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3.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3" r:id="rId4"/>
    <p:sldMasterId id="2147483660" r:id="rId5"/>
    <p:sldMasterId id="2147483648" r:id="rId6"/>
    <p:sldMasterId id="2147483674" r:id="rId7"/>
  </p:sldMasterIdLst>
  <p:notesMasterIdLst>
    <p:notesMasterId r:id="rId36"/>
  </p:notesMasterIdLst>
  <p:sldIdLst>
    <p:sldId id="256" r:id="rId8"/>
    <p:sldId id="257" r:id="rId9"/>
    <p:sldId id="258" r:id="rId10"/>
    <p:sldId id="260" r:id="rId11"/>
    <p:sldId id="261" r:id="rId12"/>
    <p:sldId id="262" r:id="rId13"/>
    <p:sldId id="268" r:id="rId14"/>
    <p:sldId id="269" r:id="rId15"/>
    <p:sldId id="334" r:id="rId16"/>
    <p:sldId id="333" r:id="rId17"/>
    <p:sldId id="335" r:id="rId18"/>
    <p:sldId id="336" r:id="rId19"/>
    <p:sldId id="263" r:id="rId20"/>
    <p:sldId id="265" r:id="rId21"/>
    <p:sldId id="337" r:id="rId22"/>
    <p:sldId id="338" r:id="rId23"/>
    <p:sldId id="339" r:id="rId24"/>
    <p:sldId id="340" r:id="rId25"/>
    <p:sldId id="341" r:id="rId26"/>
    <p:sldId id="312" r:id="rId27"/>
    <p:sldId id="342" r:id="rId28"/>
    <p:sldId id="343" r:id="rId29"/>
    <p:sldId id="344" r:id="rId30"/>
    <p:sldId id="272" r:id="rId31"/>
    <p:sldId id="345" r:id="rId32"/>
    <p:sldId id="346" r:id="rId33"/>
    <p:sldId id="347" r:id="rId34"/>
    <p:sldId id="348" r:id="rId35"/>
  </p:sldIdLst>
  <p:sldSz cx="9144000" cy="5143500" type="screen16x9"/>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53278"/>
    <a:srgbClr val="002D73"/>
    <a:srgbClr val="646569"/>
    <a:srgbClr val="007681"/>
    <a:srgbClr val="1F3261"/>
    <a:srgbClr val="45899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C5613E4-74A7-48B5-BA11-E8AA5A780A7A}" v="3" dt="2019-05-16T17:15:24.02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561" autoAdjust="0"/>
    <p:restoredTop sz="94627" autoAdjust="0"/>
  </p:normalViewPr>
  <p:slideViewPr>
    <p:cSldViewPr>
      <p:cViewPr varScale="1">
        <p:scale>
          <a:sx n="103" d="100"/>
          <a:sy n="103" d="100"/>
        </p:scale>
        <p:origin x="108" y="264"/>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99" d="100"/>
          <a:sy n="99" d="100"/>
        </p:scale>
        <p:origin x="-3540" y="-9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4.xml"/><Relationship Id="rId34" Type="http://schemas.openxmlformats.org/officeDocument/2006/relationships/slide" Target="slides/slide27.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41"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notesMaster" Target="notesMasters/notesMaster1.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slide" Target="slides/slide2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4B9BDD3-91EE-4E4E-BA40-78AA15F6F149}" type="doc">
      <dgm:prSet loTypeId="urn:microsoft.com/office/officeart/2009/3/layout/StepUpProcess" loCatId="process" qsTypeId="urn:microsoft.com/office/officeart/2005/8/quickstyle/simple1" qsCatId="simple" csTypeId="urn:microsoft.com/office/officeart/2005/8/colors/accent1_2" csCatId="accent1" phldr="1"/>
      <dgm:spPr/>
      <dgm:t>
        <a:bodyPr/>
        <a:lstStyle/>
        <a:p>
          <a:endParaRPr lang="en-US"/>
        </a:p>
      </dgm:t>
    </dgm:pt>
    <dgm:pt modelId="{ACB5955C-4207-455B-B516-D59FDCB75C48}">
      <dgm:prSet phldrT="[Text]" custT="1"/>
      <dgm:spPr/>
      <dgm:t>
        <a:bodyPr/>
        <a:lstStyle/>
        <a:p>
          <a:r>
            <a:rPr lang="en-US" sz="1000">
              <a:solidFill>
                <a:srgbClr val="646569"/>
              </a:solidFill>
            </a:rPr>
            <a:t>Acute Ischemic Stroke; IV tPA comprehensive supportive care</a:t>
          </a:r>
          <a:endParaRPr lang="en-US" sz="1000" dirty="0">
            <a:solidFill>
              <a:srgbClr val="646569"/>
            </a:solidFill>
          </a:endParaRPr>
        </a:p>
      </dgm:t>
    </dgm:pt>
    <dgm:pt modelId="{A02937F2-4176-475E-9203-C360C1777F77}" type="parTrans" cxnId="{86B6681E-0E5B-421C-BDD8-BFB8E48499DA}">
      <dgm:prSet/>
      <dgm:spPr/>
      <dgm:t>
        <a:bodyPr/>
        <a:lstStyle/>
        <a:p>
          <a:endParaRPr lang="en-US"/>
        </a:p>
      </dgm:t>
    </dgm:pt>
    <dgm:pt modelId="{470C14BF-E042-431C-9A84-4EF4F3DEA38A}" type="sibTrans" cxnId="{86B6681E-0E5B-421C-BDD8-BFB8E48499DA}">
      <dgm:prSet/>
      <dgm:spPr/>
      <dgm:t>
        <a:bodyPr/>
        <a:lstStyle/>
        <a:p>
          <a:endParaRPr lang="en-US"/>
        </a:p>
      </dgm:t>
    </dgm:pt>
    <dgm:pt modelId="{85966147-C84E-465C-BE3D-C6202F9A342C}">
      <dgm:prSet phldrT="[Text]" custT="1"/>
      <dgm:spPr/>
      <dgm:t>
        <a:bodyPr/>
        <a:lstStyle/>
        <a:p>
          <a:r>
            <a:rPr lang="en-US" sz="1000">
              <a:solidFill>
                <a:srgbClr val="646569"/>
              </a:solidFill>
            </a:rPr>
            <a:t>Large vessel occlusion; Intracranial Endovascular Intervention</a:t>
          </a:r>
          <a:endParaRPr lang="en-US" sz="1000" dirty="0">
            <a:solidFill>
              <a:srgbClr val="646569"/>
            </a:solidFill>
          </a:endParaRPr>
        </a:p>
      </dgm:t>
    </dgm:pt>
    <dgm:pt modelId="{188270F5-8F7D-4513-B025-5E43DA1E7C30}" type="parTrans" cxnId="{311C0EE8-C3C0-4013-A4D2-38E447DC7BCE}">
      <dgm:prSet/>
      <dgm:spPr/>
      <dgm:t>
        <a:bodyPr/>
        <a:lstStyle/>
        <a:p>
          <a:endParaRPr lang="en-US"/>
        </a:p>
      </dgm:t>
    </dgm:pt>
    <dgm:pt modelId="{55DADF22-36FF-460D-9030-15C3ECF020CE}" type="sibTrans" cxnId="{311C0EE8-C3C0-4013-A4D2-38E447DC7BCE}">
      <dgm:prSet/>
      <dgm:spPr/>
      <dgm:t>
        <a:bodyPr/>
        <a:lstStyle/>
        <a:p>
          <a:endParaRPr lang="en-US"/>
        </a:p>
      </dgm:t>
    </dgm:pt>
    <dgm:pt modelId="{26CA340C-DB48-48A3-AA3E-F970A4D8B248}">
      <dgm:prSet phldrT="[Text]" custT="1"/>
      <dgm:spPr/>
      <dgm:t>
        <a:bodyPr/>
        <a:lstStyle/>
        <a:p>
          <a:r>
            <a:rPr lang="en-US" sz="1000" dirty="0">
              <a:solidFill>
                <a:srgbClr val="646569"/>
              </a:solidFill>
            </a:rPr>
            <a:t>Subarachnoid and Intracerebral Hemorrhage; Neurosurgical Services; Intracranial Endovascular Intervention</a:t>
          </a:r>
        </a:p>
      </dgm:t>
    </dgm:pt>
    <dgm:pt modelId="{43A44FF7-9CD6-4258-BF6E-B1F76E95CBA5}" type="parTrans" cxnId="{F5AA45A8-4B3C-43EE-AAF2-762052E21297}">
      <dgm:prSet/>
      <dgm:spPr/>
      <dgm:t>
        <a:bodyPr/>
        <a:lstStyle/>
        <a:p>
          <a:endParaRPr lang="en-US"/>
        </a:p>
      </dgm:t>
    </dgm:pt>
    <dgm:pt modelId="{8FF0D295-B68F-47B6-8D47-802DA2A8D846}" type="sibTrans" cxnId="{F5AA45A8-4B3C-43EE-AAF2-762052E21297}">
      <dgm:prSet/>
      <dgm:spPr/>
      <dgm:t>
        <a:bodyPr/>
        <a:lstStyle/>
        <a:p>
          <a:endParaRPr lang="en-US"/>
        </a:p>
      </dgm:t>
    </dgm:pt>
    <dgm:pt modelId="{D3974F89-EC40-4E39-BA9C-FF1DF278D451}" type="pres">
      <dgm:prSet presAssocID="{24B9BDD3-91EE-4E4E-BA40-78AA15F6F149}" presName="rootnode" presStyleCnt="0">
        <dgm:presLayoutVars>
          <dgm:chMax/>
          <dgm:chPref/>
          <dgm:dir/>
          <dgm:animLvl val="lvl"/>
        </dgm:presLayoutVars>
      </dgm:prSet>
      <dgm:spPr/>
    </dgm:pt>
    <dgm:pt modelId="{BFD2AA30-4069-4100-ACE7-DBA1C232D9E8}" type="pres">
      <dgm:prSet presAssocID="{ACB5955C-4207-455B-B516-D59FDCB75C48}" presName="composite" presStyleCnt="0"/>
      <dgm:spPr/>
    </dgm:pt>
    <dgm:pt modelId="{BA25D077-8AC3-4589-8B57-2303A01DFA31}" type="pres">
      <dgm:prSet presAssocID="{ACB5955C-4207-455B-B516-D59FDCB75C48}" presName="LShape" presStyleLbl="alignNode1" presStyleIdx="0" presStyleCnt="5"/>
      <dgm:spPr/>
    </dgm:pt>
    <dgm:pt modelId="{3CA9C0DB-44AE-476B-B6F9-443BDC2549CA}" type="pres">
      <dgm:prSet presAssocID="{ACB5955C-4207-455B-B516-D59FDCB75C48}" presName="ParentText" presStyleLbl="revTx" presStyleIdx="0" presStyleCnt="3">
        <dgm:presLayoutVars>
          <dgm:chMax val="0"/>
          <dgm:chPref val="0"/>
          <dgm:bulletEnabled val="1"/>
        </dgm:presLayoutVars>
      </dgm:prSet>
      <dgm:spPr/>
    </dgm:pt>
    <dgm:pt modelId="{9938C30C-2A69-4CD3-B342-D9F41800D22F}" type="pres">
      <dgm:prSet presAssocID="{ACB5955C-4207-455B-B516-D59FDCB75C48}" presName="Triangle" presStyleLbl="alignNode1" presStyleIdx="1" presStyleCnt="5"/>
      <dgm:spPr/>
    </dgm:pt>
    <dgm:pt modelId="{618676FA-AA89-42D8-BB2F-DEB4F77657EF}" type="pres">
      <dgm:prSet presAssocID="{470C14BF-E042-431C-9A84-4EF4F3DEA38A}" presName="sibTrans" presStyleCnt="0"/>
      <dgm:spPr/>
    </dgm:pt>
    <dgm:pt modelId="{B5D8DD83-2B9A-47BC-ACA3-053FCB0C1661}" type="pres">
      <dgm:prSet presAssocID="{470C14BF-E042-431C-9A84-4EF4F3DEA38A}" presName="space" presStyleCnt="0"/>
      <dgm:spPr/>
    </dgm:pt>
    <dgm:pt modelId="{BB9D01E5-C09A-4460-8872-DD40BDBED6BB}" type="pres">
      <dgm:prSet presAssocID="{85966147-C84E-465C-BE3D-C6202F9A342C}" presName="composite" presStyleCnt="0"/>
      <dgm:spPr/>
    </dgm:pt>
    <dgm:pt modelId="{53B01C58-02F5-42E6-8ED5-0A0716E13D9B}" type="pres">
      <dgm:prSet presAssocID="{85966147-C84E-465C-BE3D-C6202F9A342C}" presName="LShape" presStyleLbl="alignNode1" presStyleIdx="2" presStyleCnt="5"/>
      <dgm:spPr/>
    </dgm:pt>
    <dgm:pt modelId="{EDF1B9A6-1D26-44CD-96CF-1269C6FE09B0}" type="pres">
      <dgm:prSet presAssocID="{85966147-C84E-465C-BE3D-C6202F9A342C}" presName="ParentText" presStyleLbl="revTx" presStyleIdx="1" presStyleCnt="3" custScaleX="115940" custLinFactNeighborX="13227" custLinFactNeighborY="-2245">
        <dgm:presLayoutVars>
          <dgm:chMax val="0"/>
          <dgm:chPref val="0"/>
          <dgm:bulletEnabled val="1"/>
        </dgm:presLayoutVars>
      </dgm:prSet>
      <dgm:spPr/>
    </dgm:pt>
    <dgm:pt modelId="{C916287E-EA0B-41B2-98A1-DA55F5717CCA}" type="pres">
      <dgm:prSet presAssocID="{85966147-C84E-465C-BE3D-C6202F9A342C}" presName="Triangle" presStyleLbl="alignNode1" presStyleIdx="3" presStyleCnt="5"/>
      <dgm:spPr/>
    </dgm:pt>
    <dgm:pt modelId="{F41ADACA-0775-4984-8DDB-CDE7B74F5CF3}" type="pres">
      <dgm:prSet presAssocID="{55DADF22-36FF-460D-9030-15C3ECF020CE}" presName="sibTrans" presStyleCnt="0"/>
      <dgm:spPr/>
    </dgm:pt>
    <dgm:pt modelId="{6F69DE74-D7F4-4AE3-A506-FFA497DFF60C}" type="pres">
      <dgm:prSet presAssocID="{55DADF22-36FF-460D-9030-15C3ECF020CE}" presName="space" presStyleCnt="0"/>
      <dgm:spPr/>
    </dgm:pt>
    <dgm:pt modelId="{DF622BC1-4242-4CE2-81F2-C468AC6E791B}" type="pres">
      <dgm:prSet presAssocID="{26CA340C-DB48-48A3-AA3E-F970A4D8B248}" presName="composite" presStyleCnt="0"/>
      <dgm:spPr/>
    </dgm:pt>
    <dgm:pt modelId="{B823E21D-759C-4867-AD35-4BB02283CC03}" type="pres">
      <dgm:prSet presAssocID="{26CA340C-DB48-48A3-AA3E-F970A4D8B248}" presName="LShape" presStyleLbl="alignNode1" presStyleIdx="4" presStyleCnt="5"/>
      <dgm:spPr/>
    </dgm:pt>
    <dgm:pt modelId="{F3D3C2C8-1E84-4EC0-B301-94351E2EC24A}" type="pres">
      <dgm:prSet presAssocID="{26CA340C-DB48-48A3-AA3E-F970A4D8B248}" presName="ParentText" presStyleLbl="revTx" presStyleIdx="2" presStyleCnt="3" custScaleX="135584" custLinFactNeighborX="22702" custLinFactNeighborY="1295">
        <dgm:presLayoutVars>
          <dgm:chMax val="0"/>
          <dgm:chPref val="0"/>
          <dgm:bulletEnabled val="1"/>
        </dgm:presLayoutVars>
      </dgm:prSet>
      <dgm:spPr/>
    </dgm:pt>
  </dgm:ptLst>
  <dgm:cxnLst>
    <dgm:cxn modelId="{86B6681E-0E5B-421C-BDD8-BFB8E48499DA}" srcId="{24B9BDD3-91EE-4E4E-BA40-78AA15F6F149}" destId="{ACB5955C-4207-455B-B516-D59FDCB75C48}" srcOrd="0" destOrd="0" parTransId="{A02937F2-4176-475E-9203-C360C1777F77}" sibTransId="{470C14BF-E042-431C-9A84-4EF4F3DEA38A}"/>
    <dgm:cxn modelId="{B158827B-26BF-4BAC-A210-C60E6E23E75B}" type="presOf" srcId="{ACB5955C-4207-455B-B516-D59FDCB75C48}" destId="{3CA9C0DB-44AE-476B-B6F9-443BDC2549CA}" srcOrd="0" destOrd="0" presId="urn:microsoft.com/office/officeart/2009/3/layout/StepUpProcess"/>
    <dgm:cxn modelId="{0C3B0F83-C771-402E-8F2B-DB8B4B0B24B6}" type="presOf" srcId="{24B9BDD3-91EE-4E4E-BA40-78AA15F6F149}" destId="{D3974F89-EC40-4E39-BA9C-FF1DF278D451}" srcOrd="0" destOrd="0" presId="urn:microsoft.com/office/officeart/2009/3/layout/StepUpProcess"/>
    <dgm:cxn modelId="{F5AA45A8-4B3C-43EE-AAF2-762052E21297}" srcId="{24B9BDD3-91EE-4E4E-BA40-78AA15F6F149}" destId="{26CA340C-DB48-48A3-AA3E-F970A4D8B248}" srcOrd="2" destOrd="0" parTransId="{43A44FF7-9CD6-4258-BF6E-B1F76E95CBA5}" sibTransId="{8FF0D295-B68F-47B6-8D47-802DA2A8D846}"/>
    <dgm:cxn modelId="{92DBA4B8-911F-4FD5-8443-8C03AA57462D}" type="presOf" srcId="{26CA340C-DB48-48A3-AA3E-F970A4D8B248}" destId="{F3D3C2C8-1E84-4EC0-B301-94351E2EC24A}" srcOrd="0" destOrd="0" presId="urn:microsoft.com/office/officeart/2009/3/layout/StepUpProcess"/>
    <dgm:cxn modelId="{CCD877CA-BFAD-4160-A7A4-A2EEDA3757FE}" type="presOf" srcId="{85966147-C84E-465C-BE3D-C6202F9A342C}" destId="{EDF1B9A6-1D26-44CD-96CF-1269C6FE09B0}" srcOrd="0" destOrd="0" presId="urn:microsoft.com/office/officeart/2009/3/layout/StepUpProcess"/>
    <dgm:cxn modelId="{311C0EE8-C3C0-4013-A4D2-38E447DC7BCE}" srcId="{24B9BDD3-91EE-4E4E-BA40-78AA15F6F149}" destId="{85966147-C84E-465C-BE3D-C6202F9A342C}" srcOrd="1" destOrd="0" parTransId="{188270F5-8F7D-4513-B025-5E43DA1E7C30}" sibTransId="{55DADF22-36FF-460D-9030-15C3ECF020CE}"/>
    <dgm:cxn modelId="{382F762B-68FD-44AA-A191-07F8810CEEB6}" type="presParOf" srcId="{D3974F89-EC40-4E39-BA9C-FF1DF278D451}" destId="{BFD2AA30-4069-4100-ACE7-DBA1C232D9E8}" srcOrd="0" destOrd="0" presId="urn:microsoft.com/office/officeart/2009/3/layout/StepUpProcess"/>
    <dgm:cxn modelId="{EB8C84C7-5EC1-4C27-B5BD-270C99B95F5E}" type="presParOf" srcId="{BFD2AA30-4069-4100-ACE7-DBA1C232D9E8}" destId="{BA25D077-8AC3-4589-8B57-2303A01DFA31}" srcOrd="0" destOrd="0" presId="urn:microsoft.com/office/officeart/2009/3/layout/StepUpProcess"/>
    <dgm:cxn modelId="{74F6C99C-90FF-4F84-8B13-3EBB35E6F4A1}" type="presParOf" srcId="{BFD2AA30-4069-4100-ACE7-DBA1C232D9E8}" destId="{3CA9C0DB-44AE-476B-B6F9-443BDC2549CA}" srcOrd="1" destOrd="0" presId="urn:microsoft.com/office/officeart/2009/3/layout/StepUpProcess"/>
    <dgm:cxn modelId="{45273D10-3403-41D3-B9BF-C535796977AE}" type="presParOf" srcId="{BFD2AA30-4069-4100-ACE7-DBA1C232D9E8}" destId="{9938C30C-2A69-4CD3-B342-D9F41800D22F}" srcOrd="2" destOrd="0" presId="urn:microsoft.com/office/officeart/2009/3/layout/StepUpProcess"/>
    <dgm:cxn modelId="{FCAB5E61-703B-4A47-A884-7054C4530D17}" type="presParOf" srcId="{D3974F89-EC40-4E39-BA9C-FF1DF278D451}" destId="{618676FA-AA89-42D8-BB2F-DEB4F77657EF}" srcOrd="1" destOrd="0" presId="urn:microsoft.com/office/officeart/2009/3/layout/StepUpProcess"/>
    <dgm:cxn modelId="{12DA0D0D-168D-4986-8961-24D4DE0307BE}" type="presParOf" srcId="{618676FA-AA89-42D8-BB2F-DEB4F77657EF}" destId="{B5D8DD83-2B9A-47BC-ACA3-053FCB0C1661}" srcOrd="0" destOrd="0" presId="urn:microsoft.com/office/officeart/2009/3/layout/StepUpProcess"/>
    <dgm:cxn modelId="{FB5D22F8-ACC9-495C-ADCC-6C7CBEB2402E}" type="presParOf" srcId="{D3974F89-EC40-4E39-BA9C-FF1DF278D451}" destId="{BB9D01E5-C09A-4460-8872-DD40BDBED6BB}" srcOrd="2" destOrd="0" presId="urn:microsoft.com/office/officeart/2009/3/layout/StepUpProcess"/>
    <dgm:cxn modelId="{0181ABAA-B054-4B7B-ADDD-C0A252A7CBEF}" type="presParOf" srcId="{BB9D01E5-C09A-4460-8872-DD40BDBED6BB}" destId="{53B01C58-02F5-42E6-8ED5-0A0716E13D9B}" srcOrd="0" destOrd="0" presId="urn:microsoft.com/office/officeart/2009/3/layout/StepUpProcess"/>
    <dgm:cxn modelId="{FB49E887-5326-4889-876F-844CA563A467}" type="presParOf" srcId="{BB9D01E5-C09A-4460-8872-DD40BDBED6BB}" destId="{EDF1B9A6-1D26-44CD-96CF-1269C6FE09B0}" srcOrd="1" destOrd="0" presId="urn:microsoft.com/office/officeart/2009/3/layout/StepUpProcess"/>
    <dgm:cxn modelId="{F7367457-D507-4B1F-8A6F-BF5DB60E9E57}" type="presParOf" srcId="{BB9D01E5-C09A-4460-8872-DD40BDBED6BB}" destId="{C916287E-EA0B-41B2-98A1-DA55F5717CCA}" srcOrd="2" destOrd="0" presId="urn:microsoft.com/office/officeart/2009/3/layout/StepUpProcess"/>
    <dgm:cxn modelId="{0244CD8C-89C9-4DC1-BADC-98B26A107673}" type="presParOf" srcId="{D3974F89-EC40-4E39-BA9C-FF1DF278D451}" destId="{F41ADACA-0775-4984-8DDB-CDE7B74F5CF3}" srcOrd="3" destOrd="0" presId="urn:microsoft.com/office/officeart/2009/3/layout/StepUpProcess"/>
    <dgm:cxn modelId="{D0F3C256-FF27-4F21-AF1B-70813C995550}" type="presParOf" srcId="{F41ADACA-0775-4984-8DDB-CDE7B74F5CF3}" destId="{6F69DE74-D7F4-4AE3-A506-FFA497DFF60C}" srcOrd="0" destOrd="0" presId="urn:microsoft.com/office/officeart/2009/3/layout/StepUpProcess"/>
    <dgm:cxn modelId="{641900C2-A369-4DE8-B36E-ED03E7430C1B}" type="presParOf" srcId="{D3974F89-EC40-4E39-BA9C-FF1DF278D451}" destId="{DF622BC1-4242-4CE2-81F2-C468AC6E791B}" srcOrd="4" destOrd="0" presId="urn:microsoft.com/office/officeart/2009/3/layout/StepUpProcess"/>
    <dgm:cxn modelId="{D4C2B85E-4CAE-4436-8A07-B8D7DB80B99C}" type="presParOf" srcId="{DF622BC1-4242-4CE2-81F2-C468AC6E791B}" destId="{B823E21D-759C-4867-AD35-4BB02283CC03}" srcOrd="0" destOrd="0" presId="urn:microsoft.com/office/officeart/2009/3/layout/StepUpProcess"/>
    <dgm:cxn modelId="{DD3E8D10-680D-45E0-96DA-5BD3ACCF272E}" type="presParOf" srcId="{DF622BC1-4242-4CE2-81F2-C468AC6E791B}" destId="{F3D3C2C8-1E84-4EC0-B301-94351E2EC24A}" srcOrd="1" destOrd="0" presId="urn:microsoft.com/office/officeart/2009/3/layout/StepUp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25D077-8AC3-4589-8B57-2303A01DFA31}">
      <dsp:nvSpPr>
        <dsp:cNvPr id="0" name=""/>
        <dsp:cNvSpPr/>
      </dsp:nvSpPr>
      <dsp:spPr>
        <a:xfrm rot="5400000">
          <a:off x="1920653" y="438905"/>
          <a:ext cx="757350" cy="1260213"/>
        </a:xfrm>
        <a:prstGeom prst="corner">
          <a:avLst>
            <a:gd name="adj1" fmla="val 16120"/>
            <a:gd name="adj2" fmla="val 161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CA9C0DB-44AE-476B-B6F9-443BDC2549CA}">
      <dsp:nvSpPr>
        <dsp:cNvPr id="0" name=""/>
        <dsp:cNvSpPr/>
      </dsp:nvSpPr>
      <dsp:spPr>
        <a:xfrm>
          <a:off x="1794232" y="815438"/>
          <a:ext cx="1137727" cy="9972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t" anchorCtr="0">
          <a:noAutofit/>
        </a:bodyPr>
        <a:lstStyle/>
        <a:p>
          <a:pPr marL="0" lvl="0" indent="0" algn="l" defTabSz="444500">
            <a:lnSpc>
              <a:spcPct val="90000"/>
            </a:lnSpc>
            <a:spcBef>
              <a:spcPct val="0"/>
            </a:spcBef>
            <a:spcAft>
              <a:spcPct val="35000"/>
            </a:spcAft>
            <a:buNone/>
          </a:pPr>
          <a:r>
            <a:rPr lang="en-US" sz="1000" kern="1200">
              <a:solidFill>
                <a:srgbClr val="646569"/>
              </a:solidFill>
            </a:rPr>
            <a:t>Acute Ischemic Stroke; IV tPA comprehensive supportive care</a:t>
          </a:r>
          <a:endParaRPr lang="en-US" sz="1000" kern="1200" dirty="0">
            <a:solidFill>
              <a:srgbClr val="646569"/>
            </a:solidFill>
          </a:endParaRPr>
        </a:p>
      </dsp:txBody>
      <dsp:txXfrm>
        <a:off x="1794232" y="815438"/>
        <a:ext cx="1137727" cy="997285"/>
      </dsp:txXfrm>
    </dsp:sp>
    <dsp:sp modelId="{9938C30C-2A69-4CD3-B342-D9F41800D22F}">
      <dsp:nvSpPr>
        <dsp:cNvPr id="0" name=""/>
        <dsp:cNvSpPr/>
      </dsp:nvSpPr>
      <dsp:spPr>
        <a:xfrm>
          <a:off x="2717294" y="346127"/>
          <a:ext cx="214665" cy="214665"/>
        </a:xfrm>
        <a:prstGeom prst="triangle">
          <a:avLst>
            <a:gd name="adj" fmla="val 10000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3B01C58-02F5-42E6-8ED5-0A0716E13D9B}">
      <dsp:nvSpPr>
        <dsp:cNvPr id="0" name=""/>
        <dsp:cNvSpPr/>
      </dsp:nvSpPr>
      <dsp:spPr>
        <a:xfrm rot="5400000">
          <a:off x="3313454" y="94255"/>
          <a:ext cx="757350" cy="1260213"/>
        </a:xfrm>
        <a:prstGeom prst="corner">
          <a:avLst>
            <a:gd name="adj1" fmla="val 16120"/>
            <a:gd name="adj2" fmla="val 161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DF1B9A6-1D26-44CD-96CF-1269C6FE09B0}">
      <dsp:nvSpPr>
        <dsp:cNvPr id="0" name=""/>
        <dsp:cNvSpPr/>
      </dsp:nvSpPr>
      <dsp:spPr>
        <a:xfrm>
          <a:off x="3246844" y="448399"/>
          <a:ext cx="1319081" cy="9972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t" anchorCtr="0">
          <a:noAutofit/>
        </a:bodyPr>
        <a:lstStyle/>
        <a:p>
          <a:pPr marL="0" lvl="0" indent="0" algn="l" defTabSz="444500">
            <a:lnSpc>
              <a:spcPct val="90000"/>
            </a:lnSpc>
            <a:spcBef>
              <a:spcPct val="0"/>
            </a:spcBef>
            <a:spcAft>
              <a:spcPct val="35000"/>
            </a:spcAft>
            <a:buNone/>
          </a:pPr>
          <a:r>
            <a:rPr lang="en-US" sz="1000" kern="1200">
              <a:solidFill>
                <a:srgbClr val="646569"/>
              </a:solidFill>
            </a:rPr>
            <a:t>Large vessel occlusion; Intracranial Endovascular Intervention</a:t>
          </a:r>
          <a:endParaRPr lang="en-US" sz="1000" kern="1200" dirty="0">
            <a:solidFill>
              <a:srgbClr val="646569"/>
            </a:solidFill>
          </a:endParaRPr>
        </a:p>
      </dsp:txBody>
      <dsp:txXfrm>
        <a:off x="3246844" y="448399"/>
        <a:ext cx="1319081" cy="997285"/>
      </dsp:txXfrm>
    </dsp:sp>
    <dsp:sp modelId="{C916287E-EA0B-41B2-98A1-DA55F5717CCA}">
      <dsp:nvSpPr>
        <dsp:cNvPr id="0" name=""/>
        <dsp:cNvSpPr/>
      </dsp:nvSpPr>
      <dsp:spPr>
        <a:xfrm>
          <a:off x="4110095" y="1477"/>
          <a:ext cx="214665" cy="214665"/>
        </a:xfrm>
        <a:prstGeom prst="triangle">
          <a:avLst>
            <a:gd name="adj" fmla="val 10000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823E21D-759C-4867-AD35-4BB02283CC03}">
      <dsp:nvSpPr>
        <dsp:cNvPr id="0" name=""/>
        <dsp:cNvSpPr/>
      </dsp:nvSpPr>
      <dsp:spPr>
        <a:xfrm rot="5400000">
          <a:off x="4783668" y="-250394"/>
          <a:ext cx="757350" cy="1260213"/>
        </a:xfrm>
        <a:prstGeom prst="corner">
          <a:avLst>
            <a:gd name="adj1" fmla="val 16120"/>
            <a:gd name="adj2" fmla="val 161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3D3C2C8-1E84-4EC0-B301-94351E2EC24A}">
      <dsp:nvSpPr>
        <dsp:cNvPr id="0" name=""/>
        <dsp:cNvSpPr/>
      </dsp:nvSpPr>
      <dsp:spPr>
        <a:xfrm>
          <a:off x="4713110" y="139053"/>
          <a:ext cx="1542576" cy="9972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t" anchorCtr="0">
          <a:noAutofit/>
        </a:bodyPr>
        <a:lstStyle/>
        <a:p>
          <a:pPr marL="0" lvl="0" indent="0" algn="l" defTabSz="444500">
            <a:lnSpc>
              <a:spcPct val="90000"/>
            </a:lnSpc>
            <a:spcBef>
              <a:spcPct val="0"/>
            </a:spcBef>
            <a:spcAft>
              <a:spcPct val="35000"/>
            </a:spcAft>
            <a:buNone/>
          </a:pPr>
          <a:r>
            <a:rPr lang="en-US" sz="1000" kern="1200" dirty="0">
              <a:solidFill>
                <a:srgbClr val="646569"/>
              </a:solidFill>
            </a:rPr>
            <a:t>Subarachnoid and Intracerebral Hemorrhage; Neurosurgical Services; Intracranial Endovascular Intervention</a:t>
          </a:r>
        </a:p>
      </dsp:txBody>
      <dsp:txXfrm>
        <a:off x="4713110" y="139053"/>
        <a:ext cx="1542576" cy="997285"/>
      </dsp:txXfrm>
    </dsp:sp>
  </dsp:spTree>
</dsp:drawing>
</file>

<file path=ppt/diagrams/layout1.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CF2C164A-7038-42D0-953C-2EB4816D4C81}" type="datetimeFigureOut">
              <a:rPr lang="en-US" smtClean="0"/>
              <a:t>5/16/2019</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DA9C80-B631-4EC4-8253-F63CFD0157DF}" type="slidenum">
              <a:rPr lang="en-US" smtClean="0"/>
              <a:t>‹#›</a:t>
            </a:fld>
            <a:endParaRPr lang="en-US"/>
          </a:p>
        </p:txBody>
      </p:sp>
    </p:spTree>
    <p:extLst>
      <p:ext uri="{BB962C8B-B14F-4D97-AF65-F5344CB8AC3E}">
        <p14:creationId xmlns:p14="http://schemas.microsoft.com/office/powerpoint/2010/main" val="19433570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9762813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40487227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11160181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4788"/>
            <a:ext cx="3008313" cy="871537"/>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4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076325"/>
            <a:ext cx="3008313" cy="35179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15069545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450"/>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60375"/>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900"/>
            <a:ext cx="5486400" cy="6032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17981577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17887431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6375"/>
            <a:ext cx="2057400" cy="43878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6375"/>
            <a:ext cx="6019800" cy="43878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197773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Section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6796277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Content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7975158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CED0365-0D65-4032-85A6-BECCAB4E9A68}"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27603834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8613"/>
            <a:ext cx="7772400" cy="1101725"/>
          </a:xfrm>
        </p:spPr>
        <p:txBody>
          <a:bodyPr/>
          <a:lstStyle/>
          <a:p>
            <a:r>
              <a:rPr lang="en-US" dirty="0"/>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15498520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3043001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5"/>
            <a:ext cx="7772400" cy="102235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79638"/>
            <a:ext cx="7772400" cy="11255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20762209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0"/>
            <a:ext cx="4038600" cy="3394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0"/>
            <a:ext cx="4038600" cy="3394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3383597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457200" y="1150938"/>
            <a:ext cx="4040188" cy="4810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1631950"/>
            <a:ext cx="4040188" cy="2962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150938"/>
            <a:ext cx="4041775" cy="4810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1631950"/>
            <a:ext cx="4041775" cy="2962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244550255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image" Target="../media/image2.jpe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12.xml"/><Relationship Id="rId13" Type="http://schemas.openxmlformats.org/officeDocument/2006/relationships/image" Target="../media/image2.jpeg"/><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theme" Target="../theme/theme4.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457200" y="4767263"/>
            <a:ext cx="21336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fld id="{9AE51E1D-7280-49D6-A2E2-CE63FE17EF16}" type="datetimeFigureOut">
              <a:rPr lang="en-US" smtClean="0"/>
              <a:t>5/16/2019</a:t>
            </a:fld>
            <a:endParaRPr lang="en-US"/>
          </a:p>
        </p:txBody>
      </p:sp>
      <p:sp>
        <p:nvSpPr>
          <p:cNvPr id="5" name="Footer Placeholder 4"/>
          <p:cNvSpPr>
            <a:spLocks noGrp="1"/>
          </p:cNvSpPr>
          <p:nvPr>
            <p:ph type="ftr" sz="quarter" idx="3"/>
          </p:nvPr>
        </p:nvSpPr>
        <p:spPr>
          <a:xfrm>
            <a:off x="3124200" y="4767263"/>
            <a:ext cx="28956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8BACAC6D-BD82-4571-9E34-C1EFF11A946D}" type="slidenum">
              <a:rPr lang="en-US" smtClean="0"/>
              <a:t>‹#›</a:t>
            </a:fld>
            <a:endParaRPr lang="en-US"/>
          </a:p>
        </p:txBody>
      </p:sp>
      <p:sp>
        <p:nvSpPr>
          <p:cNvPr id="7" name="Rectangle 6"/>
          <p:cNvSpPr/>
          <p:nvPr userDrawn="1"/>
        </p:nvSpPr>
        <p:spPr>
          <a:xfrm>
            <a:off x="0" y="3714750"/>
            <a:ext cx="9144000" cy="1485900"/>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userDrawn="1"/>
        </p:nvSpPr>
        <p:spPr>
          <a:xfrm>
            <a:off x="0" y="3714750"/>
            <a:ext cx="9144000" cy="76200"/>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ate Placeholder 1"/>
          <p:cNvSpPr txBox="1">
            <a:spLocks/>
          </p:cNvSpPr>
          <p:nvPr userDrawn="1"/>
        </p:nvSpPr>
        <p:spPr>
          <a:xfrm>
            <a:off x="457200" y="3943350"/>
            <a:ext cx="2133600" cy="273844"/>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400" dirty="0">
              <a:solidFill>
                <a:schemeClr val="bg1"/>
              </a:solidFill>
            </a:endParaRPr>
          </a:p>
        </p:txBody>
      </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33400" y="361950"/>
            <a:ext cx="3196702" cy="813816"/>
          </a:xfrm>
          <a:prstGeom prst="rect">
            <a:avLst/>
          </a:prstGeom>
        </p:spPr>
      </p:pic>
    </p:spTree>
    <p:extLst>
      <p:ext uri="{BB962C8B-B14F-4D97-AF65-F5344CB8AC3E}">
        <p14:creationId xmlns:p14="http://schemas.microsoft.com/office/powerpoint/2010/main" val="4023744030"/>
      </p:ext>
    </p:extLst>
  </p:cSld>
  <p:clrMap bg1="lt1" tx1="dk1" bg2="lt2" tx2="dk2" accent1="accent1" accent2="accent2" accent3="accent3" accent4="accent4" accent5="accent5" accent6="accent6" hlink="hlink" folHlink="folHlink"/>
  <p:sldLayoutIdLst>
    <p:sldLayoutId id="2147483686"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9"/>
          <p:cNvSpPr/>
          <p:nvPr userDrawn="1"/>
        </p:nvSpPr>
        <p:spPr>
          <a:xfrm>
            <a:off x="0" y="1581150"/>
            <a:ext cx="5334000" cy="2743200"/>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1540453"/>
            <a:ext cx="5334000" cy="81394"/>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Slide Number Placeholder 3"/>
          <p:cNvSpPr txBox="1">
            <a:spLocks/>
          </p:cNvSpPr>
          <p:nvPr userDrawn="1"/>
        </p:nvSpPr>
        <p:spPr>
          <a:xfrm>
            <a:off x="8305800" y="88105"/>
            <a:ext cx="685800" cy="273844"/>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DF52EC2-2C0B-4C03-9888-0B25156ED88D}" type="slidenum">
              <a:rPr lang="en-US" sz="1200" smtClean="0">
                <a:solidFill>
                  <a:srgbClr val="002D73"/>
                </a:solidFill>
              </a:rPr>
              <a:pPr/>
              <a:t>‹#›</a:t>
            </a:fld>
            <a:endParaRPr lang="en-US" sz="1200" dirty="0">
              <a:solidFill>
                <a:srgbClr val="002D73"/>
              </a:solidFill>
            </a:endParaRPr>
          </a:p>
        </p:txBody>
      </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254444" y="4512941"/>
            <a:ext cx="1508556" cy="384048"/>
          </a:xfrm>
          <a:prstGeom prst="rect">
            <a:avLst/>
          </a:prstGeom>
        </p:spPr>
      </p:pic>
    </p:spTree>
    <p:extLst>
      <p:ext uri="{BB962C8B-B14F-4D97-AF65-F5344CB8AC3E}">
        <p14:creationId xmlns:p14="http://schemas.microsoft.com/office/powerpoint/2010/main" val="2405248628"/>
      </p:ext>
    </p:extLst>
  </p:cSld>
  <p:clrMap bg1="lt1" tx1="dk1" bg2="lt2" tx2="dk2" accent1="accent1" accent2="accent2" accent3="accent3" accent4="accent4" accent5="accent5" accent6="accent6" hlink="hlink" folHlink="folHlink"/>
  <p:sldLayoutIdLst>
    <p:sldLayoutId id="2147483672"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62344"/>
            <a:ext cx="914400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Slide Number Placeholder 3"/>
          <p:cNvSpPr txBox="1">
            <a:spLocks/>
          </p:cNvSpPr>
          <p:nvPr userDrawn="1"/>
        </p:nvSpPr>
        <p:spPr>
          <a:xfrm>
            <a:off x="8305800" y="88105"/>
            <a:ext cx="685800" cy="273844"/>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DF52EC2-2C0B-4C03-9888-0B25156ED88D}" type="slidenum">
              <a:rPr lang="en-US" sz="1200" smtClean="0"/>
              <a:pPr/>
              <a:t>‹#›</a:t>
            </a:fld>
            <a:endParaRPr lang="en-US" sz="1200" dirty="0"/>
          </a:p>
        </p:txBody>
      </p:sp>
      <p:sp>
        <p:nvSpPr>
          <p:cNvPr id="25" name="Rectangle 24"/>
          <p:cNvSpPr/>
          <p:nvPr userDrawn="1"/>
        </p:nvSpPr>
        <p:spPr>
          <a:xfrm>
            <a:off x="0" y="-19050"/>
            <a:ext cx="9144000" cy="81394"/>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254444" y="4512941"/>
            <a:ext cx="1508556" cy="384048"/>
          </a:xfrm>
          <a:prstGeom prst="rect">
            <a:avLst/>
          </a:prstGeom>
        </p:spPr>
      </p:pic>
    </p:spTree>
    <p:extLst>
      <p:ext uri="{BB962C8B-B14F-4D97-AF65-F5344CB8AC3E}">
        <p14:creationId xmlns:p14="http://schemas.microsoft.com/office/powerpoint/2010/main" val="3484135281"/>
      </p:ext>
    </p:extLst>
  </p:cSld>
  <p:clrMap bg1="lt1" tx1="dk1" bg2="lt2" tx2="dk2" accent1="accent1" accent2="accent2" accent3="accent3" accent4="accent4" accent5="accent5" accent6="accent6" hlink="hlink" folHlink="folHlink"/>
  <p:sldLayoutIdLst>
    <p:sldLayoutId id="2147483655" r:id="rId1"/>
    <p:sldLayoutId id="2147483687" r:id="rId2"/>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6375"/>
            <a:ext cx="8229600" cy="85725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200150"/>
            <a:ext cx="8229600" cy="3394075"/>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4767263"/>
            <a:ext cx="21336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124200" y="4767263"/>
            <a:ext cx="28956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A7754AA7-8025-408E-B296-E2B43FE08638}" type="slidenum">
              <a:rPr lang="en-US" smtClean="0"/>
              <a:t>‹#›</a:t>
            </a:fld>
            <a:endParaRPr lang="en-US"/>
          </a:p>
        </p:txBody>
      </p:sp>
      <p:sp>
        <p:nvSpPr>
          <p:cNvPr id="7" name="Rectangle 6"/>
          <p:cNvSpPr/>
          <p:nvPr userDrawn="1"/>
        </p:nvSpPr>
        <p:spPr>
          <a:xfrm>
            <a:off x="0" y="62344"/>
            <a:ext cx="914400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3"/>
          <p:cNvSpPr txBox="1">
            <a:spLocks/>
          </p:cNvSpPr>
          <p:nvPr userDrawn="1"/>
        </p:nvSpPr>
        <p:spPr>
          <a:xfrm>
            <a:off x="8305800" y="88105"/>
            <a:ext cx="685800" cy="273844"/>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DF52EC2-2C0B-4C03-9888-0B25156ED88D}" type="slidenum">
              <a:rPr lang="en-US" sz="1200" smtClean="0"/>
              <a:pPr/>
              <a:t>‹#›</a:t>
            </a:fld>
            <a:endParaRPr lang="en-US" sz="1200" dirty="0"/>
          </a:p>
        </p:txBody>
      </p:sp>
      <p:sp>
        <p:nvSpPr>
          <p:cNvPr id="10" name="Rectangle 9"/>
          <p:cNvSpPr/>
          <p:nvPr userDrawn="1"/>
        </p:nvSpPr>
        <p:spPr>
          <a:xfrm>
            <a:off x="0" y="-19050"/>
            <a:ext cx="9144000" cy="81394"/>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254444" y="4512941"/>
            <a:ext cx="1508556" cy="384048"/>
          </a:xfrm>
          <a:prstGeom prst="rect">
            <a:avLst/>
          </a:prstGeom>
        </p:spPr>
      </p:pic>
    </p:spTree>
    <p:extLst>
      <p:ext uri="{BB962C8B-B14F-4D97-AF65-F5344CB8AC3E}">
        <p14:creationId xmlns:p14="http://schemas.microsoft.com/office/powerpoint/2010/main" val="3043379205"/>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xStyles>
    <p:title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health.ny.gov/diseases/cardiovascular/stroke/designation/" TargetMode="Externa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2" Type="http://schemas.openxmlformats.org/officeDocument/2006/relationships/hyperlink" Target="https://www.health.ny.gov/diseases/cardiovascular/stroke/designation/" TargetMode="Externa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hyperlink" Target="https://www.health.ny.gov/diseases/cardiovascular/stroke/designation/" TargetMode="Externa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health.ny.gov/diseases/cardiovascular/stroke/designation/" TargetMode="Externa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hyperlink" Target="https://www.health.ny.gov/professionals/ems/supported_programs_agencies/index.htm" TargetMode="Externa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hyperlink" Target="https://www.health.ny.gov/diseases/cardiovascular/stroke/designation/" TargetMode="Externa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hyperlink" Target="mailto:OQPS-OMD@health.ny.gov" TargetMode="External"/><Relationship Id="rId2" Type="http://schemas.openxmlformats.org/officeDocument/2006/relationships/hyperlink" Target="https://www.health.ny.gov/diseases/cardiovascular/stroke/designation/" TargetMode="Externa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351367" y="1286530"/>
            <a:ext cx="8534400" cy="523220"/>
          </a:xfrm>
          <a:prstGeom prst="rect">
            <a:avLst/>
          </a:prstGeom>
          <a:noFill/>
          <a:ln>
            <a:noFill/>
          </a:ln>
        </p:spPr>
        <p:txBody>
          <a:bodyPr wrap="square" rtlCol="0">
            <a:spAutoFit/>
          </a:bodyPr>
          <a:lstStyle/>
          <a:p>
            <a:r>
              <a:rPr lang="en-US" sz="2800" b="1" dirty="0">
                <a:solidFill>
                  <a:srgbClr val="002D73"/>
                </a:solidFill>
                <a:latin typeface="Arial" panose="020B0604020202020204" pitchFamily="34" charset="0"/>
                <a:cs typeface="Arial" panose="020B0604020202020204" pitchFamily="34" charset="0"/>
              </a:rPr>
              <a:t>New York State Stroke Designation Program</a:t>
            </a:r>
          </a:p>
        </p:txBody>
      </p:sp>
      <p:sp>
        <p:nvSpPr>
          <p:cNvPr id="7" name="TextBox 6"/>
          <p:cNvSpPr txBox="1"/>
          <p:nvPr/>
        </p:nvSpPr>
        <p:spPr>
          <a:xfrm>
            <a:off x="355600" y="1708639"/>
            <a:ext cx="7543800" cy="400110"/>
          </a:xfrm>
          <a:prstGeom prst="rect">
            <a:avLst/>
          </a:prstGeom>
          <a:noFill/>
          <a:ln>
            <a:noFill/>
          </a:ln>
        </p:spPr>
        <p:txBody>
          <a:bodyPr wrap="square" rtlCol="0">
            <a:spAutoFit/>
          </a:bodyPr>
          <a:lstStyle/>
          <a:p>
            <a:r>
              <a:rPr lang="en-US" sz="2000" b="1" dirty="0">
                <a:solidFill>
                  <a:srgbClr val="646569"/>
                </a:solidFill>
                <a:latin typeface="Arial" panose="020B0604020202020204" pitchFamily="34" charset="0"/>
                <a:cs typeface="Arial" panose="020B0604020202020204" pitchFamily="34" charset="0"/>
              </a:rPr>
              <a:t>The Office of Quality and Patient Safety</a:t>
            </a:r>
          </a:p>
        </p:txBody>
      </p:sp>
      <p:sp>
        <p:nvSpPr>
          <p:cNvPr id="4" name="TextBox 3">
            <a:extLst>
              <a:ext uri="{FF2B5EF4-FFF2-40B4-BE49-F238E27FC236}">
                <a16:creationId xmlns:a16="http://schemas.microsoft.com/office/drawing/2014/main" id="{5F59A39C-8E60-4551-A4BC-BA41ECF11657}"/>
              </a:ext>
            </a:extLst>
          </p:cNvPr>
          <p:cNvSpPr txBox="1"/>
          <p:nvPr/>
        </p:nvSpPr>
        <p:spPr>
          <a:xfrm>
            <a:off x="317500" y="2284778"/>
            <a:ext cx="3810000" cy="1323439"/>
          </a:xfrm>
          <a:prstGeom prst="rect">
            <a:avLst/>
          </a:prstGeom>
          <a:noFill/>
          <a:ln>
            <a:noFill/>
          </a:ln>
        </p:spPr>
        <p:txBody>
          <a:bodyPr wrap="square" rtlCol="0">
            <a:spAutoFit/>
          </a:bodyPr>
          <a:lstStyle/>
          <a:p>
            <a:r>
              <a:rPr lang="en-US" sz="1600" b="1" dirty="0">
                <a:solidFill>
                  <a:srgbClr val="646569"/>
                </a:solidFill>
                <a:cs typeface="Arial" panose="020B0604020202020204" pitchFamily="34" charset="0"/>
              </a:rPr>
              <a:t>Marcus Friedrich, MD, MBA, FACP</a:t>
            </a:r>
          </a:p>
          <a:p>
            <a:r>
              <a:rPr lang="en-US" sz="1600" b="1" dirty="0">
                <a:solidFill>
                  <a:srgbClr val="646569"/>
                </a:solidFill>
                <a:cs typeface="Arial" panose="020B0604020202020204" pitchFamily="34" charset="0"/>
              </a:rPr>
              <a:t>Chief Medical Officer</a:t>
            </a:r>
          </a:p>
          <a:p>
            <a:endParaRPr lang="en-US" sz="1600" b="1" dirty="0">
              <a:solidFill>
                <a:srgbClr val="646569"/>
              </a:solidFill>
              <a:cs typeface="Arial" panose="020B0604020202020204" pitchFamily="34" charset="0"/>
            </a:endParaRPr>
          </a:p>
          <a:p>
            <a:r>
              <a:rPr lang="en-US" sz="1600" b="1" dirty="0">
                <a:solidFill>
                  <a:srgbClr val="646569"/>
                </a:solidFill>
                <a:cs typeface="Arial" panose="020B0604020202020204" pitchFamily="34" charset="0"/>
              </a:rPr>
              <a:t>Jeanne Alicandro, MD, MPH</a:t>
            </a:r>
          </a:p>
          <a:p>
            <a:r>
              <a:rPr lang="en-US" sz="1600" b="1" dirty="0">
                <a:solidFill>
                  <a:srgbClr val="646569"/>
                </a:solidFill>
                <a:cs typeface="Arial" panose="020B0604020202020204" pitchFamily="34" charset="0"/>
              </a:rPr>
              <a:t>Medical Director</a:t>
            </a:r>
          </a:p>
        </p:txBody>
      </p:sp>
      <p:sp>
        <p:nvSpPr>
          <p:cNvPr id="5" name="TextBox 4">
            <a:extLst>
              <a:ext uri="{FF2B5EF4-FFF2-40B4-BE49-F238E27FC236}">
                <a16:creationId xmlns:a16="http://schemas.microsoft.com/office/drawing/2014/main" id="{E2CA7619-3C74-4F5C-A10C-7CB148B89216}"/>
              </a:ext>
            </a:extLst>
          </p:cNvPr>
          <p:cNvSpPr txBox="1"/>
          <p:nvPr/>
        </p:nvSpPr>
        <p:spPr>
          <a:xfrm>
            <a:off x="3797482" y="2247319"/>
            <a:ext cx="2590800" cy="1323439"/>
          </a:xfrm>
          <a:prstGeom prst="rect">
            <a:avLst/>
          </a:prstGeom>
          <a:noFill/>
          <a:ln>
            <a:noFill/>
          </a:ln>
        </p:spPr>
        <p:txBody>
          <a:bodyPr wrap="square" rtlCol="0">
            <a:spAutoFit/>
          </a:bodyPr>
          <a:lstStyle/>
          <a:p>
            <a:r>
              <a:rPr lang="en-US" sz="1600" b="1" dirty="0">
                <a:solidFill>
                  <a:srgbClr val="646569"/>
                </a:solidFill>
                <a:cs typeface="Arial" panose="020B0604020202020204" pitchFamily="34" charset="0"/>
              </a:rPr>
              <a:t>George Stathidis, MPH</a:t>
            </a:r>
          </a:p>
          <a:p>
            <a:r>
              <a:rPr lang="en-US" sz="1600" b="1" dirty="0">
                <a:solidFill>
                  <a:srgbClr val="646569"/>
                </a:solidFill>
                <a:cs typeface="Arial" panose="020B0604020202020204" pitchFamily="34" charset="0"/>
              </a:rPr>
              <a:t>Associate Health Planner</a:t>
            </a:r>
          </a:p>
          <a:p>
            <a:endParaRPr lang="en-US" sz="1600" b="1" dirty="0">
              <a:solidFill>
                <a:srgbClr val="646569"/>
              </a:solidFill>
              <a:cs typeface="Arial" panose="020B0604020202020204" pitchFamily="34" charset="0"/>
            </a:endParaRPr>
          </a:p>
          <a:p>
            <a:r>
              <a:rPr lang="en-US" sz="1600" b="1" dirty="0">
                <a:solidFill>
                  <a:srgbClr val="646569"/>
                </a:solidFill>
                <a:cs typeface="Arial" panose="020B0604020202020204" pitchFamily="34" charset="0"/>
              </a:rPr>
              <a:t>Lauren Orciuoli, MBAH</a:t>
            </a:r>
          </a:p>
          <a:p>
            <a:r>
              <a:rPr lang="en-US" sz="1600" b="1" dirty="0">
                <a:solidFill>
                  <a:srgbClr val="646569"/>
                </a:solidFill>
                <a:cs typeface="Arial" panose="020B0604020202020204" pitchFamily="34" charset="0"/>
              </a:rPr>
              <a:t>Associate Health Planner</a:t>
            </a:r>
          </a:p>
        </p:txBody>
      </p:sp>
      <p:sp>
        <p:nvSpPr>
          <p:cNvPr id="6" name="TextBox 5">
            <a:extLst>
              <a:ext uri="{FF2B5EF4-FFF2-40B4-BE49-F238E27FC236}">
                <a16:creationId xmlns:a16="http://schemas.microsoft.com/office/drawing/2014/main" id="{5ED8998B-BDEE-4A29-B496-18D77F13AC6F}"/>
              </a:ext>
            </a:extLst>
          </p:cNvPr>
          <p:cNvSpPr txBox="1"/>
          <p:nvPr/>
        </p:nvSpPr>
        <p:spPr>
          <a:xfrm>
            <a:off x="6388282" y="2224200"/>
            <a:ext cx="2438400" cy="830997"/>
          </a:xfrm>
          <a:prstGeom prst="rect">
            <a:avLst/>
          </a:prstGeom>
          <a:noFill/>
        </p:spPr>
        <p:txBody>
          <a:bodyPr wrap="square" rtlCol="0">
            <a:spAutoFit/>
          </a:bodyPr>
          <a:lstStyle/>
          <a:p>
            <a:pPr lvl="0"/>
            <a:r>
              <a:rPr lang="en-US" sz="1600" b="1" dirty="0">
                <a:solidFill>
                  <a:srgbClr val="646569"/>
                </a:solidFill>
                <a:cs typeface="Arial" panose="020B0604020202020204" pitchFamily="34" charset="0"/>
              </a:rPr>
              <a:t>Greg Young, MD, FACEP</a:t>
            </a:r>
          </a:p>
          <a:p>
            <a:pPr lvl="0"/>
            <a:r>
              <a:rPr lang="en-US" sz="1600" b="1" dirty="0">
                <a:solidFill>
                  <a:srgbClr val="646569"/>
                </a:solidFill>
                <a:cs typeface="Arial" panose="020B0604020202020204" pitchFamily="34" charset="0"/>
              </a:rPr>
              <a:t>Associate Commissioner, Western Region</a:t>
            </a:r>
          </a:p>
        </p:txBody>
      </p:sp>
    </p:spTree>
    <p:extLst>
      <p:ext uri="{BB962C8B-B14F-4D97-AF65-F5344CB8AC3E}">
        <p14:creationId xmlns:p14="http://schemas.microsoft.com/office/powerpoint/2010/main" val="2067802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C50F5E-FDE0-47A6-9A0F-33B9E8320A3B}"/>
              </a:ext>
            </a:extLst>
          </p:cNvPr>
          <p:cNvSpPr>
            <a:spLocks noGrp="1"/>
          </p:cNvSpPr>
          <p:nvPr>
            <p:ph type="title"/>
          </p:nvPr>
        </p:nvSpPr>
        <p:spPr>
          <a:xfrm>
            <a:off x="457200" y="419100"/>
            <a:ext cx="8229600" cy="857250"/>
          </a:xfrm>
        </p:spPr>
        <p:txBody>
          <a:bodyPr>
            <a:normAutofit/>
          </a:bodyPr>
          <a:lstStyle/>
          <a:p>
            <a:r>
              <a:rPr lang="en-US" sz="3600" b="1" dirty="0">
                <a:solidFill>
                  <a:srgbClr val="002D73"/>
                </a:solidFill>
                <a:latin typeface="Arial" panose="020B0604020202020204" pitchFamily="34" charset="0"/>
                <a:cs typeface="Arial" panose="020B0604020202020204" pitchFamily="34" charset="0"/>
              </a:rPr>
              <a:t>Transition Period Recommendations</a:t>
            </a:r>
          </a:p>
        </p:txBody>
      </p:sp>
      <p:sp>
        <p:nvSpPr>
          <p:cNvPr id="3" name="Content Placeholder 2">
            <a:extLst>
              <a:ext uri="{FF2B5EF4-FFF2-40B4-BE49-F238E27FC236}">
                <a16:creationId xmlns:a16="http://schemas.microsoft.com/office/drawing/2014/main" id="{9D87937A-E90B-4EB4-9D3D-EC13984D10EE}"/>
              </a:ext>
            </a:extLst>
          </p:cNvPr>
          <p:cNvSpPr>
            <a:spLocks noGrp="1"/>
          </p:cNvSpPr>
          <p:nvPr>
            <p:ph idx="1"/>
          </p:nvPr>
        </p:nvSpPr>
        <p:spPr>
          <a:xfrm>
            <a:off x="457200" y="1276350"/>
            <a:ext cx="8229600" cy="3394075"/>
          </a:xfrm>
        </p:spPr>
        <p:txBody>
          <a:bodyPr>
            <a:normAutofit/>
          </a:bodyPr>
          <a:lstStyle/>
          <a:p>
            <a:pPr marL="228600" lvl="0" indent="-228600">
              <a:lnSpc>
                <a:spcPct val="90000"/>
              </a:lnSpc>
              <a:spcBef>
                <a:spcPts val="1000"/>
              </a:spcBef>
            </a:pPr>
            <a:r>
              <a:rPr lang="en-US" sz="2000" dirty="0">
                <a:solidFill>
                  <a:srgbClr val="646569"/>
                </a:solidFill>
                <a:latin typeface="Arial"/>
              </a:rPr>
              <a:t> All hospitals are encouraged to research the approved Certifying Organizations (see </a:t>
            </a:r>
            <a:r>
              <a:rPr lang="en-US" sz="2000" dirty="0">
                <a:solidFill>
                  <a:srgbClr val="646569"/>
                </a:solidFill>
                <a:latin typeface="Arial"/>
                <a:hlinkClick r:id="rId2"/>
              </a:rPr>
              <a:t>webpage</a:t>
            </a:r>
            <a:r>
              <a:rPr lang="en-US" sz="2000" dirty="0">
                <a:solidFill>
                  <a:srgbClr val="646569"/>
                </a:solidFill>
                <a:latin typeface="Arial"/>
              </a:rPr>
              <a:t>) and engage with an approved Certifying Organization as early as possible; </a:t>
            </a:r>
          </a:p>
          <a:p>
            <a:pPr marL="628650" lvl="1" indent="-228600">
              <a:lnSpc>
                <a:spcPct val="90000"/>
              </a:lnSpc>
              <a:spcBef>
                <a:spcPts val="1000"/>
              </a:spcBef>
            </a:pPr>
            <a:r>
              <a:rPr lang="en-US" sz="1600" dirty="0">
                <a:solidFill>
                  <a:srgbClr val="646569"/>
                </a:solidFill>
                <a:latin typeface="Arial"/>
              </a:rPr>
              <a:t>Costs vary among Certifying Organizations;</a:t>
            </a:r>
          </a:p>
          <a:p>
            <a:pPr marL="628650" lvl="1" indent="-228600">
              <a:lnSpc>
                <a:spcPct val="90000"/>
              </a:lnSpc>
              <a:spcBef>
                <a:spcPts val="1000"/>
              </a:spcBef>
            </a:pPr>
            <a:r>
              <a:rPr lang="en-US" sz="1600" dirty="0">
                <a:solidFill>
                  <a:srgbClr val="646569"/>
                </a:solidFill>
                <a:latin typeface="Arial"/>
              </a:rPr>
              <a:t>Certifying Organizations may have standards that exceed the NYSDOH baseline;</a:t>
            </a:r>
          </a:p>
          <a:p>
            <a:pPr>
              <a:lnSpc>
                <a:spcPct val="90000"/>
              </a:lnSpc>
              <a:spcBef>
                <a:spcPts val="1000"/>
              </a:spcBef>
            </a:pPr>
            <a:r>
              <a:rPr lang="en-US" sz="2000" dirty="0">
                <a:solidFill>
                  <a:srgbClr val="646569"/>
                </a:solidFill>
                <a:latin typeface="Arial"/>
              </a:rPr>
              <a:t>Existing Thrombectomy Capable and Comprehensive Stroke Centers should speak with their Certifying Organizations about the potential for reviews to be completed on an accelerated timeline;</a:t>
            </a:r>
          </a:p>
          <a:p>
            <a:pPr lvl="1">
              <a:lnSpc>
                <a:spcPct val="90000"/>
              </a:lnSpc>
              <a:spcBef>
                <a:spcPts val="1000"/>
              </a:spcBef>
            </a:pPr>
            <a:r>
              <a:rPr lang="en-US" sz="1600" dirty="0">
                <a:solidFill>
                  <a:srgbClr val="646569"/>
                </a:solidFill>
                <a:latin typeface="Arial"/>
              </a:rPr>
              <a:t>This is not a requirement but may be possible if desired by the hospital.</a:t>
            </a:r>
          </a:p>
          <a:p>
            <a:pPr marL="285750">
              <a:lnSpc>
                <a:spcPct val="90000"/>
              </a:lnSpc>
              <a:spcBef>
                <a:spcPts val="1000"/>
              </a:spcBef>
            </a:pPr>
            <a:endParaRPr lang="en-US" sz="2000" dirty="0">
              <a:solidFill>
                <a:srgbClr val="646569"/>
              </a:solidFill>
              <a:latin typeface="Arial"/>
            </a:endParaRPr>
          </a:p>
          <a:p>
            <a:pPr marL="228600" lvl="0" indent="-228600">
              <a:lnSpc>
                <a:spcPct val="90000"/>
              </a:lnSpc>
              <a:spcBef>
                <a:spcPts val="1000"/>
              </a:spcBef>
            </a:pPr>
            <a:endParaRPr lang="en-US" sz="2400" dirty="0">
              <a:solidFill>
                <a:srgbClr val="646569"/>
              </a:solidFill>
              <a:latin typeface="Arial"/>
            </a:endParaRPr>
          </a:p>
          <a:p>
            <a:endParaRPr lang="en-US" sz="2000" dirty="0">
              <a:solidFill>
                <a:srgbClr val="646569"/>
              </a:solidFill>
            </a:endParaRPr>
          </a:p>
        </p:txBody>
      </p:sp>
    </p:spTree>
    <p:extLst>
      <p:ext uri="{BB962C8B-B14F-4D97-AF65-F5344CB8AC3E}">
        <p14:creationId xmlns:p14="http://schemas.microsoft.com/office/powerpoint/2010/main" val="12104172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 y="1657350"/>
            <a:ext cx="4572000" cy="584775"/>
          </a:xfrm>
          <a:prstGeom prst="rect">
            <a:avLst/>
          </a:prstGeom>
          <a:noFill/>
          <a:ln>
            <a:noFill/>
          </a:ln>
        </p:spPr>
        <p:txBody>
          <a:bodyPr wrap="square" rtlCol="0">
            <a:spAutoFit/>
          </a:bodyPr>
          <a:lstStyle/>
          <a:p>
            <a:r>
              <a:rPr lang="en-US" sz="3200" b="1" dirty="0">
                <a:solidFill>
                  <a:schemeClr val="bg1"/>
                </a:solidFill>
                <a:latin typeface="Arial" panose="020B0604020202020204" pitchFamily="34" charset="0"/>
                <a:cs typeface="Arial" panose="020B0604020202020204" pitchFamily="34" charset="0"/>
              </a:rPr>
              <a:t>Certification Overview</a:t>
            </a:r>
          </a:p>
        </p:txBody>
      </p:sp>
    </p:spTree>
    <p:extLst>
      <p:ext uri="{BB962C8B-B14F-4D97-AF65-F5344CB8AC3E}">
        <p14:creationId xmlns:p14="http://schemas.microsoft.com/office/powerpoint/2010/main" val="26356719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D52986-3578-45B7-9977-6CB0C67BF85D}"/>
              </a:ext>
            </a:extLst>
          </p:cNvPr>
          <p:cNvSpPr>
            <a:spLocks noGrp="1"/>
          </p:cNvSpPr>
          <p:nvPr>
            <p:ph type="title"/>
          </p:nvPr>
        </p:nvSpPr>
        <p:spPr>
          <a:xfrm>
            <a:off x="457200" y="361950"/>
            <a:ext cx="8229600" cy="857250"/>
          </a:xfrm>
        </p:spPr>
        <p:txBody>
          <a:bodyPr>
            <a:normAutofit/>
          </a:bodyPr>
          <a:lstStyle/>
          <a:p>
            <a:r>
              <a:rPr lang="en-US" sz="3600" b="1" dirty="0">
                <a:solidFill>
                  <a:srgbClr val="002D73"/>
                </a:solidFill>
                <a:latin typeface="Arial" panose="020B0604020202020204" pitchFamily="34" charset="0"/>
                <a:cs typeface="Arial" panose="020B0604020202020204" pitchFamily="34" charset="0"/>
              </a:rPr>
              <a:t>Certification Process</a:t>
            </a:r>
          </a:p>
        </p:txBody>
      </p:sp>
      <p:sp>
        <p:nvSpPr>
          <p:cNvPr id="3" name="Content Placeholder 2">
            <a:extLst>
              <a:ext uri="{FF2B5EF4-FFF2-40B4-BE49-F238E27FC236}">
                <a16:creationId xmlns:a16="http://schemas.microsoft.com/office/drawing/2014/main" id="{5EE76897-CA2B-4F31-B9C9-31500495FDC8}"/>
              </a:ext>
            </a:extLst>
          </p:cNvPr>
          <p:cNvSpPr>
            <a:spLocks noGrp="1"/>
          </p:cNvSpPr>
          <p:nvPr>
            <p:ph idx="1"/>
          </p:nvPr>
        </p:nvSpPr>
        <p:spPr>
          <a:xfrm>
            <a:off x="457200" y="1284371"/>
            <a:ext cx="8229600" cy="3394075"/>
          </a:xfrm>
        </p:spPr>
        <p:txBody>
          <a:bodyPr>
            <a:normAutofit/>
          </a:bodyPr>
          <a:lstStyle/>
          <a:p>
            <a:pPr marL="0" indent="0">
              <a:buNone/>
            </a:pPr>
            <a:r>
              <a:rPr lang="en-US" sz="2000" dirty="0">
                <a:solidFill>
                  <a:srgbClr val="646569"/>
                </a:solidFill>
              </a:rPr>
              <a:t>All hospitals who seek to retain or achieve recognition as a NYS Stroke Center must engage with a</a:t>
            </a:r>
            <a:r>
              <a:rPr lang="en-US" sz="2000" i="1" dirty="0">
                <a:solidFill>
                  <a:srgbClr val="646569"/>
                </a:solidFill>
              </a:rPr>
              <a:t> NYS-approved </a:t>
            </a:r>
            <a:r>
              <a:rPr lang="en-US" sz="2000" dirty="0">
                <a:solidFill>
                  <a:srgbClr val="646569"/>
                </a:solidFill>
              </a:rPr>
              <a:t>certifying organization and receive disease specific certification at the </a:t>
            </a:r>
            <a:r>
              <a:rPr lang="en-US" sz="2000" b="1" i="1" dirty="0">
                <a:solidFill>
                  <a:srgbClr val="646569"/>
                </a:solidFill>
              </a:rPr>
              <a:t>Primary, Thrombectomy Capable or Comprehensive </a:t>
            </a:r>
            <a:r>
              <a:rPr lang="en-US" sz="2000" dirty="0">
                <a:solidFill>
                  <a:srgbClr val="646569"/>
                </a:solidFill>
              </a:rPr>
              <a:t>level.</a:t>
            </a:r>
          </a:p>
          <a:p>
            <a:pPr marL="0" indent="0">
              <a:buNone/>
            </a:pPr>
            <a:endParaRPr lang="en-US" dirty="0">
              <a:solidFill>
                <a:srgbClr val="646569"/>
              </a:solidFill>
            </a:endParaRPr>
          </a:p>
        </p:txBody>
      </p:sp>
      <p:graphicFrame>
        <p:nvGraphicFramePr>
          <p:cNvPr id="6" name="Diagram 5">
            <a:extLst>
              <a:ext uri="{FF2B5EF4-FFF2-40B4-BE49-F238E27FC236}">
                <a16:creationId xmlns:a16="http://schemas.microsoft.com/office/drawing/2014/main" id="{577F0ACB-DB27-4B4D-B1CE-722BCA439B43}"/>
              </a:ext>
            </a:extLst>
          </p:cNvPr>
          <p:cNvGraphicFramePr/>
          <p:nvPr>
            <p:extLst/>
          </p:nvPr>
        </p:nvGraphicFramePr>
        <p:xfrm>
          <a:off x="609600" y="3138517"/>
          <a:ext cx="7666622" cy="181376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xtBox 6">
            <a:extLst>
              <a:ext uri="{FF2B5EF4-FFF2-40B4-BE49-F238E27FC236}">
                <a16:creationId xmlns:a16="http://schemas.microsoft.com/office/drawing/2014/main" id="{5EC5D0A6-D406-4037-8EE5-ED4358B637B0}"/>
              </a:ext>
            </a:extLst>
          </p:cNvPr>
          <p:cNvSpPr txBox="1"/>
          <p:nvPr/>
        </p:nvSpPr>
        <p:spPr>
          <a:xfrm>
            <a:off x="2286000" y="3333750"/>
            <a:ext cx="1104900" cy="461665"/>
          </a:xfrm>
          <a:prstGeom prst="rect">
            <a:avLst/>
          </a:prstGeom>
          <a:noFill/>
        </p:spPr>
        <p:txBody>
          <a:bodyPr wrap="square" rtlCol="0">
            <a:spAutoFit/>
          </a:bodyPr>
          <a:lstStyle/>
          <a:p>
            <a:r>
              <a:rPr lang="en-US" sz="1200" b="1" dirty="0">
                <a:solidFill>
                  <a:srgbClr val="646569"/>
                </a:solidFill>
              </a:rPr>
              <a:t>Primary Stroke Center</a:t>
            </a:r>
          </a:p>
        </p:txBody>
      </p:sp>
      <p:sp>
        <p:nvSpPr>
          <p:cNvPr id="8" name="TextBox 7">
            <a:extLst>
              <a:ext uri="{FF2B5EF4-FFF2-40B4-BE49-F238E27FC236}">
                <a16:creationId xmlns:a16="http://schemas.microsoft.com/office/drawing/2014/main" id="{D92BC308-098B-4267-9C5E-D522665DAE16}"/>
              </a:ext>
            </a:extLst>
          </p:cNvPr>
          <p:cNvSpPr txBox="1"/>
          <p:nvPr/>
        </p:nvSpPr>
        <p:spPr>
          <a:xfrm>
            <a:off x="3733800" y="2845366"/>
            <a:ext cx="1257300" cy="646331"/>
          </a:xfrm>
          <a:prstGeom prst="rect">
            <a:avLst/>
          </a:prstGeom>
          <a:noFill/>
        </p:spPr>
        <p:txBody>
          <a:bodyPr wrap="square" rtlCol="0">
            <a:spAutoFit/>
          </a:bodyPr>
          <a:lstStyle/>
          <a:p>
            <a:r>
              <a:rPr lang="en-US" sz="1200" b="1" dirty="0">
                <a:solidFill>
                  <a:srgbClr val="646569"/>
                </a:solidFill>
              </a:rPr>
              <a:t>Thrombectomy Capable Stroke Center</a:t>
            </a:r>
          </a:p>
        </p:txBody>
      </p:sp>
      <p:sp>
        <p:nvSpPr>
          <p:cNvPr id="9" name="TextBox 8">
            <a:extLst>
              <a:ext uri="{FF2B5EF4-FFF2-40B4-BE49-F238E27FC236}">
                <a16:creationId xmlns:a16="http://schemas.microsoft.com/office/drawing/2014/main" id="{FE7ADAE6-3223-422B-A9ED-05079A51CA7F}"/>
              </a:ext>
            </a:extLst>
          </p:cNvPr>
          <p:cNvSpPr txBox="1"/>
          <p:nvPr/>
        </p:nvSpPr>
        <p:spPr>
          <a:xfrm>
            <a:off x="5181600" y="2644266"/>
            <a:ext cx="1219200" cy="461665"/>
          </a:xfrm>
          <a:prstGeom prst="rect">
            <a:avLst/>
          </a:prstGeom>
          <a:noFill/>
        </p:spPr>
        <p:txBody>
          <a:bodyPr wrap="square" rtlCol="0">
            <a:spAutoFit/>
          </a:bodyPr>
          <a:lstStyle/>
          <a:p>
            <a:r>
              <a:rPr lang="en-US" sz="1200" b="1" dirty="0">
                <a:solidFill>
                  <a:srgbClr val="646569"/>
                </a:solidFill>
              </a:rPr>
              <a:t>Comprehensive Stroke Center</a:t>
            </a:r>
          </a:p>
        </p:txBody>
      </p:sp>
    </p:spTree>
    <p:extLst>
      <p:ext uri="{BB962C8B-B14F-4D97-AF65-F5344CB8AC3E}">
        <p14:creationId xmlns:p14="http://schemas.microsoft.com/office/powerpoint/2010/main" val="8309398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D52986-3578-45B7-9977-6CB0C67BF85D}"/>
              </a:ext>
            </a:extLst>
          </p:cNvPr>
          <p:cNvSpPr>
            <a:spLocks noGrp="1"/>
          </p:cNvSpPr>
          <p:nvPr>
            <p:ph type="title"/>
          </p:nvPr>
        </p:nvSpPr>
        <p:spPr>
          <a:xfrm>
            <a:off x="457200" y="361950"/>
            <a:ext cx="8229600" cy="857250"/>
          </a:xfrm>
        </p:spPr>
        <p:txBody>
          <a:bodyPr>
            <a:normAutofit/>
          </a:bodyPr>
          <a:lstStyle/>
          <a:p>
            <a:r>
              <a:rPr lang="en-US" sz="3600" b="1" dirty="0">
                <a:solidFill>
                  <a:srgbClr val="002D73"/>
                </a:solidFill>
                <a:latin typeface="Arial" panose="020B0604020202020204" pitchFamily="34" charset="0"/>
                <a:cs typeface="Arial" panose="020B0604020202020204" pitchFamily="34" charset="0"/>
              </a:rPr>
              <a:t>Certifying Organizations</a:t>
            </a:r>
          </a:p>
        </p:txBody>
      </p:sp>
      <p:sp>
        <p:nvSpPr>
          <p:cNvPr id="3" name="Content Placeholder 2">
            <a:extLst>
              <a:ext uri="{FF2B5EF4-FFF2-40B4-BE49-F238E27FC236}">
                <a16:creationId xmlns:a16="http://schemas.microsoft.com/office/drawing/2014/main" id="{5EE76897-CA2B-4F31-B9C9-31500495FDC8}"/>
              </a:ext>
            </a:extLst>
          </p:cNvPr>
          <p:cNvSpPr>
            <a:spLocks noGrp="1"/>
          </p:cNvSpPr>
          <p:nvPr>
            <p:ph idx="1"/>
          </p:nvPr>
        </p:nvSpPr>
        <p:spPr>
          <a:xfrm>
            <a:off x="457200" y="1284371"/>
            <a:ext cx="8229600" cy="3394075"/>
          </a:xfrm>
        </p:spPr>
        <p:txBody>
          <a:bodyPr>
            <a:normAutofit/>
          </a:bodyPr>
          <a:lstStyle/>
          <a:p>
            <a:pPr marL="228600" lvl="0" indent="-228600">
              <a:lnSpc>
                <a:spcPct val="90000"/>
              </a:lnSpc>
              <a:spcBef>
                <a:spcPts val="1000"/>
              </a:spcBef>
            </a:pPr>
            <a:r>
              <a:rPr lang="en-US" sz="1800" dirty="0">
                <a:solidFill>
                  <a:srgbClr val="646569"/>
                </a:solidFill>
                <a:latin typeface="Arial"/>
              </a:rPr>
              <a:t>The following are Department approved accrediting organizations with authority to certify stroke centers in NYS:</a:t>
            </a:r>
          </a:p>
          <a:p>
            <a:pPr marL="0" lvl="0" indent="0">
              <a:lnSpc>
                <a:spcPct val="90000"/>
              </a:lnSpc>
              <a:spcBef>
                <a:spcPts val="1000"/>
              </a:spcBef>
              <a:buNone/>
            </a:pPr>
            <a:endParaRPr lang="en-US" sz="1800" dirty="0">
              <a:solidFill>
                <a:srgbClr val="646569"/>
              </a:solidFill>
              <a:latin typeface="Arial"/>
            </a:endParaRPr>
          </a:p>
          <a:p>
            <a:pPr marL="685800" lvl="1" indent="-228600">
              <a:lnSpc>
                <a:spcPct val="90000"/>
              </a:lnSpc>
              <a:spcBef>
                <a:spcPts val="500"/>
              </a:spcBef>
              <a:buFont typeface="Arial" panose="020B0604020202020204" pitchFamily="34" charset="0"/>
              <a:buChar char="•"/>
            </a:pPr>
            <a:r>
              <a:rPr lang="en-US" sz="1800" dirty="0">
                <a:solidFill>
                  <a:srgbClr val="646569"/>
                </a:solidFill>
                <a:latin typeface="Arial"/>
              </a:rPr>
              <a:t>Healthcare Facilities Accreditation Program (HFAP)</a:t>
            </a:r>
          </a:p>
          <a:p>
            <a:pPr marL="685800" lvl="1" indent="-228600">
              <a:lnSpc>
                <a:spcPct val="90000"/>
              </a:lnSpc>
              <a:spcBef>
                <a:spcPts val="500"/>
              </a:spcBef>
              <a:buFont typeface="Arial" panose="020B0604020202020204" pitchFamily="34" charset="0"/>
              <a:buChar char="•"/>
            </a:pPr>
            <a:r>
              <a:rPr lang="en-US" sz="1800" dirty="0">
                <a:solidFill>
                  <a:srgbClr val="646569"/>
                </a:solidFill>
                <a:latin typeface="Arial"/>
              </a:rPr>
              <a:t>The Joint Commission (TJC)</a:t>
            </a:r>
          </a:p>
          <a:p>
            <a:pPr marL="685800" lvl="1" indent="-228600">
              <a:lnSpc>
                <a:spcPct val="90000"/>
              </a:lnSpc>
              <a:spcBef>
                <a:spcPts val="500"/>
              </a:spcBef>
              <a:buFont typeface="Arial" panose="020B0604020202020204" pitchFamily="34" charset="0"/>
              <a:buChar char="•"/>
            </a:pPr>
            <a:r>
              <a:rPr lang="en-US" sz="1800" dirty="0">
                <a:solidFill>
                  <a:srgbClr val="646569"/>
                </a:solidFill>
                <a:latin typeface="Arial"/>
              </a:rPr>
              <a:t>Center for Improvement in Healthcare Quality (CIHQ)</a:t>
            </a:r>
          </a:p>
          <a:p>
            <a:pPr marL="685800" lvl="1" indent="-228600">
              <a:lnSpc>
                <a:spcPct val="90000"/>
              </a:lnSpc>
              <a:spcBef>
                <a:spcPts val="500"/>
              </a:spcBef>
              <a:buFont typeface="Arial" panose="020B0604020202020204" pitchFamily="34" charset="0"/>
              <a:buChar char="•"/>
            </a:pPr>
            <a:r>
              <a:rPr lang="en-US" sz="1800" dirty="0">
                <a:solidFill>
                  <a:srgbClr val="646569"/>
                </a:solidFill>
                <a:latin typeface="Arial"/>
              </a:rPr>
              <a:t>Det Norse </a:t>
            </a:r>
            <a:r>
              <a:rPr lang="en-US" sz="1800" dirty="0" err="1">
                <a:solidFill>
                  <a:srgbClr val="646569"/>
                </a:solidFill>
                <a:latin typeface="Arial"/>
              </a:rPr>
              <a:t>Vertias</a:t>
            </a:r>
            <a:r>
              <a:rPr lang="en-US" sz="1800" dirty="0">
                <a:solidFill>
                  <a:srgbClr val="646569"/>
                </a:solidFill>
                <a:latin typeface="Arial"/>
              </a:rPr>
              <a:t> Healthcare (DNV-GL)</a:t>
            </a:r>
          </a:p>
          <a:p>
            <a:pPr marL="685800" lvl="1" indent="-228600">
              <a:lnSpc>
                <a:spcPct val="90000"/>
              </a:lnSpc>
              <a:spcBef>
                <a:spcPts val="500"/>
              </a:spcBef>
              <a:buFont typeface="Arial" panose="020B0604020202020204" pitchFamily="34" charset="0"/>
              <a:buChar char="•"/>
            </a:pPr>
            <a:endParaRPr lang="en-US" sz="1800" dirty="0">
              <a:solidFill>
                <a:srgbClr val="646569"/>
              </a:solidFill>
              <a:latin typeface="Arial"/>
            </a:endParaRPr>
          </a:p>
          <a:p>
            <a:pPr marL="228600" lvl="0" indent="-228600">
              <a:lnSpc>
                <a:spcPct val="90000"/>
              </a:lnSpc>
              <a:spcBef>
                <a:spcPts val="1000"/>
              </a:spcBef>
            </a:pPr>
            <a:r>
              <a:rPr lang="en-US" sz="1600" dirty="0">
                <a:solidFill>
                  <a:srgbClr val="646569"/>
                </a:solidFill>
                <a:latin typeface="Arial"/>
              </a:rPr>
              <a:t>Contact information for all certifying organizations is available on the Department </a:t>
            </a:r>
            <a:r>
              <a:rPr lang="en-US" sz="1600">
                <a:solidFill>
                  <a:srgbClr val="646569"/>
                </a:solidFill>
                <a:latin typeface="Arial"/>
              </a:rPr>
              <a:t>webpage.</a:t>
            </a:r>
            <a:r>
              <a:rPr lang="en-US" sz="1600" dirty="0">
                <a:solidFill>
                  <a:srgbClr val="646569"/>
                </a:solidFill>
                <a:latin typeface="Arial"/>
              </a:rPr>
              <a:t> (</a:t>
            </a:r>
            <a:r>
              <a:rPr lang="en-US" sz="1600">
                <a:hlinkClick r:id="rId2"/>
              </a:rPr>
              <a:t>https</a:t>
            </a:r>
            <a:r>
              <a:rPr lang="en-US" sz="1600" dirty="0">
                <a:hlinkClick r:id="rId2"/>
              </a:rPr>
              <a:t>://www.health.ny.gov/diseases/cardiovascular/stroke/designation/</a:t>
            </a:r>
            <a:r>
              <a:rPr lang="en-US" sz="1600" dirty="0">
                <a:solidFill>
                  <a:srgbClr val="646569"/>
                </a:solidFill>
              </a:rPr>
              <a:t>)</a:t>
            </a:r>
            <a:endParaRPr lang="en-US" sz="1600" dirty="0">
              <a:solidFill>
                <a:srgbClr val="646569"/>
              </a:solidFill>
              <a:latin typeface="Arial"/>
            </a:endParaRPr>
          </a:p>
          <a:p>
            <a:endParaRPr lang="en-US" dirty="0">
              <a:solidFill>
                <a:srgbClr val="646569"/>
              </a:solidFill>
            </a:endParaRPr>
          </a:p>
        </p:txBody>
      </p:sp>
    </p:spTree>
    <p:extLst>
      <p:ext uri="{BB962C8B-B14F-4D97-AF65-F5344CB8AC3E}">
        <p14:creationId xmlns:p14="http://schemas.microsoft.com/office/powerpoint/2010/main" val="31365373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D52986-3578-45B7-9977-6CB0C67BF85D}"/>
              </a:ext>
            </a:extLst>
          </p:cNvPr>
          <p:cNvSpPr>
            <a:spLocks noGrp="1"/>
          </p:cNvSpPr>
          <p:nvPr>
            <p:ph type="title"/>
          </p:nvPr>
        </p:nvSpPr>
        <p:spPr>
          <a:xfrm>
            <a:off x="457200" y="438150"/>
            <a:ext cx="8229600" cy="857250"/>
          </a:xfrm>
        </p:spPr>
        <p:txBody>
          <a:bodyPr>
            <a:normAutofit/>
          </a:bodyPr>
          <a:lstStyle/>
          <a:p>
            <a:r>
              <a:rPr lang="en-US" sz="3600" b="1" dirty="0">
                <a:solidFill>
                  <a:srgbClr val="002D73"/>
                </a:solidFill>
                <a:latin typeface="Arial" panose="020B0604020202020204" pitchFamily="34" charset="0"/>
                <a:cs typeface="Arial" panose="020B0604020202020204" pitchFamily="34" charset="0"/>
              </a:rPr>
              <a:t>Certification Standards</a:t>
            </a:r>
          </a:p>
        </p:txBody>
      </p:sp>
      <p:sp>
        <p:nvSpPr>
          <p:cNvPr id="4" name="Content Placeholder 3">
            <a:extLst>
              <a:ext uri="{FF2B5EF4-FFF2-40B4-BE49-F238E27FC236}">
                <a16:creationId xmlns:a16="http://schemas.microsoft.com/office/drawing/2014/main" id="{481BF4CF-47C9-4226-80E3-59BB373506E7}"/>
              </a:ext>
            </a:extLst>
          </p:cNvPr>
          <p:cNvSpPr txBox="1">
            <a:spLocks noGrp="1"/>
          </p:cNvSpPr>
          <p:nvPr>
            <p:ph idx="1"/>
          </p:nvPr>
        </p:nvSpPr>
        <p:spPr>
          <a:xfrm>
            <a:off x="457200" y="1284288"/>
            <a:ext cx="8229600" cy="2973122"/>
          </a:xfrm>
          <a:prstGeom prst="rect">
            <a:avLst/>
          </a:prstGeom>
          <a:noFill/>
        </p:spPr>
        <p:txBody>
          <a:bodyPr wrap="square" rtlCol="0">
            <a:spAutoFit/>
          </a:bodyPr>
          <a:lstStyle/>
          <a:p>
            <a:pPr marL="0" indent="0">
              <a:buNone/>
            </a:pPr>
            <a:r>
              <a:rPr lang="en-US" sz="1800" dirty="0">
                <a:solidFill>
                  <a:srgbClr val="646569"/>
                </a:solidFill>
              </a:rPr>
              <a:t>The Department, in collaboration with the NYS Stroke Advisory Group, the American Heart Association, and the American Stroke Association has developed stroke center requirements. These requirements are outlined in the ‘NYS Stroke Center Guidance Document’ and available on the Department’s </a:t>
            </a:r>
            <a:r>
              <a:rPr lang="en-US" sz="1800" dirty="0">
                <a:solidFill>
                  <a:srgbClr val="646569"/>
                </a:solidFill>
                <a:hlinkClick r:id="rId2"/>
              </a:rPr>
              <a:t>webpage</a:t>
            </a:r>
            <a:r>
              <a:rPr lang="en-US" sz="1800" dirty="0">
                <a:solidFill>
                  <a:srgbClr val="646569"/>
                </a:solidFill>
              </a:rPr>
              <a:t>.</a:t>
            </a:r>
          </a:p>
          <a:p>
            <a:r>
              <a:rPr lang="en-US" sz="1800" dirty="0">
                <a:solidFill>
                  <a:srgbClr val="646569"/>
                </a:solidFill>
              </a:rPr>
              <a:t>Baseline Standards set minimum expectations by level of care across several important program areas. </a:t>
            </a:r>
          </a:p>
          <a:p>
            <a:r>
              <a:rPr lang="en-US" sz="1800" dirty="0">
                <a:solidFill>
                  <a:srgbClr val="646569"/>
                </a:solidFill>
              </a:rPr>
              <a:t>All certifying organizations must use these criteria as a baseline when certifying NYS hospitals but may also include additional standards that exceed this baseline in their certification process.</a:t>
            </a:r>
          </a:p>
        </p:txBody>
      </p:sp>
      <p:sp>
        <p:nvSpPr>
          <p:cNvPr id="6" name="Content Placeholder 7">
            <a:extLst>
              <a:ext uri="{FF2B5EF4-FFF2-40B4-BE49-F238E27FC236}">
                <a16:creationId xmlns:a16="http://schemas.microsoft.com/office/drawing/2014/main" id="{B56F1327-4410-48D1-BB99-E48676CAD595}"/>
              </a:ext>
            </a:extLst>
          </p:cNvPr>
          <p:cNvSpPr txBox="1">
            <a:spLocks/>
          </p:cNvSpPr>
          <p:nvPr/>
        </p:nvSpPr>
        <p:spPr>
          <a:xfrm>
            <a:off x="609600" y="2966043"/>
            <a:ext cx="5181600" cy="35353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200" kern="1200">
                <a:solidFill>
                  <a:schemeClr val="tx1"/>
                </a:solidFill>
                <a:latin typeface="+mn-lt"/>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200" kern="1200">
                <a:solidFill>
                  <a:schemeClr val="tx1"/>
                </a:solidFill>
                <a:latin typeface="+mn-lt"/>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200" kern="1200">
                <a:solidFill>
                  <a:schemeClr val="tx1"/>
                </a:solidFill>
                <a:latin typeface="+mn-lt"/>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200" kern="1200">
                <a:solidFill>
                  <a:schemeClr val="tx1"/>
                </a:solidFill>
                <a:latin typeface="+mn-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1600" b="0" i="0" u="none" strike="noStrike" kern="1200" cap="none" spc="0" normalizeH="0" baseline="0" noProof="0" dirty="0">
              <a:ln>
                <a:noFill/>
              </a:ln>
              <a:solidFill>
                <a:srgbClr val="646569"/>
              </a:solidFill>
              <a:effectLst/>
              <a:uLnTx/>
              <a:uFillTx/>
              <a:latin typeface="Arial" panose="020B0604020202020204" pitchFamily="34" charset="0"/>
            </a:endParaRPr>
          </a:p>
        </p:txBody>
      </p:sp>
      <p:sp>
        <p:nvSpPr>
          <p:cNvPr id="7" name="Content Placeholder 3">
            <a:extLst>
              <a:ext uri="{FF2B5EF4-FFF2-40B4-BE49-F238E27FC236}">
                <a16:creationId xmlns:a16="http://schemas.microsoft.com/office/drawing/2014/main" id="{A43B9AC7-62D3-4189-9788-A07867F13B9D}"/>
              </a:ext>
            </a:extLst>
          </p:cNvPr>
          <p:cNvSpPr txBox="1">
            <a:spLocks/>
          </p:cNvSpPr>
          <p:nvPr/>
        </p:nvSpPr>
        <p:spPr>
          <a:xfrm>
            <a:off x="4572000" y="2937668"/>
            <a:ext cx="5181600" cy="353536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1600" b="0" i="0" u="none" strike="noStrike" kern="1200" cap="none" spc="0" normalizeH="0" baseline="0" noProof="0" dirty="0">
              <a:ln>
                <a:noFill/>
              </a:ln>
              <a:solidFill>
                <a:srgbClr val="646569"/>
              </a:solidFill>
              <a:effectLst/>
              <a:uLnTx/>
              <a:uFillTx/>
            </a:endParaRPr>
          </a:p>
        </p:txBody>
      </p:sp>
    </p:spTree>
    <p:extLst>
      <p:ext uri="{BB962C8B-B14F-4D97-AF65-F5344CB8AC3E}">
        <p14:creationId xmlns:p14="http://schemas.microsoft.com/office/powerpoint/2010/main" val="9808302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 y="1657350"/>
            <a:ext cx="4572000" cy="584775"/>
          </a:xfrm>
          <a:prstGeom prst="rect">
            <a:avLst/>
          </a:prstGeom>
          <a:noFill/>
          <a:ln>
            <a:noFill/>
          </a:ln>
        </p:spPr>
        <p:txBody>
          <a:bodyPr wrap="square" rtlCol="0">
            <a:spAutoFit/>
          </a:bodyPr>
          <a:lstStyle/>
          <a:p>
            <a:r>
              <a:rPr lang="en-US" sz="3200" b="1" dirty="0">
                <a:solidFill>
                  <a:schemeClr val="bg1"/>
                </a:solidFill>
                <a:latin typeface="Arial" panose="020B0604020202020204" pitchFamily="34" charset="0"/>
                <a:cs typeface="Arial" panose="020B0604020202020204" pitchFamily="34" charset="0"/>
              </a:rPr>
              <a:t>Designation Overview</a:t>
            </a:r>
          </a:p>
        </p:txBody>
      </p:sp>
    </p:spTree>
    <p:extLst>
      <p:ext uri="{BB962C8B-B14F-4D97-AF65-F5344CB8AC3E}">
        <p14:creationId xmlns:p14="http://schemas.microsoft.com/office/powerpoint/2010/main" val="37859506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438150"/>
            <a:ext cx="8686800" cy="646331"/>
          </a:xfrm>
          <a:prstGeom prst="rect">
            <a:avLst/>
          </a:prstGeom>
          <a:noFill/>
          <a:ln>
            <a:noFill/>
          </a:ln>
        </p:spPr>
        <p:txBody>
          <a:bodyPr wrap="square" rtlCol="0">
            <a:spAutoFit/>
          </a:bodyPr>
          <a:lstStyle/>
          <a:p>
            <a:pPr algn="ctr"/>
            <a:r>
              <a:rPr lang="en-US" sz="3600" b="1" dirty="0">
                <a:solidFill>
                  <a:srgbClr val="002D73"/>
                </a:solidFill>
                <a:latin typeface="Arial" panose="020B0604020202020204" pitchFamily="34" charset="0"/>
                <a:cs typeface="Arial" panose="020B0604020202020204" pitchFamily="34" charset="0"/>
              </a:rPr>
              <a:t>Designation Process</a:t>
            </a:r>
          </a:p>
        </p:txBody>
      </p:sp>
      <p:sp>
        <p:nvSpPr>
          <p:cNvPr id="5" name="Content Placeholder 2">
            <a:extLst>
              <a:ext uri="{FF2B5EF4-FFF2-40B4-BE49-F238E27FC236}">
                <a16:creationId xmlns:a16="http://schemas.microsoft.com/office/drawing/2014/main" id="{D2D21569-63F9-44DF-A2D3-B1100A0B60E4}"/>
              </a:ext>
            </a:extLst>
          </p:cNvPr>
          <p:cNvSpPr txBox="1">
            <a:spLocks/>
          </p:cNvSpPr>
          <p:nvPr/>
        </p:nvSpPr>
        <p:spPr>
          <a:xfrm>
            <a:off x="457200" y="1200150"/>
            <a:ext cx="8229600" cy="3394075"/>
          </a:xfrm>
          <a:prstGeom prst="rect">
            <a:avLst/>
          </a:prstGeom>
        </p:spPr>
        <p:txBody>
          <a:bodyPr>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228600" indent="-228600">
              <a:lnSpc>
                <a:spcPct val="90000"/>
              </a:lnSpc>
              <a:spcBef>
                <a:spcPts val="1000"/>
              </a:spcBef>
            </a:pPr>
            <a:r>
              <a:rPr lang="en-US" sz="2000" dirty="0">
                <a:solidFill>
                  <a:srgbClr val="646569"/>
                </a:solidFill>
                <a:latin typeface="Arial"/>
              </a:rPr>
              <a:t>Upon successful completion of the certification process, a hospital must request designation as a stroke center from the New York State Department of Health. </a:t>
            </a:r>
          </a:p>
          <a:p>
            <a:pPr marL="685800" lvl="1" indent="-228600">
              <a:lnSpc>
                <a:spcPct val="90000"/>
              </a:lnSpc>
              <a:spcBef>
                <a:spcPts val="500"/>
              </a:spcBef>
              <a:buFont typeface="Arial" panose="020B0604020202020204" pitchFamily="34" charset="0"/>
              <a:buChar char="•"/>
            </a:pPr>
            <a:r>
              <a:rPr lang="en-US" sz="1800" dirty="0">
                <a:solidFill>
                  <a:srgbClr val="646569"/>
                </a:solidFill>
                <a:latin typeface="Arial"/>
              </a:rPr>
              <a:t>A request for designation form is published on the NYSDOH </a:t>
            </a:r>
            <a:r>
              <a:rPr lang="en-US" sz="1800" dirty="0">
                <a:solidFill>
                  <a:srgbClr val="646569"/>
                </a:solidFill>
                <a:latin typeface="Arial"/>
                <a:hlinkClick r:id="rId2"/>
              </a:rPr>
              <a:t>webpage</a:t>
            </a:r>
            <a:r>
              <a:rPr lang="en-US" sz="1800" dirty="0">
                <a:solidFill>
                  <a:srgbClr val="646569"/>
                </a:solidFill>
                <a:latin typeface="Arial"/>
              </a:rPr>
              <a:t>.</a:t>
            </a:r>
          </a:p>
          <a:p>
            <a:pPr marL="685800" lvl="1" indent="-228600">
              <a:lnSpc>
                <a:spcPct val="90000"/>
              </a:lnSpc>
              <a:spcBef>
                <a:spcPts val="500"/>
              </a:spcBef>
              <a:buFont typeface="Arial" panose="020B0604020202020204" pitchFamily="34" charset="0"/>
              <a:buChar char="•"/>
            </a:pPr>
            <a:r>
              <a:rPr lang="en-US" sz="1800" dirty="0">
                <a:solidFill>
                  <a:srgbClr val="646569"/>
                </a:solidFill>
                <a:latin typeface="Arial"/>
              </a:rPr>
              <a:t>The request for designation form must be submitted with verification of stroke center certification. The certification date </a:t>
            </a:r>
            <a:r>
              <a:rPr lang="en-US" sz="1800" b="1" i="1" u="sng" dirty="0">
                <a:solidFill>
                  <a:srgbClr val="646569"/>
                </a:solidFill>
                <a:latin typeface="Arial"/>
              </a:rPr>
              <a:t>must be after </a:t>
            </a:r>
            <a:r>
              <a:rPr lang="en-US" sz="1800" dirty="0">
                <a:solidFill>
                  <a:srgbClr val="646569"/>
                </a:solidFill>
                <a:latin typeface="Arial"/>
              </a:rPr>
              <a:t>      March 20, 2019.</a:t>
            </a:r>
          </a:p>
          <a:p>
            <a:pPr marL="685800" lvl="1" indent="-228600">
              <a:lnSpc>
                <a:spcPct val="90000"/>
              </a:lnSpc>
              <a:spcBef>
                <a:spcPts val="500"/>
              </a:spcBef>
              <a:buFont typeface="Arial" panose="020B0604020202020204" pitchFamily="34" charset="0"/>
              <a:buChar char="•"/>
            </a:pPr>
            <a:r>
              <a:rPr lang="en-US" sz="1800" dirty="0">
                <a:solidFill>
                  <a:srgbClr val="646569"/>
                </a:solidFill>
                <a:latin typeface="Arial"/>
              </a:rPr>
              <a:t>The Department will review all materials and issue designation. </a:t>
            </a:r>
          </a:p>
          <a:p>
            <a:pPr marL="685800" lvl="1" indent="-228600">
              <a:lnSpc>
                <a:spcPct val="90000"/>
              </a:lnSpc>
              <a:spcBef>
                <a:spcPts val="500"/>
              </a:spcBef>
              <a:buFont typeface="Arial" panose="020B0604020202020204" pitchFamily="34" charset="0"/>
              <a:buChar char="•"/>
            </a:pPr>
            <a:r>
              <a:rPr lang="en-US" sz="1800" dirty="0">
                <a:solidFill>
                  <a:srgbClr val="646569"/>
                </a:solidFill>
                <a:latin typeface="Arial"/>
              </a:rPr>
              <a:t>A hospital is only considered a designated stroke center for purposes of inclusion in the statewide system of care once they receive notification from the Department of designation. </a:t>
            </a:r>
          </a:p>
          <a:p>
            <a:endParaRPr lang="en-US" sz="2000" dirty="0">
              <a:solidFill>
                <a:srgbClr val="646569"/>
              </a:solidFill>
              <a:latin typeface="+mn-lt"/>
            </a:endParaRPr>
          </a:p>
        </p:txBody>
      </p:sp>
    </p:spTree>
    <p:extLst>
      <p:ext uri="{BB962C8B-B14F-4D97-AF65-F5344CB8AC3E}">
        <p14:creationId xmlns:p14="http://schemas.microsoft.com/office/powerpoint/2010/main" val="36532500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438150"/>
            <a:ext cx="8686800" cy="646331"/>
          </a:xfrm>
          <a:prstGeom prst="rect">
            <a:avLst/>
          </a:prstGeom>
          <a:noFill/>
          <a:ln>
            <a:noFill/>
          </a:ln>
        </p:spPr>
        <p:txBody>
          <a:bodyPr wrap="square" rtlCol="0">
            <a:spAutoFit/>
          </a:bodyPr>
          <a:lstStyle/>
          <a:p>
            <a:pPr algn="ctr"/>
            <a:r>
              <a:rPr lang="en-US" sz="3600" b="1" dirty="0">
                <a:solidFill>
                  <a:srgbClr val="002D73"/>
                </a:solidFill>
                <a:latin typeface="Arial" panose="020B0604020202020204" pitchFamily="34" charset="0"/>
                <a:cs typeface="Arial" panose="020B0604020202020204" pitchFamily="34" charset="0"/>
              </a:rPr>
              <a:t>Maintenance of Designation </a:t>
            </a:r>
          </a:p>
        </p:txBody>
      </p:sp>
      <p:sp>
        <p:nvSpPr>
          <p:cNvPr id="5" name="Content Placeholder 2">
            <a:extLst>
              <a:ext uri="{FF2B5EF4-FFF2-40B4-BE49-F238E27FC236}">
                <a16:creationId xmlns:a16="http://schemas.microsoft.com/office/drawing/2014/main" id="{D2D21569-63F9-44DF-A2D3-B1100A0B60E4}"/>
              </a:ext>
            </a:extLst>
          </p:cNvPr>
          <p:cNvSpPr txBox="1">
            <a:spLocks/>
          </p:cNvSpPr>
          <p:nvPr/>
        </p:nvSpPr>
        <p:spPr>
          <a:xfrm>
            <a:off x="457200" y="1200150"/>
            <a:ext cx="8229600" cy="3394075"/>
          </a:xfrm>
          <a:prstGeom prst="rect">
            <a:avLst/>
          </a:prstGeom>
        </p:spPr>
        <p:txBody>
          <a:bodyPr>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2000" dirty="0">
                <a:solidFill>
                  <a:srgbClr val="646569"/>
                </a:solidFill>
              </a:rPr>
              <a:t>Stroke centers must:</a:t>
            </a:r>
          </a:p>
          <a:p>
            <a:pPr lvl="1">
              <a:buFont typeface="Arial" panose="020B0604020202020204" pitchFamily="34" charset="0"/>
              <a:buChar char="•"/>
            </a:pPr>
            <a:r>
              <a:rPr lang="en-US" sz="2000" dirty="0">
                <a:solidFill>
                  <a:srgbClr val="646569"/>
                </a:solidFill>
              </a:rPr>
              <a:t>Maintain certification, which includes re-certification per the requirements of your certifying organization.</a:t>
            </a:r>
          </a:p>
          <a:p>
            <a:pPr lvl="1">
              <a:buFont typeface="Arial" panose="020B0604020202020204" pitchFamily="34" charset="0"/>
              <a:buChar char="•"/>
            </a:pPr>
            <a:r>
              <a:rPr lang="en-US" sz="2000" dirty="0">
                <a:solidFill>
                  <a:srgbClr val="646569"/>
                </a:solidFill>
              </a:rPr>
              <a:t>Report all required data to a stroke registry</a:t>
            </a:r>
          </a:p>
          <a:p>
            <a:pPr lvl="1">
              <a:buFont typeface="Arial" panose="020B0604020202020204" pitchFamily="34" charset="0"/>
              <a:buChar char="•"/>
            </a:pPr>
            <a:r>
              <a:rPr lang="en-US" sz="2000" dirty="0">
                <a:solidFill>
                  <a:srgbClr val="646569"/>
                </a:solidFill>
              </a:rPr>
              <a:t>Engage in Quality Initiatives of the Department</a:t>
            </a:r>
          </a:p>
          <a:p>
            <a:pPr lvl="1">
              <a:buFont typeface="Arial" panose="020B0604020202020204" pitchFamily="34" charset="0"/>
              <a:buChar char="•"/>
            </a:pPr>
            <a:r>
              <a:rPr lang="en-US" sz="2000" dirty="0">
                <a:solidFill>
                  <a:srgbClr val="646569"/>
                </a:solidFill>
              </a:rPr>
              <a:t>Comply with all state and federal laws</a:t>
            </a:r>
          </a:p>
          <a:p>
            <a:endParaRPr lang="en-US" sz="2000" dirty="0">
              <a:solidFill>
                <a:srgbClr val="646569"/>
              </a:solidFill>
              <a:latin typeface="+mn-lt"/>
            </a:endParaRPr>
          </a:p>
        </p:txBody>
      </p:sp>
    </p:spTree>
    <p:extLst>
      <p:ext uri="{BB962C8B-B14F-4D97-AF65-F5344CB8AC3E}">
        <p14:creationId xmlns:p14="http://schemas.microsoft.com/office/powerpoint/2010/main" val="11964665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438150"/>
            <a:ext cx="8686800" cy="646331"/>
          </a:xfrm>
          <a:prstGeom prst="rect">
            <a:avLst/>
          </a:prstGeom>
          <a:noFill/>
          <a:ln>
            <a:noFill/>
          </a:ln>
        </p:spPr>
        <p:txBody>
          <a:bodyPr wrap="square" rtlCol="0">
            <a:spAutoFit/>
          </a:bodyPr>
          <a:lstStyle/>
          <a:p>
            <a:pPr algn="ctr"/>
            <a:r>
              <a:rPr lang="en-US" sz="3600" b="1" dirty="0">
                <a:solidFill>
                  <a:srgbClr val="002D73"/>
                </a:solidFill>
                <a:latin typeface="Arial" panose="020B0604020202020204" pitchFamily="34" charset="0"/>
                <a:cs typeface="Arial" panose="020B0604020202020204" pitchFamily="34" charset="0"/>
              </a:rPr>
              <a:t>Notification Process</a:t>
            </a:r>
          </a:p>
        </p:txBody>
      </p:sp>
      <p:sp>
        <p:nvSpPr>
          <p:cNvPr id="5" name="Content Placeholder 2">
            <a:extLst>
              <a:ext uri="{FF2B5EF4-FFF2-40B4-BE49-F238E27FC236}">
                <a16:creationId xmlns:a16="http://schemas.microsoft.com/office/drawing/2014/main" id="{D2D21569-63F9-44DF-A2D3-B1100A0B60E4}"/>
              </a:ext>
            </a:extLst>
          </p:cNvPr>
          <p:cNvSpPr txBox="1">
            <a:spLocks/>
          </p:cNvSpPr>
          <p:nvPr/>
        </p:nvSpPr>
        <p:spPr>
          <a:xfrm>
            <a:off x="457200" y="1200150"/>
            <a:ext cx="8229600" cy="3394075"/>
          </a:xfrm>
          <a:prstGeom prst="rect">
            <a:avLst/>
          </a:prstGeom>
        </p:spPr>
        <p:txBody>
          <a:bodyPr>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228600" lvl="0" indent="-228600">
              <a:lnSpc>
                <a:spcPct val="90000"/>
              </a:lnSpc>
              <a:spcBef>
                <a:spcPts val="1000"/>
              </a:spcBef>
            </a:pPr>
            <a:r>
              <a:rPr lang="en-US" sz="2200" dirty="0">
                <a:solidFill>
                  <a:srgbClr val="646569"/>
                </a:solidFill>
                <a:latin typeface="Arial"/>
              </a:rPr>
              <a:t>For all new/updated Stroke Center Designations, the New York State Department of Health will notify the following:</a:t>
            </a:r>
          </a:p>
          <a:p>
            <a:pPr marL="685800" lvl="1" indent="-228600">
              <a:lnSpc>
                <a:spcPct val="90000"/>
              </a:lnSpc>
              <a:spcBef>
                <a:spcPts val="500"/>
              </a:spcBef>
              <a:buFont typeface="Arial" panose="020B0604020202020204" pitchFamily="34" charset="0"/>
              <a:buChar char="•"/>
            </a:pPr>
            <a:r>
              <a:rPr lang="en-US" sz="2200" dirty="0">
                <a:solidFill>
                  <a:srgbClr val="646569"/>
                </a:solidFill>
                <a:latin typeface="Arial"/>
              </a:rPr>
              <a:t>REMAC and REMSCO</a:t>
            </a:r>
          </a:p>
          <a:p>
            <a:pPr marL="685800" lvl="1" indent="-228600">
              <a:lnSpc>
                <a:spcPct val="90000"/>
              </a:lnSpc>
              <a:spcBef>
                <a:spcPts val="500"/>
              </a:spcBef>
              <a:buFont typeface="Arial" panose="020B0604020202020204" pitchFamily="34" charset="0"/>
              <a:buChar char="•"/>
            </a:pPr>
            <a:r>
              <a:rPr lang="en-US" sz="2200" dirty="0">
                <a:solidFill>
                  <a:srgbClr val="646569"/>
                </a:solidFill>
                <a:latin typeface="Arial"/>
              </a:rPr>
              <a:t>Health Profiles</a:t>
            </a:r>
          </a:p>
          <a:p>
            <a:pPr marL="228600" lvl="0" indent="-228600">
              <a:lnSpc>
                <a:spcPct val="90000"/>
              </a:lnSpc>
              <a:spcBef>
                <a:spcPts val="1000"/>
              </a:spcBef>
            </a:pPr>
            <a:r>
              <a:rPr lang="en-US" sz="2200" dirty="0">
                <a:solidFill>
                  <a:srgbClr val="646569"/>
                </a:solidFill>
                <a:latin typeface="Arial"/>
              </a:rPr>
              <a:t>The Designated hospital is responsible for notifying local EMS agencies.</a:t>
            </a:r>
          </a:p>
          <a:p>
            <a:pPr marL="228600" lvl="0" indent="-228600">
              <a:lnSpc>
                <a:spcPct val="90000"/>
              </a:lnSpc>
              <a:spcBef>
                <a:spcPts val="1000"/>
              </a:spcBef>
            </a:pPr>
            <a:r>
              <a:rPr lang="en-US" sz="2200" dirty="0">
                <a:solidFill>
                  <a:srgbClr val="646569"/>
                </a:solidFill>
                <a:latin typeface="Arial"/>
              </a:rPr>
              <a:t>The Department will maintain a list of designated stroke centers on the stroke center webpage. </a:t>
            </a:r>
          </a:p>
          <a:p>
            <a:endParaRPr lang="en-US" sz="2000" dirty="0">
              <a:solidFill>
                <a:srgbClr val="646569"/>
              </a:solidFill>
              <a:latin typeface="+mn-lt"/>
            </a:endParaRPr>
          </a:p>
        </p:txBody>
      </p:sp>
    </p:spTree>
    <p:extLst>
      <p:ext uri="{BB962C8B-B14F-4D97-AF65-F5344CB8AC3E}">
        <p14:creationId xmlns:p14="http://schemas.microsoft.com/office/powerpoint/2010/main" val="38238896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1657350"/>
            <a:ext cx="4572000" cy="584775"/>
          </a:xfrm>
          <a:prstGeom prst="rect">
            <a:avLst/>
          </a:prstGeom>
          <a:noFill/>
          <a:ln>
            <a:noFill/>
          </a:ln>
        </p:spPr>
        <p:txBody>
          <a:bodyPr wrap="square" rtlCol="0">
            <a:spAutoFit/>
          </a:bodyPr>
          <a:lstStyle/>
          <a:p>
            <a:r>
              <a:rPr lang="en-US" sz="3200" b="1" dirty="0">
                <a:solidFill>
                  <a:schemeClr val="bg1"/>
                </a:solidFill>
                <a:latin typeface="Arial" panose="020B0604020202020204" pitchFamily="34" charset="0"/>
                <a:cs typeface="Arial" panose="020B0604020202020204" pitchFamily="34" charset="0"/>
              </a:rPr>
              <a:t>Systems of Care</a:t>
            </a:r>
          </a:p>
        </p:txBody>
      </p:sp>
    </p:spTree>
    <p:extLst>
      <p:ext uri="{BB962C8B-B14F-4D97-AF65-F5344CB8AC3E}">
        <p14:creationId xmlns:p14="http://schemas.microsoft.com/office/powerpoint/2010/main" val="27030569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438150"/>
            <a:ext cx="8686800" cy="584775"/>
          </a:xfrm>
          <a:prstGeom prst="rect">
            <a:avLst/>
          </a:prstGeom>
          <a:noFill/>
          <a:ln>
            <a:noFill/>
          </a:ln>
        </p:spPr>
        <p:txBody>
          <a:bodyPr wrap="square" rtlCol="0">
            <a:spAutoFit/>
          </a:bodyPr>
          <a:lstStyle/>
          <a:p>
            <a:r>
              <a:rPr lang="en-US" sz="3200" b="1" dirty="0">
                <a:solidFill>
                  <a:srgbClr val="002D73"/>
                </a:solidFill>
                <a:latin typeface="Arial" panose="020B0604020202020204" pitchFamily="34" charset="0"/>
                <a:cs typeface="Arial" panose="020B0604020202020204" pitchFamily="34" charset="0"/>
              </a:rPr>
              <a:t>Agenda</a:t>
            </a:r>
          </a:p>
        </p:txBody>
      </p:sp>
      <p:sp>
        <p:nvSpPr>
          <p:cNvPr id="5" name="TextBox 4">
            <a:extLst>
              <a:ext uri="{FF2B5EF4-FFF2-40B4-BE49-F238E27FC236}">
                <a16:creationId xmlns:a16="http://schemas.microsoft.com/office/drawing/2014/main" id="{39C5F5D3-13E9-4162-B320-03D64A7E56B0}"/>
              </a:ext>
            </a:extLst>
          </p:cNvPr>
          <p:cNvSpPr txBox="1"/>
          <p:nvPr/>
        </p:nvSpPr>
        <p:spPr>
          <a:xfrm>
            <a:off x="381000" y="1114377"/>
            <a:ext cx="8763000" cy="4007764"/>
          </a:xfrm>
          <a:prstGeom prst="rect">
            <a:avLst/>
          </a:prstGeom>
          <a:noFill/>
          <a:ln>
            <a:noFill/>
          </a:ln>
        </p:spPr>
        <p:txBody>
          <a:bodyPr wrap="none" rtlCol="0">
            <a:normAutofit/>
          </a:bodyPr>
          <a:lstStyle/>
          <a:p>
            <a:pPr marL="228600" lvl="0" indent="-228600">
              <a:lnSpc>
                <a:spcPct val="90000"/>
              </a:lnSpc>
              <a:spcBef>
                <a:spcPts val="1000"/>
              </a:spcBef>
              <a:buFont typeface="Arial" panose="020B0604020202020204" pitchFamily="34" charset="0"/>
              <a:buChar char="•"/>
            </a:pPr>
            <a:r>
              <a:rPr lang="en-US" dirty="0">
                <a:solidFill>
                  <a:srgbClr val="646569"/>
                </a:solidFill>
                <a:latin typeface="Arial" panose="020B0604020202020204" pitchFamily="34" charset="0"/>
                <a:cs typeface="Arial" panose="020B0604020202020204" pitchFamily="34" charset="0"/>
              </a:rPr>
              <a:t>Stroke Service Regulation Overview</a:t>
            </a:r>
          </a:p>
          <a:p>
            <a:pPr marL="228600" indent="-228600">
              <a:lnSpc>
                <a:spcPct val="90000"/>
              </a:lnSpc>
              <a:spcBef>
                <a:spcPts val="1000"/>
              </a:spcBef>
              <a:buFont typeface="Arial" panose="020B0604020202020204" pitchFamily="34" charset="0"/>
              <a:buChar char="•"/>
            </a:pPr>
            <a:r>
              <a:rPr lang="en-US" dirty="0">
                <a:solidFill>
                  <a:srgbClr val="646569"/>
                </a:solidFill>
                <a:latin typeface="Arial" panose="020B0604020202020204" pitchFamily="34" charset="0"/>
                <a:cs typeface="Arial" panose="020B0604020202020204" pitchFamily="34" charset="0"/>
              </a:rPr>
              <a:t>Transition Period</a:t>
            </a:r>
          </a:p>
          <a:p>
            <a:pPr marL="228600" lvl="0" indent="-228600">
              <a:lnSpc>
                <a:spcPct val="90000"/>
              </a:lnSpc>
              <a:spcBef>
                <a:spcPts val="1000"/>
              </a:spcBef>
              <a:buFont typeface="Arial" panose="020B0604020202020204" pitchFamily="34" charset="0"/>
              <a:buChar char="•"/>
            </a:pPr>
            <a:r>
              <a:rPr lang="en-US" dirty="0">
                <a:solidFill>
                  <a:srgbClr val="646569"/>
                </a:solidFill>
                <a:latin typeface="Arial" panose="020B0604020202020204" pitchFamily="34" charset="0"/>
                <a:cs typeface="Arial" panose="020B0604020202020204" pitchFamily="34" charset="0"/>
              </a:rPr>
              <a:t>Overview of Designation Process</a:t>
            </a:r>
          </a:p>
          <a:p>
            <a:pPr marL="685800" lvl="1" indent="-228600">
              <a:lnSpc>
                <a:spcPct val="90000"/>
              </a:lnSpc>
              <a:spcBef>
                <a:spcPts val="500"/>
              </a:spcBef>
              <a:buFont typeface="Arial" panose="020B0604020202020204" pitchFamily="34" charset="0"/>
              <a:buChar char="•"/>
            </a:pPr>
            <a:r>
              <a:rPr lang="en-US" sz="1600" dirty="0">
                <a:solidFill>
                  <a:srgbClr val="646569"/>
                </a:solidFill>
                <a:latin typeface="Arial" panose="020B0604020202020204" pitchFamily="34" charset="0"/>
                <a:cs typeface="Arial" panose="020B0604020202020204" pitchFamily="34" charset="0"/>
              </a:rPr>
              <a:t>Certification </a:t>
            </a:r>
          </a:p>
          <a:p>
            <a:pPr marL="685800" lvl="1" indent="-228600">
              <a:lnSpc>
                <a:spcPct val="90000"/>
              </a:lnSpc>
              <a:spcBef>
                <a:spcPts val="500"/>
              </a:spcBef>
              <a:buFont typeface="Arial" panose="020B0604020202020204" pitchFamily="34" charset="0"/>
              <a:buChar char="•"/>
            </a:pPr>
            <a:r>
              <a:rPr lang="en-US" sz="1600" dirty="0">
                <a:solidFill>
                  <a:srgbClr val="646569"/>
                </a:solidFill>
                <a:latin typeface="Arial" panose="020B0604020202020204" pitchFamily="34" charset="0"/>
                <a:cs typeface="Arial" panose="020B0604020202020204" pitchFamily="34" charset="0"/>
              </a:rPr>
              <a:t>Designation </a:t>
            </a:r>
          </a:p>
          <a:p>
            <a:pPr marL="685800" lvl="1" indent="-228600">
              <a:lnSpc>
                <a:spcPct val="90000"/>
              </a:lnSpc>
              <a:spcBef>
                <a:spcPts val="500"/>
              </a:spcBef>
              <a:buFont typeface="Arial" panose="020B0604020202020204" pitchFamily="34" charset="0"/>
              <a:buChar char="•"/>
            </a:pPr>
            <a:r>
              <a:rPr lang="en-US" sz="1600" dirty="0">
                <a:solidFill>
                  <a:srgbClr val="646569"/>
                </a:solidFill>
                <a:latin typeface="Arial" panose="020B0604020202020204" pitchFamily="34" charset="0"/>
                <a:cs typeface="Arial" panose="020B0604020202020204" pitchFamily="34" charset="0"/>
              </a:rPr>
              <a:t>Notification</a:t>
            </a:r>
          </a:p>
          <a:p>
            <a:pPr marL="228600" indent="-228600">
              <a:lnSpc>
                <a:spcPct val="90000"/>
              </a:lnSpc>
              <a:spcBef>
                <a:spcPts val="500"/>
              </a:spcBef>
              <a:buFont typeface="Arial" panose="020B0604020202020204" pitchFamily="34" charset="0"/>
              <a:buChar char="•"/>
            </a:pPr>
            <a:r>
              <a:rPr lang="en-US" dirty="0">
                <a:solidFill>
                  <a:srgbClr val="646569"/>
                </a:solidFill>
                <a:latin typeface="Arial" panose="020B0604020202020204" pitchFamily="34" charset="0"/>
                <a:cs typeface="Arial" panose="020B0604020202020204" pitchFamily="34" charset="0"/>
              </a:rPr>
              <a:t>Systems of Care</a:t>
            </a:r>
          </a:p>
          <a:p>
            <a:pPr marL="228600" lvl="0" indent="-228600">
              <a:lnSpc>
                <a:spcPct val="90000"/>
              </a:lnSpc>
              <a:spcBef>
                <a:spcPts val="1000"/>
              </a:spcBef>
              <a:buFont typeface="Arial" panose="020B0604020202020204" pitchFamily="34" charset="0"/>
              <a:buChar char="•"/>
            </a:pPr>
            <a:r>
              <a:rPr lang="en-US" dirty="0">
                <a:solidFill>
                  <a:srgbClr val="646569"/>
                </a:solidFill>
                <a:latin typeface="Arial" panose="020B0604020202020204" pitchFamily="34" charset="0"/>
                <a:cs typeface="Arial" panose="020B0604020202020204" pitchFamily="34" charset="0"/>
              </a:rPr>
              <a:t>Sample FAQs</a:t>
            </a:r>
          </a:p>
          <a:p>
            <a:pPr marL="685800" lvl="1" indent="-228600">
              <a:lnSpc>
                <a:spcPct val="90000"/>
              </a:lnSpc>
              <a:spcBef>
                <a:spcPts val="500"/>
              </a:spcBef>
              <a:buFont typeface="Arial" panose="020B0604020202020204" pitchFamily="34" charset="0"/>
              <a:buChar char="•"/>
            </a:pPr>
            <a:r>
              <a:rPr lang="en-US" sz="1400" dirty="0">
                <a:solidFill>
                  <a:srgbClr val="646569"/>
                </a:solidFill>
                <a:latin typeface="Arial" panose="020B0604020202020204" pitchFamily="34" charset="0"/>
                <a:cs typeface="Arial" panose="020B0604020202020204" pitchFamily="34" charset="0"/>
              </a:rPr>
              <a:t>Transfer Agreement</a:t>
            </a:r>
          </a:p>
          <a:p>
            <a:pPr marL="685800" lvl="1" indent="-228600">
              <a:lnSpc>
                <a:spcPct val="90000"/>
              </a:lnSpc>
              <a:spcBef>
                <a:spcPts val="500"/>
              </a:spcBef>
              <a:buFont typeface="Arial" panose="020B0604020202020204" pitchFamily="34" charset="0"/>
              <a:buChar char="•"/>
            </a:pPr>
            <a:r>
              <a:rPr lang="en-US" sz="1400" dirty="0">
                <a:solidFill>
                  <a:srgbClr val="646569"/>
                </a:solidFill>
                <a:latin typeface="Arial" panose="020B0604020202020204" pitchFamily="34" charset="0"/>
                <a:cs typeface="Arial" panose="020B0604020202020204" pitchFamily="34" charset="0"/>
              </a:rPr>
              <a:t>Reporting Requirements</a:t>
            </a:r>
          </a:p>
          <a:p>
            <a:pPr marL="685800" lvl="1" indent="-228600">
              <a:lnSpc>
                <a:spcPct val="90000"/>
              </a:lnSpc>
              <a:spcBef>
                <a:spcPts val="500"/>
              </a:spcBef>
              <a:buFont typeface="Arial" panose="020B0604020202020204" pitchFamily="34" charset="0"/>
              <a:buChar char="•"/>
            </a:pPr>
            <a:r>
              <a:rPr lang="en-US" sz="1400" dirty="0">
                <a:solidFill>
                  <a:srgbClr val="646569"/>
                </a:solidFill>
                <a:latin typeface="Arial" panose="020B0604020202020204" pitchFamily="34" charset="0"/>
                <a:cs typeface="Arial" panose="020B0604020202020204" pitchFamily="34" charset="0"/>
              </a:rPr>
              <a:t>Guidance Document </a:t>
            </a:r>
          </a:p>
          <a:p>
            <a:pPr marL="228600" lvl="0" indent="-228600">
              <a:lnSpc>
                <a:spcPct val="90000"/>
              </a:lnSpc>
              <a:spcBef>
                <a:spcPts val="1000"/>
              </a:spcBef>
              <a:buFont typeface="Arial" panose="020B0604020202020204" pitchFamily="34" charset="0"/>
              <a:buChar char="•"/>
            </a:pPr>
            <a:r>
              <a:rPr lang="en-US" dirty="0">
                <a:solidFill>
                  <a:srgbClr val="646569"/>
                </a:solidFill>
                <a:latin typeface="Arial" panose="020B0604020202020204" pitchFamily="34" charset="0"/>
                <a:cs typeface="Arial" panose="020B0604020202020204" pitchFamily="34" charset="0"/>
              </a:rPr>
              <a:t>Q&amp;A</a:t>
            </a:r>
          </a:p>
        </p:txBody>
      </p:sp>
    </p:spTree>
    <p:extLst>
      <p:ext uri="{BB962C8B-B14F-4D97-AF65-F5344CB8AC3E}">
        <p14:creationId xmlns:p14="http://schemas.microsoft.com/office/powerpoint/2010/main" val="27314079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A393B6-093B-4ADB-957F-00232BA7A8FB}"/>
              </a:ext>
            </a:extLst>
          </p:cNvPr>
          <p:cNvSpPr>
            <a:spLocks noGrp="1"/>
          </p:cNvSpPr>
          <p:nvPr>
            <p:ph type="title"/>
          </p:nvPr>
        </p:nvSpPr>
        <p:spPr>
          <a:xfrm>
            <a:off x="-76200" y="361950"/>
            <a:ext cx="9067800" cy="857250"/>
          </a:xfrm>
        </p:spPr>
        <p:txBody>
          <a:bodyPr>
            <a:noAutofit/>
          </a:bodyPr>
          <a:lstStyle/>
          <a:p>
            <a:r>
              <a:rPr lang="en-US" sz="3600" b="1" dirty="0">
                <a:solidFill>
                  <a:srgbClr val="002D73"/>
                </a:solidFill>
                <a:latin typeface="Arial" panose="020B0604020202020204" pitchFamily="34" charset="0"/>
                <a:cs typeface="Arial" panose="020B0604020202020204" pitchFamily="34" charset="0"/>
              </a:rPr>
              <a:t>Purpose of Stroke System of Care</a:t>
            </a:r>
            <a:br>
              <a:rPr lang="en-US" sz="3600" b="1" dirty="0">
                <a:solidFill>
                  <a:srgbClr val="002D73"/>
                </a:solidFill>
                <a:latin typeface="Arial" panose="020B0604020202020204" pitchFamily="34" charset="0"/>
                <a:cs typeface="Arial" panose="020B0604020202020204" pitchFamily="34" charset="0"/>
              </a:rPr>
            </a:br>
            <a:br>
              <a:rPr lang="en-US" sz="3600" b="1" dirty="0">
                <a:solidFill>
                  <a:srgbClr val="002D73"/>
                </a:solidFill>
                <a:latin typeface="Arial" panose="020B0604020202020204" pitchFamily="34" charset="0"/>
                <a:cs typeface="Arial" panose="020B0604020202020204" pitchFamily="34" charset="0"/>
              </a:rPr>
            </a:br>
            <a:endParaRPr lang="en-US" sz="3600" b="1" dirty="0">
              <a:solidFill>
                <a:srgbClr val="002D73"/>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370861BF-5867-4A73-965A-23045CB4F4E2}"/>
              </a:ext>
            </a:extLst>
          </p:cNvPr>
          <p:cNvSpPr>
            <a:spLocks noGrp="1"/>
          </p:cNvSpPr>
          <p:nvPr>
            <p:ph idx="1"/>
          </p:nvPr>
        </p:nvSpPr>
        <p:spPr>
          <a:xfrm>
            <a:off x="342900" y="1123950"/>
            <a:ext cx="8229600" cy="3394075"/>
          </a:xfrm>
        </p:spPr>
        <p:txBody>
          <a:bodyPr>
            <a:noAutofit/>
          </a:bodyPr>
          <a:lstStyle/>
          <a:p>
            <a:r>
              <a:rPr lang="en-US" sz="1800" dirty="0">
                <a:solidFill>
                  <a:srgbClr val="646569"/>
                </a:solidFill>
              </a:rPr>
              <a:t>Stroke systems of care should ensure patients receive care according to their needs</a:t>
            </a:r>
          </a:p>
          <a:p>
            <a:r>
              <a:rPr lang="en-US" sz="1800" dirty="0">
                <a:solidFill>
                  <a:srgbClr val="646569"/>
                </a:solidFill>
              </a:rPr>
              <a:t>2018 AHA/ASA guidelines for acute ischemic stroke recommend that regional systems of stroke care should be developed and should consist of the following:</a:t>
            </a:r>
          </a:p>
          <a:p>
            <a:pPr marL="457200" lvl="1" indent="0">
              <a:buNone/>
            </a:pPr>
            <a:r>
              <a:rPr lang="en-US" sz="1800" dirty="0">
                <a:solidFill>
                  <a:srgbClr val="646569"/>
                </a:solidFill>
              </a:rPr>
              <a:t>(a) Healthcare facilities that provide initial emergency care, including 	administration of IV tPA, and, </a:t>
            </a:r>
          </a:p>
          <a:p>
            <a:pPr marL="457200" lvl="1" indent="0">
              <a:buNone/>
            </a:pPr>
            <a:r>
              <a:rPr lang="en-US" sz="1800" dirty="0">
                <a:solidFill>
                  <a:srgbClr val="646569"/>
                </a:solidFill>
              </a:rPr>
              <a:t>(b) Centers capable of performing endovascular stroke treatment with</a:t>
            </a:r>
          </a:p>
          <a:p>
            <a:pPr marL="0" indent="0">
              <a:buNone/>
            </a:pPr>
            <a:r>
              <a:rPr lang="en-US" sz="1800" dirty="0">
                <a:solidFill>
                  <a:srgbClr val="646569"/>
                </a:solidFill>
              </a:rPr>
              <a:t>        	comprehensive periprocedural care to which rapid transport can be             	arranged when appropriate. </a:t>
            </a:r>
          </a:p>
          <a:p>
            <a:r>
              <a:rPr lang="en-US" sz="1800" dirty="0">
                <a:solidFill>
                  <a:srgbClr val="646569"/>
                </a:solidFill>
              </a:rPr>
              <a:t>The benefit of bypassing the closest stroke hospital for direct transport to a higher level of care is uncertain at this time. </a:t>
            </a:r>
          </a:p>
        </p:txBody>
      </p:sp>
    </p:spTree>
    <p:extLst>
      <p:ext uri="{BB962C8B-B14F-4D97-AF65-F5344CB8AC3E}">
        <p14:creationId xmlns:p14="http://schemas.microsoft.com/office/powerpoint/2010/main" val="20689318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A393B6-093B-4ADB-957F-00232BA7A8FB}"/>
              </a:ext>
            </a:extLst>
          </p:cNvPr>
          <p:cNvSpPr>
            <a:spLocks noGrp="1"/>
          </p:cNvSpPr>
          <p:nvPr>
            <p:ph type="title"/>
          </p:nvPr>
        </p:nvSpPr>
        <p:spPr>
          <a:xfrm>
            <a:off x="-76200" y="361950"/>
            <a:ext cx="9067800" cy="857250"/>
          </a:xfrm>
        </p:spPr>
        <p:txBody>
          <a:bodyPr>
            <a:noAutofit/>
          </a:bodyPr>
          <a:lstStyle/>
          <a:p>
            <a:r>
              <a:rPr lang="en-US" sz="3600" b="1" dirty="0">
                <a:solidFill>
                  <a:srgbClr val="002D73"/>
                </a:solidFill>
                <a:latin typeface="Arial" panose="020B0604020202020204" pitchFamily="34" charset="0"/>
                <a:cs typeface="Arial" panose="020B0604020202020204" pitchFamily="34" charset="0"/>
              </a:rPr>
              <a:t>Regional Engagement</a:t>
            </a:r>
            <a:br>
              <a:rPr lang="en-US" sz="3600" b="1" dirty="0">
                <a:solidFill>
                  <a:srgbClr val="002D73"/>
                </a:solidFill>
                <a:latin typeface="Arial" panose="020B0604020202020204" pitchFamily="34" charset="0"/>
                <a:cs typeface="Arial" panose="020B0604020202020204" pitchFamily="34" charset="0"/>
              </a:rPr>
            </a:br>
            <a:br>
              <a:rPr lang="en-US" sz="3600" b="1" dirty="0">
                <a:solidFill>
                  <a:srgbClr val="002D73"/>
                </a:solidFill>
                <a:latin typeface="Arial" panose="020B0604020202020204" pitchFamily="34" charset="0"/>
                <a:cs typeface="Arial" panose="020B0604020202020204" pitchFamily="34" charset="0"/>
              </a:rPr>
            </a:br>
            <a:endParaRPr lang="en-US" sz="3600" b="1" dirty="0">
              <a:solidFill>
                <a:srgbClr val="002D73"/>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370861BF-5867-4A73-965A-23045CB4F4E2}"/>
              </a:ext>
            </a:extLst>
          </p:cNvPr>
          <p:cNvSpPr>
            <a:spLocks noGrp="1"/>
          </p:cNvSpPr>
          <p:nvPr>
            <p:ph idx="1"/>
          </p:nvPr>
        </p:nvSpPr>
        <p:spPr>
          <a:xfrm>
            <a:off x="342900" y="1123950"/>
            <a:ext cx="8229600" cy="3394075"/>
          </a:xfrm>
        </p:spPr>
        <p:txBody>
          <a:bodyPr>
            <a:noAutofit/>
          </a:bodyPr>
          <a:lstStyle/>
          <a:p>
            <a:r>
              <a:rPr lang="en-US" sz="2000" dirty="0">
                <a:solidFill>
                  <a:srgbClr val="646569"/>
                </a:solidFill>
              </a:rPr>
              <a:t>Designated hospitals will work with EMS at the regional and state level to establish regional and state stroke center destination protocols.</a:t>
            </a:r>
          </a:p>
          <a:p>
            <a:r>
              <a:rPr lang="en-US" sz="2000" dirty="0">
                <a:solidFill>
                  <a:srgbClr val="646569"/>
                </a:solidFill>
              </a:rPr>
              <a:t>Ongoing monitoring of regional systems is essential to ensure timely access to appropriate level of care</a:t>
            </a:r>
          </a:p>
          <a:p>
            <a:pPr lvl="1"/>
            <a:r>
              <a:rPr lang="en-US" sz="1600" dirty="0">
                <a:solidFill>
                  <a:srgbClr val="646569"/>
                </a:solidFill>
              </a:rPr>
              <a:t>Most patients will present to the closest facility</a:t>
            </a:r>
          </a:p>
          <a:p>
            <a:pPr lvl="1"/>
            <a:r>
              <a:rPr lang="en-US" sz="1600" dirty="0">
                <a:solidFill>
                  <a:srgbClr val="646569"/>
                </a:solidFill>
              </a:rPr>
              <a:t>Transfer agreements should incorporate region-specific strategies to minimize delays to definitive care</a:t>
            </a:r>
          </a:p>
          <a:p>
            <a:pPr lvl="1"/>
            <a:r>
              <a:rPr lang="en-US" sz="1600" dirty="0">
                <a:solidFill>
                  <a:srgbClr val="646569"/>
                </a:solidFill>
              </a:rPr>
              <a:t>Evidence is unclear at this time for bypass of primary center to higher level centers</a:t>
            </a:r>
          </a:p>
          <a:p>
            <a:pPr lvl="1"/>
            <a:r>
              <a:rPr lang="en-US" sz="1600" dirty="0">
                <a:solidFill>
                  <a:srgbClr val="646569"/>
                </a:solidFill>
              </a:rPr>
              <a:t>There is currently insufficient evidence at this time for prehospital assessment tools</a:t>
            </a:r>
          </a:p>
        </p:txBody>
      </p:sp>
    </p:spTree>
    <p:extLst>
      <p:ext uri="{BB962C8B-B14F-4D97-AF65-F5344CB8AC3E}">
        <p14:creationId xmlns:p14="http://schemas.microsoft.com/office/powerpoint/2010/main" val="13294918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A393B6-093B-4ADB-957F-00232BA7A8FB}"/>
              </a:ext>
            </a:extLst>
          </p:cNvPr>
          <p:cNvSpPr>
            <a:spLocks noGrp="1"/>
          </p:cNvSpPr>
          <p:nvPr>
            <p:ph type="title"/>
          </p:nvPr>
        </p:nvSpPr>
        <p:spPr>
          <a:xfrm>
            <a:off x="-76200" y="361950"/>
            <a:ext cx="9067800" cy="857250"/>
          </a:xfrm>
        </p:spPr>
        <p:txBody>
          <a:bodyPr>
            <a:noAutofit/>
          </a:bodyPr>
          <a:lstStyle/>
          <a:p>
            <a:r>
              <a:rPr lang="en-US" sz="3600" b="1" dirty="0">
                <a:solidFill>
                  <a:srgbClr val="002D73"/>
                </a:solidFill>
                <a:latin typeface="Arial" panose="020B0604020202020204" pitchFamily="34" charset="0"/>
                <a:cs typeface="Arial" panose="020B0604020202020204" pitchFamily="34" charset="0"/>
              </a:rPr>
              <a:t>Regional Engagement (continued)</a:t>
            </a:r>
            <a:br>
              <a:rPr lang="en-US" sz="3600" b="1" dirty="0">
                <a:solidFill>
                  <a:srgbClr val="002D73"/>
                </a:solidFill>
                <a:latin typeface="Arial" panose="020B0604020202020204" pitchFamily="34" charset="0"/>
                <a:cs typeface="Arial" panose="020B0604020202020204" pitchFamily="34" charset="0"/>
              </a:rPr>
            </a:br>
            <a:br>
              <a:rPr lang="en-US" sz="3600" b="1" dirty="0">
                <a:solidFill>
                  <a:srgbClr val="002D73"/>
                </a:solidFill>
                <a:latin typeface="Arial" panose="020B0604020202020204" pitchFamily="34" charset="0"/>
                <a:cs typeface="Arial" panose="020B0604020202020204" pitchFamily="34" charset="0"/>
              </a:rPr>
            </a:br>
            <a:endParaRPr lang="en-US" sz="3600" b="1" dirty="0">
              <a:solidFill>
                <a:srgbClr val="002D73"/>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370861BF-5867-4A73-965A-23045CB4F4E2}"/>
              </a:ext>
            </a:extLst>
          </p:cNvPr>
          <p:cNvSpPr>
            <a:spLocks noGrp="1"/>
          </p:cNvSpPr>
          <p:nvPr>
            <p:ph idx="1"/>
          </p:nvPr>
        </p:nvSpPr>
        <p:spPr>
          <a:xfrm>
            <a:off x="342900" y="1123950"/>
            <a:ext cx="8229600" cy="3394075"/>
          </a:xfrm>
        </p:spPr>
        <p:txBody>
          <a:bodyPr>
            <a:noAutofit/>
          </a:bodyPr>
          <a:lstStyle/>
          <a:p>
            <a:r>
              <a:rPr lang="en-US" sz="2400" dirty="0">
                <a:solidFill>
                  <a:srgbClr val="646569"/>
                </a:solidFill>
              </a:rPr>
              <a:t>Designated hospitals are encouraged to engage with their regional EMS councils and Regional Emergency Medical Advisory Committees. </a:t>
            </a:r>
          </a:p>
          <a:p>
            <a:pPr lvl="1"/>
            <a:r>
              <a:rPr lang="en-US" sz="2000" dirty="0">
                <a:solidFill>
                  <a:srgbClr val="646569"/>
                </a:solidFill>
              </a:rPr>
              <a:t>Attendees can introduce topics of interest.</a:t>
            </a:r>
          </a:p>
          <a:p>
            <a:r>
              <a:rPr lang="en-US" sz="2400" dirty="0">
                <a:solidFill>
                  <a:srgbClr val="646569"/>
                </a:solidFill>
              </a:rPr>
              <a:t>Information on these agencies can be found on the </a:t>
            </a:r>
            <a:r>
              <a:rPr lang="en-US" sz="2400" dirty="0">
                <a:hlinkClick r:id="rId2"/>
              </a:rPr>
              <a:t>Bureau of EMS</a:t>
            </a:r>
            <a:r>
              <a:rPr lang="en-US" sz="2400" dirty="0"/>
              <a:t> </a:t>
            </a:r>
            <a:r>
              <a:rPr lang="en-US" sz="2400" dirty="0">
                <a:solidFill>
                  <a:srgbClr val="646569"/>
                </a:solidFill>
              </a:rPr>
              <a:t>webpage</a:t>
            </a:r>
            <a:r>
              <a:rPr lang="en-US" sz="2400" dirty="0"/>
              <a:t>. </a:t>
            </a:r>
          </a:p>
        </p:txBody>
      </p:sp>
    </p:spTree>
    <p:extLst>
      <p:ext uri="{BB962C8B-B14F-4D97-AF65-F5344CB8AC3E}">
        <p14:creationId xmlns:p14="http://schemas.microsoft.com/office/powerpoint/2010/main" val="41198794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 y="1657350"/>
            <a:ext cx="4572000" cy="1077218"/>
          </a:xfrm>
          <a:prstGeom prst="rect">
            <a:avLst/>
          </a:prstGeom>
          <a:noFill/>
          <a:ln>
            <a:noFill/>
          </a:ln>
        </p:spPr>
        <p:txBody>
          <a:bodyPr wrap="square" rtlCol="0">
            <a:spAutoFit/>
          </a:bodyPr>
          <a:lstStyle/>
          <a:p>
            <a:r>
              <a:rPr lang="en-US" sz="3200" b="1" dirty="0">
                <a:solidFill>
                  <a:schemeClr val="bg1"/>
                </a:solidFill>
                <a:latin typeface="Arial" panose="020B0604020202020204" pitchFamily="34" charset="0"/>
                <a:cs typeface="Arial" panose="020B0604020202020204" pitchFamily="34" charset="0"/>
              </a:rPr>
              <a:t>Sample of FAQs </a:t>
            </a:r>
          </a:p>
          <a:p>
            <a:r>
              <a:rPr lang="en-US" sz="3200" b="1" dirty="0">
                <a:solidFill>
                  <a:schemeClr val="bg1"/>
                </a:solidFill>
                <a:latin typeface="Arial" panose="020B0604020202020204" pitchFamily="34" charset="0"/>
                <a:cs typeface="Arial" panose="020B0604020202020204" pitchFamily="34" charset="0"/>
              </a:rPr>
              <a:t>to Date</a:t>
            </a:r>
          </a:p>
        </p:txBody>
      </p:sp>
    </p:spTree>
    <p:extLst>
      <p:ext uri="{BB962C8B-B14F-4D97-AF65-F5344CB8AC3E}">
        <p14:creationId xmlns:p14="http://schemas.microsoft.com/office/powerpoint/2010/main" val="27364671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D0C93B-C40B-4C8D-ACD3-B977F4E48CED}"/>
              </a:ext>
            </a:extLst>
          </p:cNvPr>
          <p:cNvSpPr>
            <a:spLocks noGrp="1"/>
          </p:cNvSpPr>
          <p:nvPr>
            <p:ph type="title"/>
          </p:nvPr>
        </p:nvSpPr>
        <p:spPr>
          <a:xfrm>
            <a:off x="457200" y="343903"/>
            <a:ext cx="8229600" cy="857250"/>
          </a:xfrm>
        </p:spPr>
        <p:txBody>
          <a:bodyPr>
            <a:normAutofit/>
          </a:bodyPr>
          <a:lstStyle/>
          <a:p>
            <a:r>
              <a:rPr lang="en-US" sz="3600" b="1" dirty="0">
                <a:solidFill>
                  <a:srgbClr val="002D73"/>
                </a:solidFill>
                <a:latin typeface="Arial" panose="020B0604020202020204" pitchFamily="34" charset="0"/>
                <a:cs typeface="Arial" panose="020B0604020202020204" pitchFamily="34" charset="0"/>
              </a:rPr>
              <a:t>Transfer Agreement</a:t>
            </a:r>
          </a:p>
        </p:txBody>
      </p:sp>
      <p:sp>
        <p:nvSpPr>
          <p:cNvPr id="3" name="Content Placeholder 2">
            <a:extLst>
              <a:ext uri="{FF2B5EF4-FFF2-40B4-BE49-F238E27FC236}">
                <a16:creationId xmlns:a16="http://schemas.microsoft.com/office/drawing/2014/main" id="{B1A02169-D943-4AE4-A774-1413E842C35B}"/>
              </a:ext>
            </a:extLst>
          </p:cNvPr>
          <p:cNvSpPr>
            <a:spLocks noGrp="1"/>
          </p:cNvSpPr>
          <p:nvPr>
            <p:ph idx="1"/>
          </p:nvPr>
        </p:nvSpPr>
        <p:spPr>
          <a:xfrm>
            <a:off x="457200" y="1047750"/>
            <a:ext cx="8229600" cy="3886200"/>
          </a:xfrm>
        </p:spPr>
        <p:txBody>
          <a:bodyPr>
            <a:normAutofit fontScale="70000" lnSpcReduction="20000"/>
          </a:bodyPr>
          <a:lstStyle/>
          <a:p>
            <a:pPr marL="228600" lvl="0" indent="-228600">
              <a:lnSpc>
                <a:spcPct val="120000"/>
              </a:lnSpc>
              <a:spcBef>
                <a:spcPts val="1000"/>
              </a:spcBef>
            </a:pPr>
            <a:r>
              <a:rPr lang="en-US" sz="2300" dirty="0">
                <a:solidFill>
                  <a:srgbClr val="646569"/>
                </a:solidFill>
              </a:rPr>
              <a:t>Designated hospitals will be required to communicate and collaborate with one another to provide appropriate access to care for all suspected stroke patients through a coordination/transfer agreement. </a:t>
            </a:r>
          </a:p>
          <a:p>
            <a:pPr marL="228600" lvl="0" indent="-228600">
              <a:lnSpc>
                <a:spcPct val="90000"/>
              </a:lnSpc>
              <a:spcBef>
                <a:spcPts val="1000"/>
              </a:spcBef>
            </a:pPr>
            <a:r>
              <a:rPr lang="en-US" sz="2300" dirty="0">
                <a:solidFill>
                  <a:srgbClr val="646569"/>
                </a:solidFill>
              </a:rPr>
              <a:t>Key points for the transfer agreement: (this is not exhaustive</a:t>
            </a:r>
            <a:r>
              <a:rPr lang="en-US" sz="2600" dirty="0">
                <a:solidFill>
                  <a:srgbClr val="646569"/>
                </a:solidFill>
              </a:rPr>
              <a:t>)</a:t>
            </a:r>
          </a:p>
          <a:p>
            <a:pPr marL="685800" lvl="1" indent="-228600">
              <a:lnSpc>
                <a:spcPct val="120000"/>
              </a:lnSpc>
              <a:spcBef>
                <a:spcPts val="500"/>
              </a:spcBef>
              <a:buFont typeface="Arial" panose="020B0604020202020204" pitchFamily="34" charset="0"/>
              <a:buChar char="•"/>
            </a:pPr>
            <a:r>
              <a:rPr lang="en-US" sz="2000" dirty="0">
                <a:solidFill>
                  <a:srgbClr val="646569"/>
                </a:solidFill>
              </a:rPr>
              <a:t>Transfer agreements must be written</a:t>
            </a:r>
          </a:p>
          <a:p>
            <a:pPr marL="685800" lvl="1" indent="-228600">
              <a:lnSpc>
                <a:spcPct val="120000"/>
              </a:lnSpc>
              <a:spcBef>
                <a:spcPts val="500"/>
              </a:spcBef>
              <a:buFont typeface="Arial" panose="020B0604020202020204" pitchFamily="34" charset="0"/>
              <a:buChar char="•"/>
            </a:pPr>
            <a:r>
              <a:rPr lang="en-US" sz="2000" dirty="0">
                <a:solidFill>
                  <a:srgbClr val="646569"/>
                </a:solidFill>
              </a:rPr>
              <a:t>Target timeframes for transfer must be included into the agreement</a:t>
            </a:r>
          </a:p>
          <a:p>
            <a:pPr marL="685800" lvl="1" indent="-228600">
              <a:lnSpc>
                <a:spcPct val="120000"/>
              </a:lnSpc>
              <a:spcBef>
                <a:spcPts val="500"/>
              </a:spcBef>
              <a:buFont typeface="Arial" panose="020B0604020202020204" pitchFamily="34" charset="0"/>
              <a:buChar char="•"/>
            </a:pPr>
            <a:r>
              <a:rPr lang="en-US" sz="2000" dirty="0">
                <a:solidFill>
                  <a:srgbClr val="646569"/>
                </a:solidFill>
              </a:rPr>
              <a:t>Ability to effect a transfer 24/7</a:t>
            </a:r>
          </a:p>
          <a:p>
            <a:pPr marL="685800" lvl="1" indent="-228600">
              <a:lnSpc>
                <a:spcPct val="120000"/>
              </a:lnSpc>
              <a:spcBef>
                <a:spcPts val="500"/>
              </a:spcBef>
              <a:buFont typeface="Arial" panose="020B0604020202020204" pitchFamily="34" charset="0"/>
              <a:buChar char="•"/>
            </a:pPr>
            <a:r>
              <a:rPr lang="en-US" sz="2000" dirty="0">
                <a:solidFill>
                  <a:srgbClr val="646569"/>
                </a:solidFill>
              </a:rPr>
              <a:t>Clinical criteria for transfer</a:t>
            </a:r>
          </a:p>
          <a:p>
            <a:pPr marL="685800" lvl="1" indent="-228600">
              <a:lnSpc>
                <a:spcPct val="120000"/>
              </a:lnSpc>
              <a:spcBef>
                <a:spcPts val="500"/>
              </a:spcBef>
              <a:buFont typeface="Arial" panose="020B0604020202020204" pitchFamily="34" charset="0"/>
              <a:buChar char="•"/>
            </a:pPr>
            <a:r>
              <a:rPr lang="en-US" sz="2000" dirty="0">
                <a:solidFill>
                  <a:srgbClr val="646569"/>
                </a:solidFill>
              </a:rPr>
              <a:t>Expectations and criteria for advanced imaging, including CTA/CTP</a:t>
            </a:r>
          </a:p>
          <a:p>
            <a:pPr marL="685800" lvl="1" indent="-228600">
              <a:lnSpc>
                <a:spcPct val="120000"/>
              </a:lnSpc>
              <a:spcBef>
                <a:spcPts val="500"/>
              </a:spcBef>
              <a:buFont typeface="Arial" panose="020B0604020202020204" pitchFamily="34" charset="0"/>
              <a:buChar char="•"/>
            </a:pPr>
            <a:r>
              <a:rPr lang="en-US" sz="2000" dirty="0">
                <a:solidFill>
                  <a:srgbClr val="646569"/>
                </a:solidFill>
              </a:rPr>
              <a:t>Delineation of responsibility for CTA/CTP (sending vs. receiving)</a:t>
            </a:r>
          </a:p>
          <a:p>
            <a:pPr marL="685800" lvl="1" indent="-228600">
              <a:lnSpc>
                <a:spcPct val="120000"/>
              </a:lnSpc>
              <a:spcBef>
                <a:spcPts val="500"/>
              </a:spcBef>
              <a:buFont typeface="Arial" panose="020B0604020202020204" pitchFamily="34" charset="0"/>
              <a:buChar char="•"/>
            </a:pPr>
            <a:r>
              <a:rPr lang="en-US" sz="2000" dirty="0">
                <a:solidFill>
                  <a:srgbClr val="646569"/>
                </a:solidFill>
              </a:rPr>
              <a:t>Triage and transport of patients with suspected emergent large vessel occlusion (ELVO)</a:t>
            </a:r>
          </a:p>
          <a:p>
            <a:pPr marL="457200" lvl="1" indent="0">
              <a:lnSpc>
                <a:spcPct val="90000"/>
              </a:lnSpc>
              <a:spcBef>
                <a:spcPts val="500"/>
              </a:spcBef>
              <a:buNone/>
            </a:pPr>
            <a:endParaRPr lang="en-US" sz="2300" dirty="0">
              <a:solidFill>
                <a:srgbClr val="646569"/>
              </a:solidFill>
            </a:endParaRPr>
          </a:p>
          <a:p>
            <a:pPr marL="57150" indent="0">
              <a:lnSpc>
                <a:spcPct val="90000"/>
              </a:lnSpc>
              <a:spcBef>
                <a:spcPts val="500"/>
              </a:spcBef>
              <a:buNone/>
            </a:pPr>
            <a:r>
              <a:rPr lang="en-US" sz="2300" dirty="0">
                <a:solidFill>
                  <a:srgbClr val="646569"/>
                </a:solidFill>
              </a:rPr>
              <a:t>*Transfer agreements may reference existing policies that address requirements related to transfer agreements. </a:t>
            </a:r>
          </a:p>
          <a:p>
            <a:endParaRPr lang="en-US" dirty="0">
              <a:solidFill>
                <a:srgbClr val="646569"/>
              </a:solidFill>
            </a:endParaRPr>
          </a:p>
        </p:txBody>
      </p:sp>
    </p:spTree>
    <p:extLst>
      <p:ext uri="{BB962C8B-B14F-4D97-AF65-F5344CB8AC3E}">
        <p14:creationId xmlns:p14="http://schemas.microsoft.com/office/powerpoint/2010/main" val="313296689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D0C93B-C40B-4C8D-ACD3-B977F4E48CED}"/>
              </a:ext>
            </a:extLst>
          </p:cNvPr>
          <p:cNvSpPr>
            <a:spLocks noGrp="1"/>
          </p:cNvSpPr>
          <p:nvPr>
            <p:ph type="title"/>
          </p:nvPr>
        </p:nvSpPr>
        <p:spPr>
          <a:xfrm>
            <a:off x="457200" y="343903"/>
            <a:ext cx="8229600" cy="857250"/>
          </a:xfrm>
        </p:spPr>
        <p:txBody>
          <a:bodyPr>
            <a:normAutofit/>
          </a:bodyPr>
          <a:lstStyle/>
          <a:p>
            <a:r>
              <a:rPr lang="en-US" sz="3600" b="1" dirty="0">
                <a:solidFill>
                  <a:srgbClr val="002D73"/>
                </a:solidFill>
                <a:latin typeface="Arial" panose="020B0604020202020204" pitchFamily="34" charset="0"/>
                <a:cs typeface="Arial" panose="020B0604020202020204" pitchFamily="34" charset="0"/>
              </a:rPr>
              <a:t>Reporting Requirements</a:t>
            </a:r>
          </a:p>
        </p:txBody>
      </p:sp>
      <p:sp>
        <p:nvSpPr>
          <p:cNvPr id="3" name="Content Placeholder 2">
            <a:extLst>
              <a:ext uri="{FF2B5EF4-FFF2-40B4-BE49-F238E27FC236}">
                <a16:creationId xmlns:a16="http://schemas.microsoft.com/office/drawing/2014/main" id="{B1A02169-D943-4AE4-A774-1413E842C35B}"/>
              </a:ext>
            </a:extLst>
          </p:cNvPr>
          <p:cNvSpPr>
            <a:spLocks noGrp="1"/>
          </p:cNvSpPr>
          <p:nvPr>
            <p:ph idx="1"/>
          </p:nvPr>
        </p:nvSpPr>
        <p:spPr>
          <a:xfrm>
            <a:off x="457200" y="1047750"/>
            <a:ext cx="8229600" cy="3886200"/>
          </a:xfrm>
        </p:spPr>
        <p:txBody>
          <a:bodyPr>
            <a:normAutofit/>
          </a:bodyPr>
          <a:lstStyle/>
          <a:p>
            <a:pPr marL="228600" lvl="0" indent="-228600">
              <a:lnSpc>
                <a:spcPct val="90000"/>
              </a:lnSpc>
              <a:spcBef>
                <a:spcPts val="1000"/>
              </a:spcBef>
            </a:pPr>
            <a:r>
              <a:rPr lang="en-US" sz="2000" dirty="0">
                <a:solidFill>
                  <a:srgbClr val="646569"/>
                </a:solidFill>
                <a:latin typeface="Arial"/>
              </a:rPr>
              <a:t>The Department has provided a list of performance measures and time targets in the NYS Stroke Center Guidance Document that are designed to measure stroke center and stroke system processes outcomes. </a:t>
            </a:r>
          </a:p>
          <a:p>
            <a:pPr marL="228600" lvl="0" indent="-228600">
              <a:lnSpc>
                <a:spcPct val="90000"/>
              </a:lnSpc>
              <a:spcBef>
                <a:spcPts val="1000"/>
              </a:spcBef>
            </a:pPr>
            <a:r>
              <a:rPr lang="en-US" sz="2000" dirty="0">
                <a:solidFill>
                  <a:srgbClr val="646569"/>
                </a:solidFill>
                <a:latin typeface="Arial"/>
              </a:rPr>
              <a:t>All stroke centers will be required to collect and report these data to a </a:t>
            </a:r>
            <a:r>
              <a:rPr lang="en-US" sz="2000" b="1" i="1" dirty="0">
                <a:solidFill>
                  <a:srgbClr val="646569"/>
                </a:solidFill>
                <a:latin typeface="Arial"/>
              </a:rPr>
              <a:t>stroke registry </a:t>
            </a:r>
            <a:r>
              <a:rPr lang="en-US" sz="2000" dirty="0">
                <a:solidFill>
                  <a:srgbClr val="646569"/>
                </a:solidFill>
                <a:latin typeface="Arial"/>
              </a:rPr>
              <a:t>(ex. GWTG).</a:t>
            </a:r>
          </a:p>
          <a:p>
            <a:pPr marL="628650" lvl="1" indent="-228600">
              <a:lnSpc>
                <a:spcPct val="90000"/>
              </a:lnSpc>
              <a:spcBef>
                <a:spcPts val="1000"/>
              </a:spcBef>
            </a:pPr>
            <a:r>
              <a:rPr lang="en-US" sz="1600" dirty="0">
                <a:solidFill>
                  <a:srgbClr val="646569"/>
                </a:solidFill>
                <a:latin typeface="Arial"/>
              </a:rPr>
              <a:t>Hospitals should speak to their Certifying Organization about policies for reporting of new measures during initial reviews (i.e. NIHSS post procedure)</a:t>
            </a:r>
          </a:p>
          <a:p>
            <a:pPr marL="228600" lvl="0" indent="-228600">
              <a:lnSpc>
                <a:spcPct val="90000"/>
              </a:lnSpc>
              <a:spcBef>
                <a:spcPts val="1000"/>
              </a:spcBef>
            </a:pPr>
            <a:r>
              <a:rPr lang="en-US" sz="2000" dirty="0">
                <a:solidFill>
                  <a:srgbClr val="646569"/>
                </a:solidFill>
                <a:latin typeface="Arial"/>
              </a:rPr>
              <a:t>The stroke center must give the Department express permission to access their stroke registry data for the purpose of QI.</a:t>
            </a:r>
          </a:p>
          <a:p>
            <a:pPr marL="228600" lvl="0" indent="-228600">
              <a:lnSpc>
                <a:spcPct val="90000"/>
              </a:lnSpc>
              <a:spcBef>
                <a:spcPts val="1000"/>
              </a:spcBef>
            </a:pPr>
            <a:r>
              <a:rPr lang="en-US" sz="2000" dirty="0">
                <a:solidFill>
                  <a:srgbClr val="646569"/>
                </a:solidFill>
                <a:latin typeface="Arial"/>
              </a:rPr>
              <a:t>Certifying organizations may have varying requirements related to reporting. </a:t>
            </a:r>
          </a:p>
          <a:p>
            <a:endParaRPr lang="en-US" dirty="0">
              <a:solidFill>
                <a:srgbClr val="646569"/>
              </a:solidFill>
            </a:endParaRPr>
          </a:p>
        </p:txBody>
      </p:sp>
    </p:spTree>
    <p:extLst>
      <p:ext uri="{BB962C8B-B14F-4D97-AF65-F5344CB8AC3E}">
        <p14:creationId xmlns:p14="http://schemas.microsoft.com/office/powerpoint/2010/main" val="12814904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D0C93B-C40B-4C8D-ACD3-B977F4E48CED}"/>
              </a:ext>
            </a:extLst>
          </p:cNvPr>
          <p:cNvSpPr>
            <a:spLocks noGrp="1"/>
          </p:cNvSpPr>
          <p:nvPr>
            <p:ph type="title"/>
          </p:nvPr>
        </p:nvSpPr>
        <p:spPr>
          <a:xfrm>
            <a:off x="457200" y="343903"/>
            <a:ext cx="8229600" cy="857250"/>
          </a:xfrm>
        </p:spPr>
        <p:txBody>
          <a:bodyPr>
            <a:normAutofit/>
          </a:bodyPr>
          <a:lstStyle/>
          <a:p>
            <a:r>
              <a:rPr lang="en-US" sz="3600" b="1" dirty="0">
                <a:solidFill>
                  <a:srgbClr val="002D73"/>
                </a:solidFill>
                <a:latin typeface="Arial" panose="020B0604020202020204" pitchFamily="34" charset="0"/>
                <a:cs typeface="Arial" panose="020B0604020202020204" pitchFamily="34" charset="0"/>
              </a:rPr>
              <a:t>Guidance Document Requirements</a:t>
            </a:r>
          </a:p>
        </p:txBody>
      </p:sp>
      <p:sp>
        <p:nvSpPr>
          <p:cNvPr id="3" name="Content Placeholder 2">
            <a:extLst>
              <a:ext uri="{FF2B5EF4-FFF2-40B4-BE49-F238E27FC236}">
                <a16:creationId xmlns:a16="http://schemas.microsoft.com/office/drawing/2014/main" id="{B1A02169-D943-4AE4-A774-1413E842C35B}"/>
              </a:ext>
            </a:extLst>
          </p:cNvPr>
          <p:cNvSpPr>
            <a:spLocks noGrp="1"/>
          </p:cNvSpPr>
          <p:nvPr>
            <p:ph idx="1"/>
          </p:nvPr>
        </p:nvSpPr>
        <p:spPr>
          <a:xfrm>
            <a:off x="457200" y="1047750"/>
            <a:ext cx="8229600" cy="3886200"/>
          </a:xfrm>
        </p:spPr>
        <p:txBody>
          <a:bodyPr>
            <a:normAutofit/>
          </a:bodyPr>
          <a:lstStyle/>
          <a:p>
            <a:pPr marL="228600" lvl="0" indent="-228600">
              <a:lnSpc>
                <a:spcPct val="90000"/>
              </a:lnSpc>
              <a:spcBef>
                <a:spcPts val="1000"/>
              </a:spcBef>
            </a:pPr>
            <a:r>
              <a:rPr lang="en-US" sz="2000" dirty="0">
                <a:solidFill>
                  <a:srgbClr val="646569"/>
                </a:solidFill>
                <a:latin typeface="Arial"/>
              </a:rPr>
              <a:t>The Department maintains the most updated version of the NYS Stroke Center Guidance Document on the </a:t>
            </a:r>
            <a:r>
              <a:rPr lang="en-US" sz="2000" dirty="0">
                <a:solidFill>
                  <a:srgbClr val="646569"/>
                </a:solidFill>
                <a:latin typeface="Arial"/>
                <a:hlinkClick r:id="rId2"/>
              </a:rPr>
              <a:t>webpage</a:t>
            </a:r>
            <a:r>
              <a:rPr lang="en-US" sz="2000" dirty="0">
                <a:solidFill>
                  <a:srgbClr val="646569"/>
                </a:solidFill>
                <a:latin typeface="Arial"/>
              </a:rPr>
              <a:t>; </a:t>
            </a:r>
          </a:p>
          <a:p>
            <a:pPr marL="228600" lvl="0" indent="-228600">
              <a:lnSpc>
                <a:spcPct val="90000"/>
              </a:lnSpc>
              <a:spcBef>
                <a:spcPts val="1000"/>
              </a:spcBef>
            </a:pPr>
            <a:r>
              <a:rPr lang="en-US" sz="2000" dirty="0">
                <a:solidFill>
                  <a:srgbClr val="646569"/>
                </a:solidFill>
                <a:latin typeface="Arial"/>
              </a:rPr>
              <a:t>The requirements within the document serve as a baseline only;</a:t>
            </a:r>
          </a:p>
          <a:p>
            <a:pPr marL="228600" lvl="0" indent="-228600">
              <a:lnSpc>
                <a:spcPct val="90000"/>
              </a:lnSpc>
              <a:spcBef>
                <a:spcPts val="1000"/>
              </a:spcBef>
            </a:pPr>
            <a:r>
              <a:rPr lang="en-US" sz="2000" dirty="0">
                <a:solidFill>
                  <a:srgbClr val="646569"/>
                </a:solidFill>
                <a:latin typeface="Arial"/>
              </a:rPr>
              <a:t>All Certifying Organizations are viewed equally by the NYSDOH.  A certification from any of the approved Certifying Organizations will be accepted.</a:t>
            </a:r>
          </a:p>
          <a:p>
            <a:pPr marL="228600" lvl="0" indent="-228600">
              <a:lnSpc>
                <a:spcPct val="90000"/>
              </a:lnSpc>
              <a:spcBef>
                <a:spcPts val="1000"/>
              </a:spcBef>
            </a:pPr>
            <a:r>
              <a:rPr lang="en-US" sz="2000" dirty="0">
                <a:solidFill>
                  <a:srgbClr val="646569"/>
                </a:solidFill>
                <a:latin typeface="Arial"/>
              </a:rPr>
              <a:t>However, Certifying organizations may have standards that exceed those within the guidance document;</a:t>
            </a:r>
          </a:p>
          <a:p>
            <a:pPr marL="628650" lvl="1" indent="-228600">
              <a:lnSpc>
                <a:spcPct val="90000"/>
              </a:lnSpc>
              <a:spcBef>
                <a:spcPts val="1000"/>
              </a:spcBef>
            </a:pPr>
            <a:r>
              <a:rPr lang="en-US" sz="1600" dirty="0">
                <a:solidFill>
                  <a:srgbClr val="646569"/>
                </a:solidFill>
                <a:latin typeface="Arial"/>
              </a:rPr>
              <a:t>For example, NYSDOH requires a PSC to have a stroke coordinator but does not specify credentials. One or more Certifying Organizations require a stroke coordinator to be a nurse.</a:t>
            </a:r>
          </a:p>
          <a:p>
            <a:endParaRPr lang="en-US" dirty="0">
              <a:solidFill>
                <a:srgbClr val="646569"/>
              </a:solidFill>
            </a:endParaRPr>
          </a:p>
        </p:txBody>
      </p:sp>
    </p:spTree>
    <p:extLst>
      <p:ext uri="{BB962C8B-B14F-4D97-AF65-F5344CB8AC3E}">
        <p14:creationId xmlns:p14="http://schemas.microsoft.com/office/powerpoint/2010/main" val="42397517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D0C93B-C40B-4C8D-ACD3-B977F4E48CED}"/>
              </a:ext>
            </a:extLst>
          </p:cNvPr>
          <p:cNvSpPr>
            <a:spLocks noGrp="1"/>
          </p:cNvSpPr>
          <p:nvPr>
            <p:ph type="title"/>
          </p:nvPr>
        </p:nvSpPr>
        <p:spPr>
          <a:xfrm>
            <a:off x="0" y="343903"/>
            <a:ext cx="9220200" cy="857250"/>
          </a:xfrm>
        </p:spPr>
        <p:txBody>
          <a:bodyPr>
            <a:noAutofit/>
          </a:bodyPr>
          <a:lstStyle/>
          <a:p>
            <a:r>
              <a:rPr lang="en-US" sz="3000" b="1" dirty="0">
                <a:solidFill>
                  <a:srgbClr val="002D73"/>
                </a:solidFill>
                <a:latin typeface="Arial" panose="020B0604020202020204" pitchFamily="34" charset="0"/>
                <a:cs typeface="Arial" panose="020B0604020202020204" pitchFamily="34" charset="0"/>
              </a:rPr>
              <a:t>Guidance Document Requirements (continued)</a:t>
            </a:r>
          </a:p>
        </p:txBody>
      </p:sp>
      <p:sp>
        <p:nvSpPr>
          <p:cNvPr id="3" name="Content Placeholder 2">
            <a:extLst>
              <a:ext uri="{FF2B5EF4-FFF2-40B4-BE49-F238E27FC236}">
                <a16:creationId xmlns:a16="http://schemas.microsoft.com/office/drawing/2014/main" id="{B1A02169-D943-4AE4-A774-1413E842C35B}"/>
              </a:ext>
            </a:extLst>
          </p:cNvPr>
          <p:cNvSpPr>
            <a:spLocks noGrp="1"/>
          </p:cNvSpPr>
          <p:nvPr>
            <p:ph idx="1"/>
          </p:nvPr>
        </p:nvSpPr>
        <p:spPr>
          <a:xfrm>
            <a:off x="457200" y="1047750"/>
            <a:ext cx="8229600" cy="3886200"/>
          </a:xfrm>
        </p:spPr>
        <p:txBody>
          <a:bodyPr>
            <a:normAutofit/>
          </a:bodyPr>
          <a:lstStyle/>
          <a:p>
            <a:pPr marL="228600" lvl="0" indent="-228600">
              <a:lnSpc>
                <a:spcPct val="90000"/>
              </a:lnSpc>
              <a:spcBef>
                <a:spcPts val="1000"/>
              </a:spcBef>
            </a:pPr>
            <a:r>
              <a:rPr lang="en-US" sz="2000" dirty="0">
                <a:solidFill>
                  <a:srgbClr val="646569"/>
                </a:solidFill>
                <a:latin typeface="Arial"/>
              </a:rPr>
              <a:t>Because Certifying Organizations may have different requirements beyond the NYSDOH baseline in the NYS Stroke Center Guidance Document, hospitals must contact Certifying Organizations to inquire if there are any differences above the baseline;</a:t>
            </a:r>
          </a:p>
          <a:p>
            <a:pPr marL="228600" lvl="0" indent="-228600">
              <a:lnSpc>
                <a:spcPct val="90000"/>
              </a:lnSpc>
              <a:spcBef>
                <a:spcPts val="1000"/>
              </a:spcBef>
            </a:pPr>
            <a:r>
              <a:rPr lang="en-US" sz="2000" dirty="0">
                <a:solidFill>
                  <a:srgbClr val="646569"/>
                </a:solidFill>
                <a:latin typeface="Arial"/>
              </a:rPr>
              <a:t>Contact information and webpages for the approved Certifying Organizations may also be found on the NYSDOH </a:t>
            </a:r>
            <a:r>
              <a:rPr lang="en-US" sz="2000" dirty="0">
                <a:solidFill>
                  <a:srgbClr val="646569"/>
                </a:solidFill>
                <a:latin typeface="Arial"/>
                <a:hlinkClick r:id="rId2"/>
              </a:rPr>
              <a:t>webpage</a:t>
            </a:r>
            <a:r>
              <a:rPr lang="en-US" sz="2000" dirty="0">
                <a:solidFill>
                  <a:srgbClr val="646569"/>
                </a:solidFill>
                <a:latin typeface="Arial"/>
              </a:rPr>
              <a:t>; </a:t>
            </a:r>
          </a:p>
          <a:p>
            <a:pPr marL="228600" lvl="0" indent="-228600">
              <a:lnSpc>
                <a:spcPct val="90000"/>
              </a:lnSpc>
              <a:spcBef>
                <a:spcPts val="1000"/>
              </a:spcBef>
            </a:pPr>
            <a:r>
              <a:rPr lang="en-US" sz="2000" dirty="0">
                <a:solidFill>
                  <a:srgbClr val="646569"/>
                </a:solidFill>
                <a:latin typeface="Arial"/>
              </a:rPr>
              <a:t>Any questions about the NYS standards and requirements should be sent to the NYSDOH at </a:t>
            </a:r>
            <a:r>
              <a:rPr lang="en-US" sz="2000" dirty="0">
                <a:solidFill>
                  <a:srgbClr val="646569"/>
                </a:solidFill>
                <a:latin typeface="Arial"/>
                <a:hlinkClick r:id="rId3"/>
              </a:rPr>
              <a:t>OQPS-OMD@health.ny.gov</a:t>
            </a:r>
            <a:r>
              <a:rPr lang="en-US" sz="2000" dirty="0">
                <a:solidFill>
                  <a:srgbClr val="646569"/>
                </a:solidFill>
                <a:latin typeface="Arial"/>
              </a:rPr>
              <a:t>; </a:t>
            </a:r>
          </a:p>
          <a:p>
            <a:pPr marL="228600" lvl="0" indent="-228600">
              <a:lnSpc>
                <a:spcPct val="90000"/>
              </a:lnSpc>
              <a:spcBef>
                <a:spcPts val="1000"/>
              </a:spcBef>
            </a:pPr>
            <a:r>
              <a:rPr lang="en-US" sz="2000" dirty="0">
                <a:solidFill>
                  <a:srgbClr val="646569"/>
                </a:solidFill>
                <a:latin typeface="Arial"/>
              </a:rPr>
              <a:t>Questions about measure specifications should be sent to the appropriate measure steward identified in the Measure Specifications Background section. </a:t>
            </a:r>
            <a:endParaRPr lang="en-US" sz="1600" dirty="0">
              <a:solidFill>
                <a:srgbClr val="646569"/>
              </a:solidFill>
              <a:latin typeface="Arial"/>
            </a:endParaRPr>
          </a:p>
          <a:p>
            <a:endParaRPr lang="en-US" dirty="0">
              <a:solidFill>
                <a:srgbClr val="646569"/>
              </a:solidFill>
            </a:endParaRPr>
          </a:p>
        </p:txBody>
      </p:sp>
    </p:spTree>
    <p:extLst>
      <p:ext uri="{BB962C8B-B14F-4D97-AF65-F5344CB8AC3E}">
        <p14:creationId xmlns:p14="http://schemas.microsoft.com/office/powerpoint/2010/main" val="299149451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 y="1657350"/>
            <a:ext cx="4572000" cy="707886"/>
          </a:xfrm>
          <a:prstGeom prst="rect">
            <a:avLst/>
          </a:prstGeom>
          <a:noFill/>
          <a:ln>
            <a:noFill/>
          </a:ln>
        </p:spPr>
        <p:txBody>
          <a:bodyPr wrap="square" rtlCol="0">
            <a:spAutoFit/>
          </a:bodyPr>
          <a:lstStyle/>
          <a:p>
            <a:r>
              <a:rPr lang="en-US" sz="4000" b="1" dirty="0">
                <a:solidFill>
                  <a:schemeClr val="bg1"/>
                </a:solidFill>
                <a:latin typeface="Arial" panose="020B0604020202020204" pitchFamily="34" charset="0"/>
                <a:cs typeface="Arial" panose="020B0604020202020204" pitchFamily="34" charset="0"/>
              </a:rPr>
              <a:t>Questions?</a:t>
            </a:r>
          </a:p>
        </p:txBody>
      </p:sp>
    </p:spTree>
    <p:extLst>
      <p:ext uri="{BB962C8B-B14F-4D97-AF65-F5344CB8AC3E}">
        <p14:creationId xmlns:p14="http://schemas.microsoft.com/office/powerpoint/2010/main" val="35252049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 y="1657350"/>
            <a:ext cx="4572000" cy="584775"/>
          </a:xfrm>
          <a:prstGeom prst="rect">
            <a:avLst/>
          </a:prstGeom>
          <a:noFill/>
          <a:ln>
            <a:noFill/>
          </a:ln>
        </p:spPr>
        <p:txBody>
          <a:bodyPr wrap="square" rtlCol="0">
            <a:spAutoFit/>
          </a:bodyPr>
          <a:lstStyle/>
          <a:p>
            <a:r>
              <a:rPr lang="en-US" sz="3200" b="1" dirty="0">
                <a:solidFill>
                  <a:schemeClr val="bg1"/>
                </a:solidFill>
                <a:latin typeface="Arial" panose="020B0604020202020204" pitchFamily="34" charset="0"/>
                <a:cs typeface="Arial" panose="020B0604020202020204" pitchFamily="34" charset="0"/>
              </a:rPr>
              <a:t>Regulation Overview</a:t>
            </a:r>
          </a:p>
        </p:txBody>
      </p:sp>
    </p:spTree>
    <p:extLst>
      <p:ext uri="{BB962C8B-B14F-4D97-AF65-F5344CB8AC3E}">
        <p14:creationId xmlns:p14="http://schemas.microsoft.com/office/powerpoint/2010/main" val="29575209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D52986-3578-45B7-9977-6CB0C67BF85D}"/>
              </a:ext>
            </a:extLst>
          </p:cNvPr>
          <p:cNvSpPr>
            <a:spLocks noGrp="1"/>
          </p:cNvSpPr>
          <p:nvPr>
            <p:ph type="title"/>
          </p:nvPr>
        </p:nvSpPr>
        <p:spPr>
          <a:xfrm>
            <a:off x="457200" y="438150"/>
            <a:ext cx="8229600" cy="857250"/>
          </a:xfrm>
        </p:spPr>
        <p:txBody>
          <a:bodyPr>
            <a:normAutofit/>
          </a:bodyPr>
          <a:lstStyle/>
          <a:p>
            <a:r>
              <a:rPr lang="en-US" sz="3200" b="1" dirty="0">
                <a:solidFill>
                  <a:srgbClr val="002D73"/>
                </a:solidFill>
                <a:latin typeface="Arial" panose="020B0604020202020204" pitchFamily="34" charset="0"/>
                <a:cs typeface="Arial" panose="020B0604020202020204" pitchFamily="34" charset="0"/>
              </a:rPr>
              <a:t>Goal of Stroke Designation Program</a:t>
            </a:r>
          </a:p>
        </p:txBody>
      </p:sp>
      <p:sp>
        <p:nvSpPr>
          <p:cNvPr id="3" name="Content Placeholder 2">
            <a:extLst>
              <a:ext uri="{FF2B5EF4-FFF2-40B4-BE49-F238E27FC236}">
                <a16:creationId xmlns:a16="http://schemas.microsoft.com/office/drawing/2014/main" id="{5EE76897-CA2B-4F31-B9C9-31500495FDC8}"/>
              </a:ext>
            </a:extLst>
          </p:cNvPr>
          <p:cNvSpPr>
            <a:spLocks noGrp="1"/>
          </p:cNvSpPr>
          <p:nvPr>
            <p:ph idx="1"/>
          </p:nvPr>
        </p:nvSpPr>
        <p:spPr>
          <a:xfrm>
            <a:off x="457200" y="1284371"/>
            <a:ext cx="8229600" cy="3394075"/>
          </a:xfrm>
        </p:spPr>
        <p:txBody>
          <a:bodyPr/>
          <a:lstStyle/>
          <a:p>
            <a:pPr marL="228600" lvl="0" indent="-228600">
              <a:lnSpc>
                <a:spcPct val="90000"/>
              </a:lnSpc>
              <a:spcBef>
                <a:spcPts val="1000"/>
              </a:spcBef>
            </a:pPr>
            <a:r>
              <a:rPr lang="en-US" sz="2000" dirty="0">
                <a:solidFill>
                  <a:srgbClr val="646569"/>
                </a:solidFill>
              </a:rPr>
              <a:t>Establish a system of stroke care in New York State that ensures all patients with signs and symptoms of stroke receive the most appropriate and timely medical treatments possible.</a:t>
            </a:r>
          </a:p>
          <a:p>
            <a:pPr marL="228600" lvl="0" indent="-228600">
              <a:lnSpc>
                <a:spcPct val="90000"/>
              </a:lnSpc>
              <a:spcBef>
                <a:spcPts val="1000"/>
              </a:spcBef>
            </a:pPr>
            <a:endParaRPr lang="en-US" sz="2000" dirty="0">
              <a:solidFill>
                <a:srgbClr val="646569"/>
              </a:solidFill>
            </a:endParaRPr>
          </a:p>
          <a:p>
            <a:pPr marL="228600" lvl="0" indent="-228600">
              <a:lnSpc>
                <a:spcPct val="90000"/>
              </a:lnSpc>
              <a:spcBef>
                <a:spcPts val="1000"/>
              </a:spcBef>
            </a:pPr>
            <a:r>
              <a:rPr lang="en-US" sz="2000" dirty="0">
                <a:solidFill>
                  <a:srgbClr val="646569"/>
                </a:solidFill>
              </a:rPr>
              <a:t>Establish a framework to support regional operationalization of transport processes for suspected stroke.</a:t>
            </a:r>
          </a:p>
          <a:p>
            <a:pPr marL="228600" lvl="0" indent="-228600">
              <a:lnSpc>
                <a:spcPct val="90000"/>
              </a:lnSpc>
              <a:spcBef>
                <a:spcPts val="1000"/>
              </a:spcBef>
            </a:pPr>
            <a:endParaRPr lang="en-US" sz="2000" dirty="0">
              <a:solidFill>
                <a:srgbClr val="646569"/>
              </a:solidFill>
            </a:endParaRPr>
          </a:p>
          <a:p>
            <a:pPr marL="228600" lvl="0" indent="-228600">
              <a:lnSpc>
                <a:spcPct val="90000"/>
              </a:lnSpc>
              <a:spcBef>
                <a:spcPts val="1000"/>
              </a:spcBef>
            </a:pPr>
            <a:r>
              <a:rPr lang="en-US" sz="2000" dirty="0">
                <a:solidFill>
                  <a:srgbClr val="646569"/>
                </a:solidFill>
              </a:rPr>
              <a:t>Continue full reporting of data for evaluation and monitoring of systems of stroke care.</a:t>
            </a:r>
          </a:p>
          <a:p>
            <a:endParaRPr lang="en-US" dirty="0">
              <a:solidFill>
                <a:srgbClr val="646569"/>
              </a:solidFill>
            </a:endParaRPr>
          </a:p>
        </p:txBody>
      </p:sp>
    </p:spTree>
    <p:extLst>
      <p:ext uri="{BB962C8B-B14F-4D97-AF65-F5344CB8AC3E}">
        <p14:creationId xmlns:p14="http://schemas.microsoft.com/office/powerpoint/2010/main" val="29689701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D52986-3578-45B7-9977-6CB0C67BF85D}"/>
              </a:ext>
            </a:extLst>
          </p:cNvPr>
          <p:cNvSpPr>
            <a:spLocks noGrp="1"/>
          </p:cNvSpPr>
          <p:nvPr>
            <p:ph type="title"/>
          </p:nvPr>
        </p:nvSpPr>
        <p:spPr>
          <a:xfrm>
            <a:off x="468923" y="332642"/>
            <a:ext cx="8229600" cy="857250"/>
          </a:xfrm>
        </p:spPr>
        <p:txBody>
          <a:bodyPr>
            <a:normAutofit/>
          </a:bodyPr>
          <a:lstStyle/>
          <a:p>
            <a:r>
              <a:rPr lang="en-US" sz="3600" b="1" dirty="0">
                <a:solidFill>
                  <a:srgbClr val="002D73"/>
                </a:solidFill>
                <a:latin typeface="Arial" panose="020B0604020202020204" pitchFamily="34" charset="0"/>
                <a:cs typeface="Arial" panose="020B0604020202020204" pitchFamily="34" charset="0"/>
              </a:rPr>
              <a:t>Stroke Services Regulation</a:t>
            </a:r>
          </a:p>
        </p:txBody>
      </p:sp>
      <p:sp>
        <p:nvSpPr>
          <p:cNvPr id="3" name="Content Placeholder 2">
            <a:extLst>
              <a:ext uri="{FF2B5EF4-FFF2-40B4-BE49-F238E27FC236}">
                <a16:creationId xmlns:a16="http://schemas.microsoft.com/office/drawing/2014/main" id="{5EE76897-CA2B-4F31-B9C9-31500495FDC8}"/>
              </a:ext>
            </a:extLst>
          </p:cNvPr>
          <p:cNvSpPr>
            <a:spLocks noGrp="1"/>
          </p:cNvSpPr>
          <p:nvPr>
            <p:ph idx="1"/>
          </p:nvPr>
        </p:nvSpPr>
        <p:spPr>
          <a:xfrm>
            <a:off x="457200" y="1200150"/>
            <a:ext cx="8229600" cy="3394075"/>
          </a:xfrm>
        </p:spPr>
        <p:txBody>
          <a:bodyPr>
            <a:normAutofit/>
          </a:bodyPr>
          <a:lstStyle/>
          <a:p>
            <a:pPr marL="228600" lvl="0" indent="-228600">
              <a:lnSpc>
                <a:spcPct val="90000"/>
              </a:lnSpc>
              <a:spcBef>
                <a:spcPts val="1000"/>
              </a:spcBef>
            </a:pPr>
            <a:r>
              <a:rPr lang="en-US" sz="2400" dirty="0">
                <a:solidFill>
                  <a:srgbClr val="646569"/>
                </a:solidFill>
              </a:rPr>
              <a:t>Title 10 NYCRR Section 405.34: Stroke Services</a:t>
            </a:r>
          </a:p>
          <a:p>
            <a:pPr marL="685800" lvl="1" indent="-228600">
              <a:lnSpc>
                <a:spcPct val="90000"/>
              </a:lnSpc>
              <a:spcBef>
                <a:spcPts val="500"/>
              </a:spcBef>
              <a:buFont typeface="Arial" panose="020B0604020202020204" pitchFamily="34" charset="0"/>
              <a:buChar char="•"/>
            </a:pPr>
            <a:r>
              <a:rPr lang="en-US" sz="2000" dirty="0">
                <a:solidFill>
                  <a:srgbClr val="646569"/>
                </a:solidFill>
              </a:rPr>
              <a:t>Voluntary program that establishes:</a:t>
            </a:r>
          </a:p>
          <a:p>
            <a:pPr lvl="2">
              <a:lnSpc>
                <a:spcPct val="90000"/>
              </a:lnSpc>
              <a:spcBef>
                <a:spcPts val="500"/>
              </a:spcBef>
            </a:pPr>
            <a:r>
              <a:rPr lang="en-US" sz="1600" dirty="0">
                <a:solidFill>
                  <a:srgbClr val="646569"/>
                </a:solidFill>
              </a:rPr>
              <a:t>Tiered stroke designation program;</a:t>
            </a:r>
          </a:p>
          <a:p>
            <a:pPr lvl="2">
              <a:lnSpc>
                <a:spcPct val="90000"/>
              </a:lnSpc>
              <a:spcBef>
                <a:spcPts val="500"/>
              </a:spcBef>
            </a:pPr>
            <a:r>
              <a:rPr lang="en-US" sz="1600" dirty="0">
                <a:solidFill>
                  <a:srgbClr val="646569"/>
                </a:solidFill>
              </a:rPr>
              <a:t>Framework to support regional operationalization of transport processes for suspected stroke patients;</a:t>
            </a:r>
          </a:p>
          <a:p>
            <a:pPr lvl="2">
              <a:lnSpc>
                <a:spcPct val="90000"/>
              </a:lnSpc>
              <a:spcBef>
                <a:spcPts val="500"/>
              </a:spcBef>
            </a:pPr>
            <a:r>
              <a:rPr lang="en-US" sz="1600" dirty="0">
                <a:solidFill>
                  <a:srgbClr val="646569"/>
                </a:solidFill>
              </a:rPr>
              <a:t>Evaluation and monitoring through data reporting;</a:t>
            </a:r>
          </a:p>
          <a:p>
            <a:pPr lvl="2">
              <a:lnSpc>
                <a:spcPct val="90000"/>
              </a:lnSpc>
              <a:spcBef>
                <a:spcPts val="500"/>
              </a:spcBef>
            </a:pPr>
            <a:r>
              <a:rPr lang="en-US" sz="1600" dirty="0">
                <a:solidFill>
                  <a:srgbClr val="646569"/>
                </a:solidFill>
              </a:rPr>
              <a:t>Supports continued collaboration of care between hospitals and EMS within the framework established in Article 30 of the PHL:</a:t>
            </a:r>
          </a:p>
          <a:p>
            <a:pPr lvl="2">
              <a:lnSpc>
                <a:spcPct val="90000"/>
              </a:lnSpc>
              <a:spcBef>
                <a:spcPts val="500"/>
              </a:spcBef>
            </a:pPr>
            <a:r>
              <a:rPr lang="en-US" sz="1600" dirty="0">
                <a:solidFill>
                  <a:srgbClr val="646569"/>
                </a:solidFill>
              </a:rPr>
              <a:t>Transition period for existing stroke centers.</a:t>
            </a:r>
          </a:p>
          <a:p>
            <a:pPr marL="457200" lvl="1" indent="0">
              <a:lnSpc>
                <a:spcPct val="90000"/>
              </a:lnSpc>
              <a:spcBef>
                <a:spcPts val="500"/>
              </a:spcBef>
              <a:buNone/>
            </a:pPr>
            <a:endParaRPr lang="en-US" sz="2000" dirty="0">
              <a:solidFill>
                <a:srgbClr val="646569"/>
              </a:solidFill>
            </a:endParaRPr>
          </a:p>
          <a:p>
            <a:pPr marL="57150" indent="0">
              <a:lnSpc>
                <a:spcPct val="90000"/>
              </a:lnSpc>
              <a:spcBef>
                <a:spcPts val="500"/>
              </a:spcBef>
              <a:buNone/>
            </a:pPr>
            <a:r>
              <a:rPr lang="en-US" sz="2000" dirty="0">
                <a:solidFill>
                  <a:srgbClr val="646569"/>
                </a:solidFill>
              </a:rPr>
              <a:t>Effective Date of Stroke Services Regulation: March 20, 2019</a:t>
            </a:r>
            <a:endParaRPr lang="en-US" sz="2000" b="1" i="1" dirty="0">
              <a:solidFill>
                <a:srgbClr val="646569"/>
              </a:solidFill>
            </a:endParaRPr>
          </a:p>
          <a:p>
            <a:endParaRPr lang="en-US" sz="2000" dirty="0">
              <a:solidFill>
                <a:srgbClr val="646569"/>
              </a:solidFill>
            </a:endParaRPr>
          </a:p>
        </p:txBody>
      </p:sp>
    </p:spTree>
    <p:extLst>
      <p:ext uri="{BB962C8B-B14F-4D97-AF65-F5344CB8AC3E}">
        <p14:creationId xmlns:p14="http://schemas.microsoft.com/office/powerpoint/2010/main" val="41877383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 y="1657350"/>
            <a:ext cx="4572000" cy="584775"/>
          </a:xfrm>
          <a:prstGeom prst="rect">
            <a:avLst/>
          </a:prstGeom>
          <a:noFill/>
          <a:ln>
            <a:noFill/>
          </a:ln>
        </p:spPr>
        <p:txBody>
          <a:bodyPr wrap="square" rtlCol="0">
            <a:spAutoFit/>
          </a:bodyPr>
          <a:lstStyle/>
          <a:p>
            <a:r>
              <a:rPr lang="en-US" sz="3200" b="1" dirty="0">
                <a:solidFill>
                  <a:schemeClr val="bg1"/>
                </a:solidFill>
                <a:latin typeface="Arial" panose="020B0604020202020204" pitchFamily="34" charset="0"/>
                <a:cs typeface="Arial" panose="020B0604020202020204" pitchFamily="34" charset="0"/>
              </a:rPr>
              <a:t>Transition Period</a:t>
            </a:r>
          </a:p>
        </p:txBody>
      </p:sp>
    </p:spTree>
    <p:extLst>
      <p:ext uri="{BB962C8B-B14F-4D97-AF65-F5344CB8AC3E}">
        <p14:creationId xmlns:p14="http://schemas.microsoft.com/office/powerpoint/2010/main" val="34851041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4889B9-D728-4842-AA3F-FC3D996649D5}"/>
              </a:ext>
            </a:extLst>
          </p:cNvPr>
          <p:cNvSpPr>
            <a:spLocks noGrp="1"/>
          </p:cNvSpPr>
          <p:nvPr>
            <p:ph type="title"/>
          </p:nvPr>
        </p:nvSpPr>
        <p:spPr>
          <a:xfrm>
            <a:off x="457200" y="327861"/>
            <a:ext cx="8229600" cy="857250"/>
          </a:xfrm>
        </p:spPr>
        <p:txBody>
          <a:bodyPr>
            <a:normAutofit/>
          </a:bodyPr>
          <a:lstStyle/>
          <a:p>
            <a:r>
              <a:rPr lang="en-US" sz="3600" b="1" dirty="0">
                <a:solidFill>
                  <a:srgbClr val="002D73"/>
                </a:solidFill>
                <a:latin typeface="Arial" panose="020B0604020202020204" pitchFamily="34" charset="0"/>
                <a:cs typeface="Arial" panose="020B0604020202020204" pitchFamily="34" charset="0"/>
              </a:rPr>
              <a:t>Transition Timeline</a:t>
            </a:r>
          </a:p>
        </p:txBody>
      </p:sp>
      <p:pic>
        <p:nvPicPr>
          <p:cNvPr id="4" name="Picture 3">
            <a:extLst>
              <a:ext uri="{FF2B5EF4-FFF2-40B4-BE49-F238E27FC236}">
                <a16:creationId xmlns:a16="http://schemas.microsoft.com/office/drawing/2014/main" id="{A8EB0F43-8CD3-414C-ABCA-B75E98004E01}"/>
              </a:ext>
            </a:extLst>
          </p:cNvPr>
          <p:cNvPicPr>
            <a:picLocks noChangeAspect="1"/>
          </p:cNvPicPr>
          <p:nvPr/>
        </p:nvPicPr>
        <p:blipFill>
          <a:blip r:embed="rId2"/>
          <a:stretch>
            <a:fillRect/>
          </a:stretch>
        </p:blipFill>
        <p:spPr>
          <a:xfrm>
            <a:off x="457200" y="1085134"/>
            <a:ext cx="6181722" cy="3467816"/>
          </a:xfrm>
          <a:prstGeom prst="rect">
            <a:avLst/>
          </a:prstGeom>
        </p:spPr>
      </p:pic>
      <p:pic>
        <p:nvPicPr>
          <p:cNvPr id="6" name="Picture 5">
            <a:extLst>
              <a:ext uri="{FF2B5EF4-FFF2-40B4-BE49-F238E27FC236}">
                <a16:creationId xmlns:a16="http://schemas.microsoft.com/office/drawing/2014/main" id="{5478E261-E071-41C7-815A-1974E4989BA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05600" y="756486"/>
            <a:ext cx="2209800" cy="3657600"/>
          </a:xfrm>
          <a:prstGeom prst="rect">
            <a:avLst/>
          </a:prstGeom>
        </p:spPr>
      </p:pic>
      <p:pic>
        <p:nvPicPr>
          <p:cNvPr id="3" name="Picture 2">
            <a:extLst>
              <a:ext uri="{FF2B5EF4-FFF2-40B4-BE49-F238E27FC236}">
                <a16:creationId xmlns:a16="http://schemas.microsoft.com/office/drawing/2014/main" id="{0B91542B-8E1E-45E4-8D95-42BC52526CD6}"/>
              </a:ext>
            </a:extLst>
          </p:cNvPr>
          <p:cNvPicPr>
            <a:picLocks noChangeAspect="1"/>
          </p:cNvPicPr>
          <p:nvPr/>
        </p:nvPicPr>
        <p:blipFill>
          <a:blip r:embed="rId4"/>
          <a:stretch>
            <a:fillRect/>
          </a:stretch>
        </p:blipFill>
        <p:spPr>
          <a:xfrm>
            <a:off x="235131" y="994716"/>
            <a:ext cx="6553199" cy="3568161"/>
          </a:xfrm>
          <a:prstGeom prst="rect">
            <a:avLst/>
          </a:prstGeom>
        </p:spPr>
      </p:pic>
    </p:spTree>
    <p:extLst>
      <p:ext uri="{BB962C8B-B14F-4D97-AF65-F5344CB8AC3E}">
        <p14:creationId xmlns:p14="http://schemas.microsoft.com/office/powerpoint/2010/main" val="28515000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C50F5E-FDE0-47A6-9A0F-33B9E8320A3B}"/>
              </a:ext>
            </a:extLst>
          </p:cNvPr>
          <p:cNvSpPr>
            <a:spLocks noGrp="1"/>
          </p:cNvSpPr>
          <p:nvPr>
            <p:ph type="title"/>
          </p:nvPr>
        </p:nvSpPr>
        <p:spPr>
          <a:xfrm>
            <a:off x="457200" y="419100"/>
            <a:ext cx="8229600" cy="857250"/>
          </a:xfrm>
        </p:spPr>
        <p:txBody>
          <a:bodyPr>
            <a:normAutofit/>
          </a:bodyPr>
          <a:lstStyle/>
          <a:p>
            <a:r>
              <a:rPr lang="en-US" sz="3600" b="1" dirty="0">
                <a:solidFill>
                  <a:srgbClr val="002D73"/>
                </a:solidFill>
                <a:latin typeface="Arial" panose="020B0604020202020204" pitchFamily="34" charset="0"/>
                <a:cs typeface="Arial" panose="020B0604020202020204" pitchFamily="34" charset="0"/>
              </a:rPr>
              <a:t>Transition Timeline (continued)</a:t>
            </a:r>
          </a:p>
        </p:txBody>
      </p:sp>
      <p:sp>
        <p:nvSpPr>
          <p:cNvPr id="3" name="Content Placeholder 2">
            <a:extLst>
              <a:ext uri="{FF2B5EF4-FFF2-40B4-BE49-F238E27FC236}">
                <a16:creationId xmlns:a16="http://schemas.microsoft.com/office/drawing/2014/main" id="{9D87937A-E90B-4EB4-9D3D-EC13984D10EE}"/>
              </a:ext>
            </a:extLst>
          </p:cNvPr>
          <p:cNvSpPr>
            <a:spLocks noGrp="1"/>
          </p:cNvSpPr>
          <p:nvPr>
            <p:ph idx="1"/>
          </p:nvPr>
        </p:nvSpPr>
        <p:spPr>
          <a:xfrm>
            <a:off x="457200" y="1276350"/>
            <a:ext cx="8229600" cy="3394075"/>
          </a:xfrm>
        </p:spPr>
        <p:txBody>
          <a:bodyPr>
            <a:normAutofit fontScale="92500" lnSpcReduction="10000"/>
          </a:bodyPr>
          <a:lstStyle/>
          <a:p>
            <a:pPr marL="228600" lvl="0" indent="-228600">
              <a:lnSpc>
                <a:spcPct val="90000"/>
              </a:lnSpc>
              <a:spcBef>
                <a:spcPts val="1000"/>
              </a:spcBef>
            </a:pPr>
            <a:r>
              <a:rPr lang="en-US" sz="2000" b="1" i="1" dirty="0">
                <a:solidFill>
                  <a:srgbClr val="646569"/>
                </a:solidFill>
                <a:latin typeface="Arial"/>
              </a:rPr>
              <a:t>All hospitals wishing to maintain designation or become designated at a higher level must take action during the transition period.</a:t>
            </a:r>
          </a:p>
          <a:p>
            <a:pPr marL="228600" lvl="0" indent="-228600">
              <a:lnSpc>
                <a:spcPct val="90000"/>
              </a:lnSpc>
              <a:spcBef>
                <a:spcPts val="1000"/>
              </a:spcBef>
            </a:pPr>
            <a:r>
              <a:rPr lang="en-US" sz="2000" dirty="0">
                <a:solidFill>
                  <a:srgbClr val="646569"/>
                </a:solidFill>
                <a:latin typeface="Arial"/>
              </a:rPr>
              <a:t>Existing stroke centers that have not completed the certification process and received designation </a:t>
            </a:r>
            <a:r>
              <a:rPr lang="en-US" sz="2000" b="1" i="1" dirty="0">
                <a:solidFill>
                  <a:srgbClr val="646569"/>
                </a:solidFill>
                <a:latin typeface="Arial"/>
              </a:rPr>
              <a:t>within 3 years of the effective date </a:t>
            </a:r>
            <a:r>
              <a:rPr lang="en-US" sz="2000" dirty="0">
                <a:solidFill>
                  <a:srgbClr val="646569"/>
                </a:solidFill>
                <a:latin typeface="Arial"/>
              </a:rPr>
              <a:t>of the regulations will lose designation as a NYS stroke center.</a:t>
            </a:r>
          </a:p>
          <a:p>
            <a:pPr marL="228600" lvl="0" indent="-228600">
              <a:lnSpc>
                <a:spcPct val="90000"/>
              </a:lnSpc>
              <a:spcBef>
                <a:spcPts val="1000"/>
              </a:spcBef>
            </a:pPr>
            <a:r>
              <a:rPr lang="en-US" sz="2000" dirty="0">
                <a:solidFill>
                  <a:srgbClr val="646569"/>
                </a:solidFill>
                <a:latin typeface="Arial"/>
              </a:rPr>
              <a:t>Hospitals may still apply to become a stroke center after the transition period. </a:t>
            </a:r>
          </a:p>
          <a:p>
            <a:pPr marL="228600" lvl="0" indent="-228600">
              <a:lnSpc>
                <a:spcPct val="90000"/>
              </a:lnSpc>
              <a:spcBef>
                <a:spcPts val="1000"/>
              </a:spcBef>
            </a:pPr>
            <a:r>
              <a:rPr lang="en-US" sz="2000" dirty="0">
                <a:solidFill>
                  <a:srgbClr val="646569"/>
                </a:solidFill>
                <a:latin typeface="Arial"/>
              </a:rPr>
              <a:t>The transition time period applies only to hospitals seeking to maintain designation achieved prior to the regulated stroke program</a:t>
            </a:r>
            <a:r>
              <a:rPr lang="en-US" sz="2400" dirty="0">
                <a:solidFill>
                  <a:srgbClr val="646569"/>
                </a:solidFill>
                <a:latin typeface="Arial"/>
              </a:rPr>
              <a:t>.  </a:t>
            </a:r>
          </a:p>
          <a:p>
            <a:pPr marL="228600" indent="-228600">
              <a:lnSpc>
                <a:spcPct val="90000"/>
              </a:lnSpc>
              <a:spcBef>
                <a:spcPts val="1000"/>
              </a:spcBef>
            </a:pPr>
            <a:r>
              <a:rPr lang="en-US" sz="2000" dirty="0">
                <a:solidFill>
                  <a:srgbClr val="646569"/>
                </a:solidFill>
                <a:latin typeface="Arial"/>
              </a:rPr>
              <a:t>During the transition period, all currently designated stroke centers will continue to receive suspected stroke patients from EMS.</a:t>
            </a:r>
          </a:p>
          <a:p>
            <a:pPr marL="228600" lvl="0" indent="-228600">
              <a:lnSpc>
                <a:spcPct val="90000"/>
              </a:lnSpc>
              <a:spcBef>
                <a:spcPts val="1000"/>
              </a:spcBef>
            </a:pPr>
            <a:endParaRPr lang="en-US" sz="2400" dirty="0">
              <a:solidFill>
                <a:srgbClr val="646569"/>
              </a:solidFill>
              <a:latin typeface="Arial"/>
            </a:endParaRPr>
          </a:p>
          <a:p>
            <a:endParaRPr lang="en-US" sz="2000" dirty="0">
              <a:solidFill>
                <a:srgbClr val="646569"/>
              </a:solidFill>
            </a:endParaRPr>
          </a:p>
        </p:txBody>
      </p:sp>
    </p:spTree>
    <p:extLst>
      <p:ext uri="{BB962C8B-B14F-4D97-AF65-F5344CB8AC3E}">
        <p14:creationId xmlns:p14="http://schemas.microsoft.com/office/powerpoint/2010/main" val="29478285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C50F5E-FDE0-47A6-9A0F-33B9E8320A3B}"/>
              </a:ext>
            </a:extLst>
          </p:cNvPr>
          <p:cNvSpPr>
            <a:spLocks noGrp="1"/>
          </p:cNvSpPr>
          <p:nvPr>
            <p:ph type="title"/>
          </p:nvPr>
        </p:nvSpPr>
        <p:spPr>
          <a:xfrm>
            <a:off x="457200" y="419100"/>
            <a:ext cx="8229600" cy="857250"/>
          </a:xfrm>
        </p:spPr>
        <p:txBody>
          <a:bodyPr>
            <a:normAutofit/>
          </a:bodyPr>
          <a:lstStyle/>
          <a:p>
            <a:r>
              <a:rPr lang="en-US" sz="3600" b="1" dirty="0">
                <a:solidFill>
                  <a:srgbClr val="002D73"/>
                </a:solidFill>
                <a:latin typeface="Arial" panose="020B0604020202020204" pitchFamily="34" charset="0"/>
                <a:cs typeface="Arial" panose="020B0604020202020204" pitchFamily="34" charset="0"/>
              </a:rPr>
              <a:t>Pathway to Stroke Designation</a:t>
            </a:r>
          </a:p>
        </p:txBody>
      </p:sp>
      <p:sp>
        <p:nvSpPr>
          <p:cNvPr id="9" name="Rectangle 8">
            <a:extLst>
              <a:ext uri="{FF2B5EF4-FFF2-40B4-BE49-F238E27FC236}">
                <a16:creationId xmlns:a16="http://schemas.microsoft.com/office/drawing/2014/main" id="{98D970A7-F3A6-4F13-A1B9-AA3A01A41524}"/>
              </a:ext>
            </a:extLst>
          </p:cNvPr>
          <p:cNvSpPr/>
          <p:nvPr/>
        </p:nvSpPr>
        <p:spPr>
          <a:xfrm>
            <a:off x="237565" y="2503193"/>
            <a:ext cx="2429435" cy="9506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2"/>
                </a:solidFill>
              </a:rPr>
              <a:t>NYS PSC with independent certification at any level before March 20, 2019</a:t>
            </a:r>
          </a:p>
        </p:txBody>
      </p:sp>
      <p:sp>
        <p:nvSpPr>
          <p:cNvPr id="11" name="Rectangle 10">
            <a:extLst>
              <a:ext uri="{FF2B5EF4-FFF2-40B4-BE49-F238E27FC236}">
                <a16:creationId xmlns:a16="http://schemas.microsoft.com/office/drawing/2014/main" id="{D5CEFCE1-BC66-4478-80DC-5C7D8DFCD19D}"/>
              </a:ext>
            </a:extLst>
          </p:cNvPr>
          <p:cNvSpPr/>
          <p:nvPr/>
        </p:nvSpPr>
        <p:spPr>
          <a:xfrm>
            <a:off x="237565" y="1361995"/>
            <a:ext cx="2429435" cy="95061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2"/>
                </a:solidFill>
              </a:rPr>
              <a:t>NYS PSC designated before March 20, 2019 without independent certification </a:t>
            </a:r>
          </a:p>
        </p:txBody>
      </p:sp>
      <p:sp>
        <p:nvSpPr>
          <p:cNvPr id="14" name="Rectangle 13">
            <a:extLst>
              <a:ext uri="{FF2B5EF4-FFF2-40B4-BE49-F238E27FC236}">
                <a16:creationId xmlns:a16="http://schemas.microsoft.com/office/drawing/2014/main" id="{DD528E58-B481-476B-8008-9C3245D99AD3}"/>
              </a:ext>
            </a:extLst>
          </p:cNvPr>
          <p:cNvSpPr/>
          <p:nvPr/>
        </p:nvSpPr>
        <p:spPr>
          <a:xfrm>
            <a:off x="237565" y="3644392"/>
            <a:ext cx="2429435" cy="98475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2"/>
                </a:solidFill>
              </a:rPr>
              <a:t>Hospitals without designation or certification before  March 20, 2019</a:t>
            </a:r>
          </a:p>
        </p:txBody>
      </p:sp>
      <p:cxnSp>
        <p:nvCxnSpPr>
          <p:cNvPr id="16" name="Straight Arrow Connector 15">
            <a:extLst>
              <a:ext uri="{FF2B5EF4-FFF2-40B4-BE49-F238E27FC236}">
                <a16:creationId xmlns:a16="http://schemas.microsoft.com/office/drawing/2014/main" id="{5BFA9BAD-73BE-443E-A9F1-0F323DAC900D}"/>
              </a:ext>
            </a:extLst>
          </p:cNvPr>
          <p:cNvCxnSpPr>
            <a:cxnSpLocks/>
          </p:cNvCxnSpPr>
          <p:nvPr/>
        </p:nvCxnSpPr>
        <p:spPr>
          <a:xfrm>
            <a:off x="2677245" y="1771108"/>
            <a:ext cx="675555" cy="49346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684552F2-4BB1-4FD3-8505-B3F51F3459B1}"/>
              </a:ext>
            </a:extLst>
          </p:cNvPr>
          <p:cNvCxnSpPr>
            <a:cxnSpLocks/>
            <a:stCxn id="9" idx="3"/>
          </p:cNvCxnSpPr>
          <p:nvPr/>
        </p:nvCxnSpPr>
        <p:spPr>
          <a:xfrm flipV="1">
            <a:off x="2667000" y="2571750"/>
            <a:ext cx="685800" cy="4067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5A3050F3-AC99-43EF-925D-58A80AC99AB5}"/>
              </a:ext>
            </a:extLst>
          </p:cNvPr>
          <p:cNvCxnSpPr>
            <a:cxnSpLocks/>
            <a:stCxn id="14" idx="3"/>
          </p:cNvCxnSpPr>
          <p:nvPr/>
        </p:nvCxnSpPr>
        <p:spPr>
          <a:xfrm>
            <a:off x="2667000" y="4136771"/>
            <a:ext cx="6858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3" name="Rectangle 22">
            <a:extLst>
              <a:ext uri="{FF2B5EF4-FFF2-40B4-BE49-F238E27FC236}">
                <a16:creationId xmlns:a16="http://schemas.microsoft.com/office/drawing/2014/main" id="{D2E16FA8-987A-4113-BA96-9DECCA6A78C0}"/>
              </a:ext>
            </a:extLst>
          </p:cNvPr>
          <p:cNvSpPr/>
          <p:nvPr/>
        </p:nvSpPr>
        <p:spPr>
          <a:xfrm>
            <a:off x="3428999" y="1728411"/>
            <a:ext cx="2286002" cy="1505178"/>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2"/>
                </a:solidFill>
              </a:rPr>
              <a:t>Receive certification as either PSC, TSC or CSC  from a certifying organization between March 20, 2019-March 20, 2022</a:t>
            </a:r>
          </a:p>
        </p:txBody>
      </p:sp>
      <p:cxnSp>
        <p:nvCxnSpPr>
          <p:cNvPr id="36" name="Straight Arrow Connector 35">
            <a:extLst>
              <a:ext uri="{FF2B5EF4-FFF2-40B4-BE49-F238E27FC236}">
                <a16:creationId xmlns:a16="http://schemas.microsoft.com/office/drawing/2014/main" id="{13354B5F-9A0A-4515-925C-13A0779B7066}"/>
              </a:ext>
            </a:extLst>
          </p:cNvPr>
          <p:cNvCxnSpPr>
            <a:cxnSpLocks/>
          </p:cNvCxnSpPr>
          <p:nvPr/>
        </p:nvCxnSpPr>
        <p:spPr>
          <a:xfrm>
            <a:off x="5780954" y="2464184"/>
            <a:ext cx="78249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7" name="Rectangle 36">
            <a:extLst>
              <a:ext uri="{FF2B5EF4-FFF2-40B4-BE49-F238E27FC236}">
                <a16:creationId xmlns:a16="http://schemas.microsoft.com/office/drawing/2014/main" id="{61E91607-D4D7-4FC0-A1E7-7A3B25DE8F4D}"/>
              </a:ext>
            </a:extLst>
          </p:cNvPr>
          <p:cNvSpPr/>
          <p:nvPr/>
        </p:nvSpPr>
        <p:spPr>
          <a:xfrm>
            <a:off x="6629400" y="3328400"/>
            <a:ext cx="2286002" cy="80837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2"/>
                </a:solidFill>
              </a:rPr>
              <a:t>Request Designation from NYSDOH at any time</a:t>
            </a:r>
          </a:p>
        </p:txBody>
      </p:sp>
      <p:sp>
        <p:nvSpPr>
          <p:cNvPr id="44" name="Rectangle 43">
            <a:extLst>
              <a:ext uri="{FF2B5EF4-FFF2-40B4-BE49-F238E27FC236}">
                <a16:creationId xmlns:a16="http://schemas.microsoft.com/office/drawing/2014/main" id="{2E0460E6-1E03-498F-A7C8-1A7185848C2A}"/>
              </a:ext>
            </a:extLst>
          </p:cNvPr>
          <p:cNvSpPr/>
          <p:nvPr/>
        </p:nvSpPr>
        <p:spPr>
          <a:xfrm>
            <a:off x="3428999" y="3530994"/>
            <a:ext cx="2286002" cy="1211552"/>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2"/>
                </a:solidFill>
              </a:rPr>
              <a:t>Receive certification as either PSC, TSC or CSC  from a certifying organization at any time</a:t>
            </a:r>
          </a:p>
        </p:txBody>
      </p:sp>
      <p:cxnSp>
        <p:nvCxnSpPr>
          <p:cNvPr id="47" name="Straight Arrow Connector 46">
            <a:extLst>
              <a:ext uri="{FF2B5EF4-FFF2-40B4-BE49-F238E27FC236}">
                <a16:creationId xmlns:a16="http://schemas.microsoft.com/office/drawing/2014/main" id="{0AECB2EE-4933-45D5-8843-3A7768691CBD}"/>
              </a:ext>
            </a:extLst>
          </p:cNvPr>
          <p:cNvCxnSpPr>
            <a:cxnSpLocks/>
            <a:stCxn id="44" idx="3"/>
          </p:cNvCxnSpPr>
          <p:nvPr/>
        </p:nvCxnSpPr>
        <p:spPr>
          <a:xfrm flipV="1">
            <a:off x="5715001" y="3790950"/>
            <a:ext cx="848446" cy="34582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6" name="Rectangle 55">
            <a:extLst>
              <a:ext uri="{FF2B5EF4-FFF2-40B4-BE49-F238E27FC236}">
                <a16:creationId xmlns:a16="http://schemas.microsoft.com/office/drawing/2014/main" id="{C4F53EBF-AEBB-4C98-9CCF-A554409AB102}"/>
              </a:ext>
            </a:extLst>
          </p:cNvPr>
          <p:cNvSpPr/>
          <p:nvPr/>
        </p:nvSpPr>
        <p:spPr>
          <a:xfrm>
            <a:off x="6629400" y="2017838"/>
            <a:ext cx="2286002" cy="80837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2"/>
                </a:solidFill>
              </a:rPr>
              <a:t>Request Designation from NYSDOH before March 20, 2022</a:t>
            </a:r>
          </a:p>
        </p:txBody>
      </p:sp>
    </p:spTree>
    <p:extLst>
      <p:ext uri="{BB962C8B-B14F-4D97-AF65-F5344CB8AC3E}">
        <p14:creationId xmlns:p14="http://schemas.microsoft.com/office/powerpoint/2010/main" val="3190808281"/>
      </p:ext>
    </p:extLst>
  </p:cSld>
  <p:clrMapOvr>
    <a:masterClrMapping/>
  </p:clrMapOvr>
</p:sld>
</file>

<file path=ppt/theme/theme1.xml><?xml version="1.0" encoding="utf-8"?>
<a:theme xmlns:a="http://schemas.openxmlformats.org/drawingml/2006/main" name="Cover 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ection 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ontent 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2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218379F14A2EF4FBF11D9DC441BFDEF" ma:contentTypeVersion="8" ma:contentTypeDescription="Create a new document." ma:contentTypeScope="" ma:versionID="de960313ee1a13be6fb22cbec1ce1dfa">
  <xsd:schema xmlns:xsd="http://www.w3.org/2001/XMLSchema" xmlns:xs="http://www.w3.org/2001/XMLSchema" xmlns:p="http://schemas.microsoft.com/office/2006/metadata/properties" xmlns:ns2="04e8fcd5-1aae-4e24-9a4e-e9d785545bf5" xmlns:ns3="741f5c43-e8e9-4a96-a72f-27cbb05712b6" targetNamespace="http://schemas.microsoft.com/office/2006/metadata/properties" ma:root="true" ma:fieldsID="6f50c77b047ebc1b42813c78c1d847e3" ns2:_="" ns3:_="">
    <xsd:import namespace="04e8fcd5-1aae-4e24-9a4e-e9d785545bf5"/>
    <xsd:import namespace="741f5c43-e8e9-4a96-a72f-27cbb05712b6"/>
    <xsd:element name="properties">
      <xsd:complexType>
        <xsd:sequence>
          <xsd:element name="documentManagement">
            <xsd:complexType>
              <xsd:all>
                <xsd:element ref="ns2:MediaServiceMetadata" minOccurs="0"/>
                <xsd:element ref="ns2:MediaServiceFastMetadata" minOccurs="0"/>
                <xsd:element ref="ns2:MediaServiceEventHashCode" minOccurs="0"/>
                <xsd:element ref="ns2:MediaServiceGenerationTime" minOccurs="0"/>
                <xsd:element ref="ns2:MediaServiceAutoTags" minOccurs="0"/>
                <xsd:element ref="ns2:MediaServiceOCR"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4e8fcd5-1aae-4e24-9a4e-e9d785545bf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EventHashCode" ma:index="10" nillable="true" ma:displayName="MediaServiceEventHashCode" ma:hidden="true" ma:internalName="MediaServiceEventHashCode"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41f5c43-e8e9-4a96-a72f-27cbb05712b6"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92914A3-880B-4513-A032-58AD5FB8773A}">
  <ds:schemaRef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http://schemas.microsoft.com/office/2006/documentManagement/types"/>
    <ds:schemaRef ds:uri="http://purl.org/dc/terms/"/>
    <ds:schemaRef ds:uri="741f5c43-e8e9-4a96-a72f-27cbb05712b6"/>
    <ds:schemaRef ds:uri="04e8fcd5-1aae-4e24-9a4e-e9d785545bf5"/>
    <ds:schemaRef ds:uri="http://www.w3.org/XML/1998/namespace"/>
  </ds:schemaRefs>
</ds:datastoreItem>
</file>

<file path=customXml/itemProps2.xml><?xml version="1.0" encoding="utf-8"?>
<ds:datastoreItem xmlns:ds="http://schemas.openxmlformats.org/officeDocument/2006/customXml" ds:itemID="{E4EB2AE7-A253-4D66-AE22-C627F9F9261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4e8fcd5-1aae-4e24-9a4e-e9d785545bf5"/>
    <ds:schemaRef ds:uri="741f5c43-e8e9-4a96-a72f-27cbb05712b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6126472-8183-4963-8F2C-AC30D8E32CF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4801</TotalTime>
  <Words>1617</Words>
  <Application>Microsoft Office PowerPoint</Application>
  <PresentationFormat>On-screen Show (16:9)</PresentationFormat>
  <Paragraphs>159</Paragraphs>
  <Slides>28</Slides>
  <Notes>0</Notes>
  <HiddenSlides>0</HiddenSlides>
  <MMClips>0</MMClips>
  <ScaleCrop>false</ScaleCrop>
  <HeadingPairs>
    <vt:vector size="6" baseType="variant">
      <vt:variant>
        <vt:lpstr>Fonts Used</vt:lpstr>
      </vt:variant>
      <vt:variant>
        <vt:i4>2</vt:i4>
      </vt:variant>
      <vt:variant>
        <vt:lpstr>Theme</vt:lpstr>
      </vt:variant>
      <vt:variant>
        <vt:i4>4</vt:i4>
      </vt:variant>
      <vt:variant>
        <vt:lpstr>Slide Titles</vt:lpstr>
      </vt:variant>
      <vt:variant>
        <vt:i4>28</vt:i4>
      </vt:variant>
    </vt:vector>
  </HeadingPairs>
  <TitlesOfParts>
    <vt:vector size="34" baseType="lpstr">
      <vt:lpstr>Arial</vt:lpstr>
      <vt:lpstr>Calibri</vt:lpstr>
      <vt:lpstr>Cover Master</vt:lpstr>
      <vt:lpstr>Section Master</vt:lpstr>
      <vt:lpstr>Content Master</vt:lpstr>
      <vt:lpstr>2_Custom Design</vt:lpstr>
      <vt:lpstr>PowerPoint Presentation</vt:lpstr>
      <vt:lpstr>PowerPoint Presentation</vt:lpstr>
      <vt:lpstr>PowerPoint Presentation</vt:lpstr>
      <vt:lpstr>Goal of Stroke Designation Program</vt:lpstr>
      <vt:lpstr>Stroke Services Regulation</vt:lpstr>
      <vt:lpstr>PowerPoint Presentation</vt:lpstr>
      <vt:lpstr>Transition Timeline</vt:lpstr>
      <vt:lpstr>Transition Timeline (continued)</vt:lpstr>
      <vt:lpstr>Pathway to Stroke Designation</vt:lpstr>
      <vt:lpstr>Transition Period Recommendations</vt:lpstr>
      <vt:lpstr>PowerPoint Presentation</vt:lpstr>
      <vt:lpstr>Certification Process</vt:lpstr>
      <vt:lpstr>Certifying Organizations</vt:lpstr>
      <vt:lpstr>Certification Standards</vt:lpstr>
      <vt:lpstr>PowerPoint Presentation</vt:lpstr>
      <vt:lpstr>PowerPoint Presentation</vt:lpstr>
      <vt:lpstr>PowerPoint Presentation</vt:lpstr>
      <vt:lpstr>PowerPoint Presentation</vt:lpstr>
      <vt:lpstr>PowerPoint Presentation</vt:lpstr>
      <vt:lpstr>Purpose of Stroke System of Care  </vt:lpstr>
      <vt:lpstr>Regional Engagement  </vt:lpstr>
      <vt:lpstr>Regional Engagement (continued)  </vt:lpstr>
      <vt:lpstr>PowerPoint Presentation</vt:lpstr>
      <vt:lpstr>Transfer Agreement</vt:lpstr>
      <vt:lpstr>Reporting Requirements</vt:lpstr>
      <vt:lpstr>Guidance Document Requirements</vt:lpstr>
      <vt:lpstr>Guidance Document Requirements (continued)</vt:lpstr>
      <vt:lpstr>PowerPoint Presentation</vt:lpstr>
    </vt:vector>
  </TitlesOfParts>
  <Company>New York State - Office of General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Warner, Jennifer</dc:creator>
  <cp:lastModifiedBy>Stathidis, George A (HEALTH)</cp:lastModifiedBy>
  <cp:revision>105</cp:revision>
  <cp:lastPrinted>2019-05-06T11:48:49Z</cp:lastPrinted>
  <dcterms:created xsi:type="dcterms:W3CDTF">2014-12-09T18:34:34Z</dcterms:created>
  <dcterms:modified xsi:type="dcterms:W3CDTF">2019-05-16T17:15:24Z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0x0101005218379F14A2EF4FBF11D9DC441BFDEF</vt:lpwstr>
  </property>
</Properties>
</file>