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 id="2147483660" r:id="rId2"/>
    <p:sldMasterId id="2147483648" r:id="rId3"/>
    <p:sldMasterId id="2147483674" r:id="rId4"/>
  </p:sldMasterIdLst>
  <p:notesMasterIdLst>
    <p:notesMasterId r:id="rId38"/>
  </p:notesMasterIdLst>
  <p:sldIdLst>
    <p:sldId id="256" r:id="rId5"/>
    <p:sldId id="258" r:id="rId6"/>
    <p:sldId id="257" r:id="rId7"/>
    <p:sldId id="261" r:id="rId8"/>
    <p:sldId id="396" r:id="rId9"/>
    <p:sldId id="264" r:id="rId10"/>
    <p:sldId id="386" r:id="rId11"/>
    <p:sldId id="402" r:id="rId12"/>
    <p:sldId id="403" r:id="rId13"/>
    <p:sldId id="397" r:id="rId14"/>
    <p:sldId id="399" r:id="rId15"/>
    <p:sldId id="404" r:id="rId16"/>
    <p:sldId id="265" r:id="rId17"/>
    <p:sldId id="405" r:id="rId18"/>
    <p:sldId id="266" r:id="rId19"/>
    <p:sldId id="267" r:id="rId20"/>
    <p:sldId id="268" r:id="rId21"/>
    <p:sldId id="269" r:id="rId22"/>
    <p:sldId id="380" r:id="rId23"/>
    <p:sldId id="270" r:id="rId24"/>
    <p:sldId id="381" r:id="rId25"/>
    <p:sldId id="382" r:id="rId26"/>
    <p:sldId id="383" r:id="rId27"/>
    <p:sldId id="384" r:id="rId28"/>
    <p:sldId id="385" r:id="rId29"/>
    <p:sldId id="398" r:id="rId30"/>
    <p:sldId id="395" r:id="rId31"/>
    <p:sldId id="387" r:id="rId32"/>
    <p:sldId id="388" r:id="rId33"/>
    <p:sldId id="389" r:id="rId34"/>
    <p:sldId id="390" r:id="rId35"/>
    <p:sldId id="392" r:id="rId36"/>
    <p:sldId id="393" r:id="rId37"/>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3278"/>
    <a:srgbClr val="002D73"/>
    <a:srgbClr val="646569"/>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5F7A1E-34E5-4C1B-9026-27DE87C8D2B0}" v="126" dt="2019-07-25T17:44:44.475"/>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61" autoAdjust="0"/>
    <p:restoredTop sz="94627" autoAdjust="0"/>
  </p:normalViewPr>
  <p:slideViewPr>
    <p:cSldViewPr>
      <p:cViewPr varScale="1">
        <p:scale>
          <a:sx n="107" d="100"/>
          <a:sy n="107" d="100"/>
        </p:scale>
        <p:origin x="576" y="6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9" d="100"/>
          <a:sy n="99" d="100"/>
        </p:scale>
        <p:origin x="-3540" y="-96"/>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166" tIns="46583" rIns="93166" bIns="46583" rtlCol="0"/>
          <a:lstStyle>
            <a:lvl1pPr algn="r">
              <a:defRPr sz="1200"/>
            </a:lvl1pPr>
          </a:lstStyle>
          <a:p>
            <a:fld id="{CF2C164A-7038-42D0-953C-2EB4816D4C81}" type="datetimeFigureOut">
              <a:rPr lang="en-US" smtClean="0"/>
              <a:t>10/4/2019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66" tIns="46583" rIns="93166" bIns="46583" rtlCol="0" anchor="ctr"/>
          <a:lstStyle/>
          <a:p>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66" tIns="46583" rIns="93166"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66" tIns="46583" rIns="93166" bIns="46583" rtlCol="0" anchor="b"/>
          <a:lstStyle>
            <a:lvl1pPr algn="r">
              <a:defRPr sz="1200"/>
            </a:lvl1pPr>
          </a:lstStyle>
          <a:p>
            <a:fld id="{F6DA9C80-B631-4EC4-8253-F63CFD0157DF}" type="slidenum">
              <a:rPr lang="en-US" smtClean="0"/>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043001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jpe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t>10/4/2019</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1"/>
          <p:cNvSpPr txBox="1">
            <a:spLocks/>
          </p:cNvSpPr>
          <p:nvPr userDrawn="1"/>
        </p:nvSpPr>
        <p:spPr>
          <a:xfrm>
            <a:off x="457200" y="3943350"/>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bg1"/>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400" y="361950"/>
            <a:ext cx="3196702" cy="813816"/>
          </a:xfrm>
          <a:prstGeom prst="rect">
            <a:avLst/>
          </a:prstGeom>
        </p:spPr>
      </p:pic>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540453"/>
            <a:ext cx="533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t>‹#›</a:t>
            </a:fld>
            <a:endParaRPr lang="en-US"/>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pcatp@health.ny.gov" TargetMode="External"/><Relationship Id="rId2" Type="http://schemas.openxmlformats.org/officeDocument/2006/relationships/hyperlink" Target="mailto:hcreg@health.ny.gov" TargetMode="External"/><Relationship Id="rId1" Type="http://schemas.openxmlformats.org/officeDocument/2006/relationships/slideLayout" Target="../slideLayouts/slideLayout3.xml"/><Relationship Id="rId6" Type="http://schemas.openxmlformats.org/officeDocument/2006/relationships/hyperlink" Target="mailto:acfinfo@health.ny.gov" TargetMode="External"/><Relationship Id="rId5" Type="http://schemas.openxmlformats.org/officeDocument/2006/relationships/hyperlink" Target="mailto:ahhatp@health.ny.gov" TargetMode="External"/><Relationship Id="rId4" Type="http://schemas.openxmlformats.org/officeDocument/2006/relationships/hyperlink" Target="mailto:hhatp@health.ny.gov"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apps.health.ny.gov/professionals/home_care/registry/home.action"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s://apps.health.ny.gov/professionals/home_care/registry/home.action"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81000" y="1254290"/>
            <a:ext cx="8229600" cy="2123658"/>
          </a:xfrm>
          <a:prstGeom prst="rect">
            <a:avLst/>
          </a:prstGeom>
          <a:noFill/>
          <a:ln>
            <a:noFill/>
          </a:ln>
        </p:spPr>
        <p:txBody>
          <a:bodyPr wrap="square" rtlCol="0">
            <a:spAutoFit/>
          </a:bodyPr>
          <a:lstStyle/>
          <a:p>
            <a:endParaRPr lang="en-US" sz="2800" b="1" dirty="0">
              <a:solidFill>
                <a:srgbClr val="002D73"/>
              </a:solidFill>
              <a:latin typeface="Arial" panose="020B0604020202020204" pitchFamily="34" charset="0"/>
              <a:cs typeface="Arial" panose="020B0604020202020204" pitchFamily="34" charset="0"/>
            </a:endParaRPr>
          </a:p>
          <a:p>
            <a:r>
              <a:rPr lang="en-US" sz="2800" b="1" dirty="0">
                <a:solidFill>
                  <a:srgbClr val="002D73"/>
                </a:solidFill>
                <a:latin typeface="Arial" panose="020B0604020202020204" pitchFamily="34" charset="0"/>
                <a:cs typeface="Arial" panose="020B0604020202020204" pitchFamily="34" charset="0"/>
              </a:rPr>
              <a:t>Division of ACF &amp; Assisted Living Surveillance</a:t>
            </a:r>
          </a:p>
          <a:p>
            <a:endParaRPr lang="en-US" sz="2000" b="1" dirty="0">
              <a:solidFill>
                <a:srgbClr val="002D73"/>
              </a:solidFill>
              <a:latin typeface="Arial" panose="020B0604020202020204" pitchFamily="34" charset="0"/>
              <a:cs typeface="Arial" panose="020B0604020202020204" pitchFamily="34" charset="0"/>
            </a:endParaRPr>
          </a:p>
          <a:p>
            <a:r>
              <a:rPr lang="en-US" sz="2800" b="1" dirty="0">
                <a:solidFill>
                  <a:srgbClr val="002D73"/>
                </a:solidFill>
                <a:latin typeface="Arial" panose="020B0604020202020204" pitchFamily="34" charset="0"/>
                <a:cs typeface="Arial" panose="020B0604020202020204" pitchFamily="34" charset="0"/>
              </a:rPr>
              <a:t>Introduction to the Home Care Worker Registry </a:t>
            </a:r>
          </a:p>
          <a:p>
            <a:r>
              <a:rPr lang="en-US" sz="2800" b="1" dirty="0">
                <a:solidFill>
                  <a:srgbClr val="002D73"/>
                </a:solidFill>
                <a:latin typeface="Arial" panose="020B0604020202020204" pitchFamily="34" charset="0"/>
                <a:cs typeface="Arial" panose="020B0604020202020204" pitchFamily="34" charset="0"/>
              </a:rPr>
              <a:t>for Enhanced Assisted Living Residences</a:t>
            </a:r>
          </a:p>
        </p:txBody>
      </p:sp>
    </p:spTree>
    <p:extLst>
      <p:ext uri="{BB962C8B-B14F-4D97-AF65-F5344CB8AC3E}">
        <p14:creationId xmlns:p14="http://schemas.microsoft.com/office/powerpoint/2010/main" val="206780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1077218"/>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EALR Use of the HCWR – LHCSA Employed Aide</a:t>
            </a:r>
          </a:p>
        </p:txBody>
      </p:sp>
      <p:sp>
        <p:nvSpPr>
          <p:cNvPr id="12" name="TextBox 11"/>
          <p:cNvSpPr txBox="1"/>
          <p:nvPr/>
        </p:nvSpPr>
        <p:spPr>
          <a:xfrm>
            <a:off x="35719" y="1539180"/>
            <a:ext cx="8763000" cy="1569660"/>
          </a:xfrm>
          <a:prstGeom prst="rect">
            <a:avLst/>
          </a:prstGeom>
          <a:noFill/>
          <a:ln>
            <a:noFill/>
          </a:ln>
        </p:spPr>
        <p:txBody>
          <a:bodyPr wrap="square" rtlCol="0">
            <a:spAutoFit/>
          </a:bodyPr>
          <a:lstStyle/>
          <a:p>
            <a:pPr defTabSz="914378"/>
            <a:r>
              <a:rPr lang="en-US" sz="2400" dirty="0">
                <a:solidFill>
                  <a:prstClr val="black"/>
                </a:solidFill>
                <a:latin typeface="Arial" panose="020B0604020202020204" pitchFamily="34" charset="0"/>
                <a:cs typeface="Arial" panose="020B0604020202020204" pitchFamily="34" charset="0"/>
              </a:rPr>
              <a:t>If the HHA, PCA, or AHHA is employed by a Licensed Home Care Services Agency, the EALR shall review the individual’s eligibility via the HCWR; document such verification; and monitor.</a:t>
            </a:r>
          </a:p>
        </p:txBody>
      </p:sp>
    </p:spTree>
    <p:extLst>
      <p:ext uri="{BB962C8B-B14F-4D97-AF65-F5344CB8AC3E}">
        <p14:creationId xmlns:p14="http://schemas.microsoft.com/office/powerpoint/2010/main" val="2418493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1077218"/>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EALR Use of the HCWR – EALR Employed Aide</a:t>
            </a:r>
          </a:p>
        </p:txBody>
      </p:sp>
      <p:sp>
        <p:nvSpPr>
          <p:cNvPr id="12" name="TextBox 11"/>
          <p:cNvSpPr txBox="1"/>
          <p:nvPr/>
        </p:nvSpPr>
        <p:spPr>
          <a:xfrm>
            <a:off x="35719" y="1539180"/>
            <a:ext cx="8763000" cy="2400657"/>
          </a:xfrm>
          <a:prstGeom prst="rect">
            <a:avLst/>
          </a:prstGeom>
          <a:noFill/>
          <a:ln>
            <a:noFill/>
          </a:ln>
        </p:spPr>
        <p:txBody>
          <a:bodyPr wrap="square" rtlCol="0">
            <a:spAutoFit/>
          </a:bodyPr>
          <a:lstStyle/>
          <a:p>
            <a:pPr defTabSz="914378"/>
            <a:r>
              <a:rPr lang="en-US" sz="2400" dirty="0">
                <a:solidFill>
                  <a:prstClr val="black"/>
                </a:solidFill>
                <a:latin typeface="Arial" panose="020B0604020202020204" pitchFamily="34" charset="0"/>
                <a:cs typeface="Arial" panose="020B0604020202020204" pitchFamily="34" charset="0"/>
              </a:rPr>
              <a:t>If the HHA, PCA, AHHA is employed by the EALR, the EALR </a:t>
            </a:r>
            <a:r>
              <a:rPr lang="en-US" sz="2400" dirty="0">
                <a:latin typeface="Arial" panose="020B0604020202020204" pitchFamily="34" charset="0"/>
                <a:cs typeface="Arial" panose="020B0604020202020204" pitchFamily="34" charset="0"/>
              </a:rPr>
              <a:t>shall be responsible for the employee information within the database. </a:t>
            </a:r>
          </a:p>
          <a:p>
            <a:pPr defTabSz="914378"/>
            <a:endParaRPr lang="en-US" sz="2400" dirty="0">
              <a:solidFill>
                <a:prstClr val="black"/>
              </a:solidFill>
              <a:latin typeface="Arial" panose="020B0604020202020204" pitchFamily="34" charset="0"/>
              <a:cs typeface="Arial" panose="020B0604020202020204" pitchFamily="34" charset="0"/>
            </a:endParaRPr>
          </a:p>
          <a:p>
            <a:pPr defTabSz="914378"/>
            <a:r>
              <a:rPr lang="en-US" b="1" dirty="0">
                <a:solidFill>
                  <a:srgbClr val="FF0000"/>
                </a:solidFill>
                <a:latin typeface="Arial" panose="020B0604020202020204" pitchFamily="34" charset="0"/>
                <a:cs typeface="Arial" panose="020B0604020202020204" pitchFamily="34" charset="0"/>
              </a:rPr>
              <a:t>Note:  To maintain active certification, an HHA must work at least one day within a two-year period for an agency licensed </a:t>
            </a:r>
            <a:r>
              <a:rPr lang="en-US" b="1">
                <a:solidFill>
                  <a:srgbClr val="FF0000"/>
                </a:solidFill>
                <a:latin typeface="Arial" panose="020B0604020202020204" pitchFamily="34" charset="0"/>
                <a:cs typeface="Arial" panose="020B0604020202020204" pitchFamily="34" charset="0"/>
              </a:rPr>
              <a:t>under Article </a:t>
            </a:r>
            <a:r>
              <a:rPr lang="en-US" b="1" dirty="0">
                <a:solidFill>
                  <a:srgbClr val="FF0000"/>
                </a:solidFill>
                <a:latin typeface="Arial" panose="020B0604020202020204" pitchFamily="34" charset="0"/>
                <a:cs typeface="Arial" panose="020B0604020202020204" pitchFamily="34" charset="0"/>
              </a:rPr>
              <a:t>36 or 40 of Public Health Law.</a:t>
            </a:r>
            <a:endParaRPr lang="en-US" sz="2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5455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0"/>
            <a:ext cx="4572000" cy="707886"/>
          </a:xfrm>
          <a:prstGeom prst="rect">
            <a:avLst/>
          </a:prstGeom>
          <a:noFill/>
          <a:ln>
            <a:noFill/>
          </a:ln>
        </p:spPr>
        <p:txBody>
          <a:bodyPr wrap="square" rtlCol="0">
            <a:spAutoFit/>
          </a:bodyPr>
          <a:lstStyle/>
          <a:p>
            <a:r>
              <a:rPr lang="en-US" sz="4000" b="1" dirty="0">
                <a:solidFill>
                  <a:schemeClr val="bg1"/>
                </a:solidFill>
                <a:latin typeface="Arial" panose="020B0604020202020204" pitchFamily="34" charset="0"/>
                <a:cs typeface="Arial" panose="020B0604020202020204" pitchFamily="34" charset="0"/>
              </a:rPr>
              <a:t>HCWR Access </a:t>
            </a:r>
          </a:p>
        </p:txBody>
      </p:sp>
    </p:spTree>
    <p:extLst>
      <p:ext uri="{BB962C8B-B14F-4D97-AF65-F5344CB8AC3E}">
        <p14:creationId xmlns:p14="http://schemas.microsoft.com/office/powerpoint/2010/main" val="2676108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1077218"/>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Required Roles via the Health Commerce System </a:t>
            </a:r>
          </a:p>
        </p:txBody>
      </p:sp>
      <p:sp>
        <p:nvSpPr>
          <p:cNvPr id="12" name="TextBox 11"/>
          <p:cNvSpPr txBox="1"/>
          <p:nvPr/>
        </p:nvSpPr>
        <p:spPr>
          <a:xfrm>
            <a:off x="152400" y="1515368"/>
            <a:ext cx="8191500" cy="2062103"/>
          </a:xfrm>
          <a:prstGeom prst="rect">
            <a:avLst/>
          </a:prstGeom>
          <a:noFill/>
          <a:ln>
            <a:noFill/>
          </a:ln>
        </p:spPr>
        <p:txBody>
          <a:bodyPr wrap="square" rtlCol="0">
            <a:spAutoFit/>
          </a:bodyPr>
          <a:lstStyle/>
          <a:p>
            <a:pPr defTabSz="914378"/>
            <a:r>
              <a:rPr lang="en-US" sz="1600" dirty="0">
                <a:solidFill>
                  <a:prstClr val="black"/>
                </a:solidFill>
                <a:latin typeface="Arial" panose="020B0604020202020204" pitchFamily="34" charset="0"/>
                <a:cs typeface="Arial" panose="020B0604020202020204" pitchFamily="34" charset="0"/>
              </a:rPr>
              <a:t>The following Health Commerce System (HCS) roles have access to the HCWR:</a:t>
            </a: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Home Care Registry Agency Updater;</a:t>
            </a: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Home Care Registry Agency Viewer;</a:t>
            </a: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Home Care Registry Certification Form Printer;</a:t>
            </a: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Home Care Registry Training Program Updater; and</a:t>
            </a: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Home Care Registry Training Program Viewer.</a:t>
            </a:r>
          </a:p>
          <a:p>
            <a:pPr defTabSz="914378"/>
            <a:endParaRPr lang="en-US" sz="1600" dirty="0">
              <a:solidFill>
                <a:prstClr val="black"/>
              </a:solidFill>
              <a:latin typeface="Arial" panose="020B0604020202020204" pitchFamily="34" charset="0"/>
              <a:cs typeface="Arial" panose="020B0604020202020204" pitchFamily="34" charset="0"/>
            </a:endParaRPr>
          </a:p>
          <a:p>
            <a:pPr defTabSz="914378"/>
            <a:r>
              <a:rPr lang="en-US" sz="1600" dirty="0">
                <a:solidFill>
                  <a:prstClr val="black"/>
                </a:solidFill>
                <a:latin typeface="Arial" panose="020B0604020202020204" pitchFamily="34" charset="0"/>
                <a:cs typeface="Arial" panose="020B0604020202020204" pitchFamily="34" charset="0"/>
              </a:rPr>
              <a:t>Only individuals within these roles will have access to the HCS HCWR.</a:t>
            </a:r>
          </a:p>
        </p:txBody>
      </p:sp>
    </p:spTree>
    <p:extLst>
      <p:ext uri="{BB962C8B-B14F-4D97-AF65-F5344CB8AC3E}">
        <p14:creationId xmlns:p14="http://schemas.microsoft.com/office/powerpoint/2010/main" val="3096175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Where is the HCWR Application?</a:t>
            </a:r>
          </a:p>
        </p:txBody>
      </p:sp>
      <p:sp>
        <p:nvSpPr>
          <p:cNvPr id="12" name="TextBox 11"/>
          <p:cNvSpPr txBox="1"/>
          <p:nvPr/>
        </p:nvSpPr>
        <p:spPr>
          <a:xfrm>
            <a:off x="190499" y="1123950"/>
            <a:ext cx="5691627" cy="3046988"/>
          </a:xfrm>
          <a:prstGeom prst="rect">
            <a:avLst/>
          </a:prstGeom>
          <a:noFill/>
          <a:ln>
            <a:noFill/>
          </a:ln>
        </p:spPr>
        <p:txBody>
          <a:bodyPr wrap="square" rtlCol="0">
            <a:spAutoFit/>
          </a:bodyPr>
          <a:lstStyle/>
          <a:p>
            <a:pPr defTabSz="914378"/>
            <a:r>
              <a:rPr lang="en-US" sz="1600" dirty="0">
                <a:solidFill>
                  <a:prstClr val="black"/>
                </a:solidFill>
                <a:latin typeface="Arial" panose="020B0604020202020204" pitchFamily="34" charset="0"/>
                <a:cs typeface="Arial" panose="020B0604020202020204" pitchFamily="34" charset="0"/>
              </a:rPr>
              <a:t>To add the HCWR Application:</a:t>
            </a:r>
          </a:p>
          <a:p>
            <a:pPr defTabSz="914378"/>
            <a:endParaRPr lang="en-US" sz="1600" dirty="0">
              <a:solidFill>
                <a:prstClr val="black"/>
              </a:solidFill>
              <a:latin typeface="Arial" panose="020B0604020202020204" pitchFamily="34" charset="0"/>
              <a:cs typeface="Arial" panose="020B0604020202020204" pitchFamily="34" charset="0"/>
            </a:endParaRPr>
          </a:p>
          <a:p>
            <a:pPr marL="342900" indent="-342900" defTabSz="914378">
              <a:buFont typeface="+mj-lt"/>
              <a:buAutoNum type="arabicPeriod"/>
            </a:pPr>
            <a:r>
              <a:rPr lang="en-US" sz="1600" dirty="0">
                <a:solidFill>
                  <a:prstClr val="black"/>
                </a:solidFill>
                <a:latin typeface="Arial" panose="020B0604020202020204" pitchFamily="34" charset="0"/>
                <a:cs typeface="Arial" panose="020B0604020202020204" pitchFamily="34" charset="0"/>
              </a:rPr>
              <a:t>Log onto the HCS.</a:t>
            </a:r>
          </a:p>
          <a:p>
            <a:pPr marL="342900" indent="-342900" defTabSz="914378">
              <a:buFont typeface="+mj-lt"/>
              <a:buAutoNum type="arabicPeriod"/>
            </a:pPr>
            <a:r>
              <a:rPr lang="en-US" sz="1600" dirty="0">
                <a:solidFill>
                  <a:prstClr val="black"/>
                </a:solidFill>
                <a:latin typeface="Arial" panose="020B0604020202020204" pitchFamily="34" charset="0"/>
                <a:cs typeface="Arial" panose="020B0604020202020204" pitchFamily="34" charset="0"/>
              </a:rPr>
              <a:t>Click on “My Content.”</a:t>
            </a:r>
          </a:p>
          <a:p>
            <a:pPr marL="342900" indent="-342900" defTabSz="914378">
              <a:buFont typeface="+mj-lt"/>
              <a:buAutoNum type="arabicPeriod"/>
            </a:pPr>
            <a:r>
              <a:rPr lang="en-US" sz="1600" dirty="0">
                <a:solidFill>
                  <a:prstClr val="black"/>
                </a:solidFill>
                <a:latin typeface="Arial" panose="020B0604020202020204" pitchFamily="34" charset="0"/>
                <a:cs typeface="Arial" panose="020B0604020202020204" pitchFamily="34" charset="0"/>
              </a:rPr>
              <a:t>From drop down box  click on “All Applications.”</a:t>
            </a:r>
          </a:p>
          <a:p>
            <a:pPr marL="342900" indent="-342900" defTabSz="914378">
              <a:buFont typeface="+mj-lt"/>
              <a:buAutoNum type="arabicPeriod"/>
            </a:pPr>
            <a:r>
              <a:rPr lang="en-US" sz="1600" dirty="0">
                <a:solidFill>
                  <a:prstClr val="black"/>
                </a:solidFill>
                <a:latin typeface="Arial" panose="020B0604020202020204" pitchFamily="34" charset="0"/>
                <a:cs typeface="Arial" panose="020B0604020202020204" pitchFamily="34" charset="0"/>
              </a:rPr>
              <a:t>Select Letter H.</a:t>
            </a:r>
          </a:p>
          <a:p>
            <a:pPr marL="342900" indent="-342900" defTabSz="914378">
              <a:buFont typeface="+mj-lt"/>
              <a:buAutoNum type="arabicPeriod"/>
            </a:pPr>
            <a:r>
              <a:rPr lang="en-US" sz="1600" dirty="0">
                <a:solidFill>
                  <a:prstClr val="black"/>
                </a:solidFill>
                <a:latin typeface="Arial" panose="020B0604020202020204" pitchFamily="34" charset="0"/>
                <a:cs typeface="Arial" panose="020B0604020202020204" pitchFamily="34" charset="0"/>
              </a:rPr>
              <a:t>Select “Home Care Registry.”</a:t>
            </a:r>
          </a:p>
          <a:p>
            <a:pPr marL="342900" indent="-342900" defTabSz="914378">
              <a:buFont typeface="+mj-lt"/>
              <a:buAutoNum type="arabicPeriod"/>
            </a:pPr>
            <a:r>
              <a:rPr lang="en-US" sz="1600" dirty="0">
                <a:solidFill>
                  <a:prstClr val="black"/>
                </a:solidFill>
                <a:latin typeface="Arial" panose="020B0604020202020204" pitchFamily="34" charset="0"/>
                <a:cs typeface="Arial" panose="020B0604020202020204" pitchFamily="34" charset="0"/>
              </a:rPr>
              <a:t>Save as Favorite.</a:t>
            </a:r>
          </a:p>
          <a:p>
            <a:pPr marL="342900" indent="-342900" defTabSz="914378">
              <a:buFont typeface="+mj-lt"/>
              <a:buAutoNum type="arabicPeriod"/>
            </a:pPr>
            <a:r>
              <a:rPr lang="en-US" sz="1600" dirty="0">
                <a:solidFill>
                  <a:prstClr val="black"/>
                </a:solidFill>
                <a:latin typeface="Arial" panose="020B0604020202020204" pitchFamily="34" charset="0"/>
                <a:cs typeface="Arial" panose="020B0604020202020204" pitchFamily="34" charset="0"/>
              </a:rPr>
              <a:t>Note: By clicking the green plus sign next to “Home Care Registry,” you can add this application to your “My Applications” toolbar so it will be available on your Homepage.</a:t>
            </a:r>
          </a:p>
        </p:txBody>
      </p:sp>
      <p:pic>
        <p:nvPicPr>
          <p:cNvPr id="5" name="Picture 4">
            <a:extLst>
              <a:ext uri="{FF2B5EF4-FFF2-40B4-BE49-F238E27FC236}">
                <a16:creationId xmlns:a16="http://schemas.microsoft.com/office/drawing/2014/main" id="{1A452EA6-CA45-4C31-8275-7FF5C06F4817}"/>
              </a:ext>
            </a:extLst>
          </p:cNvPr>
          <p:cNvPicPr>
            <a:picLocks noChangeAspect="1"/>
          </p:cNvPicPr>
          <p:nvPr/>
        </p:nvPicPr>
        <p:blipFill>
          <a:blip r:embed="rId2"/>
          <a:stretch>
            <a:fillRect/>
          </a:stretch>
        </p:blipFill>
        <p:spPr>
          <a:xfrm>
            <a:off x="5882127" y="895350"/>
            <a:ext cx="3071373" cy="3640547"/>
          </a:xfrm>
          <a:prstGeom prst="rect">
            <a:avLst/>
          </a:prstGeom>
        </p:spPr>
      </p:pic>
    </p:spTree>
    <p:extLst>
      <p:ext uri="{BB962C8B-B14F-4D97-AF65-F5344CB8AC3E}">
        <p14:creationId xmlns:p14="http://schemas.microsoft.com/office/powerpoint/2010/main" val="4282219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Where is the HCWR Application? (cont.)</a:t>
            </a:r>
          </a:p>
        </p:txBody>
      </p:sp>
      <p:sp>
        <p:nvSpPr>
          <p:cNvPr id="12" name="TextBox 11"/>
          <p:cNvSpPr txBox="1"/>
          <p:nvPr/>
        </p:nvSpPr>
        <p:spPr>
          <a:xfrm>
            <a:off x="152400" y="1123950"/>
            <a:ext cx="8229599" cy="646331"/>
          </a:xfrm>
          <a:prstGeom prst="rect">
            <a:avLst/>
          </a:prstGeom>
          <a:noFill/>
          <a:ln>
            <a:noFill/>
          </a:ln>
        </p:spPr>
        <p:txBody>
          <a:bodyPr wrap="square" rtlCol="0">
            <a:spAutoFit/>
          </a:bodyPr>
          <a:lstStyle/>
          <a:p>
            <a:pPr defTabSz="914378"/>
            <a:r>
              <a:rPr lang="en-US" dirty="0">
                <a:solidFill>
                  <a:prstClr val="black"/>
                </a:solidFill>
                <a:latin typeface="Arial" panose="020B0604020202020204" pitchFamily="34" charset="0"/>
                <a:cs typeface="Arial" panose="020B0604020202020204" pitchFamily="34" charset="0"/>
              </a:rPr>
              <a:t>Now, when you log into HCS, you will see Home Care Registry under My Applications on the home screen.</a:t>
            </a:r>
          </a:p>
        </p:txBody>
      </p:sp>
      <p:pic>
        <p:nvPicPr>
          <p:cNvPr id="5" name="Content Placeholder 5">
            <a:extLst>
              <a:ext uri="{FF2B5EF4-FFF2-40B4-BE49-F238E27FC236}">
                <a16:creationId xmlns:a16="http://schemas.microsoft.com/office/drawing/2014/main" id="{682F691F-DCE6-4354-A9CA-1013CA389416}"/>
              </a:ext>
            </a:extLst>
          </p:cNvPr>
          <p:cNvPicPr>
            <a:picLocks noChangeAspect="1"/>
          </p:cNvPicPr>
          <p:nvPr/>
        </p:nvPicPr>
        <p:blipFill>
          <a:blip r:embed="rId2"/>
          <a:stretch>
            <a:fillRect/>
          </a:stretch>
        </p:blipFill>
        <p:spPr>
          <a:xfrm>
            <a:off x="914400" y="1871306"/>
            <a:ext cx="7543800" cy="2703233"/>
          </a:xfrm>
          <a:prstGeom prst="rect">
            <a:avLst/>
          </a:prstGeom>
        </p:spPr>
      </p:pic>
      <p:sp>
        <p:nvSpPr>
          <p:cNvPr id="2" name="Rectangle 1">
            <a:extLst>
              <a:ext uri="{FF2B5EF4-FFF2-40B4-BE49-F238E27FC236}">
                <a16:creationId xmlns:a16="http://schemas.microsoft.com/office/drawing/2014/main" id="{8084803C-CF3A-45C8-8B7F-E7AAC5B88A76}"/>
              </a:ext>
            </a:extLst>
          </p:cNvPr>
          <p:cNvSpPr/>
          <p:nvPr/>
        </p:nvSpPr>
        <p:spPr>
          <a:xfrm>
            <a:off x="1905000" y="2038350"/>
            <a:ext cx="381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725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Review a Prospective Employee</a:t>
            </a:r>
          </a:p>
        </p:txBody>
      </p:sp>
      <p:sp>
        <p:nvSpPr>
          <p:cNvPr id="12" name="TextBox 11"/>
          <p:cNvSpPr txBox="1"/>
          <p:nvPr/>
        </p:nvSpPr>
        <p:spPr>
          <a:xfrm>
            <a:off x="264589" y="2190750"/>
            <a:ext cx="2362200" cy="646331"/>
          </a:xfrm>
          <a:prstGeom prst="rect">
            <a:avLst/>
          </a:prstGeom>
          <a:noFill/>
          <a:ln>
            <a:noFill/>
          </a:ln>
        </p:spPr>
        <p:txBody>
          <a:bodyPr wrap="square" rtlCol="0">
            <a:spAutoFit/>
          </a:bodyPr>
          <a:lstStyle/>
          <a:p>
            <a:pPr defTabSz="914378"/>
            <a:r>
              <a:rPr lang="en-US" dirty="0">
                <a:solidFill>
                  <a:prstClr val="black"/>
                </a:solidFill>
                <a:latin typeface="Arial" panose="020B0604020202020204" pitchFamily="34" charset="0"/>
                <a:cs typeface="Arial" panose="020B0604020202020204" pitchFamily="34" charset="0"/>
              </a:rPr>
              <a:t>First, select Search for a Registrant.</a:t>
            </a:r>
          </a:p>
        </p:txBody>
      </p:sp>
      <p:pic>
        <p:nvPicPr>
          <p:cNvPr id="5" name="Content Placeholder 4">
            <a:extLst>
              <a:ext uri="{FF2B5EF4-FFF2-40B4-BE49-F238E27FC236}">
                <a16:creationId xmlns:a16="http://schemas.microsoft.com/office/drawing/2014/main" id="{8D3678B3-2ADC-4052-BCC9-DE9B657EAFAD}"/>
              </a:ext>
            </a:extLst>
          </p:cNvPr>
          <p:cNvPicPr>
            <a:picLocks noChangeAspect="1"/>
          </p:cNvPicPr>
          <p:nvPr/>
        </p:nvPicPr>
        <p:blipFill>
          <a:blip r:embed="rId2"/>
          <a:stretch>
            <a:fillRect/>
          </a:stretch>
        </p:blipFill>
        <p:spPr>
          <a:xfrm>
            <a:off x="2844027" y="1204898"/>
            <a:ext cx="6066760" cy="3124200"/>
          </a:xfrm>
          <a:prstGeom prst="rect">
            <a:avLst/>
          </a:prstGeom>
        </p:spPr>
      </p:pic>
      <p:sp>
        <p:nvSpPr>
          <p:cNvPr id="2" name="Rectangle 1">
            <a:extLst>
              <a:ext uri="{FF2B5EF4-FFF2-40B4-BE49-F238E27FC236}">
                <a16:creationId xmlns:a16="http://schemas.microsoft.com/office/drawing/2014/main" id="{518DB4AA-DA00-489C-8717-2577843941C1}"/>
              </a:ext>
            </a:extLst>
          </p:cNvPr>
          <p:cNvSpPr/>
          <p:nvPr/>
        </p:nvSpPr>
        <p:spPr>
          <a:xfrm>
            <a:off x="6629400" y="1428750"/>
            <a:ext cx="4572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3984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Review a Prospective Employee (cont.)</a:t>
            </a:r>
          </a:p>
        </p:txBody>
      </p:sp>
      <p:sp>
        <p:nvSpPr>
          <p:cNvPr id="12" name="TextBox 11"/>
          <p:cNvSpPr txBox="1"/>
          <p:nvPr/>
        </p:nvSpPr>
        <p:spPr>
          <a:xfrm>
            <a:off x="152400" y="1017730"/>
            <a:ext cx="3200400" cy="3754874"/>
          </a:xfrm>
          <a:prstGeom prst="rect">
            <a:avLst/>
          </a:prstGeom>
          <a:noFill/>
          <a:ln>
            <a:noFill/>
          </a:ln>
        </p:spPr>
        <p:txBody>
          <a:bodyPr wrap="square" rtlCol="0">
            <a:spAutoFit/>
          </a:bodyPr>
          <a:lstStyle/>
          <a:p>
            <a:pPr marL="342900" indent="-342900" defTabSz="914378">
              <a:buFont typeface="+mj-lt"/>
              <a:buAutoNum type="arabicPeriod"/>
            </a:pPr>
            <a:r>
              <a:rPr lang="en-US" dirty="0">
                <a:solidFill>
                  <a:prstClr val="black"/>
                </a:solidFill>
                <a:latin typeface="Arial" panose="020B0604020202020204" pitchFamily="34" charset="0"/>
                <a:cs typeface="Arial" panose="020B0604020202020204" pitchFamily="34" charset="0"/>
              </a:rPr>
              <a:t>Enter Registry Number or First Name or Last Name of the prospective employee.</a:t>
            </a:r>
          </a:p>
          <a:p>
            <a:pPr marL="342900" indent="-342900" defTabSz="914378">
              <a:buFont typeface="+mj-lt"/>
              <a:buAutoNum type="arabicPeriod"/>
            </a:pPr>
            <a:endParaRPr lang="en-US" dirty="0">
              <a:solidFill>
                <a:prstClr val="black"/>
              </a:solidFill>
              <a:latin typeface="Arial" panose="020B0604020202020204" pitchFamily="34" charset="0"/>
              <a:cs typeface="Arial" panose="020B0604020202020204" pitchFamily="34" charset="0"/>
            </a:endParaRPr>
          </a:p>
          <a:p>
            <a:pPr marL="342900" indent="-342900" defTabSz="914378">
              <a:buFont typeface="+mj-lt"/>
              <a:buAutoNum type="arabicPeriod"/>
            </a:pPr>
            <a:r>
              <a:rPr lang="en-US" dirty="0">
                <a:solidFill>
                  <a:prstClr val="black"/>
                </a:solidFill>
                <a:latin typeface="Arial" panose="020B0604020202020204" pitchFamily="34" charset="0"/>
                <a:cs typeface="Arial" panose="020B0604020202020204" pitchFamily="34" charset="0"/>
              </a:rPr>
              <a:t>Click Search.</a:t>
            </a:r>
          </a:p>
          <a:p>
            <a:pPr defTabSz="914378"/>
            <a:endParaRPr lang="en-US" dirty="0">
              <a:solidFill>
                <a:prstClr val="black"/>
              </a:solidFill>
              <a:latin typeface="Arial" panose="020B0604020202020204" pitchFamily="34" charset="0"/>
              <a:cs typeface="Arial" panose="020B0604020202020204" pitchFamily="34" charset="0"/>
            </a:endParaRPr>
          </a:p>
          <a:p>
            <a:pPr defTabSz="914378"/>
            <a:endParaRPr lang="en-US" sz="1600" b="1" dirty="0">
              <a:solidFill>
                <a:srgbClr val="FF0000"/>
              </a:solidFill>
              <a:latin typeface="Arial" panose="020B0604020202020204" pitchFamily="34" charset="0"/>
              <a:cs typeface="Arial" panose="020B0604020202020204" pitchFamily="34" charset="0"/>
            </a:endParaRPr>
          </a:p>
          <a:p>
            <a:pPr defTabSz="914378"/>
            <a:endParaRPr lang="en-US" sz="1600" b="1" dirty="0">
              <a:solidFill>
                <a:srgbClr val="FF0000"/>
              </a:solidFill>
              <a:latin typeface="Arial" panose="020B0604020202020204" pitchFamily="34" charset="0"/>
              <a:cs typeface="Arial" panose="020B0604020202020204" pitchFamily="34" charset="0"/>
            </a:endParaRPr>
          </a:p>
          <a:p>
            <a:pPr defTabSz="914378"/>
            <a:r>
              <a:rPr lang="en-US" sz="1600" b="1" dirty="0">
                <a:latin typeface="Arial" panose="020B0604020202020204" pitchFamily="34" charset="0"/>
                <a:cs typeface="Arial" panose="020B0604020202020204" pitchFamily="34" charset="0"/>
              </a:rPr>
              <a:t>Note: </a:t>
            </a:r>
            <a:r>
              <a:rPr lang="en-US" sz="1600" dirty="0">
                <a:latin typeface="Arial" panose="020B0604020202020204" pitchFamily="34" charset="0"/>
                <a:cs typeface="Arial" panose="020B0604020202020204" pitchFamily="34" charset="0"/>
              </a:rPr>
              <a:t>User must enter at least one parameter to initiate the search. Users can click the Show Advanced Search link to see more search options.</a:t>
            </a:r>
          </a:p>
        </p:txBody>
      </p:sp>
      <p:pic>
        <p:nvPicPr>
          <p:cNvPr id="5" name="Content Placeholder 4">
            <a:extLst>
              <a:ext uri="{FF2B5EF4-FFF2-40B4-BE49-F238E27FC236}">
                <a16:creationId xmlns:a16="http://schemas.microsoft.com/office/drawing/2014/main" id="{0357352D-AD88-4653-9D73-A9ABD7623042}"/>
              </a:ext>
            </a:extLst>
          </p:cNvPr>
          <p:cNvPicPr>
            <a:picLocks noChangeAspect="1"/>
          </p:cNvPicPr>
          <p:nvPr/>
        </p:nvPicPr>
        <p:blipFill>
          <a:blip r:embed="rId2"/>
          <a:stretch>
            <a:fillRect/>
          </a:stretch>
        </p:blipFill>
        <p:spPr>
          <a:xfrm>
            <a:off x="3330388" y="1276350"/>
            <a:ext cx="5144231" cy="2213334"/>
          </a:xfrm>
          <a:prstGeom prst="rect">
            <a:avLst/>
          </a:prstGeom>
        </p:spPr>
      </p:pic>
      <p:sp>
        <p:nvSpPr>
          <p:cNvPr id="2" name="Rectangle 1">
            <a:extLst>
              <a:ext uri="{FF2B5EF4-FFF2-40B4-BE49-F238E27FC236}">
                <a16:creationId xmlns:a16="http://schemas.microsoft.com/office/drawing/2014/main" id="{FB5F11D3-6DAB-4B45-A4E3-F0C247AF70A3}"/>
              </a:ext>
            </a:extLst>
          </p:cNvPr>
          <p:cNvSpPr/>
          <p:nvPr/>
        </p:nvSpPr>
        <p:spPr>
          <a:xfrm>
            <a:off x="6477000" y="1352550"/>
            <a:ext cx="457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8614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Review a Prospective Employee (cont.)</a:t>
            </a:r>
          </a:p>
        </p:txBody>
      </p:sp>
      <p:sp>
        <p:nvSpPr>
          <p:cNvPr id="12" name="TextBox 11"/>
          <p:cNvSpPr txBox="1"/>
          <p:nvPr/>
        </p:nvSpPr>
        <p:spPr>
          <a:xfrm>
            <a:off x="152400" y="1188484"/>
            <a:ext cx="2438400" cy="3416320"/>
          </a:xfrm>
          <a:prstGeom prst="rect">
            <a:avLst/>
          </a:prstGeom>
          <a:noFill/>
          <a:ln>
            <a:noFill/>
          </a:ln>
        </p:spPr>
        <p:txBody>
          <a:bodyPr wrap="square" rtlCol="0">
            <a:spAutoFit/>
          </a:bodyPr>
          <a:lstStyle/>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The System will query the HCWR database to find a match.</a:t>
            </a:r>
          </a:p>
          <a:p>
            <a:pPr marL="285743" indent="-285743" defTabSz="914378">
              <a:buFont typeface="Arial" panose="020B0604020202020204" pitchFamily="34" charset="0"/>
              <a:buChar char="•"/>
            </a:pPr>
            <a:endParaRPr lang="en-US"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Select the Registrant and click the </a:t>
            </a:r>
            <a:r>
              <a:rPr lang="en-US" b="1" dirty="0">
                <a:solidFill>
                  <a:prstClr val="black"/>
                </a:solidFill>
                <a:latin typeface="Arial" panose="020B0604020202020204" pitchFamily="34" charset="0"/>
                <a:cs typeface="Arial" panose="020B0604020202020204" pitchFamily="34" charset="0"/>
              </a:rPr>
              <a:t>View Selected Results(s) </a:t>
            </a:r>
            <a:r>
              <a:rPr lang="en-US" dirty="0">
                <a:solidFill>
                  <a:prstClr val="black"/>
                </a:solidFill>
                <a:latin typeface="Arial" panose="020B0604020202020204" pitchFamily="34" charset="0"/>
                <a:cs typeface="Arial" panose="020B0604020202020204" pitchFamily="34" charset="0"/>
              </a:rPr>
              <a:t>button to view the Registrant profile.</a:t>
            </a:r>
          </a:p>
        </p:txBody>
      </p:sp>
      <p:pic>
        <p:nvPicPr>
          <p:cNvPr id="5" name="Content Placeholder 5">
            <a:extLst>
              <a:ext uri="{FF2B5EF4-FFF2-40B4-BE49-F238E27FC236}">
                <a16:creationId xmlns:a16="http://schemas.microsoft.com/office/drawing/2014/main" id="{6697C696-EB61-4275-9AF1-951C0C5FCB09}"/>
              </a:ext>
            </a:extLst>
          </p:cNvPr>
          <p:cNvPicPr>
            <a:picLocks noChangeAspect="1"/>
          </p:cNvPicPr>
          <p:nvPr/>
        </p:nvPicPr>
        <p:blipFill>
          <a:blip r:embed="rId2"/>
          <a:stretch>
            <a:fillRect/>
          </a:stretch>
        </p:blipFill>
        <p:spPr>
          <a:xfrm>
            <a:off x="2743201" y="1188484"/>
            <a:ext cx="6223671" cy="3158189"/>
          </a:xfrm>
          <a:prstGeom prst="rect">
            <a:avLst/>
          </a:prstGeom>
        </p:spPr>
      </p:pic>
      <p:sp>
        <p:nvSpPr>
          <p:cNvPr id="2" name="Rectangle 1">
            <a:extLst>
              <a:ext uri="{FF2B5EF4-FFF2-40B4-BE49-F238E27FC236}">
                <a16:creationId xmlns:a16="http://schemas.microsoft.com/office/drawing/2014/main" id="{203F98E0-50AE-45A1-925A-6AF76CA4B8B4}"/>
              </a:ext>
            </a:extLst>
          </p:cNvPr>
          <p:cNvSpPr/>
          <p:nvPr/>
        </p:nvSpPr>
        <p:spPr>
          <a:xfrm>
            <a:off x="6629400" y="1276350"/>
            <a:ext cx="4572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851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Add an Employee</a:t>
            </a:r>
          </a:p>
        </p:txBody>
      </p:sp>
      <p:sp>
        <p:nvSpPr>
          <p:cNvPr id="12" name="TextBox 11"/>
          <p:cNvSpPr txBox="1"/>
          <p:nvPr/>
        </p:nvSpPr>
        <p:spPr>
          <a:xfrm>
            <a:off x="152400" y="1017730"/>
            <a:ext cx="2743200" cy="3539430"/>
          </a:xfrm>
          <a:prstGeom prst="rect">
            <a:avLst/>
          </a:prstGeom>
          <a:noFill/>
          <a:ln>
            <a:noFill/>
          </a:ln>
        </p:spPr>
        <p:txBody>
          <a:bodyPr wrap="square" rtlCol="0">
            <a:spAutoFit/>
          </a:bodyPr>
          <a:lstStyle/>
          <a:p>
            <a:pPr defTabSz="914378"/>
            <a:endParaRPr lang="en-US" sz="1600" dirty="0">
              <a:solidFill>
                <a:prstClr val="black"/>
              </a:solidFill>
              <a:latin typeface="Arial" panose="020B0604020202020204" pitchFamily="34" charset="0"/>
              <a:cs typeface="Arial" panose="020B0604020202020204" pitchFamily="34" charset="0"/>
            </a:endParaRPr>
          </a:p>
          <a:p>
            <a:pPr defTabSz="914378"/>
            <a:r>
              <a:rPr lang="en-US" sz="1600" dirty="0">
                <a:solidFill>
                  <a:prstClr val="black"/>
                </a:solidFill>
                <a:latin typeface="Arial" panose="020B0604020202020204" pitchFamily="34" charset="0"/>
                <a:cs typeface="Arial" panose="020B0604020202020204" pitchFamily="34" charset="0"/>
              </a:rPr>
              <a:t>Users will have access to the following links on the Home page to navigate to their Agency:</a:t>
            </a:r>
          </a:p>
          <a:p>
            <a:pPr defTabSz="914378"/>
            <a:endParaRPr lang="en-US" sz="1600"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Jump to my Agencies;</a:t>
            </a:r>
          </a:p>
          <a:p>
            <a:pPr marL="285743" indent="-285743" defTabSz="914378">
              <a:buFont typeface="Arial" panose="020B0604020202020204" pitchFamily="34" charset="0"/>
              <a:buChar char="•"/>
            </a:pPr>
            <a:endParaRPr lang="en-US" sz="1600"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Search for a Home Care Agency; and</a:t>
            </a:r>
          </a:p>
          <a:p>
            <a:pPr marL="285743" indent="-285743" defTabSz="914378">
              <a:buFont typeface="Arial" panose="020B0604020202020204" pitchFamily="34" charset="0"/>
              <a:buChar char="•"/>
            </a:pPr>
            <a:endParaRPr lang="en-US" sz="1600"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Agencies (from the main navigation bar).</a:t>
            </a:r>
          </a:p>
          <a:p>
            <a:pPr lvl="0" eaLnBrk="0" fontAlgn="base" hangingPunct="0">
              <a:spcBef>
                <a:spcPct val="0"/>
              </a:spcBef>
              <a:spcAft>
                <a:spcPct val="0"/>
              </a:spcAft>
            </a:pPr>
            <a:r>
              <a:rPr lang="en-US" altLang="en-US" sz="1600" dirty="0">
                <a:solidFill>
                  <a:srgbClr val="000000"/>
                </a:solidFill>
                <a:latin typeface="Arial" panose="020B0604020202020204" pitchFamily="34" charset="0"/>
                <a:ea typeface="Calibri" panose="020F0502020204030204" pitchFamily="34" charset="0"/>
                <a:cs typeface="Arial" panose="020B0604020202020204" pitchFamily="34" charset="0"/>
              </a:rPr>
              <a:t> </a:t>
            </a:r>
            <a:endParaRPr lang="en-US" altLang="en-US" sz="1600" dirty="0">
              <a:latin typeface="Arial" panose="020B0604020202020204" pitchFamily="34" charset="0"/>
              <a:cs typeface="Arial" panose="020B0604020202020204" pitchFamily="34" charset="0"/>
            </a:endParaRPr>
          </a:p>
        </p:txBody>
      </p:sp>
      <p:pic>
        <p:nvPicPr>
          <p:cNvPr id="5" name="Content Placeholder 10">
            <a:extLst>
              <a:ext uri="{FF2B5EF4-FFF2-40B4-BE49-F238E27FC236}">
                <a16:creationId xmlns:a16="http://schemas.microsoft.com/office/drawing/2014/main" id="{F300072D-7203-48ED-8B2F-26FD2D53A1C8}"/>
              </a:ext>
            </a:extLst>
          </p:cNvPr>
          <p:cNvPicPr>
            <a:picLocks noChangeAspect="1"/>
          </p:cNvPicPr>
          <p:nvPr/>
        </p:nvPicPr>
        <p:blipFill>
          <a:blip r:embed="rId2"/>
          <a:stretch>
            <a:fillRect/>
          </a:stretch>
        </p:blipFill>
        <p:spPr>
          <a:xfrm>
            <a:off x="3169508" y="1047750"/>
            <a:ext cx="5702644" cy="2971800"/>
          </a:xfrm>
          <a:prstGeom prst="rect">
            <a:avLst/>
          </a:prstGeom>
        </p:spPr>
      </p:pic>
      <p:sp>
        <p:nvSpPr>
          <p:cNvPr id="2" name="Rectangle 1">
            <a:extLst>
              <a:ext uri="{FF2B5EF4-FFF2-40B4-BE49-F238E27FC236}">
                <a16:creationId xmlns:a16="http://schemas.microsoft.com/office/drawing/2014/main" id="{BA6CB9CB-0FD5-47F9-8B65-136545BA6549}"/>
              </a:ext>
            </a:extLst>
          </p:cNvPr>
          <p:cNvSpPr/>
          <p:nvPr/>
        </p:nvSpPr>
        <p:spPr>
          <a:xfrm>
            <a:off x="6781800" y="1200150"/>
            <a:ext cx="457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8026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0"/>
            <a:ext cx="4572000" cy="1323439"/>
          </a:xfrm>
          <a:prstGeom prst="rect">
            <a:avLst/>
          </a:prstGeom>
          <a:noFill/>
          <a:ln>
            <a:noFill/>
          </a:ln>
        </p:spPr>
        <p:txBody>
          <a:bodyPr wrap="square" rtlCol="0">
            <a:spAutoFit/>
          </a:bodyPr>
          <a:lstStyle/>
          <a:p>
            <a:r>
              <a:rPr lang="en-US" sz="4000" b="1" dirty="0">
                <a:solidFill>
                  <a:schemeClr val="bg1"/>
                </a:solidFill>
                <a:latin typeface="Arial" panose="020B0604020202020204" pitchFamily="34" charset="0"/>
                <a:cs typeface="Arial" panose="020B0604020202020204" pitchFamily="34" charset="0"/>
              </a:rPr>
              <a:t>Home Care Worker Registry</a:t>
            </a:r>
          </a:p>
        </p:txBody>
      </p:sp>
    </p:spTree>
    <p:extLst>
      <p:ext uri="{BB962C8B-B14F-4D97-AF65-F5344CB8AC3E}">
        <p14:creationId xmlns:p14="http://schemas.microsoft.com/office/powerpoint/2010/main" val="2957520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Add an Employee (cont.)</a:t>
            </a:r>
          </a:p>
        </p:txBody>
      </p:sp>
      <p:sp>
        <p:nvSpPr>
          <p:cNvPr id="12" name="TextBox 11"/>
          <p:cNvSpPr txBox="1"/>
          <p:nvPr/>
        </p:nvSpPr>
        <p:spPr>
          <a:xfrm>
            <a:off x="152400" y="1017730"/>
            <a:ext cx="2819400" cy="2862322"/>
          </a:xfrm>
          <a:prstGeom prst="rect">
            <a:avLst/>
          </a:prstGeom>
          <a:noFill/>
          <a:ln>
            <a:noFill/>
          </a:ln>
        </p:spPr>
        <p:txBody>
          <a:bodyPr wrap="square" rtlCol="0">
            <a:spAutoFit/>
          </a:bodyPr>
          <a:lstStyle/>
          <a:p>
            <a:pPr lvl="0" eaLnBrk="0" fontAlgn="base" hangingPunct="0">
              <a:spcBef>
                <a:spcPct val="0"/>
              </a:spcBef>
              <a:spcAft>
                <a:spcPct val="0"/>
              </a:spcAft>
            </a:pPr>
            <a:endParaRPr lang="en-US" dirty="0">
              <a:latin typeface="Arial" panose="020B0604020202020204" pitchFamily="34" charset="0"/>
              <a:cs typeface="Arial" panose="020B0604020202020204" pitchFamily="34" charset="0"/>
            </a:endParaRPr>
          </a:p>
          <a:p>
            <a:pPr marL="342900" indent="-342900" defTabSz="914378">
              <a:buFont typeface="+mj-lt"/>
              <a:buAutoNum type="arabicPeriod"/>
            </a:pPr>
            <a:r>
              <a:rPr lang="en-US" dirty="0">
                <a:solidFill>
                  <a:prstClr val="black"/>
                </a:solidFill>
                <a:latin typeface="Arial" panose="020B0604020202020204" pitchFamily="34" charset="0"/>
                <a:cs typeface="Arial" panose="020B0604020202020204" pitchFamily="34" charset="0"/>
              </a:rPr>
              <a:t>After the User selects the ‘Jump to my Agencies’ link, they will be presented with this screen, the Agency General Information screen.</a:t>
            </a:r>
          </a:p>
          <a:p>
            <a:pPr marL="342900" indent="-342900" defTabSz="914378">
              <a:buFont typeface="+mj-lt"/>
              <a:buAutoNum type="arabicPeriod"/>
            </a:pPr>
            <a:endParaRPr lang="en-US" dirty="0">
              <a:solidFill>
                <a:prstClr val="black"/>
              </a:solidFill>
              <a:latin typeface="Arial" panose="020B0604020202020204" pitchFamily="34" charset="0"/>
              <a:cs typeface="Arial" panose="020B0604020202020204" pitchFamily="34" charset="0"/>
            </a:endParaRPr>
          </a:p>
          <a:p>
            <a:pPr marL="342900" indent="-342900" defTabSz="914378">
              <a:buFont typeface="+mj-lt"/>
              <a:buAutoNum type="arabicPeriod"/>
            </a:pPr>
            <a:r>
              <a:rPr lang="en-US" dirty="0">
                <a:solidFill>
                  <a:prstClr val="black"/>
                </a:solidFill>
                <a:latin typeface="Arial" panose="020B0604020202020204" pitchFamily="34" charset="0"/>
                <a:cs typeface="Arial" panose="020B0604020202020204" pitchFamily="34" charset="0"/>
              </a:rPr>
              <a:t>Select the Aides tab.</a:t>
            </a:r>
          </a:p>
        </p:txBody>
      </p:sp>
      <p:pic>
        <p:nvPicPr>
          <p:cNvPr id="5" name="Content Placeholder 11">
            <a:extLst>
              <a:ext uri="{FF2B5EF4-FFF2-40B4-BE49-F238E27FC236}">
                <a16:creationId xmlns:a16="http://schemas.microsoft.com/office/drawing/2014/main" id="{3EBD64B8-49B4-4040-8C7E-BEEC9F4AAF1B}"/>
              </a:ext>
            </a:extLst>
          </p:cNvPr>
          <p:cNvPicPr>
            <a:picLocks noChangeAspect="1"/>
          </p:cNvPicPr>
          <p:nvPr/>
        </p:nvPicPr>
        <p:blipFill>
          <a:blip r:embed="rId2"/>
          <a:stretch>
            <a:fillRect/>
          </a:stretch>
        </p:blipFill>
        <p:spPr>
          <a:xfrm>
            <a:off x="2895601" y="1276350"/>
            <a:ext cx="6248399" cy="3124200"/>
          </a:xfrm>
          <a:prstGeom prst="rect">
            <a:avLst/>
          </a:prstGeom>
        </p:spPr>
      </p:pic>
      <p:sp>
        <p:nvSpPr>
          <p:cNvPr id="2" name="Rectangle 1">
            <a:extLst>
              <a:ext uri="{FF2B5EF4-FFF2-40B4-BE49-F238E27FC236}">
                <a16:creationId xmlns:a16="http://schemas.microsoft.com/office/drawing/2014/main" id="{9EE0B6D7-3AB5-4089-A04F-B2503063FFDF}"/>
              </a:ext>
            </a:extLst>
          </p:cNvPr>
          <p:cNvSpPr/>
          <p:nvPr/>
        </p:nvSpPr>
        <p:spPr>
          <a:xfrm>
            <a:off x="6781800" y="1352550"/>
            <a:ext cx="457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4252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Add an Employee (cont.)</a:t>
            </a:r>
          </a:p>
        </p:txBody>
      </p:sp>
      <p:sp>
        <p:nvSpPr>
          <p:cNvPr id="12" name="TextBox 11"/>
          <p:cNvSpPr txBox="1"/>
          <p:nvPr/>
        </p:nvSpPr>
        <p:spPr>
          <a:xfrm>
            <a:off x="152400" y="1017730"/>
            <a:ext cx="2819400" cy="3416320"/>
          </a:xfrm>
          <a:prstGeom prst="rect">
            <a:avLst/>
          </a:prstGeom>
          <a:noFill/>
          <a:ln>
            <a:noFill/>
          </a:ln>
        </p:spPr>
        <p:txBody>
          <a:bodyPr wrap="square" rtlCol="0">
            <a:spAutoFit/>
          </a:bodyPr>
          <a:lstStyle/>
          <a:p>
            <a:pPr lvl="0" eaLnBrk="0" fontAlgn="base" hangingPunct="0">
              <a:spcBef>
                <a:spcPct val="0"/>
              </a:spcBef>
              <a:spcAft>
                <a:spcPct val="0"/>
              </a:spcAft>
            </a:pPr>
            <a:endParaRPr lang="en-US" dirty="0">
              <a:latin typeface="Arial" panose="020B0604020202020204" pitchFamily="34" charset="0"/>
              <a:cs typeface="Arial" panose="020B0604020202020204" pitchFamily="34" charset="0"/>
            </a:endParaRPr>
          </a:p>
          <a:p>
            <a:pPr defTabSz="914378"/>
            <a:r>
              <a:rPr lang="en-US" dirty="0">
                <a:solidFill>
                  <a:prstClr val="black"/>
                </a:solidFill>
                <a:latin typeface="Arial" panose="020B0604020202020204" pitchFamily="34" charset="0"/>
                <a:cs typeface="Arial" panose="020B0604020202020204" pitchFamily="34" charset="0"/>
              </a:rPr>
              <a:t>Add Aide Information:</a:t>
            </a:r>
          </a:p>
          <a:p>
            <a:pPr defTabSz="914378"/>
            <a:endParaRPr lang="en-US"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Enter Aide Registry Number and Hire Date, or</a:t>
            </a:r>
          </a:p>
          <a:p>
            <a:pPr marL="285743" indent="-285743" defTabSz="914378">
              <a:buFont typeface="Arial" panose="020B0604020202020204" pitchFamily="34" charset="0"/>
              <a:buChar char="•"/>
            </a:pPr>
            <a:endParaRPr lang="en-US"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Enter Aide First Name, Last Name, DOB, and the Hire Date</a:t>
            </a:r>
          </a:p>
          <a:p>
            <a:pPr marL="285743" indent="-285743" defTabSz="914378">
              <a:buFont typeface="Arial" panose="020B0604020202020204" pitchFamily="34" charset="0"/>
              <a:buChar char="•"/>
            </a:pPr>
            <a:endParaRPr lang="en-US"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Click Add</a:t>
            </a:r>
          </a:p>
        </p:txBody>
      </p:sp>
      <p:pic>
        <p:nvPicPr>
          <p:cNvPr id="6" name="Content Placeholder 4">
            <a:extLst>
              <a:ext uri="{FF2B5EF4-FFF2-40B4-BE49-F238E27FC236}">
                <a16:creationId xmlns:a16="http://schemas.microsoft.com/office/drawing/2014/main" id="{BA83EDFF-2DE0-4FD9-8ED3-92DAB31B99A9}"/>
              </a:ext>
            </a:extLst>
          </p:cNvPr>
          <p:cNvPicPr>
            <a:picLocks noChangeAspect="1"/>
          </p:cNvPicPr>
          <p:nvPr/>
        </p:nvPicPr>
        <p:blipFill>
          <a:blip r:embed="rId2"/>
          <a:stretch>
            <a:fillRect/>
          </a:stretch>
        </p:blipFill>
        <p:spPr>
          <a:xfrm>
            <a:off x="2935067" y="1428750"/>
            <a:ext cx="6156018" cy="3005300"/>
          </a:xfrm>
          <a:prstGeom prst="rect">
            <a:avLst/>
          </a:prstGeom>
        </p:spPr>
      </p:pic>
      <p:sp>
        <p:nvSpPr>
          <p:cNvPr id="7" name="Rectangle 6">
            <a:extLst>
              <a:ext uri="{FF2B5EF4-FFF2-40B4-BE49-F238E27FC236}">
                <a16:creationId xmlns:a16="http://schemas.microsoft.com/office/drawing/2014/main" id="{CE16CBEA-BD7F-4B23-9D90-50D666F2751D}"/>
              </a:ext>
            </a:extLst>
          </p:cNvPr>
          <p:cNvSpPr/>
          <p:nvPr/>
        </p:nvSpPr>
        <p:spPr>
          <a:xfrm>
            <a:off x="6705600" y="1504950"/>
            <a:ext cx="457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5043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Add an Employee (cont.)</a:t>
            </a:r>
          </a:p>
        </p:txBody>
      </p:sp>
      <p:sp>
        <p:nvSpPr>
          <p:cNvPr id="12" name="TextBox 11"/>
          <p:cNvSpPr txBox="1"/>
          <p:nvPr/>
        </p:nvSpPr>
        <p:spPr>
          <a:xfrm>
            <a:off x="152400" y="1017731"/>
            <a:ext cx="2782667" cy="3970318"/>
          </a:xfrm>
          <a:prstGeom prst="rect">
            <a:avLst/>
          </a:prstGeom>
          <a:noFill/>
          <a:ln>
            <a:noFill/>
          </a:ln>
        </p:spPr>
        <p:txBody>
          <a:bodyPr wrap="square" rtlCol="0">
            <a:spAutoFit/>
          </a:bodyPr>
          <a:lstStyle/>
          <a:p>
            <a:pPr defTabSz="914378"/>
            <a:r>
              <a:rPr lang="en-US" dirty="0">
                <a:solidFill>
                  <a:prstClr val="black"/>
                </a:solidFill>
                <a:latin typeface="Arial" panose="020B0604020202020204" pitchFamily="34" charset="0"/>
                <a:cs typeface="Arial" panose="020B0604020202020204" pitchFamily="34" charset="0"/>
              </a:rPr>
              <a:t>The System will find a match for the entered Registry Number and will display the Aide record if found.</a:t>
            </a:r>
          </a:p>
          <a:p>
            <a:pPr defTabSz="914378"/>
            <a:endParaRPr lang="en-US" dirty="0">
              <a:solidFill>
                <a:prstClr val="black"/>
              </a:solidFill>
              <a:latin typeface="Arial" panose="020B0604020202020204" pitchFamily="34" charset="0"/>
              <a:cs typeface="Arial" panose="020B0604020202020204" pitchFamily="34" charset="0"/>
            </a:endParaRPr>
          </a:p>
          <a:p>
            <a:pPr defTabSz="914378"/>
            <a:r>
              <a:rPr lang="en-US" dirty="0">
                <a:solidFill>
                  <a:prstClr val="black"/>
                </a:solidFill>
                <a:latin typeface="Arial" panose="020B0604020202020204" pitchFamily="34" charset="0"/>
                <a:cs typeface="Arial" panose="020B0604020202020204" pitchFamily="34" charset="0"/>
              </a:rPr>
              <a:t>Choose Select and click Use Selected button.</a:t>
            </a:r>
          </a:p>
          <a:p>
            <a:pPr defTabSz="914378"/>
            <a:endParaRPr lang="en-US" dirty="0">
              <a:solidFill>
                <a:prstClr val="black"/>
              </a:solidFill>
              <a:latin typeface="Arial" panose="020B0604020202020204" pitchFamily="34" charset="0"/>
              <a:cs typeface="Arial" panose="020B0604020202020204" pitchFamily="34" charset="0"/>
            </a:endParaRPr>
          </a:p>
          <a:p>
            <a:pPr defTabSz="914378"/>
            <a:r>
              <a:rPr lang="en-US" b="1" dirty="0">
                <a:solidFill>
                  <a:prstClr val="black"/>
                </a:solidFill>
                <a:latin typeface="Arial" panose="020B0604020202020204" pitchFamily="34" charset="0"/>
                <a:cs typeface="Arial" panose="020B0604020202020204" pitchFamily="34" charset="0"/>
              </a:rPr>
              <a:t>Note:</a:t>
            </a:r>
            <a:r>
              <a:rPr lang="en-US" dirty="0">
                <a:solidFill>
                  <a:prstClr val="black"/>
                </a:solidFill>
                <a:latin typeface="Arial" panose="020B0604020202020204" pitchFamily="34" charset="0"/>
                <a:cs typeface="Arial" panose="020B0604020202020204" pitchFamily="34" charset="0"/>
              </a:rPr>
              <a:t> In the rare case that no match is found, simply click the No Match button to add a new Aide to the HCWR. </a:t>
            </a:r>
          </a:p>
        </p:txBody>
      </p:sp>
      <p:pic>
        <p:nvPicPr>
          <p:cNvPr id="8" name="Content Placeholder 4">
            <a:extLst>
              <a:ext uri="{FF2B5EF4-FFF2-40B4-BE49-F238E27FC236}">
                <a16:creationId xmlns:a16="http://schemas.microsoft.com/office/drawing/2014/main" id="{4DD7035E-7214-4DA6-8AC5-45E68454BD63}"/>
              </a:ext>
            </a:extLst>
          </p:cNvPr>
          <p:cNvPicPr>
            <a:picLocks noChangeAspect="1"/>
          </p:cNvPicPr>
          <p:nvPr/>
        </p:nvPicPr>
        <p:blipFill>
          <a:blip r:embed="rId2"/>
          <a:stretch>
            <a:fillRect/>
          </a:stretch>
        </p:blipFill>
        <p:spPr>
          <a:xfrm>
            <a:off x="3102307" y="1200150"/>
            <a:ext cx="5853393" cy="2667000"/>
          </a:xfrm>
          <a:prstGeom prst="rect">
            <a:avLst/>
          </a:prstGeom>
        </p:spPr>
      </p:pic>
      <p:sp>
        <p:nvSpPr>
          <p:cNvPr id="9" name="Rectangle 8">
            <a:extLst>
              <a:ext uri="{FF2B5EF4-FFF2-40B4-BE49-F238E27FC236}">
                <a16:creationId xmlns:a16="http://schemas.microsoft.com/office/drawing/2014/main" id="{F10CF19B-878F-4E08-8FB0-38391979BC9A}"/>
              </a:ext>
            </a:extLst>
          </p:cNvPr>
          <p:cNvSpPr/>
          <p:nvPr/>
        </p:nvSpPr>
        <p:spPr>
          <a:xfrm>
            <a:off x="6705600" y="1352550"/>
            <a:ext cx="457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39624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Add an Employee (cont.)</a:t>
            </a:r>
          </a:p>
        </p:txBody>
      </p:sp>
      <p:sp>
        <p:nvSpPr>
          <p:cNvPr id="12" name="TextBox 11"/>
          <p:cNvSpPr txBox="1"/>
          <p:nvPr/>
        </p:nvSpPr>
        <p:spPr>
          <a:xfrm>
            <a:off x="152400" y="1017731"/>
            <a:ext cx="2782667" cy="2031325"/>
          </a:xfrm>
          <a:prstGeom prst="rect">
            <a:avLst/>
          </a:prstGeom>
          <a:noFill/>
          <a:ln>
            <a:noFill/>
          </a:ln>
        </p:spPr>
        <p:txBody>
          <a:bodyPr wrap="square" rtlCol="0">
            <a:spAutoFit/>
          </a:bodyPr>
          <a:lstStyle/>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Once selected, the Aide is added to the Agency.</a:t>
            </a:r>
          </a:p>
          <a:p>
            <a:pPr marL="285743" indent="-285743" defTabSz="914378">
              <a:buFont typeface="Arial" panose="020B0604020202020204" pitchFamily="34" charset="0"/>
              <a:buChar char="•"/>
            </a:pPr>
            <a:endParaRPr lang="en-US"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System will display a confirmation for the User.</a:t>
            </a:r>
          </a:p>
        </p:txBody>
      </p:sp>
      <p:pic>
        <p:nvPicPr>
          <p:cNvPr id="6" name="Content Placeholder 10">
            <a:extLst>
              <a:ext uri="{FF2B5EF4-FFF2-40B4-BE49-F238E27FC236}">
                <a16:creationId xmlns:a16="http://schemas.microsoft.com/office/drawing/2014/main" id="{5D9293D4-A537-4171-9C50-22EA24674B9C}"/>
              </a:ext>
            </a:extLst>
          </p:cNvPr>
          <p:cNvPicPr>
            <a:picLocks noChangeAspect="1"/>
          </p:cNvPicPr>
          <p:nvPr/>
        </p:nvPicPr>
        <p:blipFill>
          <a:blip r:embed="rId2"/>
          <a:stretch>
            <a:fillRect/>
          </a:stretch>
        </p:blipFill>
        <p:spPr>
          <a:xfrm>
            <a:off x="2743200" y="1276350"/>
            <a:ext cx="6149682" cy="3048000"/>
          </a:xfrm>
          <a:prstGeom prst="rect">
            <a:avLst/>
          </a:prstGeom>
        </p:spPr>
      </p:pic>
      <p:sp>
        <p:nvSpPr>
          <p:cNvPr id="7" name="Rectangle 6">
            <a:extLst>
              <a:ext uri="{FF2B5EF4-FFF2-40B4-BE49-F238E27FC236}">
                <a16:creationId xmlns:a16="http://schemas.microsoft.com/office/drawing/2014/main" id="{C5DC370C-FBCD-4800-957B-C95046DF6CAC}"/>
              </a:ext>
            </a:extLst>
          </p:cNvPr>
          <p:cNvSpPr/>
          <p:nvPr/>
        </p:nvSpPr>
        <p:spPr>
          <a:xfrm>
            <a:off x="6477000" y="1428750"/>
            <a:ext cx="4572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2519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To Enter Employment End Date</a:t>
            </a:r>
          </a:p>
        </p:txBody>
      </p:sp>
      <p:sp>
        <p:nvSpPr>
          <p:cNvPr id="12" name="TextBox 11"/>
          <p:cNvSpPr txBox="1"/>
          <p:nvPr/>
        </p:nvSpPr>
        <p:spPr>
          <a:xfrm>
            <a:off x="152400" y="1017731"/>
            <a:ext cx="2782667" cy="2862322"/>
          </a:xfrm>
          <a:prstGeom prst="rect">
            <a:avLst/>
          </a:prstGeom>
          <a:noFill/>
          <a:ln>
            <a:noFill/>
          </a:ln>
        </p:spPr>
        <p:txBody>
          <a:bodyPr wrap="square" rtlCol="0">
            <a:spAutoFit/>
          </a:bodyPr>
          <a:lstStyle/>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The Agency can indicate employment has ended by entering a Separation Date.</a:t>
            </a:r>
          </a:p>
          <a:p>
            <a:pPr marL="285743" indent="-285743" defTabSz="914378">
              <a:buFont typeface="Arial" panose="020B0604020202020204" pitchFamily="34" charset="0"/>
              <a:buChar char="•"/>
            </a:pPr>
            <a:endParaRPr lang="en-US" dirty="0">
              <a:solidFill>
                <a:prstClr val="black"/>
              </a:solidFill>
              <a:latin typeface="Arial" panose="020B0604020202020204" pitchFamily="34" charset="0"/>
              <a:cs typeface="Arial" panose="020B0604020202020204" pitchFamily="34" charset="0"/>
            </a:endParaRPr>
          </a:p>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If entered, the Aide will be removed from the Agencies Active Aides list on the date entered.</a:t>
            </a:r>
          </a:p>
        </p:txBody>
      </p:sp>
      <p:pic>
        <p:nvPicPr>
          <p:cNvPr id="8" name="Content Placeholder 10">
            <a:extLst>
              <a:ext uri="{FF2B5EF4-FFF2-40B4-BE49-F238E27FC236}">
                <a16:creationId xmlns:a16="http://schemas.microsoft.com/office/drawing/2014/main" id="{C0A529C0-15B1-4C54-8518-6632580D1BFF}"/>
              </a:ext>
            </a:extLst>
          </p:cNvPr>
          <p:cNvPicPr>
            <a:picLocks noChangeAspect="1"/>
          </p:cNvPicPr>
          <p:nvPr/>
        </p:nvPicPr>
        <p:blipFill>
          <a:blip r:embed="rId2"/>
          <a:stretch>
            <a:fillRect/>
          </a:stretch>
        </p:blipFill>
        <p:spPr>
          <a:xfrm>
            <a:off x="2902698" y="1263447"/>
            <a:ext cx="5784102" cy="2578251"/>
          </a:xfrm>
          <a:prstGeom prst="rect">
            <a:avLst/>
          </a:prstGeom>
        </p:spPr>
      </p:pic>
      <p:sp>
        <p:nvSpPr>
          <p:cNvPr id="2" name="Rectangle 1">
            <a:extLst>
              <a:ext uri="{FF2B5EF4-FFF2-40B4-BE49-F238E27FC236}">
                <a16:creationId xmlns:a16="http://schemas.microsoft.com/office/drawing/2014/main" id="{43B11481-C4FF-41A7-BF37-03C59A098B4F}"/>
              </a:ext>
            </a:extLst>
          </p:cNvPr>
          <p:cNvSpPr/>
          <p:nvPr/>
        </p:nvSpPr>
        <p:spPr>
          <a:xfrm>
            <a:off x="6477000" y="1428750"/>
            <a:ext cx="3810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1617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Registrant Data Correction</a:t>
            </a:r>
          </a:p>
        </p:txBody>
      </p:sp>
      <p:sp>
        <p:nvSpPr>
          <p:cNvPr id="12" name="TextBox 11"/>
          <p:cNvSpPr txBox="1"/>
          <p:nvPr/>
        </p:nvSpPr>
        <p:spPr>
          <a:xfrm>
            <a:off x="152400" y="1017731"/>
            <a:ext cx="8229600" cy="369332"/>
          </a:xfrm>
          <a:prstGeom prst="rect">
            <a:avLst/>
          </a:prstGeom>
          <a:noFill/>
          <a:ln>
            <a:noFill/>
          </a:ln>
        </p:spPr>
        <p:txBody>
          <a:bodyPr wrap="square" rtlCol="0">
            <a:spAutoFit/>
          </a:bodyPr>
          <a:lstStyle/>
          <a:p>
            <a:pPr marL="285743" indent="-285743" defTabSz="914378">
              <a:buFont typeface="Arial" panose="020B0604020202020204" pitchFamily="34" charset="0"/>
              <a:buChar char="•"/>
            </a:pPr>
            <a:r>
              <a:rPr lang="en-US" dirty="0">
                <a:solidFill>
                  <a:prstClr val="black"/>
                </a:solidFill>
                <a:latin typeface="Arial" panose="020B0604020202020204" pitchFamily="34" charset="0"/>
                <a:cs typeface="Arial" panose="020B0604020202020204" pitchFamily="34" charset="0"/>
              </a:rPr>
              <a:t>Employers are responsible to ensure Aide contact information is current.</a:t>
            </a:r>
          </a:p>
        </p:txBody>
      </p:sp>
      <p:pic>
        <p:nvPicPr>
          <p:cNvPr id="6" name="Picture 5">
            <a:extLst>
              <a:ext uri="{FF2B5EF4-FFF2-40B4-BE49-F238E27FC236}">
                <a16:creationId xmlns:a16="http://schemas.microsoft.com/office/drawing/2014/main" id="{4A581CF7-3AEE-424C-9345-F4D89A9A2729}"/>
              </a:ext>
            </a:extLst>
          </p:cNvPr>
          <p:cNvPicPr>
            <a:picLocks noChangeAspect="1"/>
          </p:cNvPicPr>
          <p:nvPr/>
        </p:nvPicPr>
        <p:blipFill>
          <a:blip r:embed="rId2"/>
          <a:stretch>
            <a:fillRect/>
          </a:stretch>
        </p:blipFill>
        <p:spPr>
          <a:xfrm>
            <a:off x="609600" y="1428675"/>
            <a:ext cx="6682683" cy="3714825"/>
          </a:xfrm>
          <a:prstGeom prst="rect">
            <a:avLst/>
          </a:prstGeom>
        </p:spPr>
      </p:pic>
      <p:sp>
        <p:nvSpPr>
          <p:cNvPr id="3" name="Rectangle 2">
            <a:extLst>
              <a:ext uri="{FF2B5EF4-FFF2-40B4-BE49-F238E27FC236}">
                <a16:creationId xmlns:a16="http://schemas.microsoft.com/office/drawing/2014/main" id="{DDA7742E-BD9F-4378-89FF-F0BB462A8ADE}"/>
              </a:ext>
            </a:extLst>
          </p:cNvPr>
          <p:cNvSpPr/>
          <p:nvPr/>
        </p:nvSpPr>
        <p:spPr>
          <a:xfrm>
            <a:off x="4724400" y="1504950"/>
            <a:ext cx="5334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FF7AD933-893E-490E-8611-A742547D4C21}"/>
              </a:ext>
            </a:extLst>
          </p:cNvPr>
          <p:cNvSpPr/>
          <p:nvPr/>
        </p:nvSpPr>
        <p:spPr>
          <a:xfrm>
            <a:off x="1295400" y="4705350"/>
            <a:ext cx="6858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248F7D7-A58D-4674-9BD5-4C58183F745F}"/>
              </a:ext>
            </a:extLst>
          </p:cNvPr>
          <p:cNvSpPr/>
          <p:nvPr/>
        </p:nvSpPr>
        <p:spPr>
          <a:xfrm>
            <a:off x="1295400" y="4476750"/>
            <a:ext cx="3810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1E4BE80-244A-4BF3-A63A-1C73A002DDCD}"/>
              </a:ext>
            </a:extLst>
          </p:cNvPr>
          <p:cNvSpPr/>
          <p:nvPr/>
        </p:nvSpPr>
        <p:spPr>
          <a:xfrm>
            <a:off x="3200400" y="3333750"/>
            <a:ext cx="5334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57990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0"/>
            <a:ext cx="4572000" cy="1938992"/>
          </a:xfrm>
          <a:prstGeom prst="rect">
            <a:avLst/>
          </a:prstGeom>
          <a:noFill/>
          <a:ln>
            <a:noFill/>
          </a:ln>
        </p:spPr>
        <p:txBody>
          <a:bodyPr wrap="square" rtlCol="0">
            <a:spAutoFit/>
          </a:bodyPr>
          <a:lstStyle/>
          <a:p>
            <a:r>
              <a:rPr lang="en-US" sz="4000" b="1" dirty="0">
                <a:solidFill>
                  <a:schemeClr val="bg1"/>
                </a:solidFill>
                <a:latin typeface="Arial" panose="020B0604020202020204" pitchFamily="34" charset="0"/>
                <a:cs typeface="Arial" panose="020B0604020202020204" pitchFamily="34" charset="0"/>
              </a:rPr>
              <a:t>Advanced Home Health Aide (AHHA)</a:t>
            </a:r>
          </a:p>
        </p:txBody>
      </p:sp>
    </p:spTree>
    <p:extLst>
      <p:ext uri="{BB962C8B-B14F-4D97-AF65-F5344CB8AC3E}">
        <p14:creationId xmlns:p14="http://schemas.microsoft.com/office/powerpoint/2010/main" val="742267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EALRs &amp; Use of the HCWR</a:t>
            </a:r>
          </a:p>
        </p:txBody>
      </p:sp>
      <p:sp>
        <p:nvSpPr>
          <p:cNvPr id="12" name="TextBox 11"/>
          <p:cNvSpPr txBox="1"/>
          <p:nvPr/>
        </p:nvSpPr>
        <p:spPr>
          <a:xfrm>
            <a:off x="114300" y="1047750"/>
            <a:ext cx="8763000" cy="1846659"/>
          </a:xfrm>
          <a:prstGeom prst="rect">
            <a:avLst/>
          </a:prstGeom>
          <a:noFill/>
          <a:ln>
            <a:noFill/>
          </a:ln>
        </p:spPr>
        <p:txBody>
          <a:bodyPr wrap="square" rtlCol="0">
            <a:spAutoFit/>
          </a:bodyPr>
          <a:lstStyle/>
          <a:p>
            <a:pPr defTabSz="914378"/>
            <a:r>
              <a:rPr lang="en-US" sz="2000" dirty="0">
                <a:latin typeface="Arial" panose="020B0604020202020204" pitchFamily="34" charset="0"/>
                <a:cs typeface="Arial" panose="020B0604020202020204" pitchFamily="34" charset="0"/>
              </a:rPr>
              <a:t>EALRs who employ an Advanced Home Health Aide (AHHA) to provide advanced tasks must meet all applicable AHHA requirements, including listing of the AHHA on the HCWR.</a:t>
            </a:r>
          </a:p>
          <a:p>
            <a:pPr defTabSz="914378"/>
            <a:endParaRPr lang="en-US" altLang="en-US" sz="2000" dirty="0">
              <a:solidFill>
                <a:prstClr val="black"/>
              </a:solidFill>
              <a:latin typeface="Arial" panose="020B0604020202020204" pitchFamily="34" charset="0"/>
              <a:cs typeface="Arial" panose="020B0604020202020204" pitchFamily="34" charset="0"/>
            </a:endParaRPr>
          </a:p>
          <a:p>
            <a:pPr defTabSz="914378"/>
            <a:endParaRPr lang="en-US" altLang="en-US" sz="2000" dirty="0">
              <a:solidFill>
                <a:prstClr val="black"/>
              </a:solidFill>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438465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AHHA In-Service Information</a:t>
            </a:r>
          </a:p>
        </p:txBody>
      </p:sp>
      <p:sp>
        <p:nvSpPr>
          <p:cNvPr id="12" name="TextBox 11"/>
          <p:cNvSpPr txBox="1"/>
          <p:nvPr/>
        </p:nvSpPr>
        <p:spPr>
          <a:xfrm>
            <a:off x="152400" y="1017731"/>
            <a:ext cx="8229600" cy="4154984"/>
          </a:xfrm>
          <a:prstGeom prst="rect">
            <a:avLst/>
          </a:prstGeom>
          <a:noFill/>
          <a:ln>
            <a:noFill/>
          </a:ln>
        </p:spPr>
        <p:txBody>
          <a:bodyPr wrap="square" rtlCol="0">
            <a:spAutoFit/>
          </a:bodyPr>
          <a:lstStyle/>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All aides with AHHA status must complete 18 hours of In-Service training annually to maintain their AHHA certification status on the HCWR.</a:t>
            </a:r>
          </a:p>
          <a:p>
            <a:pPr marL="285743" indent="-285743" defTabSz="914378">
              <a:buFont typeface="Arial" panose="020B0604020202020204" pitchFamily="34" charset="0"/>
              <a:buChar char="•"/>
            </a:pPr>
            <a:endParaRPr lang="en-US" sz="1600" dirty="0">
              <a:solidFill>
                <a:prstClr val="black"/>
              </a:solidFill>
              <a:latin typeface="Arial" panose="020B0604020202020204" pitchFamily="34" charset="0"/>
              <a:cs typeface="Arial" panose="020B0604020202020204" pitchFamily="34" charset="0"/>
            </a:endParaRP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The anniversary date is the date the Medication Aide Certification Examination® was successfully passed will be used as the anniversary date. The 18-hour In-Service must be completed within a year’s time between anniversary dates. </a:t>
            </a:r>
          </a:p>
          <a:p>
            <a:pPr marL="285743" indent="-285743" defTabSz="914378">
              <a:buFont typeface="Arial" panose="020B0604020202020204" pitchFamily="34" charset="0"/>
              <a:buChar char="•"/>
            </a:pPr>
            <a:endParaRPr lang="en-US" sz="1600" dirty="0">
              <a:solidFill>
                <a:prstClr val="black"/>
              </a:solidFill>
              <a:latin typeface="Arial" panose="020B0604020202020204" pitchFamily="34" charset="0"/>
              <a:cs typeface="Arial" panose="020B0604020202020204" pitchFamily="34" charset="0"/>
            </a:endParaRP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If an aide does not complete the In-Service training within the 12 month period their AHHA certification status in the HCWR will be removed and they will be left with their original HHA designation.</a:t>
            </a:r>
          </a:p>
          <a:p>
            <a:pPr marL="285743" indent="-285743" defTabSz="914378">
              <a:buFont typeface="Arial" panose="020B0604020202020204" pitchFamily="34" charset="0"/>
              <a:buChar char="•"/>
            </a:pPr>
            <a:endParaRPr lang="en-US" sz="1600" dirty="0">
              <a:solidFill>
                <a:prstClr val="black"/>
              </a:solidFill>
              <a:latin typeface="Arial" panose="020B0604020202020204" pitchFamily="34" charset="0"/>
              <a:cs typeface="Arial" panose="020B0604020202020204" pitchFamily="34" charset="0"/>
            </a:endParaRP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An AHHA can complete the required 18 hours of In-Service training from various organizations/employers. </a:t>
            </a:r>
          </a:p>
          <a:p>
            <a:pPr defTabSz="914378"/>
            <a:endParaRPr lang="en-US" sz="1400" dirty="0">
              <a:solidFill>
                <a:prstClr val="black"/>
              </a:solidFill>
              <a:latin typeface="Arial" panose="020B0604020202020204" pitchFamily="34" charset="0"/>
              <a:cs typeface="Arial" panose="020B0604020202020204" pitchFamily="34" charset="0"/>
            </a:endParaRPr>
          </a:p>
          <a:p>
            <a:pPr defTabSz="914378"/>
            <a:r>
              <a:rPr lang="en-US" sz="1400" b="1" dirty="0">
                <a:solidFill>
                  <a:srgbClr val="FF0000"/>
                </a:solidFill>
                <a:latin typeface="Arial" panose="020B0604020202020204" pitchFamily="34" charset="0"/>
                <a:cs typeface="Arial" panose="020B0604020202020204" pitchFamily="34" charset="0"/>
              </a:rPr>
              <a:t>**Only employers will have the ability to enter in-service training hours earned under </a:t>
            </a:r>
          </a:p>
          <a:p>
            <a:pPr defTabSz="914378"/>
            <a:r>
              <a:rPr lang="en-US" sz="1400" b="1" dirty="0">
                <a:solidFill>
                  <a:srgbClr val="FF0000"/>
                </a:solidFill>
                <a:latin typeface="Arial" panose="020B0604020202020204" pitchFamily="34" charset="0"/>
                <a:cs typeface="Arial" panose="020B0604020202020204" pitchFamily="34" charset="0"/>
              </a:rPr>
              <a:t>their supervision, or add hours earned from other sources with required training </a:t>
            </a:r>
          </a:p>
          <a:p>
            <a:pPr defTabSz="914378"/>
            <a:r>
              <a:rPr lang="en-US" sz="1400" b="1" dirty="0">
                <a:solidFill>
                  <a:srgbClr val="FF0000"/>
                </a:solidFill>
                <a:latin typeface="Arial" panose="020B0604020202020204" pitchFamily="34" charset="0"/>
                <a:cs typeface="Arial" panose="020B0604020202020204" pitchFamily="34" charset="0"/>
              </a:rPr>
              <a:t>documentation obtained from the aide/source.**</a:t>
            </a:r>
          </a:p>
        </p:txBody>
      </p:sp>
    </p:spTree>
    <p:extLst>
      <p:ext uri="{BB962C8B-B14F-4D97-AF65-F5344CB8AC3E}">
        <p14:creationId xmlns:p14="http://schemas.microsoft.com/office/powerpoint/2010/main" val="1449144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AHHA In-Service Information (cont.)</a:t>
            </a:r>
          </a:p>
        </p:txBody>
      </p:sp>
      <p:sp>
        <p:nvSpPr>
          <p:cNvPr id="12" name="TextBox 11"/>
          <p:cNvSpPr txBox="1"/>
          <p:nvPr/>
        </p:nvSpPr>
        <p:spPr>
          <a:xfrm>
            <a:off x="152400" y="1017731"/>
            <a:ext cx="8229600" cy="2062103"/>
          </a:xfrm>
          <a:prstGeom prst="rect">
            <a:avLst/>
          </a:prstGeom>
          <a:noFill/>
          <a:ln>
            <a:noFill/>
          </a:ln>
        </p:spPr>
        <p:txBody>
          <a:bodyPr wrap="square" rtlCol="0">
            <a:spAutoFit/>
          </a:bodyPr>
          <a:lstStyle/>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Prior to submitting in-service training hours, the employer will be presented with an attestation explaining that they understand the importance of accurate data and the consequences if the reported hours are inaccurate.</a:t>
            </a:r>
          </a:p>
          <a:p>
            <a:pPr marL="285743" indent="-285743" defTabSz="914378">
              <a:buFont typeface="Arial" panose="020B0604020202020204" pitchFamily="34" charset="0"/>
              <a:buChar char="•"/>
            </a:pPr>
            <a:endParaRPr lang="en-US" sz="1600" dirty="0">
              <a:solidFill>
                <a:prstClr val="black"/>
              </a:solidFill>
              <a:latin typeface="Arial" panose="020B0604020202020204" pitchFamily="34" charset="0"/>
              <a:cs typeface="Arial" panose="020B0604020202020204" pitchFamily="34" charset="0"/>
            </a:endParaRP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In-service training hours cannot be entered with future dates.</a:t>
            </a:r>
          </a:p>
          <a:p>
            <a:pPr marL="285743" indent="-285743" defTabSz="914378">
              <a:buFont typeface="Arial" panose="020B0604020202020204" pitchFamily="34" charset="0"/>
              <a:buChar char="•"/>
            </a:pPr>
            <a:endParaRPr lang="en-US" sz="1600" dirty="0">
              <a:solidFill>
                <a:prstClr val="black"/>
              </a:solidFill>
              <a:latin typeface="Arial" panose="020B0604020202020204" pitchFamily="34" charset="0"/>
              <a:cs typeface="Arial" panose="020B0604020202020204" pitchFamily="34" charset="0"/>
            </a:endParaRPr>
          </a:p>
          <a:p>
            <a:pPr marL="285750" indent="-285750" defTabSz="914378">
              <a:buFont typeface="Arial" panose="020B0604020202020204" pitchFamily="34" charset="0"/>
              <a:buChar char="•"/>
            </a:pPr>
            <a:r>
              <a:rPr lang="en-US" sz="1600" dirty="0">
                <a:solidFill>
                  <a:prstClr val="black"/>
                </a:solidFill>
                <a:latin typeface="Arial" panose="020B0604020202020204" pitchFamily="34" charset="0"/>
                <a:cs typeface="Arial" panose="020B0604020202020204" pitchFamily="34" charset="0"/>
              </a:rPr>
              <a:t>The employer will not be able to edit in-service training data once they’ve agreed with the attestation and saved the information to the HCWR.</a:t>
            </a:r>
          </a:p>
        </p:txBody>
      </p:sp>
    </p:spTree>
    <p:extLst>
      <p:ext uri="{BB962C8B-B14F-4D97-AF65-F5344CB8AC3E}">
        <p14:creationId xmlns:p14="http://schemas.microsoft.com/office/powerpoint/2010/main" val="2714473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What is the Home Care Worker Registry?</a:t>
            </a:r>
          </a:p>
        </p:txBody>
      </p:sp>
      <p:sp>
        <p:nvSpPr>
          <p:cNvPr id="12" name="TextBox 11"/>
          <p:cNvSpPr txBox="1"/>
          <p:nvPr/>
        </p:nvSpPr>
        <p:spPr>
          <a:xfrm>
            <a:off x="114300" y="1047750"/>
            <a:ext cx="8763000" cy="3385542"/>
          </a:xfrm>
          <a:prstGeom prst="rect">
            <a:avLst/>
          </a:prstGeom>
          <a:noFill/>
          <a:ln>
            <a:noFill/>
          </a:ln>
        </p:spPr>
        <p:txBody>
          <a:bodyPr wrap="square" rtlCol="0">
            <a:spAutoFit/>
          </a:bodyPr>
          <a:lstStyle/>
          <a:p>
            <a:pPr defTabSz="914378"/>
            <a:r>
              <a:rPr lang="en-US" altLang="en-US" sz="2000" dirty="0">
                <a:solidFill>
                  <a:prstClr val="black"/>
                </a:solidFill>
                <a:latin typeface="Arial" panose="020B0604020202020204" pitchFamily="34" charset="0"/>
                <a:cs typeface="Arial" panose="020B0604020202020204" pitchFamily="34" charset="0"/>
              </a:rPr>
              <a:t>The Home Care Worker Registry (HCWR) maintains information related to all Personal Care Aides (PCAs), Home Health Aides (HHAs), and Advanced Home Health Aides (AHHAs).  The HCWR shows if an aide is:</a:t>
            </a:r>
          </a:p>
          <a:p>
            <a:pPr marL="800078" lvl="1" indent="-342900" defTabSz="914378">
              <a:buFont typeface="Arial" panose="020B0604020202020204" pitchFamily="34" charset="0"/>
              <a:buChar char="•"/>
            </a:pPr>
            <a:r>
              <a:rPr lang="en-US" altLang="en-US" sz="2000" dirty="0">
                <a:solidFill>
                  <a:prstClr val="black"/>
                </a:solidFill>
                <a:latin typeface="Arial" panose="020B0604020202020204" pitchFamily="34" charset="0"/>
                <a:cs typeface="Arial" panose="020B0604020202020204" pitchFamily="34" charset="0"/>
              </a:rPr>
              <a:t> Certified; Employed; and</a:t>
            </a:r>
          </a:p>
          <a:p>
            <a:pPr marL="800077" lvl="1" indent="-342900" defTabSz="914378">
              <a:buFont typeface="Arial" panose="020B0604020202020204" pitchFamily="34" charset="0"/>
              <a:buChar char="•"/>
            </a:pPr>
            <a:r>
              <a:rPr lang="en-US" altLang="en-US" sz="2000" dirty="0">
                <a:solidFill>
                  <a:prstClr val="black"/>
                </a:solidFill>
                <a:latin typeface="Arial" panose="020B0604020202020204" pitchFamily="34" charset="0"/>
                <a:cs typeface="Arial" panose="020B0604020202020204" pitchFamily="34" charset="0"/>
              </a:rPr>
              <a:t> For AHHA, has completed In-Service Training.</a:t>
            </a:r>
          </a:p>
          <a:p>
            <a:pPr marL="914378" lvl="2" defTabSz="914378"/>
            <a:endParaRPr lang="en-US" altLang="en-US" sz="2000" dirty="0">
              <a:solidFill>
                <a:prstClr val="black"/>
              </a:solidFill>
              <a:latin typeface="Arial" panose="020B0604020202020204" pitchFamily="34" charset="0"/>
              <a:cs typeface="Arial" panose="020B0604020202020204" pitchFamily="34" charset="0"/>
            </a:endParaRPr>
          </a:p>
          <a:p>
            <a:pPr defTabSz="914378"/>
            <a:r>
              <a:rPr lang="en-US" altLang="en-US" sz="2000" dirty="0">
                <a:solidFill>
                  <a:prstClr val="black"/>
                </a:solidFill>
                <a:latin typeface="Arial" panose="020B0604020202020204" pitchFamily="34" charset="0"/>
                <a:cs typeface="Arial" panose="020B0604020202020204" pitchFamily="34" charset="0"/>
              </a:rPr>
              <a:t>The HCWR is required by Chapter 594 of the Laws of 2008 and Chapter 471 of the Laws of 2016.</a:t>
            </a:r>
          </a:p>
          <a:p>
            <a:pPr defTabSz="914378"/>
            <a:endParaRPr lang="en-US" altLang="en-US" sz="2000" dirty="0">
              <a:solidFill>
                <a:prstClr val="black"/>
              </a:solidFill>
              <a:latin typeface="Arial" panose="020B0604020202020204" pitchFamily="34" charset="0"/>
              <a:cs typeface="Arial" panose="020B0604020202020204" pitchFamily="34" charset="0"/>
            </a:endParaRPr>
          </a:p>
          <a:p>
            <a:pPr defTabSz="914378"/>
            <a:endParaRPr lang="en-US" altLang="en-US" sz="2000" dirty="0">
              <a:solidFill>
                <a:prstClr val="black"/>
              </a:solidFill>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7314079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AHHA In-Service Information (cont.)</a:t>
            </a:r>
          </a:p>
        </p:txBody>
      </p:sp>
      <p:sp>
        <p:nvSpPr>
          <p:cNvPr id="12" name="TextBox 11"/>
          <p:cNvSpPr txBox="1"/>
          <p:nvPr/>
        </p:nvSpPr>
        <p:spPr>
          <a:xfrm>
            <a:off x="152400" y="1017730"/>
            <a:ext cx="3200400" cy="3293209"/>
          </a:xfrm>
          <a:prstGeom prst="rect">
            <a:avLst/>
          </a:prstGeom>
          <a:noFill/>
          <a:ln>
            <a:noFill/>
          </a:ln>
        </p:spPr>
        <p:txBody>
          <a:bodyPr wrap="square" rtlCol="0">
            <a:spAutoFit/>
          </a:bodyPr>
          <a:lstStyle/>
          <a:p>
            <a:pPr defTabSz="914378"/>
            <a:r>
              <a:rPr lang="en-US" sz="1600" dirty="0">
                <a:solidFill>
                  <a:prstClr val="black"/>
                </a:solidFill>
                <a:latin typeface="Arial" panose="020B0604020202020204" pitchFamily="34" charset="0"/>
                <a:cs typeface="Arial" panose="020B0604020202020204" pitchFamily="34" charset="0"/>
              </a:rPr>
              <a:t>This screen show a record for Melissa Jones, she has two employers who have each entered hours on her behalf. To</a:t>
            </a:r>
          </a:p>
          <a:p>
            <a:pPr defTabSz="914378"/>
            <a:r>
              <a:rPr lang="en-US" sz="1600" dirty="0">
                <a:solidFill>
                  <a:prstClr val="black"/>
                </a:solidFill>
                <a:latin typeface="Arial" panose="020B0604020202020204" pitchFamily="34" charset="0"/>
                <a:cs typeface="Arial" panose="020B0604020202020204" pitchFamily="34" charset="0"/>
              </a:rPr>
              <a:t>add additional hours her employer would need to select the “Add In-Service Training” from the tool bar on the right side of the screen. There is also a note in red showing the expiration date along with the total number of hours needed to satisfy the 18 hour requirement.</a:t>
            </a:r>
          </a:p>
        </p:txBody>
      </p:sp>
      <p:pic>
        <p:nvPicPr>
          <p:cNvPr id="5" name="Picture 4">
            <a:extLst>
              <a:ext uri="{FF2B5EF4-FFF2-40B4-BE49-F238E27FC236}">
                <a16:creationId xmlns:a16="http://schemas.microsoft.com/office/drawing/2014/main" id="{54E59610-973C-48B2-8007-175E1854B664}"/>
              </a:ext>
            </a:extLst>
          </p:cNvPr>
          <p:cNvPicPr>
            <a:picLocks noChangeAspect="1"/>
          </p:cNvPicPr>
          <p:nvPr/>
        </p:nvPicPr>
        <p:blipFill>
          <a:blip r:embed="rId2"/>
          <a:stretch>
            <a:fillRect/>
          </a:stretch>
        </p:blipFill>
        <p:spPr>
          <a:xfrm>
            <a:off x="3398113" y="1123950"/>
            <a:ext cx="5775021" cy="3046989"/>
          </a:xfrm>
          <a:prstGeom prst="rect">
            <a:avLst/>
          </a:prstGeom>
        </p:spPr>
      </p:pic>
    </p:spTree>
    <p:extLst>
      <p:ext uri="{BB962C8B-B14F-4D97-AF65-F5344CB8AC3E}">
        <p14:creationId xmlns:p14="http://schemas.microsoft.com/office/powerpoint/2010/main" val="1296197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AHHA In-Service Information (cont.)</a:t>
            </a:r>
          </a:p>
        </p:txBody>
      </p:sp>
      <p:sp>
        <p:nvSpPr>
          <p:cNvPr id="12" name="TextBox 11"/>
          <p:cNvSpPr txBox="1"/>
          <p:nvPr/>
        </p:nvSpPr>
        <p:spPr>
          <a:xfrm>
            <a:off x="152400" y="1017730"/>
            <a:ext cx="1981200" cy="2800767"/>
          </a:xfrm>
          <a:prstGeom prst="rect">
            <a:avLst/>
          </a:prstGeom>
          <a:noFill/>
          <a:ln>
            <a:noFill/>
          </a:ln>
        </p:spPr>
        <p:txBody>
          <a:bodyPr wrap="square" rtlCol="0">
            <a:spAutoFit/>
          </a:bodyPr>
          <a:lstStyle/>
          <a:p>
            <a:pPr defTabSz="914378"/>
            <a:r>
              <a:rPr lang="en-US" sz="1600" dirty="0">
                <a:solidFill>
                  <a:prstClr val="black"/>
                </a:solidFill>
                <a:latin typeface="Arial" panose="020B0604020202020204" pitchFamily="34" charset="0"/>
                <a:cs typeface="Arial" panose="020B0604020202020204" pitchFamily="34" charset="0"/>
              </a:rPr>
              <a:t>This screen is simply used to enter training hours. After the user selects “Save” they will be presented with the attestation prior to the data being saved in the database.</a:t>
            </a:r>
          </a:p>
        </p:txBody>
      </p:sp>
      <p:pic>
        <p:nvPicPr>
          <p:cNvPr id="6" name="Picture 5">
            <a:extLst>
              <a:ext uri="{FF2B5EF4-FFF2-40B4-BE49-F238E27FC236}">
                <a16:creationId xmlns:a16="http://schemas.microsoft.com/office/drawing/2014/main" id="{0094E550-A064-4A38-8A9E-3224770B0D00}"/>
              </a:ext>
            </a:extLst>
          </p:cNvPr>
          <p:cNvPicPr>
            <a:picLocks noChangeAspect="1"/>
          </p:cNvPicPr>
          <p:nvPr/>
        </p:nvPicPr>
        <p:blipFill>
          <a:blip r:embed="rId2"/>
          <a:stretch>
            <a:fillRect/>
          </a:stretch>
        </p:blipFill>
        <p:spPr>
          <a:xfrm>
            <a:off x="2667000" y="1043504"/>
            <a:ext cx="6053254" cy="3212068"/>
          </a:xfrm>
          <a:prstGeom prst="rect">
            <a:avLst/>
          </a:prstGeom>
        </p:spPr>
      </p:pic>
    </p:spTree>
    <p:extLst>
      <p:ext uri="{BB962C8B-B14F-4D97-AF65-F5344CB8AC3E}">
        <p14:creationId xmlns:p14="http://schemas.microsoft.com/office/powerpoint/2010/main" val="39930999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0"/>
            <a:ext cx="4572000" cy="707886"/>
          </a:xfrm>
          <a:prstGeom prst="rect">
            <a:avLst/>
          </a:prstGeom>
          <a:noFill/>
          <a:ln>
            <a:noFill/>
          </a:ln>
        </p:spPr>
        <p:txBody>
          <a:bodyPr wrap="square" rtlCol="0">
            <a:spAutoFit/>
          </a:bodyPr>
          <a:lstStyle/>
          <a:p>
            <a:r>
              <a:rPr lang="en-US" sz="4000" b="1" dirty="0">
                <a:solidFill>
                  <a:schemeClr val="bg1"/>
                </a:solidFill>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1739264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915400" cy="584775"/>
          </a:xfrm>
          <a:prstGeom prst="rect">
            <a:avLst/>
          </a:prstGeom>
          <a:noFill/>
          <a:ln>
            <a:noFill/>
          </a:ln>
        </p:spPr>
        <p:txBody>
          <a:bodyPr wrap="square" rtlCol="0">
            <a:spAutoFit/>
          </a:bodyPr>
          <a:lstStyle/>
          <a:p>
            <a:r>
              <a:rPr lang="en-US" sz="3200" b="1" dirty="0">
                <a:solidFill>
                  <a:srgbClr val="002D73"/>
                </a:solidFill>
                <a:latin typeface="Arial" panose="020B0604020202020204" pitchFamily="34" charset="0"/>
                <a:cs typeface="Arial" panose="020B0604020202020204" pitchFamily="34" charset="0"/>
              </a:rPr>
              <a:t>Contacts</a:t>
            </a:r>
          </a:p>
        </p:txBody>
      </p:sp>
      <p:sp>
        <p:nvSpPr>
          <p:cNvPr id="2" name="Rectangle 1">
            <a:extLst>
              <a:ext uri="{FF2B5EF4-FFF2-40B4-BE49-F238E27FC236}">
                <a16:creationId xmlns:a16="http://schemas.microsoft.com/office/drawing/2014/main" id="{7A1E62BF-8285-48F5-9AA9-6B0B097FD7FB}"/>
              </a:ext>
            </a:extLst>
          </p:cNvPr>
          <p:cNvSpPr/>
          <p:nvPr/>
        </p:nvSpPr>
        <p:spPr>
          <a:xfrm>
            <a:off x="457200" y="1200150"/>
            <a:ext cx="7848600" cy="2585323"/>
          </a:xfrm>
          <a:prstGeom prst="rect">
            <a:avLst/>
          </a:prstGeom>
        </p:spPr>
        <p:txBody>
          <a:bodyPr wrap="square">
            <a:spAutoFit/>
          </a:bodyPr>
          <a:lstStyle/>
          <a:p>
            <a:pPr defTabSz="914378"/>
            <a:r>
              <a:rPr lang="en-US" dirty="0">
                <a:solidFill>
                  <a:prstClr val="black"/>
                </a:solidFill>
                <a:latin typeface="Arial" panose="020B0604020202020204" pitchFamily="34" charset="0"/>
                <a:cs typeface="Arial" panose="020B0604020202020204" pitchFamily="34" charset="0"/>
              </a:rPr>
              <a:t>For questions regarding the HCWR:  	</a:t>
            </a:r>
            <a:r>
              <a:rPr lang="en-US" dirty="0">
                <a:solidFill>
                  <a:prstClr val="black"/>
                </a:solidFill>
                <a:latin typeface="Arial" panose="020B0604020202020204" pitchFamily="34" charset="0"/>
                <a:cs typeface="Arial" panose="020B0604020202020204" pitchFamily="34" charset="0"/>
                <a:hlinkClick r:id="rId2"/>
              </a:rPr>
              <a:t>hcreg@health.ny.gov</a:t>
            </a:r>
            <a:endParaRPr lang="en-US" dirty="0">
              <a:solidFill>
                <a:prstClr val="black"/>
              </a:solidFill>
              <a:latin typeface="Arial" panose="020B0604020202020204" pitchFamily="34" charset="0"/>
              <a:cs typeface="Arial" panose="020B0604020202020204" pitchFamily="34" charset="0"/>
            </a:endParaRPr>
          </a:p>
          <a:p>
            <a:pPr defTabSz="914378"/>
            <a:endParaRPr lang="en-US" dirty="0">
              <a:solidFill>
                <a:prstClr val="black"/>
              </a:solidFill>
              <a:latin typeface="Arial" panose="020B0604020202020204" pitchFamily="34" charset="0"/>
              <a:cs typeface="Arial" panose="020B0604020202020204" pitchFamily="34" charset="0"/>
            </a:endParaRPr>
          </a:p>
          <a:p>
            <a:pPr defTabSz="914378"/>
            <a:r>
              <a:rPr lang="en-US" dirty="0">
                <a:solidFill>
                  <a:prstClr val="black"/>
                </a:solidFill>
                <a:latin typeface="Arial" panose="020B0604020202020204" pitchFamily="34" charset="0"/>
                <a:cs typeface="Arial" panose="020B0604020202020204" pitchFamily="34" charset="0"/>
              </a:rPr>
              <a:t>For questions regarding PCA:  		</a:t>
            </a:r>
            <a:r>
              <a:rPr lang="en-US" dirty="0">
                <a:solidFill>
                  <a:prstClr val="black"/>
                </a:solidFill>
                <a:latin typeface="Arial" panose="020B0604020202020204" pitchFamily="34" charset="0"/>
                <a:cs typeface="Arial" panose="020B0604020202020204" pitchFamily="34" charset="0"/>
                <a:hlinkClick r:id="rId3"/>
              </a:rPr>
              <a:t>pcatp@health.ny.gov</a:t>
            </a:r>
            <a:endParaRPr lang="en-US" dirty="0">
              <a:solidFill>
                <a:prstClr val="black"/>
              </a:solidFill>
              <a:latin typeface="Arial" panose="020B0604020202020204" pitchFamily="34" charset="0"/>
              <a:cs typeface="Arial" panose="020B0604020202020204" pitchFamily="34" charset="0"/>
            </a:endParaRPr>
          </a:p>
          <a:p>
            <a:pPr defTabSz="914378"/>
            <a:endParaRPr lang="en-US" dirty="0">
              <a:solidFill>
                <a:prstClr val="black"/>
              </a:solidFill>
              <a:latin typeface="Arial" panose="020B0604020202020204" pitchFamily="34" charset="0"/>
              <a:cs typeface="Arial" panose="020B0604020202020204" pitchFamily="34" charset="0"/>
            </a:endParaRPr>
          </a:p>
          <a:p>
            <a:pPr defTabSz="914378"/>
            <a:r>
              <a:rPr lang="en-US" dirty="0">
                <a:solidFill>
                  <a:prstClr val="black"/>
                </a:solidFill>
                <a:latin typeface="Arial" panose="020B0604020202020204" pitchFamily="34" charset="0"/>
                <a:cs typeface="Arial" panose="020B0604020202020204" pitchFamily="34" charset="0"/>
              </a:rPr>
              <a:t>For questions regarding HHA: 		</a:t>
            </a:r>
            <a:r>
              <a:rPr lang="en-US" dirty="0">
                <a:solidFill>
                  <a:prstClr val="black"/>
                </a:solidFill>
                <a:latin typeface="Arial" panose="020B0604020202020204" pitchFamily="34" charset="0"/>
                <a:cs typeface="Arial" panose="020B0604020202020204" pitchFamily="34" charset="0"/>
                <a:hlinkClick r:id="rId4"/>
              </a:rPr>
              <a:t>hhatp@health.ny.gov</a:t>
            </a:r>
            <a:endParaRPr lang="en-US" dirty="0">
              <a:solidFill>
                <a:prstClr val="black"/>
              </a:solidFill>
              <a:latin typeface="Arial" panose="020B0604020202020204" pitchFamily="34" charset="0"/>
              <a:cs typeface="Arial" panose="020B0604020202020204" pitchFamily="34" charset="0"/>
            </a:endParaRPr>
          </a:p>
          <a:p>
            <a:pPr defTabSz="914378"/>
            <a:endParaRPr lang="en-US" dirty="0">
              <a:solidFill>
                <a:prstClr val="black"/>
              </a:solidFill>
              <a:latin typeface="Arial" panose="020B0604020202020204" pitchFamily="34" charset="0"/>
              <a:cs typeface="Arial" panose="020B0604020202020204" pitchFamily="34" charset="0"/>
            </a:endParaRPr>
          </a:p>
          <a:p>
            <a:pPr defTabSz="914378"/>
            <a:r>
              <a:rPr lang="en-US" dirty="0">
                <a:solidFill>
                  <a:prstClr val="black"/>
                </a:solidFill>
                <a:latin typeface="Arial" panose="020B0604020202020204" pitchFamily="34" charset="0"/>
                <a:cs typeface="Arial" panose="020B0604020202020204" pitchFamily="34" charset="0"/>
              </a:rPr>
              <a:t>For questions regarding AHHA:		</a:t>
            </a:r>
            <a:r>
              <a:rPr lang="en-US" dirty="0">
                <a:solidFill>
                  <a:prstClr val="black"/>
                </a:solidFill>
                <a:latin typeface="Arial" panose="020B0604020202020204" pitchFamily="34" charset="0"/>
                <a:cs typeface="Arial" panose="020B0604020202020204" pitchFamily="34" charset="0"/>
                <a:hlinkClick r:id="rId5"/>
              </a:rPr>
              <a:t>ahhatp@health.ny.gov</a:t>
            </a:r>
            <a:endParaRPr lang="en-US" dirty="0">
              <a:solidFill>
                <a:prstClr val="black"/>
              </a:solidFill>
              <a:latin typeface="Arial" panose="020B0604020202020204" pitchFamily="34" charset="0"/>
              <a:cs typeface="Arial" panose="020B0604020202020204" pitchFamily="34" charset="0"/>
            </a:endParaRPr>
          </a:p>
          <a:p>
            <a:pPr defTabSz="914378"/>
            <a:endParaRPr lang="en-US" dirty="0">
              <a:solidFill>
                <a:prstClr val="black"/>
              </a:solidFill>
              <a:latin typeface="Arial" panose="020B0604020202020204" pitchFamily="34" charset="0"/>
              <a:cs typeface="Arial" panose="020B0604020202020204" pitchFamily="34" charset="0"/>
            </a:endParaRPr>
          </a:p>
          <a:p>
            <a:pPr defTabSz="914378"/>
            <a:r>
              <a:rPr lang="en-US" dirty="0">
                <a:solidFill>
                  <a:prstClr val="black"/>
                </a:solidFill>
                <a:latin typeface="Arial" panose="020B0604020202020204" pitchFamily="34" charset="0"/>
                <a:cs typeface="Arial" panose="020B0604020202020204" pitchFamily="34" charset="0"/>
              </a:rPr>
              <a:t>For questions regarding EALR:		</a:t>
            </a:r>
            <a:r>
              <a:rPr lang="en-US" dirty="0">
                <a:solidFill>
                  <a:prstClr val="black"/>
                </a:solidFill>
                <a:latin typeface="Arial" panose="020B0604020202020204" pitchFamily="34" charset="0"/>
                <a:cs typeface="Arial" panose="020B0604020202020204" pitchFamily="34" charset="0"/>
                <a:hlinkClick r:id="rId6"/>
              </a:rPr>
              <a:t>acfinfo@health.ny.gov</a:t>
            </a:r>
            <a:r>
              <a:rPr lang="en-US" dirty="0">
                <a:solidFill>
                  <a:prstClr val="black"/>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83818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Why is the HCWR needed?</a:t>
            </a:r>
          </a:p>
        </p:txBody>
      </p:sp>
      <p:sp>
        <p:nvSpPr>
          <p:cNvPr id="12" name="TextBox 11"/>
          <p:cNvSpPr txBox="1"/>
          <p:nvPr/>
        </p:nvSpPr>
        <p:spPr>
          <a:xfrm>
            <a:off x="152400" y="1057766"/>
            <a:ext cx="8763000" cy="1754326"/>
          </a:xfrm>
          <a:prstGeom prst="rect">
            <a:avLst/>
          </a:prstGeom>
          <a:noFill/>
          <a:ln>
            <a:noFill/>
          </a:ln>
        </p:spPr>
        <p:txBody>
          <a:bodyPr wrap="square" rtlCol="0">
            <a:spAutoFit/>
          </a:bodyPr>
          <a:lstStyle/>
          <a:p>
            <a:pPr defTabSz="914378"/>
            <a:r>
              <a:rPr lang="en-US" dirty="0">
                <a:latin typeface="Arial" panose="020B0604020202020204" pitchFamily="34" charset="0"/>
                <a:cs typeface="Arial" panose="020B0604020202020204" pitchFamily="34" charset="0"/>
              </a:rPr>
              <a:t>To prevent fraud and protect the health and safety of New York’s most vulnerable residents. </a:t>
            </a:r>
          </a:p>
          <a:p>
            <a:pPr defTabSz="914378"/>
            <a:endParaRPr lang="en-US" dirty="0">
              <a:latin typeface="Arial" panose="020B0604020202020204" pitchFamily="34" charset="0"/>
              <a:cs typeface="Arial" panose="020B0604020202020204" pitchFamily="34" charset="0"/>
            </a:endParaRPr>
          </a:p>
          <a:p>
            <a:pPr defTabSz="914378"/>
            <a:r>
              <a:rPr lang="en-US" dirty="0">
                <a:latin typeface="Arial" panose="020B0604020202020204" pitchFamily="34" charset="0"/>
                <a:cs typeface="Arial" panose="020B0604020202020204" pitchFamily="34" charset="0"/>
              </a:rPr>
              <a:t>The HCWR provides information to the public via a web-based registry, allowing individuals and families to make an informed decision when choosing home health and personal care providers.</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8451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1077218"/>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Who Uses the HCWR? – Enhanced Assisted Living Residences (EALRs)</a:t>
            </a:r>
          </a:p>
        </p:txBody>
      </p:sp>
      <p:sp>
        <p:nvSpPr>
          <p:cNvPr id="12" name="TextBox 11"/>
          <p:cNvSpPr txBox="1"/>
          <p:nvPr/>
        </p:nvSpPr>
        <p:spPr>
          <a:xfrm>
            <a:off x="114300" y="1515368"/>
            <a:ext cx="8763000" cy="1569660"/>
          </a:xfrm>
          <a:prstGeom prst="rect">
            <a:avLst/>
          </a:prstGeom>
          <a:noFill/>
          <a:ln>
            <a:noFill/>
          </a:ln>
        </p:spPr>
        <p:txBody>
          <a:bodyPr wrap="square" rtlCol="0">
            <a:spAutoFit/>
          </a:bodyPr>
          <a:lstStyle/>
          <a:p>
            <a:pPr defTabSz="914378"/>
            <a:r>
              <a:rPr lang="en-US" sz="2400" dirty="0">
                <a:latin typeface="Arial" panose="020B0604020202020204" pitchFamily="34" charset="0"/>
                <a:cs typeface="Arial" panose="020B0604020202020204" pitchFamily="34" charset="0"/>
              </a:rPr>
              <a:t>The EALR is now defined as a “home care services entity” for HCWR purposes.</a:t>
            </a:r>
            <a:endParaRPr lang="en-US" sz="2400" dirty="0">
              <a:solidFill>
                <a:prstClr val="black"/>
              </a:solidFill>
              <a:latin typeface="Arial" panose="020B0604020202020204" pitchFamily="34" charset="0"/>
              <a:cs typeface="Arial" panose="020B0604020202020204" pitchFamily="34" charset="0"/>
            </a:endParaRPr>
          </a:p>
          <a:p>
            <a:pPr defTabSz="914378"/>
            <a:endParaRPr lang="en-US" sz="2400" dirty="0">
              <a:solidFill>
                <a:prstClr val="black"/>
              </a:solidFill>
              <a:latin typeface="Arial" panose="020B0604020202020204" pitchFamily="34" charset="0"/>
              <a:cs typeface="Arial" panose="020B0604020202020204" pitchFamily="34" charset="0"/>
            </a:endParaRPr>
          </a:p>
          <a:p>
            <a:pPr defTabSz="914378"/>
            <a:endParaRPr 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4617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438150"/>
            <a:ext cx="8686800" cy="584775"/>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Who Uses the HCWR? - Employers</a:t>
            </a:r>
          </a:p>
        </p:txBody>
      </p:sp>
      <p:sp>
        <p:nvSpPr>
          <p:cNvPr id="12" name="TextBox 11"/>
          <p:cNvSpPr txBox="1"/>
          <p:nvPr/>
        </p:nvSpPr>
        <p:spPr>
          <a:xfrm>
            <a:off x="152400" y="1017730"/>
            <a:ext cx="8763000" cy="2893100"/>
          </a:xfrm>
          <a:prstGeom prst="rect">
            <a:avLst/>
          </a:prstGeom>
          <a:noFill/>
          <a:ln>
            <a:noFill/>
          </a:ln>
        </p:spPr>
        <p:txBody>
          <a:bodyPr wrap="square" rtlCol="0">
            <a:spAutoFit/>
          </a:bodyPr>
          <a:lstStyle/>
          <a:p>
            <a:pPr marL="342900" indent="-342900" defTabSz="914378">
              <a:buFont typeface="Arial" panose="020B0604020202020204" pitchFamily="34" charset="0"/>
              <a:buChar char="•"/>
            </a:pPr>
            <a:r>
              <a:rPr lang="en-US" altLang="en-US" dirty="0">
                <a:solidFill>
                  <a:prstClr val="black"/>
                </a:solidFill>
                <a:latin typeface="Arial" panose="020B0604020202020204" pitchFamily="34" charset="0"/>
                <a:cs typeface="Arial" panose="020B0604020202020204" pitchFamily="34" charset="0"/>
              </a:rPr>
              <a:t>Employers use the HCWR to verify if potential employees are certified and employable.</a:t>
            </a:r>
          </a:p>
          <a:p>
            <a:pPr marL="342900" indent="-342900" defTabSz="914378">
              <a:buFont typeface="Arial" panose="020B0604020202020204" pitchFamily="34" charset="0"/>
              <a:buChar char="•"/>
            </a:pPr>
            <a:endParaRPr lang="en-US" altLang="en-US" dirty="0">
              <a:solidFill>
                <a:prstClr val="black"/>
              </a:solidFill>
              <a:latin typeface="Arial" panose="020B0604020202020204" pitchFamily="34" charset="0"/>
              <a:cs typeface="Arial" panose="020B0604020202020204" pitchFamily="34" charset="0"/>
            </a:endParaRPr>
          </a:p>
          <a:p>
            <a:pPr marL="342900" indent="-342900" defTabSz="914378">
              <a:buFont typeface="Arial" panose="020B0604020202020204" pitchFamily="34" charset="0"/>
              <a:buChar char="•"/>
            </a:pPr>
            <a:r>
              <a:rPr lang="en-US" altLang="en-US" dirty="0">
                <a:solidFill>
                  <a:prstClr val="black"/>
                </a:solidFill>
                <a:latin typeface="Arial" panose="020B0604020202020204" pitchFamily="34" charset="0"/>
                <a:cs typeface="Arial" panose="020B0604020202020204" pitchFamily="34" charset="0"/>
              </a:rPr>
              <a:t>Always search the HCWR to access the aide’s information prior to the aide initiating home care services. </a:t>
            </a:r>
          </a:p>
          <a:p>
            <a:pPr marL="342900" indent="-342900" defTabSz="914378">
              <a:buFont typeface="Arial" panose="020B0604020202020204" pitchFamily="34" charset="0"/>
              <a:buChar char="•"/>
            </a:pPr>
            <a:endParaRPr lang="en-US" altLang="en-US" dirty="0">
              <a:solidFill>
                <a:prstClr val="black"/>
              </a:solidFill>
              <a:latin typeface="Arial" panose="020B0604020202020204" pitchFamily="34" charset="0"/>
              <a:cs typeface="Arial" panose="020B0604020202020204" pitchFamily="34" charset="0"/>
            </a:endParaRPr>
          </a:p>
          <a:p>
            <a:pPr marL="342900" indent="-342900" defTabSz="914378">
              <a:buFont typeface="Arial" panose="020B0604020202020204" pitchFamily="34" charset="0"/>
              <a:buChar char="•"/>
            </a:pPr>
            <a:r>
              <a:rPr lang="en-US" altLang="en-US" dirty="0">
                <a:solidFill>
                  <a:prstClr val="black"/>
                </a:solidFill>
                <a:latin typeface="Arial" panose="020B0604020202020204" pitchFamily="34" charset="0"/>
                <a:cs typeface="Arial" panose="020B0604020202020204" pitchFamily="34" charset="0"/>
              </a:rPr>
              <a:t>An aide who successfully completed a DOH or SED approved training program in a class that started on or after September 25, 2009, will not provide services unless the aide’s training and personal information has been posted to the HCWR by the training program.  </a:t>
            </a:r>
            <a:r>
              <a:rPr lang="en-US" altLang="en-US" sz="2000" dirty="0">
                <a:solidFill>
                  <a:prstClr val="black"/>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67907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0"/>
            <a:ext cx="4572000" cy="1323439"/>
          </a:xfrm>
          <a:prstGeom prst="rect">
            <a:avLst/>
          </a:prstGeom>
          <a:noFill/>
          <a:ln>
            <a:noFill/>
          </a:ln>
        </p:spPr>
        <p:txBody>
          <a:bodyPr wrap="square" rtlCol="0">
            <a:spAutoFit/>
          </a:bodyPr>
          <a:lstStyle/>
          <a:p>
            <a:r>
              <a:rPr lang="en-US" sz="4000" b="1" dirty="0">
                <a:solidFill>
                  <a:schemeClr val="bg1"/>
                </a:solidFill>
                <a:latin typeface="Arial" panose="020B0604020202020204" pitchFamily="34" charset="0"/>
                <a:cs typeface="Arial" panose="020B0604020202020204" pitchFamily="34" charset="0"/>
              </a:rPr>
              <a:t>EALR Use of the HCWR</a:t>
            </a:r>
          </a:p>
        </p:txBody>
      </p:sp>
    </p:spTree>
    <p:extLst>
      <p:ext uri="{BB962C8B-B14F-4D97-AF65-F5344CB8AC3E}">
        <p14:creationId xmlns:p14="http://schemas.microsoft.com/office/powerpoint/2010/main" val="1906363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 y="438150"/>
            <a:ext cx="8686800" cy="584775"/>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Location</a:t>
            </a:r>
          </a:p>
        </p:txBody>
      </p:sp>
      <p:sp>
        <p:nvSpPr>
          <p:cNvPr id="12" name="TextBox 11"/>
          <p:cNvSpPr txBox="1"/>
          <p:nvPr/>
        </p:nvSpPr>
        <p:spPr>
          <a:xfrm>
            <a:off x="114300" y="1515368"/>
            <a:ext cx="8763000" cy="1200329"/>
          </a:xfrm>
          <a:prstGeom prst="rect">
            <a:avLst/>
          </a:prstGeom>
          <a:noFill/>
          <a:ln>
            <a:noFill/>
          </a:ln>
        </p:spPr>
        <p:txBody>
          <a:bodyPr wrap="square" rtlCol="0">
            <a:spAutoFit/>
          </a:bodyPr>
          <a:lstStyle/>
          <a:p>
            <a:pPr defTabSz="914378"/>
            <a:r>
              <a:rPr lang="en-US" sz="2400" dirty="0">
                <a:latin typeface="Arial" panose="020B0604020202020204" pitchFamily="34" charset="0"/>
                <a:cs typeface="Arial" panose="020B0604020202020204" pitchFamily="34" charset="0"/>
              </a:rPr>
              <a:t>Internal: Health Commerce System -&gt; Home Care Registry</a:t>
            </a:r>
          </a:p>
          <a:p>
            <a:pPr defTabSz="914378"/>
            <a:endParaRPr lang="en-US" sz="2400" dirty="0">
              <a:latin typeface="Arial" panose="020B0604020202020204" pitchFamily="34" charset="0"/>
              <a:cs typeface="Arial" panose="020B0604020202020204" pitchFamily="34" charset="0"/>
            </a:endParaRPr>
          </a:p>
          <a:p>
            <a:pPr defTabSz="914378"/>
            <a:r>
              <a:rPr lang="en-US" sz="2400" dirty="0">
                <a:latin typeface="Arial" panose="020B0604020202020204" pitchFamily="34" charset="0"/>
                <a:cs typeface="Arial" panose="020B0604020202020204" pitchFamily="34" charset="0"/>
              </a:rPr>
              <a:t>Public: </a:t>
            </a:r>
            <a:r>
              <a:rPr lang="en-US" u="sng" dirty="0">
                <a:solidFill>
                  <a:srgbClr val="FF0000"/>
                </a:solidFill>
                <a:latin typeface="Arial" panose="020B0604020202020204" pitchFamily="34" charset="0"/>
                <a:cs typeface="Arial" panose="020B0604020202020204" pitchFamily="34" charset="0"/>
                <a:hlinkClick r:id="rId2"/>
              </a:rPr>
              <a:t>https://apps.health.ny.gov/professionals/home_care/registry/home.action  </a:t>
            </a:r>
            <a:r>
              <a:rPr lang="en-US" dirty="0">
                <a:solidFill>
                  <a:srgbClr val="FF0000"/>
                </a:solidFill>
                <a:latin typeface="Arial" panose="020B0604020202020204" pitchFamily="34" charset="0"/>
                <a:cs typeface="Arial" panose="020B0604020202020204" pitchFamily="34" charset="0"/>
                <a:hlinkClick r:id="rId2"/>
              </a:rPr>
              <a:t>  </a:t>
            </a:r>
            <a:endParaRPr lang="en-US"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52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 y="438150"/>
            <a:ext cx="8686800" cy="584775"/>
          </a:xfrm>
          <a:prstGeom prst="rect">
            <a:avLst/>
          </a:prstGeom>
          <a:noFill/>
          <a:ln>
            <a:noFill/>
          </a:ln>
        </p:spPr>
        <p:txBody>
          <a:bodyPr wrap="square" rtlCol="0">
            <a:spAutoFit/>
          </a:bodyPr>
          <a:lstStyle/>
          <a:p>
            <a:pPr defTabSz="914378"/>
            <a:r>
              <a:rPr lang="en-US" sz="3200" b="1" dirty="0">
                <a:solidFill>
                  <a:srgbClr val="002D73"/>
                </a:solidFill>
                <a:latin typeface="Arial" panose="020B0604020202020204" pitchFamily="34" charset="0"/>
                <a:cs typeface="Arial" panose="020B0604020202020204" pitchFamily="34" charset="0"/>
              </a:rPr>
              <a:t>EALR Implementation</a:t>
            </a:r>
          </a:p>
        </p:txBody>
      </p:sp>
      <p:sp>
        <p:nvSpPr>
          <p:cNvPr id="12" name="TextBox 11"/>
          <p:cNvSpPr txBox="1"/>
          <p:nvPr/>
        </p:nvSpPr>
        <p:spPr>
          <a:xfrm>
            <a:off x="114300" y="1515368"/>
            <a:ext cx="8763000" cy="2308324"/>
          </a:xfrm>
          <a:prstGeom prst="rect">
            <a:avLst/>
          </a:prstGeom>
          <a:noFill/>
          <a:ln>
            <a:noFill/>
          </a:ln>
        </p:spPr>
        <p:txBody>
          <a:bodyPr wrap="square" rtlCol="0">
            <a:spAutoFit/>
          </a:bodyPr>
          <a:lstStyle/>
          <a:p>
            <a:pPr defTabSz="914378"/>
            <a:r>
              <a:rPr lang="en-US" sz="2400" dirty="0">
                <a:latin typeface="Arial" panose="020B0604020202020204" pitchFamily="34" charset="0"/>
                <a:cs typeface="Arial" panose="020B0604020202020204" pitchFamily="34" charset="0"/>
              </a:rPr>
              <a:t>Effective July 1, 2019, EALRs are responsible for the maintenance of HHA, PCA, and AHHA information within the HCWR.</a:t>
            </a:r>
          </a:p>
          <a:p>
            <a:pPr defTabSz="914378"/>
            <a:endParaRPr lang="en-US" sz="2400" u="sng" dirty="0">
              <a:solidFill>
                <a:srgbClr val="FF0000"/>
              </a:solidFill>
              <a:latin typeface="Arial" panose="020B0604020202020204" pitchFamily="34" charset="0"/>
              <a:cs typeface="Arial" panose="020B0604020202020204" pitchFamily="34" charset="0"/>
              <a:hlinkClick r:id="rId2"/>
            </a:endParaRPr>
          </a:p>
          <a:p>
            <a:pPr defTabSz="914378"/>
            <a:r>
              <a:rPr lang="en-US" sz="2400" dirty="0">
                <a:solidFill>
                  <a:srgbClr val="FF0000"/>
                </a:solidFill>
                <a:latin typeface="Arial" panose="020B0604020202020204" pitchFamily="34" charset="0"/>
                <a:cs typeface="Arial" panose="020B0604020202020204" pitchFamily="34" charset="0"/>
              </a:rPr>
              <a:t>EALRs must be compliant with this requirement by </a:t>
            </a:r>
            <a:r>
              <a:rPr lang="en-US" sz="2400" b="1" dirty="0">
                <a:solidFill>
                  <a:srgbClr val="FF0000"/>
                </a:solidFill>
                <a:latin typeface="Arial" panose="020B0604020202020204" pitchFamily="34" charset="0"/>
                <a:cs typeface="Arial" panose="020B0604020202020204" pitchFamily="34" charset="0"/>
              </a:rPr>
              <a:t>December 31, 2019</a:t>
            </a:r>
            <a:r>
              <a:rPr lang="en-US" sz="2400" dirty="0">
                <a:solidFill>
                  <a:srgbClr val="FF0000"/>
                </a:solidFill>
                <a:latin typeface="Arial" panose="020B0604020202020204" pitchFamily="34" charset="0"/>
                <a:cs typeface="Arial" panose="020B0604020202020204" pitchFamily="34" charset="0"/>
              </a:rPr>
              <a:t>.</a:t>
            </a:r>
            <a:r>
              <a:rPr lang="en-US" dirty="0">
                <a:solidFill>
                  <a:srgbClr val="FF0000"/>
                </a:solidFill>
                <a:latin typeface="Arial" panose="020B0604020202020204" pitchFamily="34" charset="0"/>
                <a:cs typeface="Arial" panose="020B0604020202020204" pitchFamily="34" charset="0"/>
              </a:rPr>
              <a:t>    </a:t>
            </a:r>
            <a:endParaRPr lang="en-US"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7336045"/>
      </p:ext>
    </p:extLst>
  </p:cSld>
  <p:clrMapOvr>
    <a:masterClrMapping/>
  </p:clrMapOvr>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5052</TotalTime>
  <Words>1415</Words>
  <Application>Microsoft Office PowerPoint</Application>
  <PresentationFormat>On-screen Show (16:9)</PresentationFormat>
  <Paragraphs>158</Paragraphs>
  <Slides>33</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33</vt:i4>
      </vt:variant>
    </vt:vector>
  </HeadingPairs>
  <TitlesOfParts>
    <vt:vector size="39" baseType="lpstr">
      <vt:lpstr>Arial</vt:lpstr>
      <vt:lpstr>Calibri</vt:lpstr>
      <vt:lpstr>Cover Master</vt:lpstr>
      <vt:lpstr>Section Master</vt:lpstr>
      <vt:lpstr>Content Master</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New York State - Office of General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BAUER, Mary (ITS)</cp:lastModifiedBy>
  <cp:revision>142</cp:revision>
  <cp:lastPrinted>2019-09-17T11:27:54Z</cp:lastPrinted>
  <dcterms:created xsi:type="dcterms:W3CDTF">2014-12-09T18:34:34Z</dcterms:created>
  <dcterms:modified xsi:type="dcterms:W3CDTF">2019-10-04T16:26:25Z</dcterms:modified>
</cp:coreProperties>
</file>