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3" r:id="rId1"/>
    <p:sldMasterId id="2147483660" r:id="rId2"/>
    <p:sldMasterId id="2147483648" r:id="rId3"/>
    <p:sldMasterId id="2147483674" r:id="rId4"/>
  </p:sldMasterIdLst>
  <p:notesMasterIdLst>
    <p:notesMasterId r:id="rId33"/>
  </p:notesMasterIdLst>
  <p:sldIdLst>
    <p:sldId id="256" r:id="rId5"/>
    <p:sldId id="258" r:id="rId6"/>
    <p:sldId id="322" r:id="rId7"/>
    <p:sldId id="323" r:id="rId8"/>
    <p:sldId id="324" r:id="rId9"/>
    <p:sldId id="280" r:id="rId10"/>
    <p:sldId id="325" r:id="rId11"/>
    <p:sldId id="326" r:id="rId12"/>
    <p:sldId id="321" r:id="rId13"/>
    <p:sldId id="327" r:id="rId14"/>
    <p:sldId id="328" r:id="rId15"/>
    <p:sldId id="333" r:id="rId16"/>
    <p:sldId id="334" r:id="rId17"/>
    <p:sldId id="317" r:id="rId18"/>
    <p:sldId id="284" r:id="rId19"/>
    <p:sldId id="329" r:id="rId20"/>
    <p:sldId id="330" r:id="rId21"/>
    <p:sldId id="332" r:id="rId22"/>
    <p:sldId id="286" r:id="rId23"/>
    <p:sldId id="335" r:id="rId24"/>
    <p:sldId id="336" r:id="rId25"/>
    <p:sldId id="337" r:id="rId26"/>
    <p:sldId id="338" r:id="rId27"/>
    <p:sldId id="339" r:id="rId28"/>
    <p:sldId id="340" r:id="rId29"/>
    <p:sldId id="342" r:id="rId30"/>
    <p:sldId id="341" r:id="rId31"/>
    <p:sldId id="298" r:id="rId3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53278"/>
    <a:srgbClr val="002D73"/>
    <a:srgbClr val="646569"/>
    <a:srgbClr val="007681"/>
    <a:srgbClr val="1F3261"/>
    <a:srgbClr val="4589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162" autoAdjust="0"/>
    <p:restoredTop sz="94627" autoAdjust="0"/>
  </p:normalViewPr>
  <p:slideViewPr>
    <p:cSldViewPr>
      <p:cViewPr varScale="1">
        <p:scale>
          <a:sx n="152" d="100"/>
          <a:sy n="152" d="100"/>
        </p:scale>
        <p:origin x="702" y="132"/>
      </p:cViewPr>
      <p:guideLst>
        <p:guide orient="horz" pos="162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99" d="100"/>
          <a:sy n="99" d="100"/>
        </p:scale>
        <p:origin x="-3540"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38" Type="http://schemas.microsoft.com/office/2015/10/relationships/revisionInfo" Target="revisionInfo.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F2C164A-7038-42D0-953C-2EB4816D4C81}" type="datetimeFigureOut">
              <a:rPr lang="en-US" smtClean="0"/>
              <a:t>3/6/2018</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6DA9C80-B631-4EC4-8253-F63CFD0157DF}" type="slidenum">
              <a:rPr lang="en-US" smtClean="0"/>
              <a:t>‹#›</a:t>
            </a:fld>
            <a:endParaRPr lang="en-US"/>
          </a:p>
        </p:txBody>
      </p:sp>
    </p:spTree>
    <p:extLst>
      <p:ext uri="{BB962C8B-B14F-4D97-AF65-F5344CB8AC3E}">
        <p14:creationId xmlns:p14="http://schemas.microsoft.com/office/powerpoint/2010/main" val="19433570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486400" cy="3600450"/>
          </a:xfrm>
          <a:prstGeom prst="rect">
            <a:avLst/>
          </a:prstGeom>
        </p:spPr>
        <p:txBody>
          <a:bodyPr/>
          <a:lstStyle/>
          <a:p>
            <a:endParaRPr lang="en-US"/>
          </a:p>
        </p:txBody>
      </p:sp>
      <p:sp>
        <p:nvSpPr>
          <p:cNvPr id="4" name="Slide Number Placeholder 3"/>
          <p:cNvSpPr>
            <a:spLocks noGrp="1"/>
          </p:cNvSpPr>
          <p:nvPr>
            <p:ph type="sldNum" sz="quarter" idx="10"/>
          </p:nvPr>
        </p:nvSpPr>
        <p:spPr/>
        <p:txBody>
          <a:bodyPr/>
          <a:lstStyle/>
          <a:p>
            <a:fld id="{F6DA9C80-B631-4EC4-8253-F63CFD0157DF}" type="slidenum">
              <a:rPr lang="en-US" smtClean="0"/>
              <a:t>1</a:t>
            </a:fld>
            <a:endParaRPr lang="en-US"/>
          </a:p>
        </p:txBody>
      </p:sp>
    </p:spTree>
    <p:extLst>
      <p:ext uri="{BB962C8B-B14F-4D97-AF65-F5344CB8AC3E}">
        <p14:creationId xmlns:p14="http://schemas.microsoft.com/office/powerpoint/2010/main" val="22972573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486400" cy="3600450"/>
          </a:xfrm>
          <a:prstGeom prst="rect">
            <a:avLst/>
          </a:prstGeom>
        </p:spPr>
        <p:txBody>
          <a:bodyPr/>
          <a:lstStyle/>
          <a:p>
            <a:endParaRPr lang="en-US"/>
          </a:p>
        </p:txBody>
      </p:sp>
      <p:sp>
        <p:nvSpPr>
          <p:cNvPr id="4" name="Slide Number Placeholder 3"/>
          <p:cNvSpPr>
            <a:spLocks noGrp="1"/>
          </p:cNvSpPr>
          <p:nvPr>
            <p:ph type="sldNum" sz="quarter" idx="10"/>
          </p:nvPr>
        </p:nvSpPr>
        <p:spPr/>
        <p:txBody>
          <a:bodyPr/>
          <a:lstStyle/>
          <a:p>
            <a:fld id="{F6DA9C80-B631-4EC4-8253-F63CFD0157DF}" type="slidenum">
              <a:rPr lang="en-US" smtClean="0"/>
              <a:t>28</a:t>
            </a:fld>
            <a:endParaRPr lang="en-US"/>
          </a:p>
        </p:txBody>
      </p:sp>
    </p:spTree>
    <p:extLst>
      <p:ext uri="{BB962C8B-B14F-4D97-AF65-F5344CB8AC3E}">
        <p14:creationId xmlns:p14="http://schemas.microsoft.com/office/powerpoint/2010/main" val="6269865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Mas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976281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7754AA7-8025-408E-B296-E2B43FE08638}" type="slidenum">
              <a:rPr lang="en-US" smtClean="0"/>
              <a:t>‹#›</a:t>
            </a:fld>
            <a:endParaRPr lang="en-US"/>
          </a:p>
        </p:txBody>
      </p:sp>
    </p:spTree>
    <p:extLst>
      <p:ext uri="{BB962C8B-B14F-4D97-AF65-F5344CB8AC3E}">
        <p14:creationId xmlns:p14="http://schemas.microsoft.com/office/powerpoint/2010/main" val="11160181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4788"/>
            <a:ext cx="3008313" cy="871537"/>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4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076325"/>
            <a:ext cx="3008313" cy="35179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754AA7-8025-408E-B296-E2B43FE08638}" type="slidenum">
              <a:rPr lang="en-US" smtClean="0"/>
              <a:t>‹#›</a:t>
            </a:fld>
            <a:endParaRPr lang="en-US"/>
          </a:p>
        </p:txBody>
      </p:sp>
    </p:spTree>
    <p:extLst>
      <p:ext uri="{BB962C8B-B14F-4D97-AF65-F5344CB8AC3E}">
        <p14:creationId xmlns:p14="http://schemas.microsoft.com/office/powerpoint/2010/main" val="15069545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450"/>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60375"/>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900"/>
            <a:ext cx="5486400" cy="6032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754AA7-8025-408E-B296-E2B43FE08638}" type="slidenum">
              <a:rPr lang="en-US" smtClean="0"/>
              <a:t>‹#›</a:t>
            </a:fld>
            <a:endParaRPr lang="en-US"/>
          </a:p>
        </p:txBody>
      </p:sp>
    </p:spTree>
    <p:extLst>
      <p:ext uri="{BB962C8B-B14F-4D97-AF65-F5344CB8AC3E}">
        <p14:creationId xmlns:p14="http://schemas.microsoft.com/office/powerpoint/2010/main" val="17981577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754AA7-8025-408E-B296-E2B43FE08638}" type="slidenum">
              <a:rPr lang="en-US" smtClean="0"/>
              <a:t>‹#›</a:t>
            </a:fld>
            <a:endParaRPr lang="en-US"/>
          </a:p>
        </p:txBody>
      </p:sp>
    </p:spTree>
    <p:extLst>
      <p:ext uri="{BB962C8B-B14F-4D97-AF65-F5344CB8AC3E}">
        <p14:creationId xmlns:p14="http://schemas.microsoft.com/office/powerpoint/2010/main" val="17887431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6375"/>
            <a:ext cx="2057400" cy="43878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6375"/>
            <a:ext cx="6019800" cy="43878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754AA7-8025-408E-B296-E2B43FE08638}" type="slidenum">
              <a:rPr lang="en-US" smtClean="0"/>
              <a:t>‹#›</a:t>
            </a:fld>
            <a:endParaRPr lang="en-US"/>
          </a:p>
        </p:txBody>
      </p:sp>
    </p:spTree>
    <p:extLst>
      <p:ext uri="{BB962C8B-B14F-4D97-AF65-F5344CB8AC3E}">
        <p14:creationId xmlns:p14="http://schemas.microsoft.com/office/powerpoint/2010/main" val="1977736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Section Mas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96277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Content Mas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17975158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8613"/>
            <a:ext cx="7772400" cy="1101725"/>
          </a:xfrm>
        </p:spPr>
        <p:txBody>
          <a:bodyPr/>
          <a:lstStyle/>
          <a:p>
            <a:r>
              <a:rPr lang="en-US" dirty="0"/>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754AA7-8025-408E-B296-E2B43FE08638}" type="slidenum">
              <a:rPr lang="en-US" smtClean="0"/>
              <a:t>‹#›</a:t>
            </a:fld>
            <a:endParaRPr lang="en-US"/>
          </a:p>
        </p:txBody>
      </p:sp>
    </p:spTree>
    <p:extLst>
      <p:ext uri="{BB962C8B-B14F-4D97-AF65-F5344CB8AC3E}">
        <p14:creationId xmlns:p14="http://schemas.microsoft.com/office/powerpoint/2010/main" val="15498520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754AA7-8025-408E-B296-E2B43FE08638}" type="slidenum">
              <a:rPr lang="en-US" smtClean="0"/>
              <a:t>‹#›</a:t>
            </a:fld>
            <a:endParaRPr lang="en-US"/>
          </a:p>
        </p:txBody>
      </p:sp>
    </p:spTree>
    <p:extLst>
      <p:ext uri="{BB962C8B-B14F-4D97-AF65-F5344CB8AC3E}">
        <p14:creationId xmlns:p14="http://schemas.microsoft.com/office/powerpoint/2010/main" val="30430013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5"/>
            <a:ext cx="7772400" cy="102235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79638"/>
            <a:ext cx="7772400" cy="11255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754AA7-8025-408E-B296-E2B43FE08638}" type="slidenum">
              <a:rPr lang="en-US" smtClean="0"/>
              <a:t>‹#›</a:t>
            </a:fld>
            <a:endParaRPr lang="en-US"/>
          </a:p>
        </p:txBody>
      </p:sp>
    </p:spTree>
    <p:extLst>
      <p:ext uri="{BB962C8B-B14F-4D97-AF65-F5344CB8AC3E}">
        <p14:creationId xmlns:p14="http://schemas.microsoft.com/office/powerpoint/2010/main" val="20762209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754AA7-8025-408E-B296-E2B43FE08638}" type="slidenum">
              <a:rPr lang="en-US" smtClean="0"/>
              <a:t>‹#›</a:t>
            </a:fld>
            <a:endParaRPr lang="en-US"/>
          </a:p>
        </p:txBody>
      </p:sp>
    </p:spTree>
    <p:extLst>
      <p:ext uri="{BB962C8B-B14F-4D97-AF65-F5344CB8AC3E}">
        <p14:creationId xmlns:p14="http://schemas.microsoft.com/office/powerpoint/2010/main" val="338359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150938"/>
            <a:ext cx="4040188"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1631950"/>
            <a:ext cx="4040188"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5" y="1150938"/>
            <a:ext cx="4041775"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1631950"/>
            <a:ext cx="4041775"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7754AA7-8025-408E-B296-E2B43FE08638}" type="slidenum">
              <a:rPr lang="en-US" smtClean="0"/>
              <a:t>‹#›</a:t>
            </a:fld>
            <a:endParaRPr lang="en-US"/>
          </a:p>
        </p:txBody>
      </p:sp>
    </p:spTree>
    <p:extLst>
      <p:ext uri="{BB962C8B-B14F-4D97-AF65-F5344CB8AC3E}">
        <p14:creationId xmlns:p14="http://schemas.microsoft.com/office/powerpoint/2010/main" val="24455025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7754AA7-8025-408E-B296-E2B43FE08638}" type="slidenum">
              <a:rPr lang="en-US" smtClean="0"/>
              <a:t>‹#›</a:t>
            </a:fld>
            <a:endParaRPr lang="en-US"/>
          </a:p>
        </p:txBody>
      </p:sp>
    </p:spTree>
    <p:extLst>
      <p:ext uri="{BB962C8B-B14F-4D97-AF65-F5344CB8AC3E}">
        <p14:creationId xmlns:p14="http://schemas.microsoft.com/office/powerpoint/2010/main" val="40487227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11.xml"/><Relationship Id="rId13" Type="http://schemas.openxmlformats.org/officeDocument/2006/relationships/image" Target="../media/image2.jpeg"/><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theme" Target="../theme/theme4.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 name="Picture 1" descr="NYSOO_DOH_rgb.jp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33400" y="361950"/>
            <a:ext cx="3603190" cy="810768"/>
          </a:xfrm>
          <a:prstGeom prst="rect">
            <a:avLst/>
          </a:prstGeom>
        </p:spPr>
      </p:pic>
      <p:sp>
        <p:nvSpPr>
          <p:cNvPr id="4" name="Date Placeholder 3"/>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6/25/2015</a:t>
            </a:r>
          </a:p>
        </p:txBody>
      </p:sp>
      <p:sp>
        <p:nvSpPr>
          <p:cNvPr id="5" name="Footer Placeholder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8BACAC6D-BD82-4571-9E34-C1EFF11A946D}" type="slidenum">
              <a:rPr lang="en-US" smtClean="0"/>
              <a:t>‹#›</a:t>
            </a:fld>
            <a:endParaRPr lang="en-US"/>
          </a:p>
        </p:txBody>
      </p:sp>
      <p:sp>
        <p:nvSpPr>
          <p:cNvPr id="7" name="Rectangle 6"/>
          <p:cNvSpPr/>
          <p:nvPr userDrawn="1"/>
        </p:nvSpPr>
        <p:spPr>
          <a:xfrm>
            <a:off x="-18535" y="3714750"/>
            <a:ext cx="9144000" cy="1485900"/>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0" y="3714750"/>
            <a:ext cx="9144000" cy="76200"/>
          </a:xfrm>
          <a:prstGeom prst="rect">
            <a:avLst/>
          </a:prstGeom>
          <a:solidFill>
            <a:srgbClr val="5532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1"/>
          <p:cNvSpPr txBox="1">
            <a:spLocks/>
          </p:cNvSpPr>
          <p:nvPr userDrawn="1"/>
        </p:nvSpPr>
        <p:spPr>
          <a:xfrm>
            <a:off x="457200" y="3943350"/>
            <a:ext cx="2286000" cy="27384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aseline="0" dirty="0">
                <a:solidFill>
                  <a:schemeClr val="bg1"/>
                </a:solidFill>
              </a:rPr>
              <a:t>March 16, 2018</a:t>
            </a:r>
            <a:endParaRPr lang="en-US" sz="1400" dirty="0">
              <a:solidFill>
                <a:schemeClr val="bg1"/>
              </a:solidFill>
            </a:endParaRPr>
          </a:p>
          <a:p>
            <a:endParaRPr lang="en-US" sz="1400" dirty="0">
              <a:solidFill>
                <a:schemeClr val="bg1"/>
              </a:solidFill>
            </a:endParaRPr>
          </a:p>
        </p:txBody>
      </p:sp>
    </p:spTree>
    <p:extLst>
      <p:ext uri="{BB962C8B-B14F-4D97-AF65-F5344CB8AC3E}">
        <p14:creationId xmlns:p14="http://schemas.microsoft.com/office/powerpoint/2010/main" val="4023744030"/>
      </p:ext>
    </p:extLst>
  </p:cSld>
  <p:clrMap bg1="lt1" tx1="dk1" bg2="lt2" tx2="dk2" accent1="accent1" accent2="accent2" accent3="accent3" accent4="accent4" accent5="accent5" accent6="accent6" hlink="hlink" folHlink="folHlink"/>
  <p:sldLayoutIdLst>
    <p:sldLayoutId id="2147483686" r:id="rId1"/>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NYSOO_DOH_rgb.jp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049453" y="4511417"/>
            <a:ext cx="1713547" cy="385572"/>
          </a:xfrm>
          <a:prstGeom prst="rect">
            <a:avLst/>
          </a:prstGeom>
        </p:spPr>
      </p:pic>
      <p:sp>
        <p:nvSpPr>
          <p:cNvPr id="10" name="Rectangle 9"/>
          <p:cNvSpPr/>
          <p:nvPr userDrawn="1"/>
        </p:nvSpPr>
        <p:spPr>
          <a:xfrm>
            <a:off x="0" y="1581150"/>
            <a:ext cx="5334000" cy="2743200"/>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a:off x="0" y="1540453"/>
            <a:ext cx="5334000" cy="81394"/>
          </a:xfrm>
          <a:prstGeom prst="rect">
            <a:avLst/>
          </a:prstGeom>
          <a:solidFill>
            <a:srgbClr val="5532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Date Placeholder 1"/>
          <p:cNvSpPr txBox="1">
            <a:spLocks/>
          </p:cNvSpPr>
          <p:nvPr userDrawn="1"/>
        </p:nvSpPr>
        <p:spPr>
          <a:xfrm>
            <a:off x="152400" y="88105"/>
            <a:ext cx="2133600" cy="27384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dirty="0">
                <a:solidFill>
                  <a:srgbClr val="002D73"/>
                </a:solidFill>
              </a:rPr>
              <a:t>March 16,</a:t>
            </a:r>
            <a:r>
              <a:rPr lang="en-US" sz="1200" baseline="0" dirty="0">
                <a:solidFill>
                  <a:srgbClr val="002D73"/>
                </a:solidFill>
              </a:rPr>
              <a:t> 2018</a:t>
            </a:r>
            <a:endParaRPr lang="en-US" sz="1200" dirty="0">
              <a:solidFill>
                <a:srgbClr val="002D73"/>
              </a:solidFill>
            </a:endParaRPr>
          </a:p>
        </p:txBody>
      </p:sp>
      <p:sp>
        <p:nvSpPr>
          <p:cNvPr id="13" name="Slide Number Placeholder 3"/>
          <p:cNvSpPr txBox="1">
            <a:spLocks/>
          </p:cNvSpPr>
          <p:nvPr userDrawn="1"/>
        </p:nvSpPr>
        <p:spPr>
          <a:xfrm>
            <a:off x="8305800" y="88105"/>
            <a:ext cx="685800" cy="27384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DF52EC2-2C0B-4C03-9888-0B25156ED88D}" type="slidenum">
              <a:rPr lang="en-US" sz="1200" smtClean="0">
                <a:solidFill>
                  <a:srgbClr val="002D73"/>
                </a:solidFill>
              </a:rPr>
              <a:pPr/>
              <a:t>‹#›</a:t>
            </a:fld>
            <a:endParaRPr lang="en-US" sz="1200" dirty="0">
              <a:solidFill>
                <a:srgbClr val="002D73"/>
              </a:solidFill>
            </a:endParaRPr>
          </a:p>
        </p:txBody>
      </p:sp>
    </p:spTree>
    <p:extLst>
      <p:ext uri="{BB962C8B-B14F-4D97-AF65-F5344CB8AC3E}">
        <p14:creationId xmlns:p14="http://schemas.microsoft.com/office/powerpoint/2010/main" val="2405248628"/>
      </p:ext>
    </p:extLst>
  </p:cSld>
  <p:clrMap bg1="lt1" tx1="dk1" bg2="lt2" tx2="dk2" accent1="accent1" accent2="accent2" accent3="accent3" accent4="accent4" accent5="accent5" accent6="accent6" hlink="hlink" folHlink="folHlink"/>
  <p:sldLayoutIdLst>
    <p:sldLayoutId id="2147483672" r:id="rId1"/>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62344"/>
            <a:ext cx="914400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Date Placeholder 1"/>
          <p:cNvSpPr txBox="1">
            <a:spLocks/>
          </p:cNvSpPr>
          <p:nvPr userDrawn="1"/>
        </p:nvSpPr>
        <p:spPr>
          <a:xfrm>
            <a:off x="152400" y="88105"/>
            <a:ext cx="2133600" cy="27384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dirty="0"/>
              <a:t>March 16</a:t>
            </a:r>
            <a:r>
              <a:rPr lang="en-US" sz="1200" baseline="0" dirty="0"/>
              <a:t>, 2018</a:t>
            </a:r>
            <a:endParaRPr lang="en-US" sz="1200" dirty="0"/>
          </a:p>
        </p:txBody>
      </p:sp>
      <p:sp>
        <p:nvSpPr>
          <p:cNvPr id="24" name="Slide Number Placeholder 3"/>
          <p:cNvSpPr txBox="1">
            <a:spLocks/>
          </p:cNvSpPr>
          <p:nvPr userDrawn="1"/>
        </p:nvSpPr>
        <p:spPr>
          <a:xfrm>
            <a:off x="8305800" y="88105"/>
            <a:ext cx="685800" cy="27384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DF52EC2-2C0B-4C03-9888-0B25156ED88D}" type="slidenum">
              <a:rPr lang="en-US" sz="1200" smtClean="0"/>
              <a:pPr/>
              <a:t>‹#›</a:t>
            </a:fld>
            <a:endParaRPr lang="en-US" sz="1200" dirty="0"/>
          </a:p>
        </p:txBody>
      </p:sp>
      <p:sp>
        <p:nvSpPr>
          <p:cNvPr id="25" name="Rectangle 24"/>
          <p:cNvSpPr/>
          <p:nvPr userDrawn="1"/>
        </p:nvSpPr>
        <p:spPr>
          <a:xfrm>
            <a:off x="0" y="-19050"/>
            <a:ext cx="9144000" cy="81394"/>
          </a:xfrm>
          <a:prstGeom prst="rect">
            <a:avLst/>
          </a:prstGeom>
          <a:solidFill>
            <a:srgbClr val="5532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NYSOO_DOH_rgb.jp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049453" y="4511417"/>
            <a:ext cx="1713547" cy="385572"/>
          </a:xfrm>
          <a:prstGeom prst="rect">
            <a:avLst/>
          </a:prstGeom>
        </p:spPr>
      </p:pic>
    </p:spTree>
    <p:extLst>
      <p:ext uri="{BB962C8B-B14F-4D97-AF65-F5344CB8AC3E}">
        <p14:creationId xmlns:p14="http://schemas.microsoft.com/office/powerpoint/2010/main" val="3484135281"/>
      </p:ext>
    </p:extLst>
  </p:cSld>
  <p:clrMap bg1="lt1" tx1="dk1" bg2="lt2" tx2="dk2" accent1="accent1" accent2="accent2" accent3="accent3" accent4="accent4" accent5="accent5" accent6="accent6" hlink="hlink" folHlink="folHlink"/>
  <p:sldLayoutIdLst>
    <p:sldLayoutId id="2147483655" r:id="rId1"/>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6375"/>
            <a:ext cx="8229600" cy="85725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200150"/>
            <a:ext cx="8229600" cy="3394075"/>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A7754AA7-8025-408E-B296-E2B43FE08638}" type="slidenum">
              <a:rPr lang="en-US" smtClean="0"/>
              <a:t>‹#›</a:t>
            </a:fld>
            <a:endParaRPr lang="en-US"/>
          </a:p>
        </p:txBody>
      </p:sp>
      <p:sp>
        <p:nvSpPr>
          <p:cNvPr id="7" name="Rectangle 6"/>
          <p:cNvSpPr/>
          <p:nvPr userDrawn="1"/>
        </p:nvSpPr>
        <p:spPr>
          <a:xfrm>
            <a:off x="0" y="62344"/>
            <a:ext cx="914400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Date Placeholder 1"/>
          <p:cNvSpPr txBox="1">
            <a:spLocks/>
          </p:cNvSpPr>
          <p:nvPr userDrawn="1"/>
        </p:nvSpPr>
        <p:spPr>
          <a:xfrm>
            <a:off x="152400" y="88105"/>
            <a:ext cx="2133600" cy="27384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dirty="0"/>
              <a:t>March 16, 2018</a:t>
            </a:r>
          </a:p>
        </p:txBody>
      </p:sp>
      <p:sp>
        <p:nvSpPr>
          <p:cNvPr id="9" name="Slide Number Placeholder 3"/>
          <p:cNvSpPr txBox="1">
            <a:spLocks/>
          </p:cNvSpPr>
          <p:nvPr userDrawn="1"/>
        </p:nvSpPr>
        <p:spPr>
          <a:xfrm>
            <a:off x="8305800" y="88105"/>
            <a:ext cx="685800" cy="27384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DF52EC2-2C0B-4C03-9888-0B25156ED88D}" type="slidenum">
              <a:rPr lang="en-US" sz="1200" smtClean="0"/>
              <a:pPr/>
              <a:t>‹#›</a:t>
            </a:fld>
            <a:endParaRPr lang="en-US" sz="1200" dirty="0"/>
          </a:p>
        </p:txBody>
      </p:sp>
      <p:sp>
        <p:nvSpPr>
          <p:cNvPr id="10" name="Rectangle 9"/>
          <p:cNvSpPr/>
          <p:nvPr userDrawn="1"/>
        </p:nvSpPr>
        <p:spPr>
          <a:xfrm>
            <a:off x="0" y="-19050"/>
            <a:ext cx="9144000" cy="81394"/>
          </a:xfrm>
          <a:prstGeom prst="rect">
            <a:avLst/>
          </a:prstGeom>
          <a:solidFill>
            <a:srgbClr val="5532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descr="NYSOO_DOH_rgb.jpg"/>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7049453" y="4511417"/>
            <a:ext cx="1713547" cy="385572"/>
          </a:xfrm>
          <a:prstGeom prst="rect">
            <a:avLst/>
          </a:prstGeom>
        </p:spPr>
      </p:pic>
    </p:spTree>
    <p:extLst>
      <p:ext uri="{BB962C8B-B14F-4D97-AF65-F5344CB8AC3E}">
        <p14:creationId xmlns:p14="http://schemas.microsoft.com/office/powerpoint/2010/main" val="3043379205"/>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hf sldNum="0" hdr="0" ftr="0"/>
  <p:txStyles>
    <p:title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381000" y="1249967"/>
            <a:ext cx="8686800" cy="646331"/>
          </a:xfrm>
          <a:prstGeom prst="rect">
            <a:avLst/>
          </a:prstGeom>
          <a:noFill/>
          <a:ln>
            <a:noFill/>
          </a:ln>
        </p:spPr>
        <p:txBody>
          <a:bodyPr wrap="square" rtlCol="0">
            <a:spAutoFit/>
          </a:bodyPr>
          <a:lstStyle/>
          <a:p>
            <a:r>
              <a:rPr lang="en-US" sz="3600" b="1" dirty="0">
                <a:solidFill>
                  <a:srgbClr val="002D73"/>
                </a:solidFill>
                <a:latin typeface="Arial" panose="020B0604020202020204" pitchFamily="34" charset="0"/>
                <a:cs typeface="Arial" panose="020B0604020202020204" pitchFamily="34" charset="0"/>
              </a:rPr>
              <a:t>CCRC Care at Home Contracts</a:t>
            </a:r>
          </a:p>
        </p:txBody>
      </p:sp>
      <p:sp>
        <p:nvSpPr>
          <p:cNvPr id="7" name="TextBox 6"/>
          <p:cNvSpPr txBox="1"/>
          <p:nvPr/>
        </p:nvSpPr>
        <p:spPr>
          <a:xfrm>
            <a:off x="609600" y="1939404"/>
            <a:ext cx="7696200" cy="523220"/>
          </a:xfrm>
          <a:prstGeom prst="rect">
            <a:avLst/>
          </a:prstGeom>
          <a:noFill/>
          <a:ln>
            <a:noFill/>
          </a:ln>
        </p:spPr>
        <p:txBody>
          <a:bodyPr wrap="square" rtlCol="0">
            <a:spAutoFit/>
          </a:bodyPr>
          <a:lstStyle/>
          <a:p>
            <a:r>
              <a:rPr lang="en-US" sz="2800" b="1" dirty="0">
                <a:solidFill>
                  <a:srgbClr val="646569"/>
                </a:solidFill>
                <a:latin typeface="Arial" panose="020B0604020202020204" pitchFamily="34" charset="0"/>
                <a:cs typeface="Arial" panose="020B0604020202020204" pitchFamily="34" charset="0"/>
              </a:rPr>
              <a:t> Review and Discussion</a:t>
            </a:r>
          </a:p>
        </p:txBody>
      </p:sp>
      <p:sp>
        <p:nvSpPr>
          <p:cNvPr id="2" name="TextBox 1"/>
          <p:cNvSpPr txBox="1"/>
          <p:nvPr/>
        </p:nvSpPr>
        <p:spPr>
          <a:xfrm>
            <a:off x="762000" y="2647950"/>
            <a:ext cx="4114800" cy="646331"/>
          </a:xfrm>
          <a:prstGeom prst="rect">
            <a:avLst/>
          </a:prstGeom>
          <a:noFill/>
        </p:spPr>
        <p:txBody>
          <a:bodyPr wrap="square" rtlCol="0">
            <a:spAutoFit/>
          </a:bodyPr>
          <a:lstStyle/>
          <a:p>
            <a:r>
              <a:rPr lang="en-US" b="1" dirty="0"/>
              <a:t>Michael Heeran </a:t>
            </a:r>
            <a:endParaRPr lang="en-US" dirty="0"/>
          </a:p>
          <a:p>
            <a:r>
              <a:rPr lang="en-US" dirty="0"/>
              <a:t>CCRC Program Director</a:t>
            </a:r>
          </a:p>
        </p:txBody>
      </p:sp>
    </p:spTree>
    <p:extLst>
      <p:ext uri="{BB962C8B-B14F-4D97-AF65-F5344CB8AC3E}">
        <p14:creationId xmlns:p14="http://schemas.microsoft.com/office/powerpoint/2010/main" val="2067802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0" y="438150"/>
            <a:ext cx="8868508" cy="584775"/>
          </a:xfrm>
          <a:prstGeom prst="rect">
            <a:avLst/>
          </a:prstGeom>
          <a:noFill/>
          <a:ln>
            <a:noFill/>
          </a:ln>
        </p:spPr>
        <p:txBody>
          <a:bodyPr wrap="square" rtlCol="0">
            <a:spAutoFit/>
          </a:bodyPr>
          <a:lstStyle/>
          <a:p>
            <a:r>
              <a:rPr lang="en-US" sz="3200" b="1" dirty="0">
                <a:solidFill>
                  <a:srgbClr val="002D73"/>
                </a:solidFill>
                <a:latin typeface="Arial" panose="020B0604020202020204" pitchFamily="34" charset="0"/>
                <a:cs typeface="Arial" panose="020B0604020202020204" pitchFamily="34" charset="0"/>
              </a:rPr>
              <a:t>Under Public Health Law, Care at Home….</a:t>
            </a:r>
          </a:p>
        </p:txBody>
      </p:sp>
      <p:sp>
        <p:nvSpPr>
          <p:cNvPr id="12" name="TextBox 11"/>
          <p:cNvSpPr txBox="1"/>
          <p:nvPr/>
        </p:nvSpPr>
        <p:spPr>
          <a:xfrm>
            <a:off x="76200" y="1123950"/>
            <a:ext cx="8763000" cy="3200876"/>
          </a:xfrm>
          <a:prstGeom prst="rect">
            <a:avLst/>
          </a:prstGeom>
          <a:noFill/>
          <a:ln>
            <a:noFill/>
          </a:ln>
        </p:spPr>
        <p:txBody>
          <a:bodyPr wrap="square" rtlCol="0">
            <a:spAutoFit/>
          </a:bodyPr>
          <a:lstStyle/>
          <a:p>
            <a:r>
              <a:rPr lang="en-US" sz="2400" dirty="0">
                <a:latin typeface="Arial" panose="020B0604020202020204" pitchFamily="34" charset="0"/>
                <a:cs typeface="Arial" panose="020B0604020202020204" pitchFamily="34" charset="0"/>
              </a:rPr>
              <a:t>Will have services provided by CCRC employees or contractors that are duly licensed or certified pursuant to law, including any licensure requirements for the provision of home care services. </a:t>
            </a:r>
            <a:r>
              <a:rPr lang="en-US" sz="2400" i="1" dirty="0">
                <a:latin typeface="Arial" panose="020B0604020202020204" pitchFamily="34" charset="0"/>
                <a:cs typeface="Arial" panose="020B0604020202020204" pitchFamily="34" charset="0"/>
              </a:rPr>
              <a:t>PHL § 4608-a(1)</a:t>
            </a:r>
          </a:p>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Operating expenses are included in the calculation of reserve requirements required by the Department of Financial Services. </a:t>
            </a:r>
          </a:p>
          <a:p>
            <a:r>
              <a:rPr lang="en-US" sz="2400" i="1" dirty="0">
                <a:latin typeface="Arial" panose="020B0604020202020204" pitchFamily="34" charset="0"/>
                <a:cs typeface="Arial" panose="020B0604020202020204" pitchFamily="34" charset="0"/>
              </a:rPr>
              <a:t>PHL § 4608-a(2)</a:t>
            </a:r>
          </a:p>
          <a:p>
            <a:endParaRPr lang="en-US" sz="1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140520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0" y="438150"/>
            <a:ext cx="8868508" cy="584775"/>
          </a:xfrm>
          <a:prstGeom prst="rect">
            <a:avLst/>
          </a:prstGeom>
          <a:noFill/>
          <a:ln>
            <a:noFill/>
          </a:ln>
        </p:spPr>
        <p:txBody>
          <a:bodyPr wrap="square" rtlCol="0">
            <a:spAutoFit/>
          </a:bodyPr>
          <a:lstStyle/>
          <a:p>
            <a:r>
              <a:rPr lang="en-US" sz="3200" b="1" dirty="0">
                <a:solidFill>
                  <a:srgbClr val="002D73"/>
                </a:solidFill>
                <a:latin typeface="Arial" panose="020B0604020202020204" pitchFamily="34" charset="0"/>
                <a:cs typeface="Arial" panose="020B0604020202020204" pitchFamily="34" charset="0"/>
              </a:rPr>
              <a:t>Under Public Health Law, Care at Home….</a:t>
            </a:r>
          </a:p>
        </p:txBody>
      </p:sp>
      <p:sp>
        <p:nvSpPr>
          <p:cNvPr id="12" name="TextBox 11"/>
          <p:cNvSpPr txBox="1"/>
          <p:nvPr/>
        </p:nvSpPr>
        <p:spPr>
          <a:xfrm>
            <a:off x="76200" y="1123950"/>
            <a:ext cx="8763000" cy="2062103"/>
          </a:xfrm>
          <a:prstGeom prst="rect">
            <a:avLst/>
          </a:prstGeom>
          <a:noFill/>
          <a:ln>
            <a:noFill/>
          </a:ln>
        </p:spPr>
        <p:txBody>
          <a:bodyPr wrap="square" rtlCol="0">
            <a:spAutoFit/>
          </a:bodyPr>
          <a:lstStyle/>
          <a:p>
            <a:r>
              <a:rPr lang="en-US" sz="2400" dirty="0">
                <a:latin typeface="Arial" panose="020B0604020202020204" pitchFamily="34" charset="0"/>
                <a:cs typeface="Arial" panose="020B0604020202020204" pitchFamily="34" charset="0"/>
              </a:rPr>
              <a:t>Financial reporting will include all operating activities for continuing care at home contracts in the total operation of the community as required by DOH and DFS.  </a:t>
            </a:r>
            <a:r>
              <a:rPr lang="en-US" sz="2400" i="1" dirty="0">
                <a:latin typeface="Arial" panose="020B0604020202020204" pitchFamily="34" charset="0"/>
                <a:cs typeface="Arial" panose="020B0604020202020204" pitchFamily="34" charset="0"/>
              </a:rPr>
              <a:t>PHL § 4608-a(3)</a:t>
            </a:r>
          </a:p>
          <a:p>
            <a:endParaRPr lang="en-US" sz="2400" dirty="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a:p>
            <a:endParaRPr lang="en-US" sz="1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643905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0" y="438150"/>
            <a:ext cx="8868508" cy="1077218"/>
          </a:xfrm>
          <a:prstGeom prst="rect">
            <a:avLst/>
          </a:prstGeom>
          <a:noFill/>
          <a:ln>
            <a:noFill/>
          </a:ln>
        </p:spPr>
        <p:txBody>
          <a:bodyPr wrap="square" rtlCol="0">
            <a:spAutoFit/>
          </a:bodyPr>
          <a:lstStyle/>
          <a:p>
            <a:r>
              <a:rPr lang="en-US" sz="3200" b="1" dirty="0">
                <a:solidFill>
                  <a:srgbClr val="002D73"/>
                </a:solidFill>
                <a:latin typeface="Arial" panose="020B0604020202020204" pitchFamily="34" charset="0"/>
                <a:cs typeface="Arial" panose="020B0604020202020204" pitchFamily="34" charset="0"/>
              </a:rPr>
              <a:t>Under Public Health Law, the number of Care at Home will be limited to:</a:t>
            </a:r>
          </a:p>
        </p:txBody>
      </p:sp>
      <p:sp>
        <p:nvSpPr>
          <p:cNvPr id="12" name="TextBox 11"/>
          <p:cNvSpPr txBox="1"/>
          <p:nvPr/>
        </p:nvSpPr>
        <p:spPr>
          <a:xfrm>
            <a:off x="76200" y="1428750"/>
            <a:ext cx="8763000" cy="3416320"/>
          </a:xfrm>
          <a:prstGeom prst="rect">
            <a:avLst/>
          </a:prstGeom>
          <a:noFill/>
          <a:ln>
            <a:noFill/>
          </a:ln>
        </p:spPr>
        <p:txBody>
          <a:bodyPr wrap="square" rtlCol="0">
            <a:spAutoFit/>
          </a:bodyPr>
          <a:lstStyle/>
          <a:p>
            <a:r>
              <a:rPr lang="en-US" sz="2400" dirty="0">
                <a:latin typeface="Arial" panose="020B0604020202020204" pitchFamily="34" charset="0"/>
                <a:cs typeface="Arial" panose="020B0604020202020204" pitchFamily="34" charset="0"/>
              </a:rPr>
              <a:t>the number of approved ILUs on the community's premises, except that the council may approve additional contracts upon a request meeting the requirements of PHL § 4605-a. </a:t>
            </a:r>
            <a:r>
              <a:rPr lang="en-US" sz="2400" i="1" dirty="0">
                <a:latin typeface="Arial" panose="020B0604020202020204" pitchFamily="34" charset="0"/>
                <a:cs typeface="Arial" panose="020B0604020202020204" pitchFamily="34" charset="0"/>
              </a:rPr>
              <a:t>PHL § 4605-b(1)</a:t>
            </a:r>
          </a:p>
          <a:p>
            <a:endParaRPr lang="en-US" sz="2400" i="1"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the demonstrated number of continuing care at home contract holders that can be supported in the existing or approved future capacity of the adult care facility and skilled nursing facility servicing the continuing care retirement contracts. </a:t>
            </a:r>
            <a:endParaRPr lang="en-US" sz="1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973765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0" y="438150"/>
            <a:ext cx="8868508" cy="1077218"/>
          </a:xfrm>
          <a:prstGeom prst="rect">
            <a:avLst/>
          </a:prstGeom>
          <a:noFill/>
          <a:ln>
            <a:noFill/>
          </a:ln>
        </p:spPr>
        <p:txBody>
          <a:bodyPr wrap="square" rtlCol="0">
            <a:spAutoFit/>
          </a:bodyPr>
          <a:lstStyle/>
          <a:p>
            <a:r>
              <a:rPr lang="en-US" sz="3200" b="1" dirty="0">
                <a:solidFill>
                  <a:srgbClr val="002D73"/>
                </a:solidFill>
                <a:latin typeface="Arial" panose="020B0604020202020204" pitchFamily="34" charset="0"/>
                <a:cs typeface="Arial" panose="020B0604020202020204" pitchFamily="34" charset="0"/>
              </a:rPr>
              <a:t>Under Public Health Law, the number of Care at Home will be limited to:</a:t>
            </a:r>
          </a:p>
        </p:txBody>
      </p:sp>
      <p:sp>
        <p:nvSpPr>
          <p:cNvPr id="12" name="TextBox 11"/>
          <p:cNvSpPr txBox="1"/>
          <p:nvPr/>
        </p:nvSpPr>
        <p:spPr>
          <a:xfrm>
            <a:off x="156308" y="1657350"/>
            <a:ext cx="8763000" cy="2400657"/>
          </a:xfrm>
          <a:prstGeom prst="rect">
            <a:avLst/>
          </a:prstGeom>
          <a:noFill/>
          <a:ln>
            <a:noFill/>
          </a:ln>
        </p:spPr>
        <p:txBody>
          <a:bodyPr wrap="square" rtlCol="0">
            <a:spAutoFit/>
          </a:bodyPr>
          <a:lstStyle/>
          <a:p>
            <a:r>
              <a:rPr lang="en-US" sz="2400" dirty="0">
                <a:latin typeface="Arial" panose="020B0604020202020204" pitchFamily="34" charset="0"/>
                <a:cs typeface="Arial" panose="020B0604020202020204" pitchFamily="34" charset="0"/>
              </a:rPr>
              <a:t>Conditions set forth by the New York State Department of Financial Services, based upon the superintendent's assessment of the following: </a:t>
            </a:r>
          </a:p>
          <a:p>
            <a:pPr>
              <a:spcBef>
                <a:spcPts val="600"/>
              </a:spcBef>
              <a:spcAft>
                <a:spcPts val="600"/>
              </a:spcAft>
            </a:pPr>
            <a:r>
              <a:rPr lang="en-US" sz="2400" dirty="0">
                <a:latin typeface="Arial" panose="020B0604020202020204" pitchFamily="34" charset="0"/>
                <a:cs typeface="Arial" panose="020B0604020202020204" pitchFamily="34" charset="0"/>
              </a:rPr>
              <a:t>    (a) the overall financial impact on the community; and </a:t>
            </a:r>
          </a:p>
          <a:p>
            <a:pPr>
              <a:spcBef>
                <a:spcPts val="600"/>
              </a:spcBef>
              <a:spcAft>
                <a:spcPts val="600"/>
              </a:spcAft>
            </a:pPr>
            <a:r>
              <a:rPr lang="en-US" sz="2400" dirty="0">
                <a:latin typeface="Arial" panose="020B0604020202020204" pitchFamily="34" charset="0"/>
                <a:cs typeface="Arial" panose="020B0604020202020204" pitchFamily="34" charset="0"/>
              </a:rPr>
              <a:t>    (b) the submitted materials in the Care at Home application. </a:t>
            </a:r>
          </a:p>
          <a:p>
            <a:endParaRPr lang="en-US" sz="1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452148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1809750"/>
            <a:ext cx="4953000" cy="1938992"/>
          </a:xfrm>
          <a:prstGeom prst="rect">
            <a:avLst/>
          </a:prstGeom>
          <a:noFill/>
          <a:ln>
            <a:noFill/>
          </a:ln>
        </p:spPr>
        <p:txBody>
          <a:bodyPr wrap="square" rtlCol="0">
            <a:spAutoFit/>
          </a:bodyPr>
          <a:lstStyle/>
          <a:p>
            <a:r>
              <a:rPr lang="en-US" sz="4000" b="1" dirty="0">
                <a:solidFill>
                  <a:schemeClr val="bg1"/>
                </a:solidFill>
                <a:latin typeface="Arial" panose="020B0604020202020204" pitchFamily="34" charset="0"/>
                <a:cs typeface="Arial" panose="020B0604020202020204" pitchFamily="34" charset="0"/>
              </a:rPr>
              <a:t>Care at Home Application Requirements </a:t>
            </a:r>
          </a:p>
        </p:txBody>
      </p:sp>
    </p:spTree>
    <p:extLst>
      <p:ext uri="{BB962C8B-B14F-4D97-AF65-F5344CB8AC3E}">
        <p14:creationId xmlns:p14="http://schemas.microsoft.com/office/powerpoint/2010/main" val="21496560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3092" y="438151"/>
            <a:ext cx="8868508" cy="1077218"/>
          </a:xfrm>
          <a:prstGeom prst="rect">
            <a:avLst/>
          </a:prstGeom>
          <a:noFill/>
          <a:ln>
            <a:noFill/>
          </a:ln>
        </p:spPr>
        <p:txBody>
          <a:bodyPr wrap="square" rtlCol="0">
            <a:spAutoFit/>
          </a:bodyPr>
          <a:lstStyle/>
          <a:p>
            <a:r>
              <a:rPr lang="en-US" sz="3200" b="1" dirty="0">
                <a:solidFill>
                  <a:srgbClr val="002D73"/>
                </a:solidFill>
                <a:latin typeface="Arial" panose="020B0604020202020204" pitchFamily="34" charset="0"/>
                <a:cs typeface="Arial" panose="020B0604020202020204" pitchFamily="34" charset="0"/>
              </a:rPr>
              <a:t>Public Health Law § 4605-a requires applicants to submit:</a:t>
            </a:r>
          </a:p>
        </p:txBody>
      </p:sp>
      <p:sp>
        <p:nvSpPr>
          <p:cNvPr id="12" name="TextBox 11"/>
          <p:cNvSpPr txBox="1"/>
          <p:nvPr/>
        </p:nvSpPr>
        <p:spPr>
          <a:xfrm>
            <a:off x="123092" y="1733550"/>
            <a:ext cx="8763000" cy="2769989"/>
          </a:xfrm>
          <a:prstGeom prst="rect">
            <a:avLst/>
          </a:prstGeom>
          <a:noFill/>
          <a:ln>
            <a:noFill/>
          </a:ln>
        </p:spPr>
        <p:txBody>
          <a:bodyPr wrap="square" rtlCol="0">
            <a:spAutoFit/>
          </a:bodyPr>
          <a:lstStyle/>
          <a:p>
            <a:pPr>
              <a:spcBef>
                <a:spcPts val="600"/>
              </a:spcBef>
              <a:spcAft>
                <a:spcPts val="600"/>
              </a:spcAft>
            </a:pPr>
            <a:r>
              <a:rPr lang="en-US" sz="2400" dirty="0">
                <a:latin typeface="Arial" panose="020B0604020202020204" pitchFamily="34" charset="0"/>
                <a:cs typeface="Arial" panose="020B0604020202020204" pitchFamily="34" charset="0"/>
              </a:rPr>
              <a:t>A business plan that includes:</a:t>
            </a:r>
          </a:p>
          <a:p>
            <a:pPr marL="342900" indent="-342900">
              <a:spcBef>
                <a:spcPts val="600"/>
              </a:spcBef>
              <a:spcAft>
                <a:spcPts val="600"/>
              </a:spcAft>
              <a:buFont typeface="Arial" panose="020B0604020202020204" pitchFamily="34" charset="0"/>
              <a:buChar char="•"/>
            </a:pPr>
            <a:r>
              <a:rPr lang="en-US" sz="2400" dirty="0">
                <a:latin typeface="Arial" panose="020B0604020202020204" pitchFamily="34" charset="0"/>
                <a:cs typeface="Arial" panose="020B0604020202020204" pitchFamily="34" charset="0"/>
              </a:rPr>
              <a:t>Services to be provided, market to be served, and fees to be charged</a:t>
            </a:r>
          </a:p>
          <a:p>
            <a:pPr marL="342900" indent="-342900">
              <a:spcBef>
                <a:spcPts val="600"/>
              </a:spcBef>
              <a:spcAft>
                <a:spcPts val="600"/>
              </a:spcAft>
              <a:buFont typeface="Arial" panose="020B0604020202020204" pitchFamily="34" charset="0"/>
              <a:buChar char="•"/>
            </a:pPr>
            <a:r>
              <a:rPr lang="en-US" sz="2400" dirty="0">
                <a:latin typeface="Arial" panose="020B0604020202020204" pitchFamily="34" charset="0"/>
                <a:cs typeface="Arial" panose="020B0604020202020204" pitchFamily="34" charset="0"/>
              </a:rPr>
              <a:t>A copy of the Care at Home contracts to be used</a:t>
            </a:r>
          </a:p>
          <a:p>
            <a:pPr marL="342900" indent="-342900">
              <a:spcBef>
                <a:spcPts val="600"/>
              </a:spcBef>
              <a:spcAft>
                <a:spcPts val="600"/>
              </a:spcAft>
              <a:buFont typeface="Arial" panose="020B0604020202020204" pitchFamily="34" charset="0"/>
              <a:buChar char="•"/>
            </a:pPr>
            <a:r>
              <a:rPr lang="en-US" sz="2400" dirty="0">
                <a:latin typeface="Arial" panose="020B0604020202020204" pitchFamily="34" charset="0"/>
                <a:cs typeface="Arial" panose="020B0604020202020204" pitchFamily="34" charset="0"/>
              </a:rPr>
              <a:t>An actuarial study that includes the Care at Home contracts demonstrating the impact they will have on the community</a:t>
            </a:r>
          </a:p>
        </p:txBody>
      </p:sp>
    </p:spTree>
    <p:extLst>
      <p:ext uri="{BB962C8B-B14F-4D97-AF65-F5344CB8AC3E}">
        <p14:creationId xmlns:p14="http://schemas.microsoft.com/office/powerpoint/2010/main" val="24860911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3092" y="438151"/>
            <a:ext cx="8868508" cy="1077218"/>
          </a:xfrm>
          <a:prstGeom prst="rect">
            <a:avLst/>
          </a:prstGeom>
          <a:noFill/>
          <a:ln>
            <a:noFill/>
          </a:ln>
        </p:spPr>
        <p:txBody>
          <a:bodyPr wrap="square" rtlCol="0">
            <a:spAutoFit/>
          </a:bodyPr>
          <a:lstStyle/>
          <a:p>
            <a:r>
              <a:rPr lang="en-US" sz="3200" b="1" dirty="0">
                <a:solidFill>
                  <a:srgbClr val="002D73"/>
                </a:solidFill>
                <a:latin typeface="Arial" panose="020B0604020202020204" pitchFamily="34" charset="0"/>
                <a:cs typeface="Arial" panose="020B0604020202020204" pitchFamily="34" charset="0"/>
              </a:rPr>
              <a:t>Public Health Law § 4605-a requires applicants to submit:</a:t>
            </a:r>
          </a:p>
        </p:txBody>
      </p:sp>
      <p:sp>
        <p:nvSpPr>
          <p:cNvPr id="12" name="TextBox 11"/>
          <p:cNvSpPr txBox="1"/>
          <p:nvPr/>
        </p:nvSpPr>
        <p:spPr>
          <a:xfrm>
            <a:off x="123092" y="1733550"/>
            <a:ext cx="8763000" cy="2308324"/>
          </a:xfrm>
          <a:prstGeom prst="rect">
            <a:avLst/>
          </a:prstGeom>
          <a:noFill/>
          <a:ln>
            <a:noFill/>
          </a:ln>
        </p:spPr>
        <p:txBody>
          <a:bodyPr wrap="square" rtlCol="0">
            <a:spAutoFit/>
          </a:bodyPr>
          <a:lstStyle/>
          <a:p>
            <a:pPr>
              <a:spcBef>
                <a:spcPts val="600"/>
              </a:spcBef>
              <a:spcAft>
                <a:spcPts val="600"/>
              </a:spcAft>
            </a:pPr>
            <a:r>
              <a:rPr lang="en-US" sz="2400" dirty="0">
                <a:latin typeface="Arial" panose="020B0604020202020204" pitchFamily="34" charset="0"/>
                <a:cs typeface="Arial" panose="020B0604020202020204" pitchFamily="34" charset="0"/>
              </a:rPr>
              <a:t>A market feasibility study demonstrating to the commissioner and superintendent sufficient consumer interest in continuing care at home contracts and further demonstrating that the addition of continuing care at home contracts will not have an adverse impact on the provision of services to continuing care retirement contract holders. </a:t>
            </a:r>
          </a:p>
        </p:txBody>
      </p:sp>
    </p:spTree>
    <p:extLst>
      <p:ext uri="{BB962C8B-B14F-4D97-AF65-F5344CB8AC3E}">
        <p14:creationId xmlns:p14="http://schemas.microsoft.com/office/powerpoint/2010/main" val="18581416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3092" y="438151"/>
            <a:ext cx="8868508" cy="1077218"/>
          </a:xfrm>
          <a:prstGeom prst="rect">
            <a:avLst/>
          </a:prstGeom>
          <a:noFill/>
          <a:ln>
            <a:noFill/>
          </a:ln>
        </p:spPr>
        <p:txBody>
          <a:bodyPr wrap="square" rtlCol="0">
            <a:spAutoFit/>
          </a:bodyPr>
          <a:lstStyle/>
          <a:p>
            <a:r>
              <a:rPr lang="en-US" sz="3200" b="1" dirty="0">
                <a:solidFill>
                  <a:srgbClr val="002D73"/>
                </a:solidFill>
                <a:latin typeface="Arial" panose="020B0604020202020204" pitchFamily="34" charset="0"/>
                <a:cs typeface="Arial" panose="020B0604020202020204" pitchFamily="34" charset="0"/>
              </a:rPr>
              <a:t>Public Health Law § 4605-a requires applicants to submit:</a:t>
            </a:r>
          </a:p>
        </p:txBody>
      </p:sp>
      <p:sp>
        <p:nvSpPr>
          <p:cNvPr id="12" name="TextBox 11"/>
          <p:cNvSpPr txBox="1"/>
          <p:nvPr/>
        </p:nvSpPr>
        <p:spPr>
          <a:xfrm>
            <a:off x="116742" y="1417123"/>
            <a:ext cx="8763000" cy="3447098"/>
          </a:xfrm>
          <a:prstGeom prst="rect">
            <a:avLst/>
          </a:prstGeom>
          <a:noFill/>
          <a:ln>
            <a:noFill/>
          </a:ln>
        </p:spPr>
        <p:txBody>
          <a:bodyPr wrap="square" rtlCol="0">
            <a:spAutoFit/>
          </a:bodyPr>
          <a:lstStyle/>
          <a:p>
            <a:pPr>
              <a:spcBef>
                <a:spcPts val="600"/>
              </a:spcBef>
              <a:spcAft>
                <a:spcPts val="600"/>
              </a:spcAft>
            </a:pPr>
            <a:r>
              <a:rPr lang="en-US" sz="2400" dirty="0">
                <a:latin typeface="Arial" panose="020B0604020202020204" pitchFamily="34" charset="0"/>
                <a:cs typeface="Arial" panose="020B0604020202020204" pitchFamily="34" charset="0"/>
              </a:rPr>
              <a:t>A copy of the notification sent to continuing care retirement contract holders describing the anticipated impact of the addition of continuing care at home contracts on continuing care retirement community resources and proof that such notification has been distributed to all continuing care retirement contract holders.</a:t>
            </a:r>
          </a:p>
          <a:p>
            <a:r>
              <a:rPr lang="en-US" sz="1600" dirty="0">
                <a:latin typeface="Arial" panose="020B0604020202020204" pitchFamily="34" charset="0"/>
                <a:cs typeface="Arial" panose="020B0604020202020204" pitchFamily="34" charset="0"/>
              </a:rPr>
              <a:t> </a:t>
            </a:r>
          </a:p>
          <a:p>
            <a:pPr>
              <a:spcBef>
                <a:spcPts val="600"/>
              </a:spcBef>
              <a:spcAft>
                <a:spcPts val="600"/>
              </a:spcAft>
            </a:pPr>
            <a:r>
              <a:rPr lang="en-US" sz="2400" dirty="0">
                <a:latin typeface="Arial" panose="020B0604020202020204" pitchFamily="34" charset="0"/>
                <a:cs typeface="Arial" panose="020B0604020202020204" pitchFamily="34" charset="0"/>
              </a:rPr>
              <a:t>Materials that meet all requirements established by the New York </a:t>
            </a:r>
            <a:r>
              <a:rPr lang="en-US" sz="2400">
                <a:latin typeface="Arial" panose="020B0604020202020204" pitchFamily="34" charset="0"/>
                <a:cs typeface="Arial" panose="020B0604020202020204" pitchFamily="34" charset="0"/>
              </a:rPr>
              <a:t>State Department of Financial Services</a:t>
            </a:r>
            <a:r>
              <a:rPr lang="en-US" sz="24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27455705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1809750"/>
            <a:ext cx="4953000" cy="1938992"/>
          </a:xfrm>
          <a:prstGeom prst="rect">
            <a:avLst/>
          </a:prstGeom>
          <a:noFill/>
          <a:ln>
            <a:noFill/>
          </a:ln>
        </p:spPr>
        <p:txBody>
          <a:bodyPr wrap="square" rtlCol="0">
            <a:spAutoFit/>
          </a:bodyPr>
          <a:lstStyle/>
          <a:p>
            <a:r>
              <a:rPr lang="en-US" sz="4000" b="1" dirty="0">
                <a:solidFill>
                  <a:schemeClr val="bg1"/>
                </a:solidFill>
                <a:latin typeface="Arial" panose="020B0604020202020204" pitchFamily="34" charset="0"/>
                <a:cs typeface="Arial" panose="020B0604020202020204" pitchFamily="34" charset="0"/>
              </a:rPr>
              <a:t>Care at Home Contract Requirements </a:t>
            </a:r>
          </a:p>
        </p:txBody>
      </p:sp>
    </p:spTree>
    <p:extLst>
      <p:ext uri="{BB962C8B-B14F-4D97-AF65-F5344CB8AC3E}">
        <p14:creationId xmlns:p14="http://schemas.microsoft.com/office/powerpoint/2010/main" val="21896631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123092" y="1123950"/>
            <a:ext cx="8763000" cy="2308324"/>
          </a:xfrm>
          <a:prstGeom prst="rect">
            <a:avLst/>
          </a:prstGeom>
          <a:noFill/>
          <a:ln>
            <a:noFill/>
          </a:ln>
        </p:spPr>
        <p:txBody>
          <a:bodyPr wrap="square" rtlCol="0">
            <a:spAutoFit/>
          </a:bodyPr>
          <a:lstStyle/>
          <a:p>
            <a:r>
              <a:rPr lang="en-US" sz="2400" dirty="0">
                <a:latin typeface="Arial" panose="020B0604020202020204" pitchFamily="34" charset="0"/>
                <a:cs typeface="Arial" panose="020B0604020202020204" pitchFamily="34" charset="0"/>
              </a:rPr>
              <a:t>"Continuing care at home contract" shall mean a single contract to provide a person with long term care services and supports based upon the person's needs and coordinated by a case manager, which shall include services provided to the person in his or her residence and services of the community's nursing facility and adult care facility, or affiliated facilities. </a:t>
            </a:r>
          </a:p>
        </p:txBody>
      </p:sp>
      <p:sp>
        <p:nvSpPr>
          <p:cNvPr id="5" name="TextBox 4">
            <a:extLst>
              <a:ext uri="{FF2B5EF4-FFF2-40B4-BE49-F238E27FC236}">
                <a16:creationId xmlns:a16="http://schemas.microsoft.com/office/drawing/2014/main" id="{6F7A6D6E-0B28-4124-AEFA-3A5465CF8501}"/>
              </a:ext>
            </a:extLst>
          </p:cNvPr>
          <p:cNvSpPr txBox="1"/>
          <p:nvPr/>
        </p:nvSpPr>
        <p:spPr>
          <a:xfrm>
            <a:off x="123092" y="438151"/>
            <a:ext cx="8868508" cy="584775"/>
          </a:xfrm>
          <a:prstGeom prst="rect">
            <a:avLst/>
          </a:prstGeom>
          <a:noFill/>
          <a:ln>
            <a:noFill/>
          </a:ln>
        </p:spPr>
        <p:txBody>
          <a:bodyPr wrap="square" rtlCol="0">
            <a:spAutoFit/>
          </a:bodyPr>
          <a:lstStyle/>
          <a:p>
            <a:r>
              <a:rPr lang="en-US" sz="3200" b="1" dirty="0">
                <a:solidFill>
                  <a:srgbClr val="002D73"/>
                </a:solidFill>
                <a:latin typeface="Arial" panose="020B0604020202020204" pitchFamily="34" charset="0"/>
                <a:cs typeface="Arial" panose="020B0604020202020204" pitchFamily="34" charset="0"/>
              </a:rPr>
              <a:t>Public Health Law § 4601(8-b) states:</a:t>
            </a:r>
          </a:p>
        </p:txBody>
      </p:sp>
    </p:spTree>
    <p:extLst>
      <p:ext uri="{BB962C8B-B14F-4D97-AF65-F5344CB8AC3E}">
        <p14:creationId xmlns:p14="http://schemas.microsoft.com/office/powerpoint/2010/main" val="27831352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1809750"/>
            <a:ext cx="4953000" cy="1938992"/>
          </a:xfrm>
          <a:prstGeom prst="rect">
            <a:avLst/>
          </a:prstGeom>
          <a:noFill/>
          <a:ln>
            <a:noFill/>
          </a:ln>
        </p:spPr>
        <p:txBody>
          <a:bodyPr wrap="square" rtlCol="0">
            <a:spAutoFit/>
          </a:bodyPr>
          <a:lstStyle/>
          <a:p>
            <a:r>
              <a:rPr lang="en-US" sz="4000" b="1" dirty="0">
                <a:solidFill>
                  <a:schemeClr val="bg1"/>
                </a:solidFill>
                <a:latin typeface="Arial" panose="020B0604020202020204" pitchFamily="34" charset="0"/>
                <a:cs typeface="Arial" panose="020B0604020202020204" pitchFamily="34" charset="0"/>
              </a:rPr>
              <a:t>Intent of the Care at Home contract model</a:t>
            </a:r>
          </a:p>
        </p:txBody>
      </p:sp>
    </p:spTree>
    <p:extLst>
      <p:ext uri="{BB962C8B-B14F-4D97-AF65-F5344CB8AC3E}">
        <p14:creationId xmlns:p14="http://schemas.microsoft.com/office/powerpoint/2010/main" val="29575209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123092" y="1123950"/>
            <a:ext cx="8763000" cy="3785652"/>
          </a:xfrm>
          <a:prstGeom prst="rect">
            <a:avLst/>
          </a:prstGeom>
          <a:noFill/>
          <a:ln>
            <a:noFill/>
          </a:ln>
        </p:spPr>
        <p:txBody>
          <a:bodyPr wrap="square" rtlCol="0">
            <a:spAutoFit/>
          </a:bodyPr>
          <a:lstStyle/>
          <a:p>
            <a:r>
              <a:rPr lang="en-US" sz="2400" dirty="0"/>
              <a:t>Continuing care at home contracts shall include the following: </a:t>
            </a:r>
          </a:p>
          <a:p>
            <a:pPr marL="342900" indent="-342900">
              <a:buFont typeface="Arial" panose="020B0604020202020204" pitchFamily="34" charset="0"/>
              <a:buChar char="•"/>
            </a:pPr>
            <a:r>
              <a:rPr lang="en-US" sz="2400" dirty="0"/>
              <a:t>a statement describing the circumstances under which a contract holder may move into a campus independent living unit, adult care facility or nursing home; </a:t>
            </a:r>
          </a:p>
          <a:p>
            <a:pPr marL="342900" indent="-342900">
              <a:buFont typeface="Arial" panose="020B0604020202020204" pitchFamily="34" charset="0"/>
              <a:buChar char="•"/>
            </a:pPr>
            <a:r>
              <a:rPr lang="en-US" sz="2400" dirty="0"/>
              <a:t>a statement as to whether and under what circumstances transportation will be provided to continuing care at home contract holders; </a:t>
            </a:r>
          </a:p>
          <a:p>
            <a:pPr marL="342900" indent="-342900">
              <a:buFont typeface="Arial" panose="020B0604020202020204" pitchFamily="34" charset="0"/>
              <a:buChar char="•"/>
            </a:pPr>
            <a:r>
              <a:rPr lang="en-US" sz="2400" dirty="0"/>
              <a:t>a statement describing the mechanism for monitoring continuing care at home contract holders; </a:t>
            </a:r>
          </a:p>
          <a:p>
            <a:r>
              <a:rPr lang="en-US" sz="2400" dirty="0"/>
              <a:t>  </a:t>
            </a:r>
            <a:endParaRPr lang="en-US" sz="2400" dirty="0">
              <a:effectLst/>
            </a:endParaRPr>
          </a:p>
        </p:txBody>
      </p:sp>
      <p:sp>
        <p:nvSpPr>
          <p:cNvPr id="5" name="TextBox 4">
            <a:extLst>
              <a:ext uri="{FF2B5EF4-FFF2-40B4-BE49-F238E27FC236}">
                <a16:creationId xmlns:a16="http://schemas.microsoft.com/office/drawing/2014/main" id="{6F7A6D6E-0B28-4124-AEFA-3A5465CF8501}"/>
              </a:ext>
            </a:extLst>
          </p:cNvPr>
          <p:cNvSpPr txBox="1"/>
          <p:nvPr/>
        </p:nvSpPr>
        <p:spPr>
          <a:xfrm>
            <a:off x="123092" y="438151"/>
            <a:ext cx="8868508" cy="584775"/>
          </a:xfrm>
          <a:prstGeom prst="rect">
            <a:avLst/>
          </a:prstGeom>
          <a:noFill/>
          <a:ln>
            <a:noFill/>
          </a:ln>
        </p:spPr>
        <p:txBody>
          <a:bodyPr wrap="square" rtlCol="0">
            <a:spAutoFit/>
          </a:bodyPr>
          <a:lstStyle/>
          <a:p>
            <a:r>
              <a:rPr lang="en-US" sz="3200" b="1" dirty="0">
                <a:solidFill>
                  <a:srgbClr val="002D73"/>
                </a:solidFill>
                <a:latin typeface="Arial" panose="020B0604020202020204" pitchFamily="34" charset="0"/>
                <a:cs typeface="Arial" panose="020B0604020202020204" pitchFamily="34" charset="0"/>
              </a:rPr>
              <a:t>Public Health Law § 4608(20) states:</a:t>
            </a:r>
          </a:p>
        </p:txBody>
      </p:sp>
    </p:spTree>
    <p:extLst>
      <p:ext uri="{BB962C8B-B14F-4D97-AF65-F5344CB8AC3E}">
        <p14:creationId xmlns:p14="http://schemas.microsoft.com/office/powerpoint/2010/main" val="23932188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123092" y="1123950"/>
            <a:ext cx="8763000" cy="2308324"/>
          </a:xfrm>
          <a:prstGeom prst="rect">
            <a:avLst/>
          </a:prstGeom>
          <a:noFill/>
          <a:ln>
            <a:noFill/>
          </a:ln>
        </p:spPr>
        <p:txBody>
          <a:bodyPr wrap="square" rtlCol="0">
            <a:spAutoFit/>
          </a:bodyPr>
          <a:lstStyle/>
          <a:p>
            <a:r>
              <a:rPr lang="en-US" sz="2400" dirty="0"/>
              <a:t>Continuing care at home contracts shall include the following: </a:t>
            </a:r>
          </a:p>
          <a:p>
            <a:pPr marL="342900" indent="-342900">
              <a:buFont typeface="Arial" panose="020B0604020202020204" pitchFamily="34" charset="0"/>
              <a:buChar char="•"/>
            </a:pPr>
            <a:r>
              <a:rPr lang="en-US" sz="2400" dirty="0"/>
              <a:t>a statement describing the method by which the community will determine priority for access to available ILUs between a continuing care at home contract holder who wishes to convert the contract to a continuing care retirement contract and a continuing care retirement contract holder; </a:t>
            </a:r>
          </a:p>
        </p:txBody>
      </p:sp>
      <p:sp>
        <p:nvSpPr>
          <p:cNvPr id="5" name="TextBox 4">
            <a:extLst>
              <a:ext uri="{FF2B5EF4-FFF2-40B4-BE49-F238E27FC236}">
                <a16:creationId xmlns:a16="http://schemas.microsoft.com/office/drawing/2014/main" id="{6F7A6D6E-0B28-4124-AEFA-3A5465CF8501}"/>
              </a:ext>
            </a:extLst>
          </p:cNvPr>
          <p:cNvSpPr txBox="1"/>
          <p:nvPr/>
        </p:nvSpPr>
        <p:spPr>
          <a:xfrm>
            <a:off x="123092" y="438151"/>
            <a:ext cx="8868508" cy="584775"/>
          </a:xfrm>
          <a:prstGeom prst="rect">
            <a:avLst/>
          </a:prstGeom>
          <a:noFill/>
          <a:ln>
            <a:noFill/>
          </a:ln>
        </p:spPr>
        <p:txBody>
          <a:bodyPr wrap="square" rtlCol="0">
            <a:spAutoFit/>
          </a:bodyPr>
          <a:lstStyle/>
          <a:p>
            <a:r>
              <a:rPr lang="en-US" sz="3200" b="1" dirty="0">
                <a:solidFill>
                  <a:srgbClr val="002D73"/>
                </a:solidFill>
                <a:latin typeface="Arial" panose="020B0604020202020204" pitchFamily="34" charset="0"/>
                <a:cs typeface="Arial" panose="020B0604020202020204" pitchFamily="34" charset="0"/>
              </a:rPr>
              <a:t>Public Health Law § 4608(20) states:</a:t>
            </a:r>
          </a:p>
        </p:txBody>
      </p:sp>
    </p:spTree>
    <p:extLst>
      <p:ext uri="{BB962C8B-B14F-4D97-AF65-F5344CB8AC3E}">
        <p14:creationId xmlns:p14="http://schemas.microsoft.com/office/powerpoint/2010/main" val="36585467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123092" y="1022926"/>
            <a:ext cx="8763000" cy="4231928"/>
          </a:xfrm>
          <a:prstGeom prst="rect">
            <a:avLst/>
          </a:prstGeom>
          <a:noFill/>
          <a:ln>
            <a:noFill/>
          </a:ln>
        </p:spPr>
        <p:txBody>
          <a:bodyPr wrap="square" rtlCol="0">
            <a:spAutoFit/>
          </a:bodyPr>
          <a:lstStyle/>
          <a:p>
            <a:r>
              <a:rPr lang="en-US" sz="2400" dirty="0"/>
              <a:t>Continuing care at home contracts shall include the following: </a:t>
            </a:r>
          </a:p>
          <a:p>
            <a:pPr marL="342900" indent="-342900">
              <a:buFont typeface="Arial" panose="020B0604020202020204" pitchFamily="34" charset="0"/>
              <a:buChar char="•"/>
            </a:pPr>
            <a:r>
              <a:rPr lang="en-US" sz="2400" dirty="0"/>
              <a:t>a statement describing any applicable geographical limits of the continuing care at home services, and the policy that will be followed in the event that a continuing care at home contract holder relocates to a different residence outside the geographical limits covered by the continuing care at home contract; and </a:t>
            </a:r>
          </a:p>
          <a:p>
            <a:pPr marL="342900" indent="-342900">
              <a:spcBef>
                <a:spcPts val="600"/>
              </a:spcBef>
              <a:buFont typeface="Arial" panose="020B0604020202020204" pitchFamily="34" charset="0"/>
              <a:buChar char="•"/>
            </a:pPr>
            <a:r>
              <a:rPr lang="en-US" sz="2400" dirty="0"/>
              <a:t>a statement describing any applicable policy that would entitle a continuing care at home contract holder to select adult care facility or skilled nursing facility placement in a facility that is not part of the continuing care retirement community. </a:t>
            </a:r>
          </a:p>
          <a:p>
            <a:r>
              <a:rPr lang="en-US" sz="2400" dirty="0"/>
              <a:t>  </a:t>
            </a:r>
          </a:p>
        </p:txBody>
      </p:sp>
      <p:sp>
        <p:nvSpPr>
          <p:cNvPr id="5" name="TextBox 4">
            <a:extLst>
              <a:ext uri="{FF2B5EF4-FFF2-40B4-BE49-F238E27FC236}">
                <a16:creationId xmlns:a16="http://schemas.microsoft.com/office/drawing/2014/main" id="{6F7A6D6E-0B28-4124-AEFA-3A5465CF8501}"/>
              </a:ext>
            </a:extLst>
          </p:cNvPr>
          <p:cNvSpPr txBox="1"/>
          <p:nvPr/>
        </p:nvSpPr>
        <p:spPr>
          <a:xfrm>
            <a:off x="123092" y="438151"/>
            <a:ext cx="8868508" cy="584775"/>
          </a:xfrm>
          <a:prstGeom prst="rect">
            <a:avLst/>
          </a:prstGeom>
          <a:noFill/>
          <a:ln>
            <a:noFill/>
          </a:ln>
        </p:spPr>
        <p:txBody>
          <a:bodyPr wrap="square" rtlCol="0">
            <a:spAutoFit/>
          </a:bodyPr>
          <a:lstStyle/>
          <a:p>
            <a:r>
              <a:rPr lang="en-US" sz="3200" b="1" dirty="0">
                <a:solidFill>
                  <a:srgbClr val="002D73"/>
                </a:solidFill>
                <a:latin typeface="Arial" panose="020B0604020202020204" pitchFamily="34" charset="0"/>
                <a:cs typeface="Arial" panose="020B0604020202020204" pitchFamily="34" charset="0"/>
              </a:rPr>
              <a:t>Public Health Law § 4608(20) states:</a:t>
            </a:r>
          </a:p>
        </p:txBody>
      </p:sp>
    </p:spTree>
    <p:extLst>
      <p:ext uri="{BB962C8B-B14F-4D97-AF65-F5344CB8AC3E}">
        <p14:creationId xmlns:p14="http://schemas.microsoft.com/office/powerpoint/2010/main" val="7939206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1809750"/>
            <a:ext cx="4953000" cy="1323439"/>
          </a:xfrm>
          <a:prstGeom prst="rect">
            <a:avLst/>
          </a:prstGeom>
          <a:noFill/>
          <a:ln>
            <a:noFill/>
          </a:ln>
        </p:spPr>
        <p:txBody>
          <a:bodyPr wrap="square" rtlCol="0">
            <a:spAutoFit/>
          </a:bodyPr>
          <a:lstStyle/>
          <a:p>
            <a:r>
              <a:rPr lang="en-US" sz="4000" b="1" dirty="0">
                <a:solidFill>
                  <a:schemeClr val="bg1"/>
                </a:solidFill>
                <a:latin typeface="Arial" panose="020B0604020202020204" pitchFamily="34" charset="0"/>
                <a:cs typeface="Arial" panose="020B0604020202020204" pitchFamily="34" charset="0"/>
              </a:rPr>
              <a:t>Care at Home </a:t>
            </a:r>
          </a:p>
          <a:p>
            <a:r>
              <a:rPr lang="en-US" sz="4000" b="1" dirty="0">
                <a:solidFill>
                  <a:schemeClr val="bg1"/>
                </a:solidFill>
                <a:latin typeface="Arial" panose="020B0604020202020204" pitchFamily="34" charset="0"/>
                <a:cs typeface="Arial" panose="020B0604020202020204" pitchFamily="34" charset="0"/>
              </a:rPr>
              <a:t>Next Steps</a:t>
            </a:r>
          </a:p>
        </p:txBody>
      </p:sp>
    </p:spTree>
    <p:extLst>
      <p:ext uri="{BB962C8B-B14F-4D97-AF65-F5344CB8AC3E}">
        <p14:creationId xmlns:p14="http://schemas.microsoft.com/office/powerpoint/2010/main" val="23208391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123092" y="1022926"/>
            <a:ext cx="8763000" cy="3046988"/>
          </a:xfrm>
          <a:prstGeom prst="rect">
            <a:avLst/>
          </a:prstGeom>
          <a:noFill/>
          <a:ln>
            <a:noFill/>
          </a:ln>
        </p:spPr>
        <p:txBody>
          <a:bodyPr wrap="square" rtlCol="0">
            <a:spAutoFit/>
          </a:bodyPr>
          <a:lstStyle/>
          <a:p>
            <a:r>
              <a:rPr lang="en-US" sz="2400" dirty="0"/>
              <a:t>Pursuant to 4602(2)(j) the CCRC Council shall have the power and duty to develop guidelines for applications for certificates of authority.</a:t>
            </a:r>
          </a:p>
          <a:p>
            <a:endParaRPr lang="en-US" sz="2400" dirty="0"/>
          </a:p>
          <a:p>
            <a:r>
              <a:rPr lang="en-US" sz="2400" dirty="0"/>
              <a:t>Feedback of the CCRC Council is required to assist DOH and DFS in developing an application process which would provide the Council with the necessary materials to approve Care at Home COA applications.</a:t>
            </a:r>
          </a:p>
        </p:txBody>
      </p:sp>
      <p:sp>
        <p:nvSpPr>
          <p:cNvPr id="5" name="TextBox 4">
            <a:extLst>
              <a:ext uri="{FF2B5EF4-FFF2-40B4-BE49-F238E27FC236}">
                <a16:creationId xmlns:a16="http://schemas.microsoft.com/office/drawing/2014/main" id="{6F7A6D6E-0B28-4124-AEFA-3A5465CF8501}"/>
              </a:ext>
            </a:extLst>
          </p:cNvPr>
          <p:cNvSpPr txBox="1"/>
          <p:nvPr/>
        </p:nvSpPr>
        <p:spPr>
          <a:xfrm>
            <a:off x="123092" y="438151"/>
            <a:ext cx="8868508" cy="584775"/>
          </a:xfrm>
          <a:prstGeom prst="rect">
            <a:avLst/>
          </a:prstGeom>
          <a:noFill/>
          <a:ln>
            <a:noFill/>
          </a:ln>
        </p:spPr>
        <p:txBody>
          <a:bodyPr wrap="square" rtlCol="0">
            <a:spAutoFit/>
          </a:bodyPr>
          <a:lstStyle/>
          <a:p>
            <a:r>
              <a:rPr lang="en-US" sz="3200" b="1" dirty="0">
                <a:solidFill>
                  <a:srgbClr val="002D73"/>
                </a:solidFill>
                <a:latin typeface="Arial" panose="020B0604020202020204" pitchFamily="34" charset="0"/>
                <a:cs typeface="Arial" panose="020B0604020202020204" pitchFamily="34" charset="0"/>
              </a:rPr>
              <a:t>Steps required to process applications:</a:t>
            </a:r>
          </a:p>
        </p:txBody>
      </p:sp>
    </p:spTree>
    <p:extLst>
      <p:ext uri="{BB962C8B-B14F-4D97-AF65-F5344CB8AC3E}">
        <p14:creationId xmlns:p14="http://schemas.microsoft.com/office/powerpoint/2010/main" val="11546126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123092" y="1022926"/>
            <a:ext cx="8763000" cy="4154984"/>
          </a:xfrm>
          <a:prstGeom prst="rect">
            <a:avLst/>
          </a:prstGeom>
          <a:noFill/>
          <a:ln>
            <a:noFill/>
          </a:ln>
        </p:spPr>
        <p:txBody>
          <a:bodyPr wrap="square" rtlCol="0">
            <a:spAutoFit/>
          </a:bodyPr>
          <a:lstStyle/>
          <a:p>
            <a:r>
              <a:rPr lang="en-US" sz="2400" dirty="0"/>
              <a:t>Questions have arisen from potential applicants regarding they type of Care at Home model that would be acceptable to the Council and allowed under Article 46 of Public Health Law.</a:t>
            </a:r>
          </a:p>
          <a:p>
            <a:endParaRPr lang="en-US" sz="2400" dirty="0"/>
          </a:p>
          <a:p>
            <a:r>
              <a:rPr lang="en-US" sz="2400" dirty="0"/>
              <a:t>Examples are:</a:t>
            </a:r>
          </a:p>
          <a:p>
            <a:pPr marL="342900" indent="-342900">
              <a:buFont typeface="Arial" panose="020B0604020202020204" pitchFamily="34" charset="0"/>
              <a:buChar char="•"/>
            </a:pPr>
            <a:r>
              <a:rPr lang="en-US" sz="2400" dirty="0"/>
              <a:t>How to handle refundable entrance fee contracts and refunds</a:t>
            </a:r>
          </a:p>
          <a:p>
            <a:pPr marL="342900" indent="-342900">
              <a:buFont typeface="Arial" panose="020B0604020202020204" pitchFamily="34" charset="0"/>
              <a:buChar char="•"/>
            </a:pPr>
            <a:r>
              <a:rPr lang="en-US" sz="2400" dirty="0"/>
              <a:t>Portability of services</a:t>
            </a:r>
          </a:p>
          <a:p>
            <a:pPr marL="342900" indent="-342900">
              <a:buFont typeface="Arial" panose="020B0604020202020204" pitchFamily="34" charset="0"/>
              <a:buChar char="•"/>
            </a:pPr>
            <a:r>
              <a:rPr lang="en-US" sz="2400" dirty="0"/>
              <a:t>Limits on geographic area of service</a:t>
            </a:r>
          </a:p>
          <a:p>
            <a:pPr marL="342900" indent="-342900">
              <a:buFont typeface="Arial" panose="020B0604020202020204" pitchFamily="34" charset="0"/>
              <a:buChar char="•"/>
            </a:pPr>
            <a:r>
              <a:rPr lang="en-US" sz="2400" dirty="0"/>
              <a:t>Required services</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endParaRPr lang="en-US" sz="2400" dirty="0"/>
          </a:p>
        </p:txBody>
      </p:sp>
      <p:sp>
        <p:nvSpPr>
          <p:cNvPr id="5" name="TextBox 4">
            <a:extLst>
              <a:ext uri="{FF2B5EF4-FFF2-40B4-BE49-F238E27FC236}">
                <a16:creationId xmlns:a16="http://schemas.microsoft.com/office/drawing/2014/main" id="{6F7A6D6E-0B28-4124-AEFA-3A5465CF8501}"/>
              </a:ext>
            </a:extLst>
          </p:cNvPr>
          <p:cNvSpPr txBox="1"/>
          <p:nvPr/>
        </p:nvSpPr>
        <p:spPr>
          <a:xfrm>
            <a:off x="123092" y="438151"/>
            <a:ext cx="8868508" cy="584775"/>
          </a:xfrm>
          <a:prstGeom prst="rect">
            <a:avLst/>
          </a:prstGeom>
          <a:noFill/>
          <a:ln>
            <a:noFill/>
          </a:ln>
        </p:spPr>
        <p:txBody>
          <a:bodyPr wrap="square" rtlCol="0">
            <a:spAutoFit/>
          </a:bodyPr>
          <a:lstStyle/>
          <a:p>
            <a:r>
              <a:rPr lang="en-US" sz="3200" b="1" dirty="0">
                <a:solidFill>
                  <a:srgbClr val="002D73"/>
                </a:solidFill>
                <a:latin typeface="Arial" panose="020B0604020202020204" pitchFamily="34" charset="0"/>
                <a:cs typeface="Arial" panose="020B0604020202020204" pitchFamily="34" charset="0"/>
              </a:rPr>
              <a:t>Steps required to process applications:</a:t>
            </a:r>
          </a:p>
        </p:txBody>
      </p:sp>
    </p:spTree>
    <p:extLst>
      <p:ext uri="{BB962C8B-B14F-4D97-AF65-F5344CB8AC3E}">
        <p14:creationId xmlns:p14="http://schemas.microsoft.com/office/powerpoint/2010/main" val="32882793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123092" y="1123950"/>
            <a:ext cx="8763000" cy="3416320"/>
          </a:xfrm>
          <a:prstGeom prst="rect">
            <a:avLst/>
          </a:prstGeom>
          <a:noFill/>
          <a:ln>
            <a:noFill/>
          </a:ln>
        </p:spPr>
        <p:txBody>
          <a:bodyPr wrap="square" rtlCol="0">
            <a:spAutoFit/>
          </a:bodyPr>
          <a:lstStyle/>
          <a:p>
            <a:r>
              <a:rPr lang="en-US" sz="2400" dirty="0"/>
              <a:t>New regulations would be required to support the Care at Home contract type.</a:t>
            </a:r>
          </a:p>
          <a:p>
            <a:endParaRPr lang="en-US" sz="2400" dirty="0"/>
          </a:p>
          <a:p>
            <a:pPr marL="342900" indent="-342900">
              <a:buFont typeface="Arial" panose="020B0604020202020204" pitchFamily="34" charset="0"/>
              <a:buChar char="•"/>
            </a:pPr>
            <a:r>
              <a:rPr lang="en-US" sz="2400" dirty="0"/>
              <a:t>The CCRC Council would provide input to DOH to help develop proposed regulations for the Care at Home contract model. </a:t>
            </a:r>
          </a:p>
          <a:p>
            <a:pPr marL="342900" indent="-342900">
              <a:buFont typeface="Arial" panose="020B0604020202020204" pitchFamily="34" charset="0"/>
              <a:buChar char="•"/>
            </a:pPr>
            <a:r>
              <a:rPr lang="en-US" sz="2400" dirty="0"/>
              <a:t>DOH would propose new regulations for the Care at Home contracts.</a:t>
            </a:r>
          </a:p>
          <a:p>
            <a:pPr marL="342900" indent="-342900">
              <a:buFont typeface="Arial" panose="020B0604020202020204" pitchFamily="34" charset="0"/>
              <a:buChar char="•"/>
            </a:pPr>
            <a:r>
              <a:rPr lang="en-US" sz="2400" dirty="0"/>
              <a:t>The CCRC Council would be required to adopt new regulations for Care at Home contracts.</a:t>
            </a:r>
          </a:p>
        </p:txBody>
      </p:sp>
      <p:sp>
        <p:nvSpPr>
          <p:cNvPr id="5" name="TextBox 4">
            <a:extLst>
              <a:ext uri="{FF2B5EF4-FFF2-40B4-BE49-F238E27FC236}">
                <a16:creationId xmlns:a16="http://schemas.microsoft.com/office/drawing/2014/main" id="{6F7A6D6E-0B28-4124-AEFA-3A5465CF8501}"/>
              </a:ext>
            </a:extLst>
          </p:cNvPr>
          <p:cNvSpPr txBox="1"/>
          <p:nvPr/>
        </p:nvSpPr>
        <p:spPr>
          <a:xfrm>
            <a:off x="123092" y="438151"/>
            <a:ext cx="8868508" cy="584775"/>
          </a:xfrm>
          <a:prstGeom prst="rect">
            <a:avLst/>
          </a:prstGeom>
          <a:noFill/>
          <a:ln>
            <a:noFill/>
          </a:ln>
        </p:spPr>
        <p:txBody>
          <a:bodyPr wrap="square" rtlCol="0">
            <a:spAutoFit/>
          </a:bodyPr>
          <a:lstStyle/>
          <a:p>
            <a:r>
              <a:rPr lang="en-US" sz="3200" b="1" dirty="0">
                <a:solidFill>
                  <a:srgbClr val="002D73"/>
                </a:solidFill>
                <a:latin typeface="Arial" panose="020B0604020202020204" pitchFamily="34" charset="0"/>
                <a:cs typeface="Arial" panose="020B0604020202020204" pitchFamily="34" charset="0"/>
              </a:rPr>
              <a:t>Steps required to implement Care at Home :</a:t>
            </a:r>
          </a:p>
        </p:txBody>
      </p:sp>
    </p:spTree>
    <p:extLst>
      <p:ext uri="{BB962C8B-B14F-4D97-AF65-F5344CB8AC3E}">
        <p14:creationId xmlns:p14="http://schemas.microsoft.com/office/powerpoint/2010/main" val="15285261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123092" y="971550"/>
            <a:ext cx="8763000" cy="4601260"/>
          </a:xfrm>
          <a:prstGeom prst="rect">
            <a:avLst/>
          </a:prstGeom>
          <a:noFill/>
          <a:ln>
            <a:noFill/>
          </a:ln>
        </p:spPr>
        <p:txBody>
          <a:bodyPr wrap="square" rtlCol="0">
            <a:spAutoFit/>
          </a:bodyPr>
          <a:lstStyle/>
          <a:p>
            <a:r>
              <a:rPr lang="en-US" sz="2400" dirty="0"/>
              <a:t>For the June 14, 2018 CCRC Council meeting:</a:t>
            </a:r>
          </a:p>
          <a:p>
            <a:pPr marL="342900" indent="-342900">
              <a:buFont typeface="Arial" panose="020B0604020202020204" pitchFamily="34" charset="0"/>
              <a:buChar char="•"/>
            </a:pPr>
            <a:r>
              <a:rPr lang="en-US" sz="2400" dirty="0"/>
              <a:t>Presentation from a CCRC interested in implementing Care at Home contracts.</a:t>
            </a:r>
          </a:p>
          <a:p>
            <a:pPr marL="342900" indent="-342900">
              <a:buFont typeface="Arial" panose="020B0604020202020204" pitchFamily="34" charset="0"/>
              <a:buChar char="•"/>
            </a:pPr>
            <a:r>
              <a:rPr lang="en-US" sz="2400" dirty="0"/>
              <a:t>Discuss and recommend materials to be required in the submission of a Care at Home application.</a:t>
            </a:r>
          </a:p>
          <a:p>
            <a:pPr marL="342900" indent="-342900">
              <a:buFont typeface="Arial" panose="020B0604020202020204" pitchFamily="34" charset="0"/>
              <a:buChar char="•"/>
            </a:pPr>
            <a:r>
              <a:rPr lang="en-US" sz="2400" dirty="0"/>
              <a:t>Identify potential areas of discussion and clarification related to Care at Home contracts.</a:t>
            </a:r>
          </a:p>
          <a:p>
            <a:pPr>
              <a:spcBef>
                <a:spcPts val="600"/>
              </a:spcBef>
            </a:pPr>
            <a:r>
              <a:rPr lang="en-US" sz="2400" dirty="0"/>
              <a:t>For the October 18, 2018 CCRC Council meeting:</a:t>
            </a:r>
          </a:p>
          <a:p>
            <a:pPr marL="342900" indent="-342900">
              <a:buFont typeface="Arial" panose="020B0604020202020204" pitchFamily="34" charset="0"/>
              <a:buChar char="•"/>
            </a:pPr>
            <a:r>
              <a:rPr lang="en-US" sz="2400" dirty="0"/>
              <a:t>Resolve remaining issues with Care at Home applications.</a:t>
            </a:r>
          </a:p>
          <a:p>
            <a:pPr marL="342900" indent="-342900">
              <a:buFont typeface="Arial" panose="020B0604020202020204" pitchFamily="34" charset="0"/>
              <a:buChar char="•"/>
            </a:pPr>
            <a:r>
              <a:rPr lang="en-US" sz="2400" dirty="0"/>
              <a:t>Identify implementation issues to be resolved.</a:t>
            </a:r>
          </a:p>
          <a:p>
            <a:endParaRPr lang="en-US" sz="2400" dirty="0"/>
          </a:p>
          <a:p>
            <a:pPr marL="342900" indent="-342900">
              <a:buFont typeface="Arial" panose="020B0604020202020204" pitchFamily="34" charset="0"/>
              <a:buChar char="•"/>
            </a:pPr>
            <a:endParaRPr lang="en-US" sz="2400" dirty="0"/>
          </a:p>
        </p:txBody>
      </p:sp>
      <p:sp>
        <p:nvSpPr>
          <p:cNvPr id="5" name="TextBox 4">
            <a:extLst>
              <a:ext uri="{FF2B5EF4-FFF2-40B4-BE49-F238E27FC236}">
                <a16:creationId xmlns:a16="http://schemas.microsoft.com/office/drawing/2014/main" id="{6F7A6D6E-0B28-4124-AEFA-3A5465CF8501}"/>
              </a:ext>
            </a:extLst>
          </p:cNvPr>
          <p:cNvSpPr txBox="1"/>
          <p:nvPr/>
        </p:nvSpPr>
        <p:spPr>
          <a:xfrm>
            <a:off x="123092" y="438151"/>
            <a:ext cx="8868508" cy="584775"/>
          </a:xfrm>
          <a:prstGeom prst="rect">
            <a:avLst/>
          </a:prstGeom>
          <a:noFill/>
          <a:ln>
            <a:noFill/>
          </a:ln>
        </p:spPr>
        <p:txBody>
          <a:bodyPr wrap="square" rtlCol="0">
            <a:spAutoFit/>
          </a:bodyPr>
          <a:lstStyle/>
          <a:p>
            <a:r>
              <a:rPr lang="en-US" sz="3200" b="1" dirty="0">
                <a:solidFill>
                  <a:srgbClr val="002D73"/>
                </a:solidFill>
                <a:latin typeface="Arial" panose="020B0604020202020204" pitchFamily="34" charset="0"/>
                <a:cs typeface="Arial" panose="020B0604020202020204" pitchFamily="34" charset="0"/>
              </a:rPr>
              <a:t>Recommended next steps:</a:t>
            </a:r>
          </a:p>
        </p:txBody>
      </p:sp>
    </p:spTree>
    <p:extLst>
      <p:ext uri="{BB962C8B-B14F-4D97-AF65-F5344CB8AC3E}">
        <p14:creationId xmlns:p14="http://schemas.microsoft.com/office/powerpoint/2010/main" val="5825934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809750"/>
            <a:ext cx="4572000" cy="707886"/>
          </a:xfrm>
          <a:prstGeom prst="rect">
            <a:avLst/>
          </a:prstGeom>
          <a:noFill/>
          <a:ln>
            <a:noFill/>
          </a:ln>
        </p:spPr>
        <p:txBody>
          <a:bodyPr wrap="square" rtlCol="0">
            <a:spAutoFit/>
          </a:bodyPr>
          <a:lstStyle/>
          <a:p>
            <a:r>
              <a:rPr lang="en-US" sz="4000" b="1" dirty="0">
                <a:solidFill>
                  <a:schemeClr val="bg1"/>
                </a:solidFill>
                <a:latin typeface="Arial" panose="020B0604020202020204" pitchFamily="34" charset="0"/>
                <a:cs typeface="Arial" panose="020B0604020202020204" pitchFamily="34" charset="0"/>
              </a:rPr>
              <a:t>Questions?</a:t>
            </a:r>
          </a:p>
        </p:txBody>
      </p:sp>
    </p:spTree>
    <p:extLst>
      <p:ext uri="{BB962C8B-B14F-4D97-AF65-F5344CB8AC3E}">
        <p14:creationId xmlns:p14="http://schemas.microsoft.com/office/powerpoint/2010/main" val="27977294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3B771F17-7A8E-49A3-B694-53391345B04E}"/>
              </a:ext>
            </a:extLst>
          </p:cNvPr>
          <p:cNvSpPr txBox="1"/>
          <p:nvPr/>
        </p:nvSpPr>
        <p:spPr>
          <a:xfrm>
            <a:off x="152400" y="438150"/>
            <a:ext cx="8686800" cy="584775"/>
          </a:xfrm>
          <a:prstGeom prst="rect">
            <a:avLst/>
          </a:prstGeom>
          <a:noFill/>
          <a:ln>
            <a:noFill/>
          </a:ln>
        </p:spPr>
        <p:txBody>
          <a:bodyPr wrap="square" rtlCol="0">
            <a:spAutoFit/>
          </a:bodyPr>
          <a:lstStyle/>
          <a:p>
            <a:r>
              <a:rPr lang="en-US" sz="3200" b="1" dirty="0">
                <a:solidFill>
                  <a:srgbClr val="002D73"/>
                </a:solidFill>
                <a:latin typeface="Arial" panose="020B0604020202020204" pitchFamily="34" charset="0"/>
                <a:cs typeface="Arial" panose="020B0604020202020204" pitchFamily="34" charset="0"/>
              </a:rPr>
              <a:t>What is Care at Home</a:t>
            </a:r>
          </a:p>
        </p:txBody>
      </p:sp>
      <p:sp>
        <p:nvSpPr>
          <p:cNvPr id="8" name="TextBox 7">
            <a:extLst>
              <a:ext uri="{FF2B5EF4-FFF2-40B4-BE49-F238E27FC236}">
                <a16:creationId xmlns:a16="http://schemas.microsoft.com/office/drawing/2014/main" id="{2F810CC0-C93E-48C2-9FAE-093A5130959E}"/>
              </a:ext>
            </a:extLst>
          </p:cNvPr>
          <p:cNvSpPr txBox="1"/>
          <p:nvPr/>
        </p:nvSpPr>
        <p:spPr>
          <a:xfrm>
            <a:off x="177800" y="1123950"/>
            <a:ext cx="8763000" cy="3785652"/>
          </a:xfrm>
          <a:prstGeom prst="rect">
            <a:avLst/>
          </a:prstGeom>
          <a:noFill/>
          <a:ln>
            <a:noFill/>
          </a:ln>
        </p:spPr>
        <p:txBody>
          <a:bodyPr wrap="square" rtlCol="0">
            <a:spAutoFit/>
          </a:bodyPr>
          <a:lstStyle/>
          <a:p>
            <a:r>
              <a:rPr lang="en-US" sz="2400" dirty="0">
                <a:latin typeface="Arial" panose="020B0604020202020204" pitchFamily="34" charset="0"/>
                <a:cs typeface="Arial" panose="020B0604020202020204" pitchFamily="34" charset="0"/>
              </a:rPr>
              <a:t>Care at Home allows seniors to take advantage of CCRC Communities without leaving their home until such time as their care needs require admission to a CCRC’s Assisted Living or Skilled Nursing Facility, if necessary. </a:t>
            </a:r>
          </a:p>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Care at Home contracts are intended to allow seniors to access the amenities of a CCRC campus while living at home and receive a predefined package of services from a CCRC such as care coordination, home care, transportation, meals, and wellness programs.</a:t>
            </a:r>
          </a:p>
        </p:txBody>
      </p:sp>
    </p:spTree>
    <p:extLst>
      <p:ext uri="{BB962C8B-B14F-4D97-AF65-F5344CB8AC3E}">
        <p14:creationId xmlns:p14="http://schemas.microsoft.com/office/powerpoint/2010/main" val="15255374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3B771F17-7A8E-49A3-B694-53391345B04E}"/>
              </a:ext>
            </a:extLst>
          </p:cNvPr>
          <p:cNvSpPr txBox="1"/>
          <p:nvPr/>
        </p:nvSpPr>
        <p:spPr>
          <a:xfrm>
            <a:off x="152400" y="438150"/>
            <a:ext cx="8686800" cy="584775"/>
          </a:xfrm>
          <a:prstGeom prst="rect">
            <a:avLst/>
          </a:prstGeom>
          <a:noFill/>
          <a:ln>
            <a:noFill/>
          </a:ln>
        </p:spPr>
        <p:txBody>
          <a:bodyPr wrap="square" rtlCol="0">
            <a:spAutoFit/>
          </a:bodyPr>
          <a:lstStyle/>
          <a:p>
            <a:r>
              <a:rPr lang="en-US" sz="3200" b="1" dirty="0">
                <a:solidFill>
                  <a:srgbClr val="002D73"/>
                </a:solidFill>
                <a:latin typeface="Arial" panose="020B0604020202020204" pitchFamily="34" charset="0"/>
                <a:cs typeface="Arial" panose="020B0604020202020204" pitchFamily="34" charset="0"/>
              </a:rPr>
              <a:t>What is Care at Home (cont.)</a:t>
            </a:r>
          </a:p>
        </p:txBody>
      </p:sp>
      <p:sp>
        <p:nvSpPr>
          <p:cNvPr id="8" name="TextBox 7">
            <a:extLst>
              <a:ext uri="{FF2B5EF4-FFF2-40B4-BE49-F238E27FC236}">
                <a16:creationId xmlns:a16="http://schemas.microsoft.com/office/drawing/2014/main" id="{2F810CC0-C93E-48C2-9FAE-093A5130959E}"/>
              </a:ext>
            </a:extLst>
          </p:cNvPr>
          <p:cNvSpPr txBox="1"/>
          <p:nvPr/>
        </p:nvSpPr>
        <p:spPr>
          <a:xfrm>
            <a:off x="152400" y="1123950"/>
            <a:ext cx="8763000" cy="2862322"/>
          </a:xfrm>
          <a:prstGeom prst="rect">
            <a:avLst/>
          </a:prstGeom>
          <a:noFill/>
          <a:ln>
            <a:noFill/>
          </a:ln>
        </p:spPr>
        <p:txBody>
          <a:bodyPr wrap="square" rtlCol="0">
            <a:spAutoFit/>
          </a:bodyPr>
          <a:lstStyle/>
          <a:p>
            <a:r>
              <a:rPr lang="en-US" sz="2400" dirty="0">
                <a:latin typeface="Arial" panose="020B0604020202020204" pitchFamily="34" charset="0"/>
                <a:cs typeface="Arial" panose="020B0604020202020204" pitchFamily="34" charset="0"/>
              </a:rPr>
              <a:t>Care at Home contracts target seniors who desire to remain in their home but have want to access the services and security offered to traditional CCRC residents.</a:t>
            </a:r>
          </a:p>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Care at Home contracts are intended to have an initial entrance fee plus a monthly care fee to cover the cost of services provided under the contract.</a:t>
            </a:r>
          </a:p>
          <a:p>
            <a:endParaRPr lang="en-US"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044694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3B771F17-7A8E-49A3-B694-53391345B04E}"/>
              </a:ext>
            </a:extLst>
          </p:cNvPr>
          <p:cNvSpPr txBox="1"/>
          <p:nvPr/>
        </p:nvSpPr>
        <p:spPr>
          <a:xfrm>
            <a:off x="152400" y="438150"/>
            <a:ext cx="8686800" cy="584775"/>
          </a:xfrm>
          <a:prstGeom prst="rect">
            <a:avLst/>
          </a:prstGeom>
          <a:noFill/>
          <a:ln>
            <a:noFill/>
          </a:ln>
        </p:spPr>
        <p:txBody>
          <a:bodyPr wrap="square" rtlCol="0">
            <a:spAutoFit/>
          </a:bodyPr>
          <a:lstStyle/>
          <a:p>
            <a:r>
              <a:rPr lang="en-US" sz="3200" b="1" dirty="0">
                <a:solidFill>
                  <a:srgbClr val="002D73"/>
                </a:solidFill>
                <a:latin typeface="Arial" panose="020B0604020202020204" pitchFamily="34" charset="0"/>
                <a:cs typeface="Arial" panose="020B0604020202020204" pitchFamily="34" charset="0"/>
              </a:rPr>
              <a:t>What is Care at Home (cont.)</a:t>
            </a:r>
          </a:p>
        </p:txBody>
      </p:sp>
      <p:sp>
        <p:nvSpPr>
          <p:cNvPr id="8" name="TextBox 7">
            <a:extLst>
              <a:ext uri="{FF2B5EF4-FFF2-40B4-BE49-F238E27FC236}">
                <a16:creationId xmlns:a16="http://schemas.microsoft.com/office/drawing/2014/main" id="{2F810CC0-C93E-48C2-9FAE-093A5130959E}"/>
              </a:ext>
            </a:extLst>
          </p:cNvPr>
          <p:cNvSpPr txBox="1"/>
          <p:nvPr/>
        </p:nvSpPr>
        <p:spPr>
          <a:xfrm>
            <a:off x="171450" y="1123950"/>
            <a:ext cx="8763000" cy="3785652"/>
          </a:xfrm>
          <a:prstGeom prst="rect">
            <a:avLst/>
          </a:prstGeom>
          <a:noFill/>
          <a:ln>
            <a:noFill/>
          </a:ln>
        </p:spPr>
        <p:txBody>
          <a:bodyPr wrap="square" rtlCol="0">
            <a:spAutoFit/>
          </a:bodyPr>
          <a:lstStyle/>
          <a:p>
            <a:r>
              <a:rPr lang="en-US" sz="2400" dirty="0">
                <a:latin typeface="Arial" panose="020B0604020202020204" pitchFamily="34" charset="0"/>
                <a:cs typeface="Arial" panose="020B0604020202020204" pitchFamily="34" charset="0"/>
              </a:rPr>
              <a:t>The entrance fee and monthly care fee could be offered at generally less expensive pricing than traditional CCRC Residency Agreements for Independent Living Units.</a:t>
            </a:r>
          </a:p>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Care at Home services are provided by the CCRC or provider under contract with the CCRC.</a:t>
            </a:r>
          </a:p>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Care at Home contract holders are expected to live within a reasonable geographic vicinity of the CCRC to allow access to CCRC services and amenities. </a:t>
            </a:r>
          </a:p>
        </p:txBody>
      </p:sp>
    </p:spTree>
    <p:extLst>
      <p:ext uri="{BB962C8B-B14F-4D97-AF65-F5344CB8AC3E}">
        <p14:creationId xmlns:p14="http://schemas.microsoft.com/office/powerpoint/2010/main" val="13064171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3B771F17-7A8E-49A3-B694-53391345B04E}"/>
              </a:ext>
            </a:extLst>
          </p:cNvPr>
          <p:cNvSpPr txBox="1"/>
          <p:nvPr/>
        </p:nvSpPr>
        <p:spPr>
          <a:xfrm>
            <a:off x="152400" y="438150"/>
            <a:ext cx="8686800" cy="584775"/>
          </a:xfrm>
          <a:prstGeom prst="rect">
            <a:avLst/>
          </a:prstGeom>
          <a:noFill/>
          <a:ln>
            <a:noFill/>
          </a:ln>
        </p:spPr>
        <p:txBody>
          <a:bodyPr wrap="square" rtlCol="0">
            <a:spAutoFit/>
          </a:bodyPr>
          <a:lstStyle/>
          <a:p>
            <a:r>
              <a:rPr lang="en-US" sz="3200" b="1" dirty="0">
                <a:solidFill>
                  <a:srgbClr val="002D73"/>
                </a:solidFill>
                <a:latin typeface="Arial" panose="020B0604020202020204" pitchFamily="34" charset="0"/>
                <a:cs typeface="Arial" panose="020B0604020202020204" pitchFamily="34" charset="0"/>
              </a:rPr>
              <a:t>Perceived Benefits of Care at Home</a:t>
            </a:r>
          </a:p>
        </p:txBody>
      </p:sp>
      <p:sp>
        <p:nvSpPr>
          <p:cNvPr id="8" name="TextBox 7">
            <a:extLst>
              <a:ext uri="{FF2B5EF4-FFF2-40B4-BE49-F238E27FC236}">
                <a16:creationId xmlns:a16="http://schemas.microsoft.com/office/drawing/2014/main" id="{2F810CC0-C93E-48C2-9FAE-093A5130959E}"/>
              </a:ext>
            </a:extLst>
          </p:cNvPr>
          <p:cNvSpPr txBox="1"/>
          <p:nvPr/>
        </p:nvSpPr>
        <p:spPr>
          <a:xfrm>
            <a:off x="177800" y="1123950"/>
            <a:ext cx="8763000" cy="3354765"/>
          </a:xfrm>
          <a:prstGeom prst="rect">
            <a:avLst/>
          </a:prstGeom>
          <a:noFill/>
          <a:ln>
            <a:noFill/>
          </a:ln>
        </p:spPr>
        <p:txBody>
          <a:bodyPr wrap="square" rtlCol="0">
            <a:spAutoFit/>
          </a:bodyPr>
          <a:lstStyle/>
          <a:p>
            <a:r>
              <a:rPr lang="en-US" sz="2400" dirty="0">
                <a:latin typeface="Arial" panose="020B0604020202020204" pitchFamily="34" charset="0"/>
                <a:cs typeface="Arial" panose="020B0604020202020204" pitchFamily="34" charset="0"/>
              </a:rPr>
              <a:t>Can provide seniors access to support and health services that allow them to remain in the home instead of requiring institutional placement.</a:t>
            </a:r>
          </a:p>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May make CCRC services attractive to a younger senior population.  </a:t>
            </a:r>
          </a:p>
          <a:p>
            <a:endParaRPr lang="en-US" sz="20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Offers seniors an alternative to traditional long term care insurance.</a:t>
            </a:r>
          </a:p>
        </p:txBody>
      </p:sp>
    </p:spTree>
    <p:extLst>
      <p:ext uri="{BB962C8B-B14F-4D97-AF65-F5344CB8AC3E}">
        <p14:creationId xmlns:p14="http://schemas.microsoft.com/office/powerpoint/2010/main" val="5046182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3B771F17-7A8E-49A3-B694-53391345B04E}"/>
              </a:ext>
            </a:extLst>
          </p:cNvPr>
          <p:cNvSpPr txBox="1"/>
          <p:nvPr/>
        </p:nvSpPr>
        <p:spPr>
          <a:xfrm>
            <a:off x="152400" y="438150"/>
            <a:ext cx="8686800" cy="584775"/>
          </a:xfrm>
          <a:prstGeom prst="rect">
            <a:avLst/>
          </a:prstGeom>
          <a:noFill/>
          <a:ln>
            <a:noFill/>
          </a:ln>
        </p:spPr>
        <p:txBody>
          <a:bodyPr wrap="square" rtlCol="0">
            <a:spAutoFit/>
          </a:bodyPr>
          <a:lstStyle/>
          <a:p>
            <a:r>
              <a:rPr lang="en-US" sz="3200" b="1" dirty="0">
                <a:solidFill>
                  <a:srgbClr val="002D73"/>
                </a:solidFill>
                <a:latin typeface="Arial" panose="020B0604020202020204" pitchFamily="34" charset="0"/>
                <a:cs typeface="Arial" panose="020B0604020202020204" pitchFamily="34" charset="0"/>
              </a:rPr>
              <a:t>Perceived Benefits of Care at Home (cont.)</a:t>
            </a:r>
          </a:p>
        </p:txBody>
      </p:sp>
      <p:sp>
        <p:nvSpPr>
          <p:cNvPr id="8" name="TextBox 7">
            <a:extLst>
              <a:ext uri="{FF2B5EF4-FFF2-40B4-BE49-F238E27FC236}">
                <a16:creationId xmlns:a16="http://schemas.microsoft.com/office/drawing/2014/main" id="{2F810CC0-C93E-48C2-9FAE-093A5130959E}"/>
              </a:ext>
            </a:extLst>
          </p:cNvPr>
          <p:cNvSpPr txBox="1"/>
          <p:nvPr/>
        </p:nvSpPr>
        <p:spPr>
          <a:xfrm>
            <a:off x="177800" y="1123950"/>
            <a:ext cx="8763000" cy="2985433"/>
          </a:xfrm>
          <a:prstGeom prst="rect">
            <a:avLst/>
          </a:prstGeom>
          <a:noFill/>
          <a:ln>
            <a:noFill/>
          </a:ln>
        </p:spPr>
        <p:txBody>
          <a:bodyPr wrap="square" rtlCol="0">
            <a:spAutoFit/>
          </a:bodyPr>
          <a:lstStyle/>
          <a:p>
            <a:r>
              <a:rPr lang="en-US" sz="2400" dirty="0">
                <a:latin typeface="Arial" panose="020B0604020202020204" pitchFamily="34" charset="0"/>
                <a:cs typeface="Arial" panose="020B0604020202020204" pitchFamily="34" charset="0"/>
              </a:rPr>
              <a:t>Provides an opportunity for seniors living at home to interact with peers at the CCRC.</a:t>
            </a:r>
          </a:p>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Expands the CCRC “community” into the greater senior community in the geographic area. “CCRC without walls” </a:t>
            </a:r>
          </a:p>
          <a:p>
            <a:endParaRPr lang="en-US" sz="20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May be able to convert a Care at Home contract to a traditional CCRC Residency Agreement if one chooses.  </a:t>
            </a:r>
          </a:p>
        </p:txBody>
      </p:sp>
    </p:spTree>
    <p:extLst>
      <p:ext uri="{BB962C8B-B14F-4D97-AF65-F5344CB8AC3E}">
        <p14:creationId xmlns:p14="http://schemas.microsoft.com/office/powerpoint/2010/main" val="13998726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1809750"/>
            <a:ext cx="5105400" cy="1938992"/>
          </a:xfrm>
          <a:prstGeom prst="rect">
            <a:avLst/>
          </a:prstGeom>
          <a:noFill/>
          <a:ln>
            <a:noFill/>
          </a:ln>
        </p:spPr>
        <p:txBody>
          <a:bodyPr wrap="square" rtlCol="0">
            <a:spAutoFit/>
          </a:bodyPr>
          <a:lstStyle/>
          <a:p>
            <a:r>
              <a:rPr lang="en-US" sz="4000" b="1" dirty="0">
                <a:solidFill>
                  <a:schemeClr val="bg1"/>
                </a:solidFill>
                <a:latin typeface="Arial" panose="020B0604020202020204" pitchFamily="34" charset="0"/>
                <a:cs typeface="Arial" panose="020B0604020202020204" pitchFamily="34" charset="0"/>
              </a:rPr>
              <a:t>Basic Requirements for Care at Home in NYS</a:t>
            </a:r>
          </a:p>
        </p:txBody>
      </p:sp>
    </p:spTree>
    <p:extLst>
      <p:ext uri="{BB962C8B-B14F-4D97-AF65-F5344CB8AC3E}">
        <p14:creationId xmlns:p14="http://schemas.microsoft.com/office/powerpoint/2010/main" val="28963468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0" y="438150"/>
            <a:ext cx="8868508" cy="584775"/>
          </a:xfrm>
          <a:prstGeom prst="rect">
            <a:avLst/>
          </a:prstGeom>
          <a:noFill/>
          <a:ln>
            <a:noFill/>
          </a:ln>
        </p:spPr>
        <p:txBody>
          <a:bodyPr wrap="square" rtlCol="0">
            <a:spAutoFit/>
          </a:bodyPr>
          <a:lstStyle/>
          <a:p>
            <a:r>
              <a:rPr lang="en-US" sz="3200" b="1" dirty="0">
                <a:solidFill>
                  <a:srgbClr val="002D73"/>
                </a:solidFill>
                <a:latin typeface="Arial" panose="020B0604020202020204" pitchFamily="34" charset="0"/>
                <a:cs typeface="Arial" panose="020B0604020202020204" pitchFamily="34" charset="0"/>
              </a:rPr>
              <a:t>Under Public Health Law, Care at Home….</a:t>
            </a:r>
          </a:p>
        </p:txBody>
      </p:sp>
      <p:sp>
        <p:nvSpPr>
          <p:cNvPr id="12" name="TextBox 11"/>
          <p:cNvSpPr txBox="1"/>
          <p:nvPr/>
        </p:nvSpPr>
        <p:spPr>
          <a:xfrm>
            <a:off x="76200" y="970439"/>
            <a:ext cx="8763000" cy="4524315"/>
          </a:xfrm>
          <a:prstGeom prst="rect">
            <a:avLst/>
          </a:prstGeom>
          <a:noFill/>
          <a:ln>
            <a:noFill/>
          </a:ln>
        </p:spPr>
        <p:txBody>
          <a:bodyPr wrap="square" rtlCol="0">
            <a:spAutoFit/>
          </a:bodyPr>
          <a:lstStyle/>
          <a:p>
            <a:r>
              <a:rPr lang="en-US" sz="2400" dirty="0">
                <a:latin typeface="Arial" panose="020B0604020202020204" pitchFamily="34" charset="0"/>
                <a:cs typeface="Arial" panose="020B0604020202020204" pitchFamily="34" charset="0"/>
              </a:rPr>
              <a:t>Can only be offered by an Article 46 CCRC through an amendment to the Certificate of Authority.  The amendment must be approved by the CCRC Council. </a:t>
            </a:r>
            <a:r>
              <a:rPr lang="en-US" sz="2400" i="1" dirty="0">
                <a:latin typeface="Arial" panose="020B0604020202020204" pitchFamily="34" charset="0"/>
                <a:cs typeface="Arial" panose="020B0604020202020204" pitchFamily="34" charset="0"/>
              </a:rPr>
              <a:t>PHL § 4605-a.</a:t>
            </a:r>
          </a:p>
          <a:p>
            <a:endParaRPr lang="en-US" sz="16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Can only be offered by communities that also offer continuing care retirement contracts (Type A or B) and maintain CCRC facilities that operate in support of continuing care retirement Type A or B contracts. </a:t>
            </a:r>
            <a:r>
              <a:rPr lang="en-US" sz="2400" i="1" dirty="0">
                <a:latin typeface="Arial" panose="020B0604020202020204" pitchFamily="34" charset="0"/>
                <a:cs typeface="Arial" panose="020B0604020202020204" pitchFamily="34" charset="0"/>
              </a:rPr>
              <a:t>PHL § 4601(2-b)(f).</a:t>
            </a:r>
          </a:p>
          <a:p>
            <a:pPr marL="342900" indent="-342900">
              <a:buFont typeface="Arial" panose="020B0604020202020204" pitchFamily="34" charset="0"/>
              <a:buChar char="•"/>
            </a:pPr>
            <a:endParaRPr lang="en-US" sz="2200" dirty="0">
              <a:latin typeface="Arial" panose="020B0604020202020204" pitchFamily="34" charset="0"/>
              <a:cs typeface="Arial" panose="020B0604020202020204" pitchFamily="34" charset="0"/>
            </a:endParaRPr>
          </a:p>
          <a:p>
            <a:r>
              <a:rPr lang="en-US" sz="2200" b="1" i="1" dirty="0">
                <a:latin typeface="Arial" panose="020B0604020202020204" pitchFamily="34" charset="0"/>
                <a:cs typeface="Arial" panose="020B0604020202020204" pitchFamily="34" charset="0"/>
              </a:rPr>
              <a:t>Cannot be offered by a separate corporation/operator even if they are affiliated with the CCRC operator.</a:t>
            </a:r>
          </a:p>
          <a:p>
            <a:endParaRPr lang="en-US" sz="2200" dirty="0">
              <a:latin typeface="Arial" panose="020B0604020202020204" pitchFamily="34" charset="0"/>
              <a:cs typeface="Arial" panose="020B0604020202020204" pitchFamily="34" charset="0"/>
            </a:endParaRPr>
          </a:p>
          <a:p>
            <a:endParaRPr lang="en-US" sz="1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22540202"/>
      </p:ext>
    </p:extLst>
  </p:cSld>
  <p:clrMapOvr>
    <a:masterClrMapping/>
  </p:clrMapOvr>
</p:sld>
</file>

<file path=ppt/theme/theme1.xml><?xml version="1.0" encoding="utf-8"?>
<a:theme xmlns:a="http://schemas.openxmlformats.org/drawingml/2006/main" name="Cover 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NYSOO_DOH_Powerpoint.potx [Read-Only]" id="{8E0125E0-1BBF-4420-9F3B-B1409A21FE81}" vid="{458A19B8-1CCC-4128-97D7-014D7335DA24}"/>
    </a:ext>
  </a:extLst>
</a:theme>
</file>

<file path=ppt/theme/theme2.xml><?xml version="1.0" encoding="utf-8"?>
<a:theme xmlns:a="http://schemas.openxmlformats.org/drawingml/2006/main" name="Section 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NYSOO_DOH_Powerpoint.potx [Read-Only]" id="{8E0125E0-1BBF-4420-9F3B-B1409A21FE81}" vid="{83DB99B9-FBBF-4E58-AD34-A04AD5324ACD}"/>
    </a:ext>
  </a:extLst>
</a:theme>
</file>

<file path=ppt/theme/theme3.xml><?xml version="1.0" encoding="utf-8"?>
<a:theme xmlns:a="http://schemas.openxmlformats.org/drawingml/2006/main" name="Content 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NYSOO_DOH_Powerpoint.potx [Read-Only]" id="{8E0125E0-1BBF-4420-9F3B-B1409A21FE81}" vid="{115AF7B3-7B69-4BA1-AF2A-2543894A21B7}"/>
    </a:ext>
  </a:extLst>
</a:theme>
</file>

<file path=ppt/theme/theme4.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NYSOO_DOH_Powerpoint.potx [Read-Only]" id="{8E0125E0-1BBF-4420-9F3B-B1409A21FE81}" vid="{BCDA8C00-E1E8-4411-99FE-608C068F1049}"/>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NYSOO_DOH_Powerpoint</Template>
  <TotalTime>1825</TotalTime>
  <Words>1560</Words>
  <Application>Microsoft Office PowerPoint</Application>
  <PresentationFormat>On-screen Show (16:9)</PresentationFormat>
  <Paragraphs>114</Paragraphs>
  <Slides>28</Slides>
  <Notes>2</Notes>
  <HiddenSlides>0</HiddenSlides>
  <MMClips>0</MMClips>
  <ScaleCrop>false</ScaleCrop>
  <HeadingPairs>
    <vt:vector size="6" baseType="variant">
      <vt:variant>
        <vt:lpstr>Fonts Used</vt:lpstr>
      </vt:variant>
      <vt:variant>
        <vt:i4>2</vt:i4>
      </vt:variant>
      <vt:variant>
        <vt:lpstr>Theme</vt:lpstr>
      </vt:variant>
      <vt:variant>
        <vt:i4>4</vt:i4>
      </vt:variant>
      <vt:variant>
        <vt:lpstr>Slide Titles</vt:lpstr>
      </vt:variant>
      <vt:variant>
        <vt:i4>28</vt:i4>
      </vt:variant>
    </vt:vector>
  </HeadingPairs>
  <TitlesOfParts>
    <vt:vector size="34" baseType="lpstr">
      <vt:lpstr>Arial</vt:lpstr>
      <vt:lpstr>Calibri</vt:lpstr>
      <vt:lpstr>Cover Master</vt:lpstr>
      <vt:lpstr>Section Master</vt:lpstr>
      <vt:lpstr>Content Master</vt:lpstr>
      <vt:lpstr>2_Custom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New York State Department of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E. Heeran</dc:creator>
  <cp:lastModifiedBy>Heeran, Michael E (HEALTH)</cp:lastModifiedBy>
  <cp:revision>132</cp:revision>
  <dcterms:created xsi:type="dcterms:W3CDTF">2015-06-08T01:24:26Z</dcterms:created>
  <dcterms:modified xsi:type="dcterms:W3CDTF">2018-03-06T22:34:26Z</dcterms:modified>
</cp:coreProperties>
</file>