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1"/>
    <p:sldMasterId id="2147483660" r:id="rId2"/>
    <p:sldMasterId id="2147483648" r:id="rId3"/>
    <p:sldMasterId id="2147483674" r:id="rId4"/>
  </p:sldMasterIdLst>
  <p:notesMasterIdLst>
    <p:notesMasterId r:id="rId12"/>
  </p:notesMasterIdLst>
  <p:handoutMasterIdLst>
    <p:handoutMasterId r:id="rId13"/>
  </p:handoutMasterIdLst>
  <p:sldIdLst>
    <p:sldId id="256" r:id="rId5"/>
    <p:sldId id="257" r:id="rId6"/>
    <p:sldId id="262" r:id="rId7"/>
    <p:sldId id="263" r:id="rId8"/>
    <p:sldId id="259" r:id="rId9"/>
    <p:sldId id="260" r:id="rId10"/>
    <p:sldId id="261" r:id="rId11"/>
  </p:sldIdLst>
  <p:sldSz cx="9144000" cy="5143500" type="screen16x9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73"/>
    <a:srgbClr val="553278"/>
    <a:srgbClr val="646569"/>
    <a:srgbClr val="007681"/>
    <a:srgbClr val="1F3261"/>
    <a:srgbClr val="458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7" autoAdjust="0"/>
  </p:normalViewPr>
  <p:slideViewPr>
    <p:cSldViewPr>
      <p:cViewPr varScale="1">
        <p:scale>
          <a:sx n="93" d="100"/>
          <a:sy n="93" d="100"/>
        </p:scale>
        <p:origin x="544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-3540" y="-96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80072-DCE3-430D-AAE0-918B972189EA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5D34A-30AC-44AB-8899-CFE55C68E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23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CF2C164A-7038-42D0-953C-2EB4816D4C81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692150"/>
            <a:ext cx="615950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F6DA9C80-B631-4EC4-8253-F63CFD015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5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6281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722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18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54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57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743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3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9627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7515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1" y="4783455"/>
            <a:ext cx="2926079" cy="257175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9/23/2015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402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52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0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20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50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YSOO_DOH_rg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1950"/>
            <a:ext cx="3603190" cy="81076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51E1D-7280-49D6-A2E2-CE63FE17EF16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CAC6D-BD82-4571-9E34-C1EFF11A946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3714750"/>
            <a:ext cx="9144000" cy="14859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3714750"/>
            <a:ext cx="9144000" cy="76200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1"/>
          <p:cNvSpPr txBox="1">
            <a:spLocks/>
          </p:cNvSpPr>
          <p:nvPr userDrawn="1"/>
        </p:nvSpPr>
        <p:spPr>
          <a:xfrm>
            <a:off x="457200" y="3943350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74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YSOO_DOH_rg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453" y="4511417"/>
            <a:ext cx="1713547" cy="385572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581150"/>
            <a:ext cx="5334000" cy="2743200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540453"/>
            <a:ext cx="533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ate Placeholder 1"/>
          <p:cNvSpPr txBox="1">
            <a:spLocks/>
          </p:cNvSpPr>
          <p:nvPr userDrawn="1"/>
        </p:nvSpPr>
        <p:spPr>
          <a:xfrm>
            <a:off x="152400" y="88105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solidFill>
                <a:srgbClr val="002D73"/>
              </a:solidFill>
            </a:endParaRP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>
                <a:solidFill>
                  <a:srgbClr val="002D73"/>
                </a:solidFill>
              </a:rPr>
              <a:pPr/>
              <a:t>‹#›</a:t>
            </a:fld>
            <a:endParaRPr lang="en-US" sz="1200" dirty="0">
              <a:solidFill>
                <a:srgbClr val="002D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24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ate Placeholder 1"/>
          <p:cNvSpPr txBox="1">
            <a:spLocks/>
          </p:cNvSpPr>
          <p:nvPr userDrawn="1"/>
        </p:nvSpPr>
        <p:spPr>
          <a:xfrm>
            <a:off x="152400" y="88105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</p:txBody>
      </p:sp>
      <p:sp>
        <p:nvSpPr>
          <p:cNvPr id="24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NYSOO_DOH_rgb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453" y="4511417"/>
            <a:ext cx="1713547" cy="38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13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7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D0365-0D65-4032-85A6-BECCAB4E9A68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54AA7-8025-408E-B296-E2B43FE0863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2344"/>
            <a:ext cx="9144000" cy="299605"/>
          </a:xfrm>
          <a:prstGeom prst="rect">
            <a:avLst/>
          </a:prstGeom>
          <a:solidFill>
            <a:srgbClr val="002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e Placeholder 1"/>
          <p:cNvSpPr txBox="1">
            <a:spLocks/>
          </p:cNvSpPr>
          <p:nvPr userDrawn="1"/>
        </p:nvSpPr>
        <p:spPr>
          <a:xfrm>
            <a:off x="152400" y="88105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140F40-957F-429B-BF36-B42CA41DE130}" type="datetime4">
              <a:rPr lang="en-US" sz="1200" smtClean="0"/>
              <a:pPr/>
              <a:t>September 23, 2015</a:t>
            </a:fld>
            <a:endParaRPr lang="en-US" sz="1200" dirty="0"/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305800" y="88105"/>
            <a:ext cx="6858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F52EC2-2C0B-4C03-9888-0B25156ED88D}" type="slidenum">
              <a:rPr lang="en-US" sz="1200" smtClean="0"/>
              <a:pPr/>
              <a:t>‹#›</a:t>
            </a:fld>
            <a:endParaRPr lang="en-US" sz="12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-19050"/>
            <a:ext cx="9144000" cy="81394"/>
          </a:xfrm>
          <a:prstGeom prst="rect">
            <a:avLst/>
          </a:prstGeom>
          <a:solidFill>
            <a:srgbClr val="5532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NYSOO_DOH_rgb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453" y="4511417"/>
            <a:ext cx="1713547" cy="38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379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57200" y="1809750"/>
            <a:ext cx="76962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RHCF Bed Need Methodology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571750"/>
            <a:ext cx="57912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white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NYCRR Section 709.3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394335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24, 2015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3400" y="1428750"/>
            <a:ext cx="876300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3200"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Overestimates Bed </a:t>
            </a:r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</a:t>
            </a:r>
          </a:p>
          <a:p>
            <a:endParaRPr lang="en-US" sz="2400" b="1" dirty="0">
              <a:solidFill>
                <a:srgbClr val="5532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7700" y="2114550"/>
            <a:ext cx="7848600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121,243 estimated for 2016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3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111,195 certified or in pipeline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US" sz="30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Occupancy 93.0% statewide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514350"/>
            <a:ext cx="69012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5532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Disadvantages of Current Formula</a:t>
            </a:r>
          </a:p>
        </p:txBody>
      </p:sp>
    </p:spTree>
    <p:extLst>
      <p:ext uri="{BB962C8B-B14F-4D97-AF65-F5344CB8AC3E}">
        <p14:creationId xmlns:p14="http://schemas.microsoft.com/office/powerpoint/2010/main" val="2731407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47800" y="3790950"/>
            <a:ext cx="477791" cy="119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405"/>
            <a:r>
              <a:rPr sz="695" spc="7" dirty="0">
                <a:latin typeface="Calibri"/>
                <a:cs typeface="Calibri"/>
              </a:rPr>
              <a:t>Source:</a:t>
            </a:r>
            <a:r>
              <a:rPr sz="695" spc="3" dirty="0">
                <a:latin typeface="Calibri"/>
                <a:cs typeface="Calibri"/>
              </a:rPr>
              <a:t> HFIS</a:t>
            </a:r>
            <a:endParaRPr sz="695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2000" y="745874"/>
            <a:ext cx="7215514" cy="609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32939" marR="8405" indent="-924955" algn="ctr">
              <a:lnSpc>
                <a:spcPct val="107000"/>
              </a:lnSpc>
            </a:pPr>
            <a:r>
              <a:rPr b="1" spc="-3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Occupanc</a:t>
            </a:r>
            <a:r>
              <a:rPr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b="1" spc="-3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b="1" spc="-3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</a:t>
            </a:r>
            <a:r>
              <a:rPr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 </a:t>
            </a:r>
            <a:r>
              <a:rPr b="1" spc="-3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Residentia</a:t>
            </a:r>
            <a:r>
              <a:rPr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b="1" spc="-3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Healt</a:t>
            </a:r>
            <a:r>
              <a:rPr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b="1" spc="-3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r>
              <a:rPr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b="1" spc="-3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-3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Facilitie</a:t>
            </a:r>
            <a:r>
              <a:rPr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b="1" spc="-3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(RHCF) </a:t>
            </a:r>
            <a:endParaRPr lang="en-US" b="1" spc="-3" dirty="0" smtClean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32939" marR="8405" indent="-924955" algn="ctr">
              <a:lnSpc>
                <a:spcPct val="107000"/>
              </a:lnSpc>
            </a:pPr>
            <a:r>
              <a:rPr b="1" spc="-3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b="1" spc="-3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</a:t>
            </a:r>
            <a:r>
              <a:rPr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b="1" spc="-3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  <a:r>
              <a:rPr b="1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‐</a:t>
            </a:r>
            <a:r>
              <a:rPr b="1" spc="-3" dirty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endParaRPr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199753"/>
              </p:ext>
            </p:extLst>
          </p:nvPr>
        </p:nvGraphicFramePr>
        <p:xfrm>
          <a:off x="762000" y="1733550"/>
          <a:ext cx="7215514" cy="25146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5173"/>
                <a:gridCol w="786933"/>
                <a:gridCol w="865627"/>
                <a:gridCol w="822808"/>
                <a:gridCol w="829752"/>
                <a:gridCol w="786933"/>
                <a:gridCol w="786933"/>
                <a:gridCol w="841355"/>
              </a:tblGrid>
              <a:tr h="263945">
                <a:tc>
                  <a:txBody>
                    <a:bodyPr/>
                    <a:lstStyle/>
                    <a:p>
                      <a:pPr marR="0" algn="ctr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Region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2009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0226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2010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2011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0289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2012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0353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2013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30416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2014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18110" marR="115570" indent="24765">
                        <a:lnSpc>
                          <a:spcPct val="108400"/>
                        </a:lnSpc>
                      </a:pPr>
                      <a:r>
                        <a:rPr sz="800" b="1" dirty="0" smtClean="0">
                          <a:latin typeface="Calibri"/>
                          <a:cs typeface="Calibri"/>
                        </a:rPr>
                        <a:t>%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Change 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2009‐2014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</a:tr>
              <a:tr h="250073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1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Western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Ne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w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York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(WNY)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92.7%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91.7%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4229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‐2.5%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250073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2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Finger Lakes 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(FL)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93.3%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91.7%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96.2%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117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4229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‐0.1%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250073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Central 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Ne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w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York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(CNY)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92.3%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4229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‐2.6%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250073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4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Ne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w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Yor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k‐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Penn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(NY‐PENN)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93.4%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91.0%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92.2%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91.3%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93.3%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4229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‐0.1%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250073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5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Northeastern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Ne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w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York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(NENY)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117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117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93.6%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117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117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117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117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92.3%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4229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‐2.8%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250073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6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Hudso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n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Valley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(HV)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91.7%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93.3%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91.2%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91.7%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911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0.0%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250073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7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Ne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w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York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City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(NYC)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95.4%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4229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‐1.1%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250073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8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.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Nassau/Suffol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k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(N/S)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94.0%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92.4%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92.8%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92.1%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91.5%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54229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‐3.2%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250073"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Ne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w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800" b="1" spc="0" dirty="0" smtClean="0">
                          <a:latin typeface="Calibri"/>
                          <a:cs typeface="Calibri"/>
                        </a:rPr>
                        <a:t>York</a:t>
                      </a: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 State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50927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94.3%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50927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94.3%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50990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93.6%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50990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93.7%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509905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92.6%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699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51054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latin typeface="Calibri"/>
                          <a:cs typeface="Calibri"/>
                        </a:rPr>
                        <a:t>92.9%</a:t>
                      </a:r>
                      <a:endParaRPr sz="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542290">
                        <a:lnSpc>
                          <a:spcPct val="100000"/>
                        </a:lnSpc>
                      </a:pPr>
                      <a:r>
                        <a:rPr sz="8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‐1.5%</a:t>
                      </a:r>
                      <a:endParaRPr sz="8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699">
                      <a:solidFill>
                        <a:srgbClr val="4F493B"/>
                      </a:solidFill>
                      <a:prstDash val="solid"/>
                    </a:lnR>
                    <a:lnT w="12699">
                      <a:solidFill>
                        <a:srgbClr val="000000"/>
                      </a:solidFill>
                      <a:prstDash val="solid"/>
                    </a:lnT>
                    <a:lnB w="12699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950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47800" y="3790950"/>
            <a:ext cx="477791" cy="11934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405"/>
            <a:r>
              <a:rPr sz="695" spc="7" dirty="0">
                <a:latin typeface="Calibri"/>
                <a:cs typeface="Calibri"/>
              </a:rPr>
              <a:t>Source:</a:t>
            </a:r>
            <a:r>
              <a:rPr sz="695" spc="3" dirty="0">
                <a:latin typeface="Calibri"/>
                <a:cs typeface="Calibri"/>
              </a:rPr>
              <a:t> HFIS</a:t>
            </a:r>
            <a:endParaRPr sz="695" dirty="0">
              <a:latin typeface="Calibri"/>
              <a:cs typeface="Calibri"/>
            </a:endParaRPr>
          </a:p>
        </p:txBody>
      </p:sp>
      <p:sp>
        <p:nvSpPr>
          <p:cNvPr id="5" name="object 4"/>
          <p:cNvSpPr txBox="1"/>
          <p:nvPr/>
        </p:nvSpPr>
        <p:spPr>
          <a:xfrm>
            <a:off x="685800" y="666750"/>
            <a:ext cx="7315196" cy="4495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94030" marR="12700" indent="-481965" algn="ctr">
              <a:lnSpc>
                <a:spcPct val="108100"/>
              </a:lnSpc>
            </a:pPr>
            <a:r>
              <a:rPr sz="24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 in Residential Health</a:t>
            </a:r>
            <a:r>
              <a:rPr sz="2400" b="1" spc="-5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0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Facilities (RHCF) </a:t>
            </a:r>
            <a:r>
              <a:rPr sz="2400" b="1" spc="-5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</a:t>
            </a:r>
            <a:r>
              <a:rPr sz="2400" b="1" spc="0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sz="2400" b="1" spc="-5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0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sz="2400" b="1" spc="-5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sz="2400" b="1" spc="0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sz="2400" b="1" spc="-5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</a:t>
            </a:r>
            <a:r>
              <a:rPr sz="2400" b="1" spc="0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Cohorts,</a:t>
            </a:r>
            <a:r>
              <a:rPr sz="2400" b="1" spc="-5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0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sz="2400" b="1" spc="-5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0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</a:t>
            </a:r>
            <a:endParaRPr sz="2400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540074"/>
              </p:ext>
            </p:extLst>
          </p:nvPr>
        </p:nvGraphicFramePr>
        <p:xfrm>
          <a:off x="252303" y="1885950"/>
          <a:ext cx="8639393" cy="23987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9712"/>
                <a:gridCol w="522473"/>
                <a:gridCol w="522473"/>
                <a:gridCol w="522474"/>
                <a:gridCol w="522473"/>
                <a:gridCol w="522474"/>
                <a:gridCol w="522473"/>
                <a:gridCol w="522473"/>
                <a:gridCol w="522474"/>
                <a:gridCol w="522474"/>
                <a:gridCol w="522473"/>
                <a:gridCol w="522474"/>
                <a:gridCol w="522473"/>
              </a:tblGrid>
              <a:tr h="199898">
                <a:tc rowSpan="2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Region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33273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2009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33273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2014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33273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36258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%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Chang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e (2009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2014)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33273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0025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33273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&lt;65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65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74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75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84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85+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&lt;65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6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5‐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74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75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84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85+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&lt;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65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6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5‐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74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75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84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85+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/>
                    </a:solidFill>
                  </a:tcPr>
                </a:tc>
              </a:tr>
              <a:tr h="199539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1.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Wester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New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Yor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k (WNY)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9.1%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11.7%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29.1%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50.1%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9.7%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13.0%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26.3%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50.9%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6.6%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11.1%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9.6%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199898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2.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Finge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r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Lake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b="1" spc="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(FL)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9.3%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10.6%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28.9%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51.1%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10.2%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12.5%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26.8%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50.9%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9.7%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17.9%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7.3%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0.4%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199897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3.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Centra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New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Yor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k (CNY)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9.4%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11.4%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29.9%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49.6%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9.3%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12.8%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26.7%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51.2%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1.1%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12.3%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10.7%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3.2%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199898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4. New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York‐Pen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(N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Y‐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PENN)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7.1%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10.4%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28.9%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53.6%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7.0%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13.4%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27.4%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52.5%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1.4%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28.8%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2.1%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199898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5.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Northeaster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b="1" spc="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New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Yor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k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(NENY)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6.9%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10.2%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30.1%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52.8%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7.2%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12.6%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24.8%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55.0%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23.5%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17.6%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199898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6. Hudson</a:t>
                      </a:r>
                      <a:r>
                        <a:rPr sz="1200" b="1" spc="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Valle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y (HV)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11.3%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12.9%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28.5%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47.3%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10.7%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27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15.5%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26.7%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47.0%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573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20.2%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6.3%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199898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7. New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Yor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k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Cit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y (NYC)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17.7%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17.6%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28.1%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36.6%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17.9%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19.6%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26.7%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35.4%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1.1%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11.4%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5.0%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3.3%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199898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8.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Nassau/Suffol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k (N/S)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747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12.7%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12.0%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28.6%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46.7%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13.3%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14.7%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25.8%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47.2%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4.7%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22.5%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9.8%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20383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1.1%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200255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All</a:t>
                      </a:r>
                      <a:r>
                        <a:rPr sz="1200" b="1" spc="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New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Yor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k State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12.9%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13.9%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28.7%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44.5%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1811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13.2%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16.0%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26.4%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11937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89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44.3%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7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11937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2.5%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15.5%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8.0%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11938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0.4%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1938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11938">
                      <a:solidFill>
                        <a:srgbClr val="000000"/>
                      </a:solidFill>
                      <a:prstDash val="solid"/>
                    </a:lnB>
                    <a:solidFill>
                      <a:srgbClr val="CCFFFF"/>
                    </a:solidFill>
                  </a:tcPr>
                </a:tc>
              </a:tr>
              <a:tr h="199539"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Tota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b="1" spc="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Patien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t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Population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* </a:t>
                      </a: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(NYS)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4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33273">
                      <a:solidFill>
                        <a:srgbClr val="000000"/>
                      </a:solidFill>
                      <a:prstDash val="solid"/>
                    </a:lnB>
                    <a:solidFill>
                      <a:srgbClr val="F9BFE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106,014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4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33273">
                      <a:solidFill>
                        <a:srgbClr val="000000"/>
                      </a:solidFill>
                      <a:prstDash val="solid"/>
                    </a:lnB>
                    <a:solidFill>
                      <a:srgbClr val="F9BF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latin typeface="Calibri"/>
                          <a:cs typeface="Calibri"/>
                        </a:rPr>
                        <a:t>99,245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7">
                      <a:solidFill>
                        <a:srgbClr val="000000"/>
                      </a:solidFill>
                      <a:prstDash val="solid"/>
                    </a:lnT>
                    <a:lnB w="33273">
                      <a:solidFill>
                        <a:srgbClr val="000000"/>
                      </a:solidFill>
                      <a:prstDash val="solid"/>
                    </a:lnB>
                    <a:solidFill>
                      <a:srgbClr val="F9BF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latin typeface="Calibri"/>
                          <a:cs typeface="Calibri"/>
                        </a:rPr>
                        <a:t>‐</a:t>
                      </a:r>
                      <a:r>
                        <a:rPr sz="1200" b="1" spc="0" dirty="0" smtClean="0">
                          <a:latin typeface="Calibri"/>
                          <a:cs typeface="Calibri"/>
                        </a:rPr>
                        <a:t>6.4%</a:t>
                      </a:r>
                      <a:endParaRPr sz="12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33273">
                      <a:solidFill>
                        <a:srgbClr val="000000"/>
                      </a:solidFill>
                      <a:prstDash val="solid"/>
                    </a:lnL>
                    <a:lnR w="33273">
                      <a:solidFill>
                        <a:srgbClr val="000000"/>
                      </a:solidFill>
                      <a:prstDash val="solid"/>
                    </a:lnR>
                    <a:lnT w="11938">
                      <a:solidFill>
                        <a:srgbClr val="000000"/>
                      </a:solidFill>
                      <a:prstDash val="solid"/>
                    </a:lnT>
                    <a:lnB w="33273">
                      <a:solidFill>
                        <a:srgbClr val="000000"/>
                      </a:solidFill>
                      <a:prstDash val="solid"/>
                    </a:lnB>
                    <a:solidFill>
                      <a:srgbClr val="F9BFE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118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33400" y="895350"/>
            <a:ext cx="8142514" cy="12954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002D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Statewide Decline in the Number of Nursing Home Residents</a:t>
            </a:r>
            <a:endParaRPr lang="en-US" sz="3200" b="1" dirty="0">
              <a:solidFill>
                <a:srgbClr val="002D7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38550" y="2343149"/>
            <a:ext cx="154305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u="sng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</a:p>
          <a:p>
            <a:r>
              <a:rPr lang="en-US" sz="3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99,245</a:t>
            </a:r>
            <a:endParaRPr lang="en-US" sz="3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91200" y="2343150"/>
            <a:ext cx="2286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u="sng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</a:p>
          <a:p>
            <a:r>
              <a:rPr lang="en-US" sz="3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6,759</a:t>
            </a:r>
            <a:endParaRPr lang="en-US" sz="3400" u="sng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2343149"/>
            <a:ext cx="181791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400" u="sng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2009  </a:t>
            </a:r>
          </a:p>
          <a:p>
            <a:r>
              <a:rPr lang="en-US" sz="3400" dirty="0" smtClean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106,014</a:t>
            </a:r>
            <a:endParaRPr lang="en-US" sz="3400" dirty="0">
              <a:solidFill>
                <a:srgbClr val="6465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367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" y="1962150"/>
            <a:ext cx="10515600" cy="1752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en-US" sz="2600" b="1" dirty="0" smtClean="0">
                <a:solidFill>
                  <a:srgbClr val="002D73"/>
                </a:solidFill>
              </a:rPr>
              <a:t>Suitability of the 97% occupancy threshold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b="1" dirty="0" smtClean="0">
                <a:solidFill>
                  <a:srgbClr val="002D73"/>
                </a:solidFill>
              </a:rPr>
              <a:t>Planning areas:</a:t>
            </a:r>
          </a:p>
        </p:txBody>
      </p:sp>
      <p:sp>
        <p:nvSpPr>
          <p:cNvPr id="4" name="Rectangle 3"/>
          <p:cNvSpPr/>
          <p:nvPr/>
        </p:nvSpPr>
        <p:spPr>
          <a:xfrm>
            <a:off x="-76200" y="2876550"/>
            <a:ext cx="8991600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Multi-County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NYC five boroughs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Island (Nassau-Suffolk)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6465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Allow DSRIP arrangements – PPS service areas,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646569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514350"/>
            <a:ext cx="8001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5532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factors for consideration in the revision of Section 709.3 Nursing Home bed need methodology </a:t>
            </a:r>
          </a:p>
        </p:txBody>
      </p:sp>
    </p:spTree>
    <p:extLst>
      <p:ext uri="{BB962C8B-B14F-4D97-AF65-F5344CB8AC3E}">
        <p14:creationId xmlns:p14="http://schemas.microsoft.com/office/powerpoint/2010/main" val="4761531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" y="2114550"/>
            <a:ext cx="10515600" cy="7620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en-US" sz="2600" b="1" dirty="0" smtClean="0">
                <a:solidFill>
                  <a:srgbClr val="002D73"/>
                </a:solidFill>
              </a:rPr>
              <a:t>Short stays of &lt;100 days</a:t>
            </a:r>
          </a:p>
        </p:txBody>
      </p:sp>
      <p:sp>
        <p:nvSpPr>
          <p:cNvPr id="4" name="Rectangle 3"/>
          <p:cNvSpPr/>
          <p:nvPr/>
        </p:nvSpPr>
        <p:spPr>
          <a:xfrm>
            <a:off x="-76200" y="2724150"/>
            <a:ext cx="7696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646569"/>
                </a:solidFill>
              </a:rPr>
              <a:t>Percentage of </a:t>
            </a:r>
            <a:r>
              <a:rPr lang="en-US" sz="2800" dirty="0" smtClean="0">
                <a:solidFill>
                  <a:srgbClr val="646569"/>
                </a:solidFill>
              </a:rPr>
              <a:t>admissions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646569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rgbClr val="646569"/>
                </a:solidFill>
              </a:rPr>
              <a:t>Impact on occupancy rates.</a:t>
            </a:r>
          </a:p>
        </p:txBody>
      </p:sp>
      <p:sp>
        <p:nvSpPr>
          <p:cNvPr id="3" name="Rectangle 2"/>
          <p:cNvSpPr/>
          <p:nvPr/>
        </p:nvSpPr>
        <p:spPr>
          <a:xfrm>
            <a:off x="533400" y="514350"/>
            <a:ext cx="8229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5532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factors for consideration in the revision of Section 709.3 Nursing Home bed need methodology </a:t>
            </a:r>
            <a:r>
              <a:rPr lang="en-US" sz="2800" b="1" dirty="0" smtClean="0">
                <a:solidFill>
                  <a:srgbClr val="55327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US" sz="2800" b="1" dirty="0">
              <a:solidFill>
                <a:srgbClr val="55327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93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YSOO_DOH_Powerpoint3.potx [Read-Only]" id="{23A20C07-F261-46C5-86E6-C95ABED13DF9}" vid="{A63FE05E-69DC-4A07-8A88-248007B94ACA}"/>
    </a:ext>
  </a:extLst>
</a:theme>
</file>

<file path=ppt/theme/theme2.xml><?xml version="1.0" encoding="utf-8"?>
<a:theme xmlns:a="http://schemas.openxmlformats.org/drawingml/2006/main" name="Section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YSOO_DOH_Powerpoint3.potx [Read-Only]" id="{23A20C07-F261-46C5-86E6-C95ABED13DF9}" vid="{07D1773E-B755-4A7C-BF06-F7A839F72146}"/>
    </a:ext>
  </a:extLst>
</a:theme>
</file>

<file path=ppt/theme/theme3.xml><?xml version="1.0" encoding="utf-8"?>
<a:theme xmlns:a="http://schemas.openxmlformats.org/drawingml/2006/main" name="Content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YSOO_DOH_Powerpoint3.potx [Read-Only]" id="{23A20C07-F261-46C5-86E6-C95ABED13DF9}" vid="{EC9F6763-7D5A-4203-AF8B-8B9828D012F9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YSOO_DOH_Powerpoint3.potx [Read-Only]" id="{23A20C07-F261-46C5-86E6-C95ABED13DF9}" vid="{F9F07DA0-0836-49ED-9375-AE650E324B4E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NYS_DOH_Powerpoint_final</Template>
  <TotalTime>177</TotalTime>
  <Words>701</Words>
  <Application>Microsoft Office PowerPoint</Application>
  <PresentationFormat>On-screen Show (16:9)</PresentationFormat>
  <Paragraphs>252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Wingdings</vt:lpstr>
      <vt:lpstr>Cover Master</vt:lpstr>
      <vt:lpstr>Section Master</vt:lpstr>
      <vt:lpstr>Content Master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New York State Department of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Birn, Jennifer (HEALTH)</dc:creator>
  <cp:lastModifiedBy>Colleen M. Leonard</cp:lastModifiedBy>
  <cp:revision>32</cp:revision>
  <cp:lastPrinted>2015-09-22T21:20:46Z</cp:lastPrinted>
  <dcterms:created xsi:type="dcterms:W3CDTF">2015-09-16T14:30:27Z</dcterms:created>
  <dcterms:modified xsi:type="dcterms:W3CDTF">2015-09-23T14:08:19Z</dcterms:modified>
</cp:coreProperties>
</file>