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1" r:id="rId2"/>
    <p:sldId id="319" r:id="rId3"/>
    <p:sldId id="334" r:id="rId4"/>
    <p:sldId id="303" r:id="rId5"/>
    <p:sldId id="306" r:id="rId6"/>
    <p:sldId id="307" r:id="rId7"/>
    <p:sldId id="341" r:id="rId8"/>
    <p:sldId id="337" r:id="rId9"/>
    <p:sldId id="338" r:id="rId10"/>
    <p:sldId id="342" r:id="rId11"/>
    <p:sldId id="336" r:id="rId12"/>
    <p:sldId id="296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198BF7-80D0-4841-A55B-5B4D7E3BFA7E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E0832A-ABBA-4F6A-8ABF-22844264C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7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5BEC51-B7D9-41A5-BB23-AD925620B56E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B3615C-EF07-4222-873A-DC2B4B19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00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E8D3-CB32-4D33-A7E2-F72B744843D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136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6E8D3-CB32-4D33-A7E2-F72B744843D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67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jpeg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jpeg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922" y="1621"/>
          <a:ext cx="1920" cy="1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22" y="1621"/>
                        <a:ext cx="1920" cy="16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711201" y="2134558"/>
            <a:ext cx="10171488" cy="502445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algn="l">
              <a:defRPr sz="3265" b="1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altLang="ja-JP" noProof="0" smtClean="0"/>
              <a:t>Click to edit Master title style</a:t>
            </a:r>
            <a:endParaRPr lang="en-US" altLang="ja-JP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11200" y="3628791"/>
            <a:ext cx="10171488" cy="314028"/>
          </a:xfrm>
          <a:ln>
            <a:noFill/>
          </a:ln>
        </p:spPr>
        <p:txBody>
          <a:bodyPr wrap="square">
            <a:spAutoFit/>
          </a:bodyPr>
          <a:lstStyle>
            <a:lvl1pPr algn="l">
              <a:defRPr sz="2041" baseline="0"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altLang="ja-JP" noProof="0" smtClean="0"/>
              <a:t>Click to edit Master subtitle style</a:t>
            </a:r>
            <a:endParaRPr lang="en-US" altLang="ja-JP" noProof="0" dirty="0" smtClean="0"/>
          </a:p>
        </p:txBody>
      </p:sp>
      <p:pic>
        <p:nvPicPr>
          <p:cNvPr id="14" name="Picture 13" descr="NYSOO_DOH_rg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1" y="482600"/>
            <a:ext cx="4902638" cy="82695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 userDrawn="1"/>
        </p:nvSpPr>
        <p:spPr>
          <a:xfrm>
            <a:off x="0" y="4876801"/>
            <a:ext cx="12192000" cy="1981200"/>
          </a:xfrm>
          <a:prstGeom prst="rect">
            <a:avLst/>
          </a:prstGeom>
          <a:solidFill>
            <a:srgbClr val="002D7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837" kern="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4876801"/>
            <a:ext cx="12192000" cy="101600"/>
          </a:xfrm>
          <a:prstGeom prst="rect">
            <a:avLst/>
          </a:prstGeom>
          <a:solidFill>
            <a:srgbClr val="55327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837" kern="0" dirty="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3" name="McK Title Elements" hidden="1"/>
          <p:cNvGrpSpPr/>
          <p:nvPr userDrawn="1"/>
        </p:nvGrpSpPr>
        <p:grpSpPr bwMode="auto">
          <a:xfrm>
            <a:off x="711200" y="5659070"/>
            <a:ext cx="6580717" cy="518257"/>
            <a:chOff x="2640013" y="4978523"/>
            <a:chExt cx="4935538" cy="388693"/>
          </a:xfrm>
        </p:grpSpPr>
        <p:sp>
          <p:nvSpPr>
            <p:cNvPr id="18" name="McK Document type"/>
            <p:cNvSpPr txBox="1">
              <a:spLocks noChangeArrowheads="1"/>
            </p:cNvSpPr>
            <p:nvPr userDrawn="1"/>
          </p:nvSpPr>
          <p:spPr bwMode="auto">
            <a:xfrm>
              <a:off x="2640013" y="4978523"/>
              <a:ext cx="4935538" cy="168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 smtClean="0">
                  <a:solidFill>
                    <a:srgbClr val="FFFFFF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9" name="McK Date"/>
            <p:cNvSpPr txBox="1">
              <a:spLocks noChangeArrowheads="1"/>
            </p:cNvSpPr>
            <p:nvPr userDrawn="1"/>
          </p:nvSpPr>
          <p:spPr bwMode="auto">
            <a:xfrm>
              <a:off x="2640013" y="5199063"/>
              <a:ext cx="4935538" cy="168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28" dirty="0" smtClean="0">
                  <a:solidFill>
                    <a:srgbClr val="FFFFFF"/>
                  </a:solidFill>
                  <a:latin typeface="Arial"/>
                </a:rPr>
                <a:t>Date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8194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61" y="1621"/>
          <a:ext cx="215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61" y="1621"/>
                        <a:ext cx="215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22415" y="525897"/>
            <a:ext cx="11747172" cy="314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 noProof="0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791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layout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 userDrawn="1"/>
        </p:nvSpPr>
        <p:spPr bwMode="ltGray">
          <a:xfrm>
            <a:off x="0" y="2108200"/>
            <a:ext cx="7112001" cy="36576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ltGray">
          <a:xfrm>
            <a:off x="0" y="2053938"/>
            <a:ext cx="7112001" cy="108525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>
            <a:spLocks/>
          </p:cNvSpPr>
          <p:nvPr userDrawn="1"/>
        </p:nvSpPr>
        <p:spPr bwMode="auto">
          <a:xfrm>
            <a:off x="11748372" y="188670"/>
            <a:ext cx="192360" cy="188385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>
            <a:defPPr>
              <a:defRPr lang="en-US"/>
            </a:defPPr>
            <a:lvl1pPr>
              <a:defRPr sz="1000" baseline="0"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altLang="ja-JP" sz="1224" b="1" smtClean="0">
                <a:solidFill>
                  <a:srgbClr val="002D73"/>
                </a:solidFill>
                <a:latin typeface="Arial"/>
                <a:ea typeface="ＭＳ Ｐゴシック"/>
              </a:rPr>
              <a:pPr algn="just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sz="1224" b="1" dirty="0">
              <a:solidFill>
                <a:srgbClr val="002D73"/>
              </a:solidFill>
              <a:latin typeface="Arial"/>
              <a:ea typeface="ＭＳ Ｐゴシック"/>
            </a:endParaRPr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 bwMode="auto">
          <a:xfrm>
            <a:off x="222415" y="188670"/>
            <a:ext cx="1250342" cy="18838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8849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77697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66546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55394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44243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333092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721940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110789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32C38234-DC47-409A-9B91-18B128F0E86C}" type="datetime4">
              <a:rPr lang="en-US" sz="1224" smtClean="0">
                <a:solidFill>
                  <a:srgbClr val="002D73"/>
                </a:solidFill>
              </a:rPr>
              <a:pPr/>
              <a:t>June 10, 2016</a:t>
            </a:fld>
            <a:endParaRPr lang="en-US" sz="1224" dirty="0">
              <a:solidFill>
                <a:srgbClr val="002D73"/>
              </a:solidFill>
            </a:endParaRPr>
          </a:p>
        </p:txBody>
      </p:sp>
      <p:sp>
        <p:nvSpPr>
          <p:cNvPr id="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53449" y="2427848"/>
            <a:ext cx="6605106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408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ja-JP" noProof="0" smtClean="0"/>
              <a:t>Click to edit Master title style</a:t>
            </a:r>
            <a:endParaRPr lang="en-US" altLang="ja-JP" noProof="0" dirty="0" smtClean="0"/>
          </a:p>
        </p:txBody>
      </p:sp>
      <p:pic>
        <p:nvPicPr>
          <p:cNvPr id="11" name="Picture 10" descr="NYSOO_DOH_rg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199" y="6431215"/>
            <a:ext cx="1885389" cy="319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174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54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94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619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title layout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 userDrawn="1"/>
        </p:nvSpPr>
        <p:spPr bwMode="ltGray">
          <a:xfrm>
            <a:off x="0" y="2108200"/>
            <a:ext cx="7112001" cy="36576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ltGray">
          <a:xfrm>
            <a:off x="0" y="2053938"/>
            <a:ext cx="7112001" cy="108525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>
            <a:spLocks/>
          </p:cNvSpPr>
          <p:nvPr userDrawn="1"/>
        </p:nvSpPr>
        <p:spPr bwMode="auto">
          <a:xfrm>
            <a:off x="11748372" y="188670"/>
            <a:ext cx="192360" cy="188385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>
            <a:defPPr>
              <a:defRPr lang="en-US"/>
            </a:defPPr>
            <a:lvl1pPr>
              <a:defRPr sz="1000" baseline="0"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altLang="ja-JP" sz="1224" b="1" smtClean="0">
                <a:solidFill>
                  <a:srgbClr val="002D73"/>
                </a:solidFill>
                <a:latin typeface="Arial"/>
                <a:ea typeface="ＭＳ Ｐゴシック"/>
              </a:rPr>
              <a:pPr algn="just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sz="1224" b="1" dirty="0">
              <a:solidFill>
                <a:srgbClr val="002D73"/>
              </a:solidFill>
              <a:latin typeface="Arial"/>
              <a:ea typeface="ＭＳ Ｐゴシック"/>
            </a:endParaRPr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 bwMode="auto">
          <a:xfrm>
            <a:off x="222415" y="188670"/>
            <a:ext cx="1250342" cy="18838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8849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77697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66546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55394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44243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333092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721940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110789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32C38234-DC47-409A-9B91-18B128F0E86C}" type="datetime4">
              <a:rPr lang="en-US" sz="1224" smtClean="0">
                <a:solidFill>
                  <a:srgbClr val="002D73"/>
                </a:solidFill>
              </a:rPr>
              <a:pPr/>
              <a:t>June 10, 2016</a:t>
            </a:fld>
            <a:endParaRPr lang="en-US" sz="1224" dirty="0">
              <a:solidFill>
                <a:srgbClr val="002D73"/>
              </a:solidFill>
            </a:endParaRPr>
          </a:p>
        </p:txBody>
      </p:sp>
      <p:sp>
        <p:nvSpPr>
          <p:cNvPr id="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53449" y="2427848"/>
            <a:ext cx="6605106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408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ja-JP" noProof="0" smtClean="0"/>
              <a:t>Click to edit Master title style</a:t>
            </a:r>
            <a:endParaRPr lang="en-US" altLang="ja-JP" noProof="0" dirty="0" smtClean="0"/>
          </a:p>
        </p:txBody>
      </p:sp>
      <p:pic>
        <p:nvPicPr>
          <p:cNvPr id="11" name="Picture 10" descr="NYSOO_DOH_rg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199" y="6431215"/>
            <a:ext cx="1885389" cy="319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1717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4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18" Type="http://schemas.openxmlformats.org/officeDocument/2006/relationships/tags" Target="../tags/tag8.xml"/><Relationship Id="rId26" Type="http://schemas.openxmlformats.org/officeDocument/2006/relationships/tags" Target="../tags/tag16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1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17" Type="http://schemas.openxmlformats.org/officeDocument/2006/relationships/tags" Target="../tags/tag7.xml"/><Relationship Id="rId25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6.xml"/><Relationship Id="rId20" Type="http://schemas.openxmlformats.org/officeDocument/2006/relationships/tags" Target="../tags/tag10.xml"/><Relationship Id="rId29" Type="http://schemas.openxmlformats.org/officeDocument/2006/relationships/tags" Target="../tags/tag1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24" Type="http://schemas.openxmlformats.org/officeDocument/2006/relationships/tags" Target="../tags/tag14.xml"/><Relationship Id="rId32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5.xml"/><Relationship Id="rId23" Type="http://schemas.openxmlformats.org/officeDocument/2006/relationships/tags" Target="../tags/tag13.xml"/><Relationship Id="rId28" Type="http://schemas.openxmlformats.org/officeDocument/2006/relationships/tags" Target="../tags/tag18.xml"/><Relationship Id="rId10" Type="http://schemas.openxmlformats.org/officeDocument/2006/relationships/vmlDrawing" Target="../drawings/vmlDrawing1.vml"/><Relationship Id="rId19" Type="http://schemas.openxmlformats.org/officeDocument/2006/relationships/tags" Target="../tags/tag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tags" Target="../tags/tag4.xml"/><Relationship Id="rId22" Type="http://schemas.openxmlformats.org/officeDocument/2006/relationships/tags" Target="../tags/tag12.xml"/><Relationship Id="rId27" Type="http://schemas.openxmlformats.org/officeDocument/2006/relationships/tags" Target="../tags/tag17.xml"/><Relationship Id="rId30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1"/>
            </p:custDataLst>
            <p:extLst/>
          </p:nvPr>
        </p:nvGraphicFramePr>
        <p:xfrm>
          <a:off x="0" y="1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think-cell Slide" r:id="rId30" imgW="270" imgH="270" progId="TCLayout.ActiveDocument.1">
                  <p:embed/>
                </p:oleObj>
              </mc:Choice>
              <mc:Fallback>
                <p:oleObj name="think-cell Slide" r:id="rId3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0" y="1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 bwMode="ltGray">
          <a:xfrm>
            <a:off x="0" y="83127"/>
            <a:ext cx="12192000" cy="399473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74" name="Rectangle 73"/>
          <p:cNvSpPr/>
          <p:nvPr/>
        </p:nvSpPr>
        <p:spPr bwMode="ltGray">
          <a:xfrm>
            <a:off x="0" y="-25399"/>
            <a:ext cx="12192000" cy="108525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28" dirty="0">
              <a:solidFill>
                <a:srgbClr val="FFFFFF"/>
              </a:solidFill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69489" y="2818095"/>
            <a:ext cx="5853024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  <a:endParaRPr lang="en-US" altLang="ja-JP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222415" y="525897"/>
            <a:ext cx="11747172" cy="314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 noProof="0" smtClean="0"/>
              <a:t>Click to edit Master title style</a:t>
            </a:r>
            <a:endParaRPr lang="en-US" altLang="ja-JP" noProof="0" dirty="0" smtClean="0"/>
          </a:p>
        </p:txBody>
      </p:sp>
      <p:sp>
        <p:nvSpPr>
          <p:cNvPr id="12" name="McK 3. Unit of measure" hidden="1"/>
          <p:cNvSpPr txBox="1">
            <a:spLocks noChangeArrowheads="1"/>
          </p:cNvSpPr>
          <p:nvPr/>
        </p:nvSpPr>
        <p:spPr bwMode="auto">
          <a:xfrm>
            <a:off x="222415" y="844432"/>
            <a:ext cx="11747172" cy="256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632" dirty="0" smtClean="0">
                <a:solidFill>
                  <a:srgbClr val="808080"/>
                </a:solidFill>
                <a:latin typeface="Arial"/>
                <a:cs typeface="Arial" pitchFamily="34" charset="0"/>
              </a:rPr>
              <a:t>Unit of measure</a:t>
            </a:r>
          </a:p>
        </p:txBody>
      </p:sp>
      <p:grpSp>
        <p:nvGrpSpPr>
          <p:cNvPr id="16" name="ACET" hidden="1"/>
          <p:cNvGrpSpPr>
            <a:grpSpLocks/>
          </p:cNvGrpSpPr>
          <p:nvPr/>
        </p:nvGrpSpPr>
        <p:grpSpPr bwMode="auto">
          <a:xfrm>
            <a:off x="3169489" y="2223646"/>
            <a:ext cx="5853024" cy="531276"/>
            <a:chOff x="915" y="702"/>
            <a:chExt cx="2686" cy="328"/>
          </a:xfrm>
        </p:grpSpPr>
        <p:cxnSp>
          <p:nvCxnSpPr>
            <p:cNvPr id="17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AutoShape 250"/>
            <p:cNvSpPr>
              <a:spLocks noChangeArrowheads="1"/>
            </p:cNvSpPr>
            <p:nvPr/>
          </p:nvSpPr>
          <p:spPr bwMode="auto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32" b="1" dirty="0">
                  <a:solidFill>
                    <a:srgbClr val="000000"/>
                  </a:solidFill>
                  <a:cs typeface="Arial" pitchFamily="34" charset="0"/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32" dirty="0">
                  <a:solidFill>
                    <a:srgbClr val="808080"/>
                  </a:solidFill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11" name="McK 1. On-page tracker" hidden="1"/>
          <p:cNvSpPr>
            <a:spLocks noChangeArrowheads="1"/>
          </p:cNvSpPr>
          <p:nvPr/>
        </p:nvSpPr>
        <p:spPr bwMode="auto">
          <a:xfrm>
            <a:off x="2161883" y="172991"/>
            <a:ext cx="876843" cy="219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28" dirty="0">
                <a:solidFill>
                  <a:srgbClr val="FFFFFF"/>
                </a:solidFill>
                <a:cs typeface="Arial" pitchFamily="34" charset="0"/>
              </a:rPr>
              <a:t>TRACKER</a:t>
            </a:r>
          </a:p>
        </p:txBody>
      </p:sp>
      <p:sp>
        <p:nvSpPr>
          <p:cNvPr id="67" name="TextBox 66"/>
          <p:cNvSpPr txBox="1">
            <a:spLocks/>
          </p:cNvSpPr>
          <p:nvPr/>
        </p:nvSpPr>
        <p:spPr bwMode="auto">
          <a:xfrm>
            <a:off x="11748372" y="188670"/>
            <a:ext cx="192360" cy="188385"/>
          </a:xfrm>
          <a:prstGeom prst="rect">
            <a:avLst/>
          </a:prstGeom>
        </p:spPr>
        <p:txBody>
          <a:bodyPr vert="horz" wrap="none" lIns="0" tIns="0" rIns="0" bIns="0" rtlCol="0" anchor="ctr" anchorCtr="0">
            <a:spAutoFit/>
          </a:bodyPr>
          <a:lstStyle>
            <a:defPPr>
              <a:defRPr lang="en-US"/>
            </a:defPPr>
            <a:lvl1pPr>
              <a:defRPr sz="1000" baseline="0"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altLang="ja-JP" sz="1224" b="1" smtClean="0">
                <a:solidFill>
                  <a:srgbClr val="FFFFFF"/>
                </a:solidFill>
                <a:latin typeface="Arial"/>
                <a:ea typeface="ＭＳ Ｐゴシック"/>
              </a:rPr>
              <a:pPr algn="just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sz="1224" b="1" dirty="0">
              <a:solidFill>
                <a:srgbClr val="FFFFFF"/>
              </a:solidFill>
              <a:latin typeface="Arial"/>
              <a:ea typeface="ＭＳ Ｐゴシック"/>
            </a:endParaRPr>
          </a:p>
        </p:txBody>
      </p:sp>
      <p:grpSp>
        <p:nvGrpSpPr>
          <p:cNvPr id="4" name="McK Slide Elements" hidden="1"/>
          <p:cNvGrpSpPr/>
          <p:nvPr/>
        </p:nvGrpSpPr>
        <p:grpSpPr>
          <a:xfrm>
            <a:off x="222415" y="6387947"/>
            <a:ext cx="9639135" cy="382631"/>
            <a:chOff x="166811" y="4790954"/>
            <a:chExt cx="7229352" cy="286973"/>
          </a:xfrm>
        </p:grpSpPr>
        <p:sp>
          <p:nvSpPr>
            <p:cNvPr id="68" name="McK 4. Footnote"/>
            <p:cNvSpPr txBox="1">
              <a:spLocks noChangeArrowheads="1"/>
            </p:cNvSpPr>
            <p:nvPr userDrawn="1"/>
          </p:nvSpPr>
          <p:spPr bwMode="auto">
            <a:xfrm>
              <a:off x="166811" y="4790954"/>
              <a:ext cx="7229352" cy="1201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20" dirty="0" smtClean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69" name="McK 5. Source"/>
            <p:cNvSpPr>
              <a:spLocks noChangeArrowheads="1"/>
            </p:cNvSpPr>
            <p:nvPr userDrawn="1"/>
          </p:nvSpPr>
          <p:spPr bwMode="auto">
            <a:xfrm>
              <a:off x="166811" y="4957811"/>
              <a:ext cx="7229352" cy="120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479439" indent="-479439" defTabSz="913526" fontAlgn="base">
                <a:spcBef>
                  <a:spcPct val="0"/>
                </a:spcBef>
                <a:spcAft>
                  <a:spcPct val="0"/>
                </a:spcAft>
                <a:tabLst>
                  <a:tab pos="484299" algn="l"/>
                </a:tabLst>
              </a:pPr>
              <a:r>
                <a:rPr lang="en-US" sz="102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sp>
        <p:nvSpPr>
          <p:cNvPr id="75" name="Date Placeholder 3"/>
          <p:cNvSpPr txBox="1">
            <a:spLocks/>
          </p:cNvSpPr>
          <p:nvPr/>
        </p:nvSpPr>
        <p:spPr bwMode="auto">
          <a:xfrm>
            <a:off x="222415" y="188670"/>
            <a:ext cx="1250342" cy="18838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8849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777697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166546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55394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944243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333092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2721940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110789" algn="l" defTabSz="777697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32C38234-DC47-409A-9B91-18B128F0E86C}" type="datetime4">
              <a:rPr lang="en-US" sz="1224" smtClean="0">
                <a:solidFill>
                  <a:srgbClr val="FFFFFF"/>
                </a:solidFill>
              </a:rPr>
              <a:pPr/>
              <a:t>June 10, 2016</a:t>
            </a:fld>
            <a:endParaRPr lang="en-US" sz="1224" dirty="0">
              <a:solidFill>
                <a:srgbClr val="FFFFFF"/>
              </a:solidFill>
            </a:endParaRPr>
          </a:p>
        </p:txBody>
      </p:sp>
      <p:pic>
        <p:nvPicPr>
          <p:cNvPr id="65" name="Picture 64" descr="NYSOO_DOH_rgb.jpg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199" y="6431215"/>
            <a:ext cx="1885389" cy="3191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0" name="LegendBoxes" hidden="1"/>
          <p:cNvGrpSpPr>
            <a:grpSpLocks/>
          </p:cNvGrpSpPr>
          <p:nvPr/>
        </p:nvGrpSpPr>
        <p:grpSpPr bwMode="auto">
          <a:xfrm>
            <a:off x="10930725" y="582294"/>
            <a:ext cx="863915" cy="1017202"/>
            <a:chOff x="4936" y="176"/>
            <a:chExt cx="400" cy="628"/>
          </a:xfrm>
        </p:grpSpPr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7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8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8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4" name="LegendLines" hidden="1"/>
          <p:cNvGrpSpPr>
            <a:grpSpLocks/>
          </p:cNvGrpSpPr>
          <p:nvPr/>
        </p:nvGrpSpPr>
        <p:grpSpPr bwMode="auto">
          <a:xfrm>
            <a:off x="10511727" y="582294"/>
            <a:ext cx="1282914" cy="745084"/>
            <a:chOff x="4750" y="176"/>
            <a:chExt cx="594" cy="460"/>
          </a:xfrm>
        </p:grpSpPr>
        <p:sp>
          <p:nvSpPr>
            <p:cNvPr id="8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8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8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24" dirty="0">
                <a:solidFill>
                  <a:srgbClr val="000000"/>
                </a:solidFill>
              </a:endParaRPr>
            </a:p>
          </p:txBody>
        </p: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91" name="McKSticker" hidden="1"/>
          <p:cNvGrpSpPr/>
          <p:nvPr/>
        </p:nvGrpSpPr>
        <p:grpSpPr bwMode="auto">
          <a:xfrm>
            <a:off x="10881917" y="582296"/>
            <a:ext cx="1087669" cy="216085"/>
            <a:chOff x="7941310" y="285750"/>
            <a:chExt cx="799465" cy="211783"/>
          </a:xfrm>
        </p:grpSpPr>
        <p:sp>
          <p:nvSpPr>
            <p:cNvPr id="92" name="StickerRectangle"/>
            <p:cNvSpPr>
              <a:spLocks noChangeArrowheads="1"/>
            </p:cNvSpPr>
            <p:nvPr/>
          </p:nvSpPr>
          <p:spPr bwMode="auto">
            <a:xfrm>
              <a:off x="7941310" y="285750"/>
              <a:ext cx="799465" cy="21178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93" name="AutoShape 31"/>
            <p:cNvCxnSpPr>
              <a:cxnSpLocks noChangeShapeType="1"/>
              <a:stCxn id="92" idx="2"/>
              <a:endCxn id="92" idx="4"/>
            </p:cNvCxnSpPr>
            <p:nvPr/>
          </p:nvCxnSpPr>
          <p:spPr bwMode="auto">
            <a:xfrm>
              <a:off x="7941310" y="285750"/>
              <a:ext cx="0" cy="211783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94" name="AutoShape 32"/>
            <p:cNvCxnSpPr>
              <a:cxnSpLocks noChangeShapeType="1"/>
              <a:stCxn id="92" idx="4"/>
              <a:endCxn id="92" idx="6"/>
            </p:cNvCxnSpPr>
            <p:nvPr/>
          </p:nvCxnSpPr>
          <p:spPr bwMode="auto">
            <a:xfrm>
              <a:off x="7941310" y="497533"/>
              <a:ext cx="79946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95" name="McK Moon" hidden="1"/>
          <p:cNvGrpSpPr>
            <a:grpSpLocks noChangeAspect="1"/>
          </p:cNvGrpSpPr>
          <p:nvPr>
            <p:custDataLst>
              <p:tags r:id="rId12"/>
            </p:custDataLst>
          </p:nvPr>
        </p:nvGrpSpPr>
        <p:grpSpPr bwMode="auto">
          <a:xfrm>
            <a:off x="9688768" y="1119241"/>
            <a:ext cx="345566" cy="259159"/>
            <a:chOff x="1600" y="1600"/>
            <a:chExt cx="160" cy="160"/>
          </a:xfrm>
        </p:grpSpPr>
        <p:sp>
          <p:nvSpPr>
            <p:cNvPr id="96" name="Oval 90"/>
            <p:cNvSpPr>
              <a:spLocks noChangeAspect="1"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600" y="1600"/>
              <a:ext cx="160" cy="1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28" dirty="0">
                <a:solidFill>
                  <a:srgbClr val="000000"/>
                </a:solidFill>
              </a:endParaRPr>
            </a:p>
          </p:txBody>
        </p:sp>
        <p:sp>
          <p:nvSpPr>
            <p:cNvPr id="97" name="Arc 91"/>
            <p:cNvSpPr>
              <a:spLocks noChangeAspect="1"/>
            </p:cNvSpPr>
            <p:nvPr>
              <p:custDataLst>
                <p:tags r:id="rId29"/>
              </p:custDataLst>
            </p:nvPr>
          </p:nvSpPr>
          <p:spPr bwMode="auto">
            <a:xfrm>
              <a:off x="1600" y="1600"/>
              <a:ext cx="160" cy="160"/>
            </a:xfrm>
            <a:prstGeom prst="arc">
              <a:avLst/>
            </a:prstGeom>
            <a:solidFill>
              <a:schemeClr val="accent3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28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8" name="LegendMoons" hidden="1"/>
          <p:cNvGrpSpPr/>
          <p:nvPr/>
        </p:nvGrpSpPr>
        <p:grpSpPr bwMode="auto">
          <a:xfrm>
            <a:off x="10839795" y="582294"/>
            <a:ext cx="955651" cy="1333054"/>
            <a:chOff x="5428012" y="273840"/>
            <a:chExt cx="702428" cy="1306516"/>
          </a:xfrm>
        </p:grpSpPr>
        <p:sp>
          <p:nvSpPr>
            <p:cNvPr id="99" name="Legend1"/>
            <p:cNvSpPr>
              <a:spLocks noChangeArrowheads="1"/>
            </p:cNvSpPr>
            <p:nvPr/>
          </p:nvSpPr>
          <p:spPr bwMode="auto">
            <a:xfrm>
              <a:off x="5748687" y="28654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00" name="Legend2"/>
            <p:cNvSpPr>
              <a:spLocks noChangeArrowheads="1"/>
            </p:cNvSpPr>
            <p:nvPr/>
          </p:nvSpPr>
          <p:spPr bwMode="auto">
            <a:xfrm>
              <a:off x="5748687" y="561178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01" name="Legend3"/>
            <p:cNvSpPr>
              <a:spLocks noChangeArrowheads="1"/>
            </p:cNvSpPr>
            <p:nvPr/>
          </p:nvSpPr>
          <p:spPr bwMode="auto">
            <a:xfrm>
              <a:off x="5748687" y="835817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02" name="Legend4"/>
            <p:cNvSpPr>
              <a:spLocks noChangeArrowheads="1"/>
            </p:cNvSpPr>
            <p:nvPr/>
          </p:nvSpPr>
          <p:spPr bwMode="auto">
            <a:xfrm>
              <a:off x="5748687" y="1107280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03" name="Legend5"/>
            <p:cNvSpPr>
              <a:spLocks noChangeArrowheads="1"/>
            </p:cNvSpPr>
            <p:nvPr/>
          </p:nvSpPr>
          <p:spPr bwMode="auto">
            <a:xfrm>
              <a:off x="5748687" y="1383505"/>
              <a:ext cx="381753" cy="1846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2D73"/>
                </a:buClr>
              </a:pPr>
              <a:r>
                <a:rPr lang="en-US" sz="1224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104" name="MoonLegend1"/>
            <p:cNvGrpSpPr>
              <a:grpSpLocks noChangeAspect="1"/>
            </p:cNvGrpSpPr>
            <p:nvPr userDrawn="1">
              <p:custDataLst>
                <p:tags r:id="rId13"/>
              </p:custDataLst>
            </p:nvPr>
          </p:nvGrpSpPr>
          <p:grpSpPr bwMode="auto">
            <a:xfrm>
              <a:off x="5428012" y="273840"/>
              <a:ext cx="209550" cy="209551"/>
              <a:chOff x="1694" y="2044"/>
              <a:chExt cx="160" cy="160"/>
            </a:xfrm>
          </p:grpSpPr>
          <p:sp>
            <p:nvSpPr>
              <p:cNvPr id="117" name="Oval 41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8" name="Arc 42"/>
              <p:cNvSpPr>
                <a:spLocks noChangeAspect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5" name="MoonLegend2"/>
            <p:cNvGrpSpPr>
              <a:grpSpLocks noChangeAspect="1"/>
            </p:cNvGrpSpPr>
            <p:nvPr userDrawn="1">
              <p:custDataLst>
                <p:tags r:id="rId14"/>
              </p:custDataLst>
            </p:nvPr>
          </p:nvGrpSpPr>
          <p:grpSpPr bwMode="auto">
            <a:xfrm>
              <a:off x="5428012" y="548081"/>
              <a:ext cx="209550" cy="209551"/>
              <a:chOff x="1694" y="2044"/>
              <a:chExt cx="160" cy="160"/>
            </a:xfrm>
          </p:grpSpPr>
          <p:sp>
            <p:nvSpPr>
              <p:cNvPr id="115" name="Oval 4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6" name="Arc 42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3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6" name="MoonLegend3"/>
            <p:cNvGrpSpPr>
              <a:grpSpLocks noChangeAspect="1"/>
            </p:cNvGrpSpPr>
            <p:nvPr userDrawn="1">
              <p:custDataLst>
                <p:tags r:id="rId15"/>
              </p:custDataLst>
            </p:nvPr>
          </p:nvGrpSpPr>
          <p:grpSpPr bwMode="auto">
            <a:xfrm>
              <a:off x="5428012" y="822322"/>
              <a:ext cx="209550" cy="209551"/>
              <a:chOff x="1694" y="2044"/>
              <a:chExt cx="160" cy="160"/>
            </a:xfrm>
          </p:grpSpPr>
          <p:sp>
            <p:nvSpPr>
              <p:cNvPr id="113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4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7" name="MoonLegend4"/>
            <p:cNvGrpSpPr>
              <a:grpSpLocks noChangeAspect="1"/>
            </p:cNvGrpSpPr>
            <p:nvPr userDrawn="1">
              <p:custDataLst>
                <p:tags r:id="rId16"/>
              </p:custDataLst>
            </p:nvPr>
          </p:nvGrpSpPr>
          <p:grpSpPr bwMode="auto">
            <a:xfrm>
              <a:off x="5428012" y="1096563"/>
              <a:ext cx="209550" cy="209551"/>
              <a:chOff x="1694" y="2044"/>
              <a:chExt cx="160" cy="160"/>
            </a:xfrm>
          </p:grpSpPr>
          <p:sp>
            <p:nvSpPr>
              <p:cNvPr id="111" name="Oval 4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" name="Arc 42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3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8" name="MoonLegend5"/>
            <p:cNvGrpSpPr>
              <a:grpSpLocks noChangeAspect="1"/>
            </p:cNvGrpSpPr>
            <p:nvPr userDrawn="1">
              <p:custDataLst>
                <p:tags r:id="rId17"/>
              </p:custDataLst>
            </p:nvPr>
          </p:nvGrpSpPr>
          <p:grpSpPr bwMode="auto">
            <a:xfrm>
              <a:off x="5428012" y="1370805"/>
              <a:ext cx="209550" cy="209551"/>
              <a:chOff x="1694" y="2044"/>
              <a:chExt cx="160" cy="160"/>
            </a:xfrm>
          </p:grpSpPr>
          <p:sp>
            <p:nvSpPr>
              <p:cNvPr id="109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0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3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24" dirty="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848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80" r:id="rId7"/>
    <p:sldLayoutId id="2147483681" r:id="rId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776953" rtl="0" eaLnBrk="1" fontAlgn="base" hangingPunct="1">
        <a:spcBef>
          <a:spcPct val="0"/>
        </a:spcBef>
        <a:spcAft>
          <a:spcPct val="0"/>
        </a:spcAft>
        <a:tabLst>
          <a:tab pos="309955" algn="l"/>
        </a:tabLst>
        <a:defRPr kumimoji="1" sz="2041" b="1" baseline="0">
          <a:solidFill>
            <a:schemeClr val="tx2"/>
          </a:solidFill>
          <a:latin typeface="+mj-lt"/>
          <a:ea typeface="+mj-ea"/>
          <a:cs typeface="Arial" pitchFamily="34" charset="0"/>
        </a:defRPr>
      </a:lvl1pPr>
      <a:lvl2pPr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2pPr>
      <a:lvl3pPr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3pPr>
      <a:lvl4pPr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4pPr>
      <a:lvl5pPr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5pPr>
      <a:lvl6pPr marL="396743"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6pPr>
      <a:lvl7pPr marL="793484"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7pPr>
      <a:lvl8pPr marL="1190227"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8pPr>
      <a:lvl9pPr marL="1586968" algn="l" defTabSz="776953" rtl="0" eaLnBrk="1" fontAlgn="base" hangingPunct="1">
        <a:spcBef>
          <a:spcPct val="0"/>
        </a:spcBef>
        <a:spcAft>
          <a:spcPct val="0"/>
        </a:spcAft>
        <a:defRPr kumimoji="1" sz="1632" b="1">
          <a:solidFill>
            <a:schemeClr val="tx2"/>
          </a:solidFill>
          <a:latin typeface="Arial" charset="0"/>
        </a:defRPr>
      </a:lvl9pPr>
    </p:titleStyle>
    <p:bodyStyle>
      <a:lvl1pPr marL="0" indent="0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kumimoji="1" sz="1632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168065" indent="-166687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kumimoji="1" sz="1632" baseline="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396743" indent="-227300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kumimoji="1" sz="1632" baseline="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533123" indent="-135003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kumimoji="1" sz="1632" baseline="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650658" indent="-112961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kumimoji="1" sz="1632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650658" indent="-112961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kumimoji="1" sz="1428">
          <a:solidFill>
            <a:schemeClr val="tx1"/>
          </a:solidFill>
          <a:latin typeface="+mn-lt"/>
          <a:ea typeface="MS PGothic" pitchFamily="34" charset="-128"/>
        </a:defRPr>
      </a:lvl6pPr>
      <a:lvl7pPr marL="650658" indent="-112961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kumimoji="1" sz="1428">
          <a:solidFill>
            <a:schemeClr val="tx1"/>
          </a:solidFill>
          <a:latin typeface="+mn-lt"/>
          <a:ea typeface="MS PGothic" pitchFamily="34" charset="-128"/>
        </a:defRPr>
      </a:lvl7pPr>
      <a:lvl8pPr marL="650658" indent="-112961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kumimoji="1" sz="1428">
          <a:solidFill>
            <a:schemeClr val="tx1"/>
          </a:solidFill>
          <a:latin typeface="+mn-lt"/>
          <a:ea typeface="MS PGothic" pitchFamily="34" charset="-128"/>
        </a:defRPr>
      </a:lvl8pPr>
      <a:lvl9pPr marL="650658" indent="-112961" algn="l" defTabSz="77695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kumimoji="1" sz="1428">
          <a:solidFill>
            <a:schemeClr val="tx1"/>
          </a:solidFill>
          <a:latin typeface="+mn-lt"/>
          <a:ea typeface="MS PGothic" pitchFamily="34" charset="-128"/>
        </a:defRPr>
      </a:lvl9pPr>
    </p:bodyStyle>
    <p:otherStyle>
      <a:defPPr>
        <a:defRPr lang="en-US"/>
      </a:defPPr>
      <a:lvl1pPr marL="0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96743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93484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90227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86968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83711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80454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77195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73938" algn="l" defTabSz="793484" rtl="0" eaLnBrk="1" latinLnBrk="0" hangingPunct="1">
        <a:defRPr kumimoji="1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067" y="1399033"/>
            <a:ext cx="11635635" cy="3580211"/>
          </a:xfrm>
        </p:spPr>
        <p:txBody>
          <a:bodyPr/>
          <a:lstStyle/>
          <a:p>
            <a:r>
              <a:rPr lang="en" sz="3200" dirty="0" smtClean="0"/>
              <a:t>Clinical Lab Regulations (10 NYCRR §34-2.1(iv)): </a:t>
            </a:r>
            <a:br>
              <a:rPr lang="en" sz="3200" dirty="0" smtClean="0"/>
            </a:br>
            <a:r>
              <a:rPr lang="en" sz="3200" dirty="0" smtClean="0"/>
              <a:t>Patient Inquiries Regarding their Lab Results</a:t>
            </a:r>
            <a:br>
              <a:rPr lang="en" sz="3200" dirty="0" smtClean="0"/>
            </a:br>
            <a:r>
              <a:rPr lang="en" sz="3200" dirty="0" smtClean="0"/>
              <a:t>Report to the Public Health and Planning Council (PHHPC)</a:t>
            </a:r>
            <a:br>
              <a:rPr lang="en" sz="3200" dirty="0" smtClean="0"/>
            </a:br>
            <a:r>
              <a:rPr lang="en" sz="1800" dirty="0" smtClean="0"/>
              <a:t>June 9</a:t>
            </a:r>
            <a:r>
              <a:rPr lang="en" sz="1800" baseline="30000" dirty="0" smtClean="0"/>
              <a:t>th</a:t>
            </a:r>
            <a:r>
              <a:rPr lang="en" sz="1800" dirty="0" smtClean="0"/>
              <a:t>, 2016</a:t>
            </a:r>
            <a:br>
              <a:rPr lang="en" sz="1800" dirty="0" smtClean="0"/>
            </a:br>
            <a:r>
              <a:rPr lang="en" sz="1800" dirty="0" smtClean="0"/>
              <a:t/>
            </a:r>
            <a:br>
              <a:rPr lang="en" sz="1800" dirty="0" smtClean="0"/>
            </a:br>
            <a:r>
              <a:rPr lang="en" sz="1800" dirty="0" smtClean="0"/>
              <a:t/>
            </a:r>
            <a:br>
              <a:rPr lang="en" sz="1800" dirty="0" smtClean="0"/>
            </a:br>
            <a:r>
              <a:rPr lang="en" sz="1800" dirty="0" smtClean="0"/>
              <a:t/>
            </a:r>
            <a:br>
              <a:rPr lang="en" sz="1800" dirty="0" smtClean="0"/>
            </a:br>
            <a:r>
              <a:rPr lang="en" sz="3200" dirty="0" smtClean="0"/>
              <a:t/>
            </a:r>
            <a:br>
              <a:rPr lang="en" sz="3200" dirty="0" smtClean="0"/>
            </a:b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212348"/>
              </p:ext>
            </p:extLst>
          </p:nvPr>
        </p:nvGraphicFramePr>
        <p:xfrm>
          <a:off x="394066" y="3118481"/>
          <a:ext cx="11136873" cy="1798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9637"/>
                <a:gridCol w="4094945"/>
                <a:gridCol w="3712291"/>
              </a:tblGrid>
              <a:tr h="370840">
                <a:tc>
                  <a:txBody>
                    <a:bodyPr/>
                    <a:lstStyle/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Foster Gesten, MD, FACP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Marcus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Friedrich, MD, MBA, FACP</a:t>
                      </a:r>
                    </a:p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Lawrence Sturman, MD, PhD</a:t>
                      </a:r>
                    </a:p>
                    <a:p>
                      <a:endParaRPr lang="en-US" sz="1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Office of Quality and Patient Safety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61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369332"/>
          </a:xfrm>
        </p:spPr>
        <p:txBody>
          <a:bodyPr/>
          <a:lstStyle/>
          <a:p>
            <a:r>
              <a:rPr lang="en" sz="2400" dirty="0" smtClean="0"/>
              <a:t>Summary of Feedback: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48639" y="1472665"/>
            <a:ext cx="1091504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Overwhelming majority of stakeholders comments were in favor of removing or amending the language to allow lab </a:t>
            </a:r>
            <a:r>
              <a:rPr lang="en-US" sz="2800" u="sng" dirty="0" smtClean="0"/>
              <a:t>physicians</a:t>
            </a:r>
            <a:r>
              <a:rPr lang="en-US" sz="2800" dirty="0" smtClean="0"/>
              <a:t> to communicate meaning/interpretation of test results to patients, on request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8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369332"/>
          </a:xfrm>
        </p:spPr>
        <p:txBody>
          <a:bodyPr/>
          <a:lstStyle/>
          <a:p>
            <a:r>
              <a:rPr lang="en" sz="2400" dirty="0" smtClean="0"/>
              <a:t>Proposed solution: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44240" y="3525751"/>
            <a:ext cx="9500259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Recommend adding an </a:t>
            </a:r>
            <a:r>
              <a:rPr lang="en-US" sz="2800" i="1" dirty="0" smtClean="0"/>
              <a:t>affirmative statement </a:t>
            </a:r>
            <a:r>
              <a:rPr lang="en-US" sz="2800" dirty="0" smtClean="0"/>
              <a:t>to the regulations: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3199" y="5037648"/>
            <a:ext cx="980763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Pathologists and other physicians in the laboratory </a:t>
            </a:r>
            <a:r>
              <a:rPr lang="en-US" sz="2400" dirty="0" smtClean="0"/>
              <a:t>may </a:t>
            </a:r>
            <a:r>
              <a:rPr lang="en-US" sz="2400" dirty="0"/>
              <a:t>discuss the meaning and interpretation of the test results </a:t>
            </a:r>
            <a:r>
              <a:rPr lang="en-US" sz="2400" dirty="0" smtClean="0"/>
              <a:t>with patients on request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44240" y="984133"/>
            <a:ext cx="1071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Existing regulation 10 </a:t>
            </a:r>
            <a:r>
              <a:rPr lang="en-US" sz="2800" dirty="0"/>
              <a:t>NYCRR § 34-2.11 (v) </a:t>
            </a:r>
            <a:r>
              <a:rPr lang="en-US" sz="2800" dirty="0" smtClean="0"/>
              <a:t>(now </a:t>
            </a:r>
            <a:r>
              <a:rPr lang="en-US" sz="2800" dirty="0"/>
              <a:t>2.11 (iv</a:t>
            </a:r>
            <a:r>
              <a:rPr lang="en-US" sz="2800" dirty="0" smtClean="0"/>
              <a:t>)) reads: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240409" y="1749359"/>
            <a:ext cx="9807631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…(iv) the clinical laboratory directs the patient's inquiries regarding the meaning or interpretation of the test results to the referring health services purveyor; and …</a:t>
            </a:r>
          </a:p>
          <a:p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84708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449" y="2427848"/>
            <a:ext cx="6605106" cy="627992"/>
          </a:xfrm>
        </p:spPr>
        <p:txBody>
          <a:bodyPr/>
          <a:lstStyle/>
          <a:p>
            <a:r>
              <a:rPr lang="en-US" dirty="0" smtClean="0"/>
              <a:t>Questions/Comments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8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63685" y="515220"/>
            <a:ext cx="10972800" cy="1075267"/>
          </a:xfrm>
          <a:prstGeom prst="rect">
            <a:avLst/>
          </a:prstGeom>
        </p:spPr>
        <p:txBody>
          <a:bodyPr/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63685" y="1234440"/>
            <a:ext cx="10972800" cy="2134402"/>
          </a:xfrm>
          <a:prstGeom prst="rect">
            <a:avLst/>
          </a:prstGeom>
        </p:spPr>
        <p:txBody>
          <a:bodyPr/>
          <a:lstStyle>
            <a:lvl1pPr marL="342892" indent="-342892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31" indent="-285743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72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348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298" indent="0">
              <a:buNone/>
            </a:pPr>
            <a:r>
              <a:rPr lang="en-US" sz="2800" dirty="0" smtClean="0">
                <a:latin typeface="+mn-lt"/>
              </a:rPr>
              <a:t>Federal Law: </a:t>
            </a:r>
          </a:p>
          <a:p>
            <a:pPr marL="114298" indent="0">
              <a:buNone/>
            </a:pPr>
            <a:endParaRPr lang="en-US" sz="2800" dirty="0">
              <a:latin typeface="+mn-lt"/>
            </a:endParaRPr>
          </a:p>
          <a:p>
            <a:pPr marL="114298" indent="0">
              <a:buNone/>
            </a:pPr>
            <a:endParaRPr lang="en-US" sz="2800" dirty="0" smtClean="0">
              <a:latin typeface="+mn-lt"/>
            </a:endParaRPr>
          </a:p>
          <a:p>
            <a:pPr marL="114298" indent="0">
              <a:buNone/>
            </a:pPr>
            <a:endParaRPr lang="en-US" sz="2800" dirty="0">
              <a:latin typeface="+mn-lt"/>
            </a:endParaRPr>
          </a:p>
          <a:p>
            <a:pPr marL="114298" indent="0">
              <a:buNone/>
            </a:pPr>
            <a:endParaRPr lang="en-US" sz="2800" dirty="0" smtClean="0">
              <a:latin typeface="+mn-lt"/>
            </a:endParaRPr>
          </a:p>
          <a:p>
            <a:pPr marL="114298" indent="0">
              <a:buNone/>
            </a:pPr>
            <a:endParaRPr lang="en-US" sz="2800" dirty="0">
              <a:latin typeface="+mn-lt"/>
            </a:endParaRPr>
          </a:p>
          <a:p>
            <a:pPr marL="685798" indent="-571500"/>
            <a:r>
              <a:rPr lang="en-US" sz="2800" dirty="0" smtClean="0"/>
              <a:t>Rules </a:t>
            </a:r>
            <a:r>
              <a:rPr lang="en-US" sz="2800" dirty="0"/>
              <a:t>went into effect 10/6/2014 </a:t>
            </a:r>
          </a:p>
          <a:p>
            <a:pPr marL="114298" indent="0">
              <a:buNone/>
            </a:pPr>
            <a:endParaRPr lang="en-US" sz="36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269" y="1847134"/>
            <a:ext cx="11165304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Amendments </a:t>
            </a:r>
            <a:r>
              <a:rPr lang="en-US" sz="2800" dirty="0" smtClean="0"/>
              <a:t>made </a:t>
            </a:r>
            <a:r>
              <a:rPr lang="en-US" sz="2800" dirty="0"/>
              <a:t>to CLIA regulation 42 CFR Part 493 and </a:t>
            </a:r>
            <a:r>
              <a:rPr lang="en-US" sz="2800" dirty="0" smtClean="0"/>
              <a:t>HIPAA </a:t>
            </a:r>
            <a:r>
              <a:rPr lang="en-US" sz="2800" dirty="0"/>
              <a:t>privacy rule 45 CFR Part 164 by the Federal Department of Health and Human Services (HHS) </a:t>
            </a:r>
            <a:r>
              <a:rPr lang="en-US" sz="2800" dirty="0" smtClean="0"/>
              <a:t>require </a:t>
            </a:r>
            <a:r>
              <a:rPr lang="en-US" sz="2800" dirty="0"/>
              <a:t>HIPAA covered laboratories to provide </a:t>
            </a:r>
            <a:r>
              <a:rPr lang="en-US" sz="2800" i="1" dirty="0"/>
              <a:t>individuals direct access to their laboratory test </a:t>
            </a:r>
            <a:r>
              <a:rPr lang="en-US" sz="2800" i="1" dirty="0" smtClean="0"/>
              <a:t>reports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63685" y="515220"/>
            <a:ext cx="10972800" cy="1075267"/>
          </a:xfrm>
          <a:prstGeom prst="rect">
            <a:avLst/>
          </a:prstGeom>
        </p:spPr>
        <p:txBody>
          <a:bodyPr/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sz="28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63685" y="1466739"/>
            <a:ext cx="10972800" cy="3506799"/>
          </a:xfrm>
          <a:prstGeom prst="rect">
            <a:avLst/>
          </a:prstGeom>
        </p:spPr>
        <p:txBody>
          <a:bodyPr/>
          <a:lstStyle>
            <a:lvl1pPr marL="342892" indent="-342892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31" indent="-285743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72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348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298" indent="0">
              <a:buNone/>
            </a:pPr>
            <a:r>
              <a:rPr lang="en-US" sz="2800" dirty="0" smtClean="0">
                <a:latin typeface="+mn-lt"/>
              </a:rPr>
              <a:t>NY State amends regulations: </a:t>
            </a:r>
          </a:p>
          <a:p>
            <a:endParaRPr lang="en-US" sz="2800" dirty="0" smtClean="0"/>
          </a:p>
          <a:p>
            <a:r>
              <a:rPr lang="en-US" sz="2800" dirty="0" smtClean="0"/>
              <a:t>Changes </a:t>
            </a:r>
            <a:r>
              <a:rPr lang="en-US" sz="2800" dirty="0"/>
              <a:t>proposed </a:t>
            </a:r>
            <a:r>
              <a:rPr lang="en-US" sz="2800" dirty="0" smtClean="0"/>
              <a:t>6/17/2015 - </a:t>
            </a:r>
            <a:r>
              <a:rPr lang="en-US" sz="2800" kern="0" dirty="0" smtClean="0"/>
              <a:t>Official </a:t>
            </a:r>
            <a:r>
              <a:rPr lang="en-US" sz="2800" kern="0" dirty="0"/>
              <a:t>Compilation of Codes, Rules and Regulations (NYCRR) </a:t>
            </a:r>
            <a:r>
              <a:rPr lang="en-US" sz="2800" kern="0" dirty="0" smtClean="0"/>
              <a:t>Parts </a:t>
            </a:r>
            <a:r>
              <a:rPr lang="en-US" sz="2800" kern="0" dirty="0"/>
              <a:t>58 and 34 </a:t>
            </a:r>
            <a:r>
              <a:rPr lang="en-US" sz="2800" kern="0" dirty="0" smtClean="0"/>
              <a:t>to </a:t>
            </a:r>
            <a:r>
              <a:rPr lang="en-US" sz="2800" kern="0" dirty="0"/>
              <a:t>10 NYCRR § 58-1.8 to reflect the federal </a:t>
            </a:r>
            <a:r>
              <a:rPr lang="en-US" sz="2800" kern="0" dirty="0" smtClean="0"/>
              <a:t>law gives </a:t>
            </a:r>
            <a:r>
              <a:rPr lang="en-US" sz="2800" kern="0" dirty="0"/>
              <a:t>patients access to their lab </a:t>
            </a:r>
            <a:r>
              <a:rPr lang="en-US" sz="2800" kern="0" dirty="0" smtClean="0"/>
              <a:t>results</a:t>
            </a:r>
            <a:endParaRPr lang="en-US" sz="2800" dirty="0"/>
          </a:p>
          <a:p>
            <a:r>
              <a:rPr lang="en-US" sz="2800" dirty="0"/>
              <a:t>C</a:t>
            </a:r>
            <a:r>
              <a:rPr lang="en-US" sz="2800" dirty="0" smtClean="0"/>
              <a:t>hanges adopted 10/8/2015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16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36933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Questions Raised Regarding Different Issue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325543" y="1353787"/>
            <a:ext cx="83958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Existing regulation 10 </a:t>
            </a:r>
            <a:r>
              <a:rPr lang="en-US" sz="2800" dirty="0"/>
              <a:t>NYCRR § 34-2.11 (v) </a:t>
            </a:r>
            <a:r>
              <a:rPr lang="en-US" sz="2800" dirty="0" smtClean="0"/>
              <a:t>(now </a:t>
            </a:r>
            <a:r>
              <a:rPr lang="en-US" sz="2800" dirty="0"/>
              <a:t>2.11 (iv</a:t>
            </a:r>
            <a:r>
              <a:rPr lang="en-US" sz="2800" dirty="0" smtClean="0"/>
              <a:t>)) reads: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155532" y="2738782"/>
            <a:ext cx="7685903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…(iv) the clinical laboratory directs the patient's inquiries regarding the meaning or interpretation of the test results to the referring health services purveyor; and …</a:t>
            </a:r>
          </a:p>
          <a:p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9089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430887"/>
          </a:xfrm>
        </p:spPr>
        <p:txBody>
          <a:bodyPr/>
          <a:lstStyle/>
          <a:p>
            <a:r>
              <a:rPr lang="en-US" sz="2800" dirty="0" smtClean="0"/>
              <a:t>Agenda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34633" y="1860427"/>
            <a:ext cx="107514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228600">
              <a:lnSpc>
                <a:spcPct val="150000"/>
              </a:lnSpc>
              <a:buAutoNum type="arabicParenR"/>
            </a:pPr>
            <a:r>
              <a:rPr lang="en-US" sz="2400" dirty="0" smtClean="0"/>
              <a:t> Review results and conclusions from interviews with stakeholders regarding proposal to remove/amend this regulation </a:t>
            </a:r>
          </a:p>
          <a:p>
            <a:pPr marL="457200" lvl="0" indent="-228600">
              <a:lnSpc>
                <a:spcPct val="150000"/>
              </a:lnSpc>
              <a:buAutoNum type="arabicParenR"/>
            </a:pPr>
            <a:r>
              <a:rPr lang="en-US" sz="2400" dirty="0" smtClean="0"/>
              <a:t> Propose solution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170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738664"/>
          </a:xfrm>
        </p:spPr>
        <p:txBody>
          <a:bodyPr/>
          <a:lstStyle/>
          <a:p>
            <a:r>
              <a:rPr lang="en" sz="2400" dirty="0" smtClean="0"/>
              <a:t>Stakeholders that communicated </a:t>
            </a:r>
            <a:r>
              <a:rPr lang="en" sz="2400" u="sng" dirty="0" smtClean="0"/>
              <a:t>support</a:t>
            </a:r>
            <a:r>
              <a:rPr lang="en" sz="2400" dirty="0" smtClean="0"/>
              <a:t> for regulatory change (letters)  </a:t>
            </a:r>
            <a:br>
              <a:rPr lang="en" sz="2400" dirty="0" smtClean="0"/>
            </a:b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804031"/>
              </p:ext>
            </p:extLst>
          </p:nvPr>
        </p:nvGraphicFramePr>
        <p:xfrm>
          <a:off x="404324" y="1799942"/>
          <a:ext cx="3644405" cy="28300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283453">
                <a:tc>
                  <a:txBody>
                    <a:bodyPr/>
                    <a:lstStyle/>
                    <a:p>
                      <a:r>
                        <a:rPr lang="en-US" dirty="0" smtClean="0"/>
                        <a:t>Pathology Interest Groups</a:t>
                      </a:r>
                      <a:endParaRPr lang="en-US" dirty="0"/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of American Pathologists (CAP)</a:t>
                      </a:r>
                      <a:endParaRPr lang="en-US" dirty="0"/>
                    </a:p>
                  </a:txBody>
                  <a:tcPr/>
                </a:tc>
              </a:tr>
              <a:tr h="487060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American</a:t>
                      </a:r>
                      <a:r>
                        <a:rPr lang="en-US" baseline="0" dirty="0" smtClean="0"/>
                        <a:t> Society for Clinical Pathology (ASCP)</a:t>
                      </a:r>
                      <a:endParaRPr lang="en-US" dirty="0" smtClean="0"/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44 State Pathology Societies</a:t>
                      </a:r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Association for Molecular Pathology</a:t>
                      </a:r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American Pathology Foundation</a:t>
                      </a:r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American Society of Cytopathology</a:t>
                      </a:r>
                    </a:p>
                  </a:txBody>
                  <a:tcPr/>
                </a:tc>
              </a:tr>
              <a:tr h="283453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884282"/>
              </p:ext>
            </p:extLst>
          </p:nvPr>
        </p:nvGraphicFramePr>
        <p:xfrm>
          <a:off x="8012196" y="1799942"/>
          <a:ext cx="3644405" cy="13031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Systems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NY City HHC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Rochester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Texas Medical Branch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577857"/>
              </p:ext>
            </p:extLst>
          </p:nvPr>
        </p:nvGraphicFramePr>
        <p:xfrm>
          <a:off x="4164946" y="1793581"/>
          <a:ext cx="3644405" cy="24234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r>
                        <a:rPr lang="en-US" baseline="0" dirty="0" smtClean="0"/>
                        <a:t> Interest/Advocacy G</a:t>
                      </a:r>
                      <a:r>
                        <a:rPr lang="en-US" dirty="0" smtClean="0"/>
                        <a:t>roups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Kidney Foundation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Long Island Breast Cancer Action Coalition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NY State Prostate Cancer Coalition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Bladder Cancer Advocacy Network 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pPr marL="0" marR="0" indent="0" algn="l" defTabSz="793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Association of Medical Examiners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613059"/>
              </p:ext>
            </p:extLst>
          </p:nvPr>
        </p:nvGraphicFramePr>
        <p:xfrm>
          <a:off x="404324" y="5087566"/>
          <a:ext cx="3551659" cy="9738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51659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 Groups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Center for Medical Consumers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AARP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851951"/>
              </p:ext>
            </p:extLst>
          </p:nvPr>
        </p:nvGraphicFramePr>
        <p:xfrm>
          <a:off x="8012195" y="3621951"/>
          <a:ext cx="3644405" cy="6492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187313">
                <a:tc>
                  <a:txBody>
                    <a:bodyPr/>
                    <a:lstStyle/>
                    <a:p>
                      <a:r>
                        <a:rPr lang="en-US" dirty="0" smtClean="0"/>
                        <a:t>Physicians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James Crawford, MD, PhD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54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738664"/>
          </a:xfrm>
        </p:spPr>
        <p:txBody>
          <a:bodyPr/>
          <a:lstStyle/>
          <a:p>
            <a:r>
              <a:rPr lang="en" sz="2400" dirty="0" smtClean="0"/>
              <a:t>Stakeholders that were interviewed:  </a:t>
            </a:r>
            <a:br>
              <a:rPr lang="en" sz="2400" dirty="0" smtClean="0"/>
            </a:b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862572"/>
              </p:ext>
            </p:extLst>
          </p:nvPr>
        </p:nvGraphicFramePr>
        <p:xfrm>
          <a:off x="535709" y="1159057"/>
          <a:ext cx="3644405" cy="13031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Pathology Interest Groups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of America Pathologists (CAP)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NY State Clinical</a:t>
                      </a:r>
                      <a:r>
                        <a:rPr lang="en-US" baseline="0" dirty="0" smtClean="0"/>
                        <a:t> Lab Association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NY State Society of Pathologists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35335"/>
              </p:ext>
            </p:extLst>
          </p:nvPr>
        </p:nvGraphicFramePr>
        <p:xfrm>
          <a:off x="4522809" y="4703578"/>
          <a:ext cx="3644405" cy="6492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Insurance Organizations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New York Health Plan Association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587903"/>
              </p:ext>
            </p:extLst>
          </p:nvPr>
        </p:nvGraphicFramePr>
        <p:xfrm>
          <a:off x="4566352" y="1159057"/>
          <a:ext cx="3644405" cy="15316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Systems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Northwell</a:t>
                      </a:r>
                      <a:r>
                        <a:rPr lang="en-US" dirty="0" smtClean="0"/>
                        <a:t> Health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Mt. Sinai, Mary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Fowkes</a:t>
                      </a:r>
                      <a:r>
                        <a:rPr lang="en-US" baseline="0" dirty="0" smtClean="0"/>
                        <a:t>, MD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Memorial Sloan-Kettering Cancer Center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01413"/>
              </p:ext>
            </p:extLst>
          </p:nvPr>
        </p:nvGraphicFramePr>
        <p:xfrm>
          <a:off x="535708" y="4070167"/>
          <a:ext cx="3644405" cy="16324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Physician Organizations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MSSNY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</a:t>
                      </a:r>
                      <a:r>
                        <a:rPr lang="en-US" baseline="0" dirty="0" smtClean="0"/>
                        <a:t> College of Physicians (ACP)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NY State Academy of Family Physicians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Academy of Pediatrics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129962"/>
              </p:ext>
            </p:extLst>
          </p:nvPr>
        </p:nvGraphicFramePr>
        <p:xfrm>
          <a:off x="535709" y="3051018"/>
          <a:ext cx="3644405" cy="6492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 Groups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Center for Medical Consumers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84853"/>
              </p:ext>
            </p:extLst>
          </p:nvPr>
        </p:nvGraphicFramePr>
        <p:xfrm>
          <a:off x="4566351" y="3048663"/>
          <a:ext cx="3644405" cy="13031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4405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Physicians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New York Oncology Hematology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John Rugge, MD</a:t>
                      </a:r>
                      <a:endParaRPr lang="en-US" dirty="0"/>
                    </a:p>
                  </a:txBody>
                  <a:tcPr/>
                </a:tc>
              </a:tr>
              <a:tr h="329321">
                <a:tc>
                  <a:txBody>
                    <a:bodyPr/>
                    <a:lstStyle/>
                    <a:p>
                      <a:r>
                        <a:rPr lang="en-US" dirty="0" smtClean="0"/>
                        <a:t>Gary Kalkut, MD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504584"/>
              </p:ext>
            </p:extLst>
          </p:nvPr>
        </p:nvGraphicFramePr>
        <p:xfrm>
          <a:off x="8596995" y="1159057"/>
          <a:ext cx="3097700" cy="9738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7700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System Organizations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HANYS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GNYHA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861858"/>
              </p:ext>
            </p:extLst>
          </p:nvPr>
        </p:nvGraphicFramePr>
        <p:xfrm>
          <a:off x="8572294" y="3035181"/>
          <a:ext cx="3122401" cy="6492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22401"/>
              </a:tblGrid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State</a:t>
                      </a:r>
                      <a:r>
                        <a:rPr lang="en-US" baseline="0" dirty="0" smtClean="0"/>
                        <a:t> Agencies</a:t>
                      </a:r>
                      <a:endParaRPr lang="en-US" dirty="0"/>
                    </a:p>
                  </a:txBody>
                  <a:tcPr/>
                </a:tc>
              </a:tr>
              <a:tr h="303480">
                <a:tc>
                  <a:txBody>
                    <a:bodyPr/>
                    <a:lstStyle/>
                    <a:p>
                      <a:r>
                        <a:rPr lang="en-US" dirty="0" smtClean="0"/>
                        <a:t>NY State Education</a:t>
                      </a:r>
                      <a:r>
                        <a:rPr lang="en-US" baseline="0" dirty="0" smtClean="0"/>
                        <a:t> Department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21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369332"/>
          </a:xfrm>
        </p:spPr>
        <p:txBody>
          <a:bodyPr/>
          <a:lstStyle/>
          <a:p>
            <a:r>
              <a:rPr lang="en" sz="2400" dirty="0" smtClean="0"/>
              <a:t>Feedback in favor of removing or amending the language: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49654" y="974777"/>
            <a:ext cx="112926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Pathologist </a:t>
            </a:r>
            <a:r>
              <a:rPr lang="en-US" sz="2800" dirty="0" smtClean="0"/>
              <a:t>view </a:t>
            </a:r>
            <a:r>
              <a:rPr lang="en-US" sz="2800" dirty="0"/>
              <a:t>themselves as part of the Care Team, as a “resource to patients”, to deliver “good care”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Pathologist are already talking to </a:t>
            </a:r>
            <a:r>
              <a:rPr lang="en-US" sz="2800" dirty="0" smtClean="0"/>
              <a:t>patients: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Treating physicians refer patients </a:t>
            </a:r>
            <a:r>
              <a:rPr lang="en-US" sz="2800" dirty="0"/>
              <a:t>to discuss lab test directly with a </a:t>
            </a:r>
            <a:r>
              <a:rPr lang="en-US" sz="2800" dirty="0" smtClean="0"/>
              <a:t>pathologist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 case of a ‘critical’ lab result if they could not get in touch with treating physician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Patients increasingly reaching out directly to the lab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New consumerism of patients and their family, “it’s the patients right to talk to his/her </a:t>
            </a:r>
            <a:r>
              <a:rPr lang="en-US" sz="2800" dirty="0"/>
              <a:t>p</a:t>
            </a:r>
            <a:r>
              <a:rPr lang="en-US" sz="2800" dirty="0" smtClean="0"/>
              <a:t>athologist”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Professionalism – “the right thing to do for pathologists”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No other State has similar restrictive regulation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622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415" y="525897"/>
            <a:ext cx="11747172" cy="369332"/>
          </a:xfrm>
        </p:spPr>
        <p:txBody>
          <a:bodyPr/>
          <a:lstStyle/>
          <a:p>
            <a:r>
              <a:rPr lang="en" sz="2400" dirty="0" smtClean="0"/>
              <a:t>Feedback from those who expressed concerns about changes: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78293" y="1579293"/>
            <a:ext cx="1123541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Potential for disrupting the treating physician/patient relationship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Does treating physician need to be aware of conversation?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Should conversation/conclusion become part of medical record?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When does interpretation require complete medical/clinical information?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Need to clarify that only physician laboratory staff (MD) may communicate the meaning or interpretation of laboratory test results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401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heme/theme1.xml><?xml version="1.0" encoding="utf-8"?>
<a:theme xmlns:a="http://schemas.openxmlformats.org/drawingml/2006/main" name="~7687157">
  <a:themeElements>
    <a:clrScheme name="Current">
      <a:dk1>
        <a:srgbClr val="000000"/>
      </a:dk1>
      <a:lt1>
        <a:srgbClr val="FFFFFF"/>
      </a:lt1>
      <a:dk2>
        <a:srgbClr val="002D73"/>
      </a:dk2>
      <a:lt2>
        <a:srgbClr val="E6E6E6"/>
      </a:lt2>
      <a:accent1>
        <a:srgbClr val="BDD6FF"/>
      </a:accent1>
      <a:accent2>
        <a:srgbClr val="5D9BFF"/>
      </a:accent2>
      <a:accent3>
        <a:srgbClr val="002D73"/>
      </a:accent3>
      <a:accent4>
        <a:srgbClr val="553278"/>
      </a:accent4>
      <a:accent5>
        <a:srgbClr val="535353"/>
      </a:accent5>
      <a:accent6>
        <a:srgbClr val="808080"/>
      </a:accent6>
      <a:hlink>
        <a:srgbClr val="002D73"/>
      </a:hlink>
      <a:folHlink>
        <a:srgbClr val="553278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2D73"/>
        </a:dk2>
        <a:lt2>
          <a:srgbClr val="E6E6E6"/>
        </a:lt2>
        <a:accent1>
          <a:srgbClr val="BDD6FF"/>
        </a:accent1>
        <a:accent2>
          <a:srgbClr val="5D9BFF"/>
        </a:accent2>
        <a:accent3>
          <a:srgbClr val="002D73"/>
        </a:accent3>
        <a:accent4>
          <a:srgbClr val="553278"/>
        </a:accent4>
        <a:accent5>
          <a:srgbClr val="535353"/>
        </a:accent5>
        <a:accent6>
          <a:srgbClr val="808080"/>
        </a:accent6>
        <a:hlink>
          <a:srgbClr val="002D73"/>
        </a:hlink>
        <a:folHlink>
          <a:srgbClr val="55327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2358</TotalTime>
  <Words>672</Words>
  <Application>Microsoft Office PowerPoint</Application>
  <PresentationFormat>Widescreen</PresentationFormat>
  <Paragraphs>102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ＭＳ Ｐゴシック</vt:lpstr>
      <vt:lpstr>Arial</vt:lpstr>
      <vt:lpstr>Calibri</vt:lpstr>
      <vt:lpstr>~7687157</vt:lpstr>
      <vt:lpstr>think-cell Slide</vt:lpstr>
      <vt:lpstr>Clinical Lab Regulations (10 NYCRR §34-2.1(iv)):  Patient Inquiries Regarding their Lab Results Report to the Public Health and Planning Council (PHHPC) June 9th, 2016     </vt:lpstr>
      <vt:lpstr>PowerPoint Presentation</vt:lpstr>
      <vt:lpstr>PowerPoint Presentation</vt:lpstr>
      <vt:lpstr>Questions Raised Regarding Different Issue</vt:lpstr>
      <vt:lpstr>Agenda</vt:lpstr>
      <vt:lpstr>Stakeholders that communicated support for regulatory change (letters)   </vt:lpstr>
      <vt:lpstr>Stakeholders that were interviewed:   </vt:lpstr>
      <vt:lpstr>Feedback in favor of removing or amending the language:</vt:lpstr>
      <vt:lpstr>Feedback from those who expressed concerns about changes:</vt:lpstr>
      <vt:lpstr>Summary of Feedback:</vt:lpstr>
      <vt:lpstr>Proposed solution:</vt:lpstr>
      <vt:lpstr>Questions/Comments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CHCANYS 2015 Conference</dc:title>
  <dc:creator>Foster C. Gesten</dc:creator>
  <cp:lastModifiedBy>Colleen M. Leonard</cp:lastModifiedBy>
  <cp:revision>103</cp:revision>
  <cp:lastPrinted>2016-06-01T19:45:54Z</cp:lastPrinted>
  <dcterms:created xsi:type="dcterms:W3CDTF">2015-10-15T18:12:09Z</dcterms:created>
  <dcterms:modified xsi:type="dcterms:W3CDTF">2016-06-10T19:25:23Z</dcterms:modified>
</cp:coreProperties>
</file>