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5"/>
    <p:sldMasterId id="2147483660" r:id="rId6"/>
    <p:sldMasterId id="2147483648" r:id="rId7"/>
    <p:sldMasterId id="2147483674" r:id="rId8"/>
  </p:sldMasterIdLst>
  <p:notesMasterIdLst>
    <p:notesMasterId r:id="rId21"/>
  </p:notesMasterIdLst>
  <p:sldIdLst>
    <p:sldId id="256" r:id="rId9"/>
    <p:sldId id="303" r:id="rId10"/>
    <p:sldId id="294" r:id="rId11"/>
    <p:sldId id="304" r:id="rId12"/>
    <p:sldId id="308" r:id="rId13"/>
    <p:sldId id="306" r:id="rId14"/>
    <p:sldId id="310" r:id="rId15"/>
    <p:sldId id="299" r:id="rId16"/>
    <p:sldId id="313" r:id="rId17"/>
    <p:sldId id="317" r:id="rId18"/>
    <p:sldId id="318" r:id="rId19"/>
    <p:sldId id="314" r:id="rId20"/>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3278"/>
    <a:srgbClr val="002D73"/>
    <a:srgbClr val="646569"/>
    <a:srgbClr val="007681"/>
    <a:srgbClr val="1F3261"/>
    <a:srgbClr val="458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78932" autoAdjust="0"/>
  </p:normalViewPr>
  <p:slideViewPr>
    <p:cSldViewPr>
      <p:cViewPr varScale="1">
        <p:scale>
          <a:sx n="90" d="100"/>
          <a:sy n="90" d="100"/>
        </p:scale>
        <p:origin x="1262" y="67"/>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094"/>
    </p:cViewPr>
  </p:sorterViewPr>
  <p:notesViewPr>
    <p:cSldViewPr>
      <p:cViewPr varScale="1">
        <p:scale>
          <a:sx n="86" d="100"/>
          <a:sy n="86" d="100"/>
        </p:scale>
        <p:origin x="3816"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i="1" dirty="0"/>
              <a:t>Progress</a:t>
            </a:r>
            <a:r>
              <a:rPr lang="en-US" sz="1800" b="1" i="1" baseline="0" dirty="0"/>
              <a:t> on 96 Prevention Agenda Indicators</a:t>
            </a:r>
            <a:endParaRPr lang="en-US" sz="1800" b="1" i="1"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Improved</c:v>
                </c:pt>
              </c:strCache>
            </c:strRef>
          </c:tx>
          <c:spPr>
            <a:solidFill>
              <a:srgbClr val="92D050"/>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7856-4B0D-95CA-197936CF212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Improve Health Status and Reduce Health Disparities</c:v>
                </c:pt>
                <c:pt idx="1">
                  <c:v>Promote a Healthy and Safe Environment</c:v>
                </c:pt>
                <c:pt idx="2">
                  <c:v>Prevent Chronic Diseases</c:v>
                </c:pt>
                <c:pt idx="3">
                  <c:v>Prevent HIV/STD, VPD and Health-Care Associated Infections</c:v>
                </c:pt>
                <c:pt idx="4">
                  <c:v>Promote Health Women, Infants, and Children</c:v>
                </c:pt>
                <c:pt idx="5">
                  <c:v>Promote Mental Health and Prevent Substance Abuse</c:v>
                </c:pt>
              </c:strCache>
            </c:strRef>
          </c:cat>
          <c:val>
            <c:numRef>
              <c:f>Sheet1!$B$2:$B$7</c:f>
              <c:numCache>
                <c:formatCode>General</c:formatCode>
                <c:ptCount val="6"/>
                <c:pt idx="0">
                  <c:v>4</c:v>
                </c:pt>
                <c:pt idx="1">
                  <c:v>8</c:v>
                </c:pt>
                <c:pt idx="2">
                  <c:v>8</c:v>
                </c:pt>
                <c:pt idx="3">
                  <c:v>2</c:v>
                </c:pt>
                <c:pt idx="4">
                  <c:v>6</c:v>
                </c:pt>
                <c:pt idx="5">
                  <c:v>0</c:v>
                </c:pt>
              </c:numCache>
            </c:numRef>
          </c:val>
          <c:extLst>
            <c:ext xmlns:c16="http://schemas.microsoft.com/office/drawing/2014/chart" uri="{C3380CC4-5D6E-409C-BE32-E72D297353CC}">
              <c16:uniqueId val="{00000001-7856-4B0D-95CA-197936CF2127}"/>
            </c:ext>
          </c:extLst>
        </c:ser>
        <c:ser>
          <c:idx val="1"/>
          <c:order val="1"/>
          <c:tx>
            <c:strRef>
              <c:f>Sheet1!$C$1</c:f>
              <c:strCache>
                <c:ptCount val="1"/>
                <c:pt idx="0">
                  <c:v>Unchanged</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Improve Health Status and Reduce Health Disparities</c:v>
                </c:pt>
                <c:pt idx="1">
                  <c:v>Promote a Healthy and Safe Environment</c:v>
                </c:pt>
                <c:pt idx="2">
                  <c:v>Prevent Chronic Diseases</c:v>
                </c:pt>
                <c:pt idx="3">
                  <c:v>Prevent HIV/STD, VPD and Health-Care Associated Infections</c:v>
                </c:pt>
                <c:pt idx="4">
                  <c:v>Promote Health Women, Infants, and Children</c:v>
                </c:pt>
                <c:pt idx="5">
                  <c:v>Promote Mental Health and Prevent Substance Abuse</c:v>
                </c:pt>
              </c:strCache>
            </c:strRef>
          </c:cat>
          <c:val>
            <c:numRef>
              <c:f>Sheet1!$C$2:$C$7</c:f>
              <c:numCache>
                <c:formatCode>General</c:formatCode>
                <c:ptCount val="6"/>
                <c:pt idx="0">
                  <c:v>4</c:v>
                </c:pt>
                <c:pt idx="1">
                  <c:v>6</c:v>
                </c:pt>
                <c:pt idx="2">
                  <c:v>11</c:v>
                </c:pt>
                <c:pt idx="3">
                  <c:v>8</c:v>
                </c:pt>
                <c:pt idx="4">
                  <c:v>14</c:v>
                </c:pt>
                <c:pt idx="5">
                  <c:v>5</c:v>
                </c:pt>
              </c:numCache>
            </c:numRef>
          </c:val>
          <c:extLst>
            <c:ext xmlns:c16="http://schemas.microsoft.com/office/drawing/2014/chart" uri="{C3380CC4-5D6E-409C-BE32-E72D297353CC}">
              <c16:uniqueId val="{00000002-7856-4B0D-95CA-197936CF2127}"/>
            </c:ext>
          </c:extLst>
        </c:ser>
        <c:ser>
          <c:idx val="2"/>
          <c:order val="2"/>
          <c:tx>
            <c:strRef>
              <c:f>Sheet1!$D$1</c:f>
              <c:strCache>
                <c:ptCount val="1"/>
                <c:pt idx="0">
                  <c:v>Worsened</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7856-4B0D-95CA-197936CF212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Improve Health Status and Reduce Health Disparities</c:v>
                </c:pt>
                <c:pt idx="1">
                  <c:v>Promote a Healthy and Safe Environment</c:v>
                </c:pt>
                <c:pt idx="2">
                  <c:v>Prevent Chronic Diseases</c:v>
                </c:pt>
                <c:pt idx="3">
                  <c:v>Prevent HIV/STD, VPD and Health-Care Associated Infections</c:v>
                </c:pt>
                <c:pt idx="4">
                  <c:v>Promote Health Women, Infants, and Children</c:v>
                </c:pt>
                <c:pt idx="5">
                  <c:v>Promote Mental Health and Prevent Substance Abuse</c:v>
                </c:pt>
              </c:strCache>
            </c:strRef>
          </c:cat>
          <c:val>
            <c:numRef>
              <c:f>Sheet1!$D$2:$D$7</c:f>
              <c:numCache>
                <c:formatCode>General</c:formatCode>
                <c:ptCount val="6"/>
                <c:pt idx="0">
                  <c:v>0</c:v>
                </c:pt>
                <c:pt idx="1">
                  <c:v>1</c:v>
                </c:pt>
                <c:pt idx="2">
                  <c:v>5</c:v>
                </c:pt>
                <c:pt idx="3">
                  <c:v>4</c:v>
                </c:pt>
                <c:pt idx="4">
                  <c:v>4</c:v>
                </c:pt>
                <c:pt idx="5">
                  <c:v>3</c:v>
                </c:pt>
              </c:numCache>
            </c:numRef>
          </c:val>
          <c:extLst>
            <c:ext xmlns:c16="http://schemas.microsoft.com/office/drawing/2014/chart" uri="{C3380CC4-5D6E-409C-BE32-E72D297353CC}">
              <c16:uniqueId val="{00000004-7856-4B0D-95CA-197936CF2127}"/>
            </c:ext>
          </c:extLst>
        </c:ser>
        <c:ser>
          <c:idx val="3"/>
          <c:order val="3"/>
          <c:tx>
            <c:strRef>
              <c:f>Sheet1!$E$1</c:f>
              <c:strCache>
                <c:ptCount val="1"/>
                <c:pt idx="0">
                  <c:v>No Data</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7856-4B0D-95CA-197936CF2127}"/>
                </c:ext>
              </c:extLst>
            </c:dLbl>
            <c:dLbl>
              <c:idx val="2"/>
              <c:delete val="1"/>
              <c:extLst>
                <c:ext xmlns:c15="http://schemas.microsoft.com/office/drawing/2012/chart" uri="{CE6537A1-D6FC-4f65-9D91-7224C49458BB}"/>
                <c:ext xmlns:c16="http://schemas.microsoft.com/office/drawing/2014/chart" uri="{C3380CC4-5D6E-409C-BE32-E72D297353CC}">
                  <c16:uniqueId val="{00000006-7856-4B0D-95CA-197936CF2127}"/>
                </c:ext>
              </c:extLst>
            </c:dLbl>
            <c:dLbl>
              <c:idx val="3"/>
              <c:delete val="1"/>
              <c:extLst>
                <c:ext xmlns:c15="http://schemas.microsoft.com/office/drawing/2012/chart" uri="{CE6537A1-D6FC-4f65-9D91-7224C49458BB}"/>
                <c:ext xmlns:c16="http://schemas.microsoft.com/office/drawing/2014/chart" uri="{C3380CC4-5D6E-409C-BE32-E72D297353CC}">
                  <c16:uniqueId val="{00000007-7856-4B0D-95CA-197936CF2127}"/>
                </c:ext>
              </c:extLst>
            </c:dLbl>
            <c:dLbl>
              <c:idx val="5"/>
              <c:delete val="1"/>
              <c:extLst>
                <c:ext xmlns:c15="http://schemas.microsoft.com/office/drawing/2012/chart" uri="{CE6537A1-D6FC-4f65-9D91-7224C49458BB}"/>
                <c:ext xmlns:c16="http://schemas.microsoft.com/office/drawing/2014/chart" uri="{C3380CC4-5D6E-409C-BE32-E72D297353CC}">
                  <c16:uniqueId val="{00000008-7856-4B0D-95CA-197936CF212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Improve Health Status and Reduce Health Disparities</c:v>
                </c:pt>
                <c:pt idx="1">
                  <c:v>Promote a Healthy and Safe Environment</c:v>
                </c:pt>
                <c:pt idx="2">
                  <c:v>Prevent Chronic Diseases</c:v>
                </c:pt>
                <c:pt idx="3">
                  <c:v>Prevent HIV/STD, VPD and Health-Care Associated Infections</c:v>
                </c:pt>
                <c:pt idx="4">
                  <c:v>Promote Health Women, Infants, and Children</c:v>
                </c:pt>
                <c:pt idx="5">
                  <c:v>Promote Mental Health and Prevent Substance Abuse</c:v>
                </c:pt>
              </c:strCache>
            </c:strRef>
          </c:cat>
          <c:val>
            <c:numRef>
              <c:f>Sheet1!$E$2:$E$7</c:f>
              <c:numCache>
                <c:formatCode>General</c:formatCode>
                <c:ptCount val="6"/>
                <c:pt idx="0">
                  <c:v>0</c:v>
                </c:pt>
                <c:pt idx="1">
                  <c:v>1</c:v>
                </c:pt>
                <c:pt idx="2">
                  <c:v>0</c:v>
                </c:pt>
                <c:pt idx="3">
                  <c:v>0</c:v>
                </c:pt>
                <c:pt idx="4">
                  <c:v>2</c:v>
                </c:pt>
                <c:pt idx="5">
                  <c:v>0</c:v>
                </c:pt>
              </c:numCache>
            </c:numRef>
          </c:val>
          <c:extLst>
            <c:ext xmlns:c16="http://schemas.microsoft.com/office/drawing/2014/chart" uri="{C3380CC4-5D6E-409C-BE32-E72D297353CC}">
              <c16:uniqueId val="{00000009-7856-4B0D-95CA-197936CF2127}"/>
            </c:ext>
          </c:extLst>
        </c:ser>
        <c:dLbls>
          <c:showLegendKey val="0"/>
          <c:showVal val="0"/>
          <c:showCatName val="0"/>
          <c:showSerName val="0"/>
          <c:showPercent val="0"/>
          <c:showBubbleSize val="0"/>
        </c:dLbls>
        <c:gapWidth val="150"/>
        <c:overlap val="100"/>
        <c:axId val="589281160"/>
        <c:axId val="589289688"/>
      </c:barChart>
      <c:catAx>
        <c:axId val="589281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589289688"/>
        <c:crosses val="autoZero"/>
        <c:auto val="1"/>
        <c:lblAlgn val="ctr"/>
        <c:lblOffset val="100"/>
        <c:noMultiLvlLbl val="0"/>
      </c:catAx>
      <c:valAx>
        <c:axId val="589289688"/>
        <c:scaling>
          <c:orientation val="minMax"/>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92811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Sheet1!$A$1</c:f>
              <c:strCache>
                <c:ptCount val="1"/>
                <c:pt idx="0">
                  <c:v>Physical Environment</c:v>
                </c:pt>
              </c:strCache>
            </c:strRef>
          </c:tx>
          <c:spPr>
            <a:solidFill>
              <a:srgbClr val="A8B1D5"/>
            </a:solidFill>
            <a:ln>
              <a:noFill/>
            </a:ln>
            <a:effectLst/>
          </c:spPr>
          <c:invertIfNegative val="0"/>
          <c:val>
            <c:numRef>
              <c:f>Sheet1!$B$1:$C$1</c:f>
              <c:numCache>
                <c:formatCode>0%</c:formatCode>
                <c:ptCount val="2"/>
                <c:pt idx="0">
                  <c:v>0.1</c:v>
                </c:pt>
                <c:pt idx="1">
                  <c:v>0</c:v>
                </c:pt>
              </c:numCache>
            </c:numRef>
          </c:val>
          <c:extLst>
            <c:ext xmlns:c16="http://schemas.microsoft.com/office/drawing/2014/chart" uri="{C3380CC4-5D6E-409C-BE32-E72D297353CC}">
              <c16:uniqueId val="{00000000-C8A5-4E79-92A8-12FD5C991D04}"/>
            </c:ext>
          </c:extLst>
        </c:ser>
        <c:ser>
          <c:idx val="1"/>
          <c:order val="1"/>
          <c:tx>
            <c:strRef>
              <c:f>Sheet1!$A$2</c:f>
              <c:strCache>
                <c:ptCount val="1"/>
                <c:pt idx="0">
                  <c:v>Social and Economic Factors</c:v>
                </c:pt>
              </c:strCache>
            </c:strRef>
          </c:tx>
          <c:spPr>
            <a:solidFill>
              <a:srgbClr val="215096"/>
            </a:solidFill>
            <a:ln>
              <a:noFill/>
            </a:ln>
            <a:effectLst/>
          </c:spPr>
          <c:invertIfNegative val="0"/>
          <c:val>
            <c:numRef>
              <c:f>Sheet1!$B$2:$C$2</c:f>
              <c:numCache>
                <c:formatCode>0%</c:formatCode>
                <c:ptCount val="2"/>
                <c:pt idx="0">
                  <c:v>0.4</c:v>
                </c:pt>
                <c:pt idx="1">
                  <c:v>0</c:v>
                </c:pt>
              </c:numCache>
            </c:numRef>
          </c:val>
          <c:extLst>
            <c:ext xmlns:c16="http://schemas.microsoft.com/office/drawing/2014/chart" uri="{C3380CC4-5D6E-409C-BE32-E72D297353CC}">
              <c16:uniqueId val="{00000001-C8A5-4E79-92A8-12FD5C991D04}"/>
            </c:ext>
          </c:extLst>
        </c:ser>
        <c:ser>
          <c:idx val="2"/>
          <c:order val="2"/>
          <c:tx>
            <c:strRef>
              <c:f>Sheet1!$A$3</c:f>
              <c:strCache>
                <c:ptCount val="1"/>
                <c:pt idx="0">
                  <c:v>Clinical Care</c:v>
                </c:pt>
              </c:strCache>
            </c:strRef>
          </c:tx>
          <c:spPr>
            <a:solidFill>
              <a:srgbClr val="7988BA"/>
            </a:solidFill>
            <a:ln>
              <a:noFill/>
            </a:ln>
            <a:effectLst/>
          </c:spPr>
          <c:invertIfNegative val="0"/>
          <c:val>
            <c:numRef>
              <c:f>Sheet1!$B$3:$C$3</c:f>
              <c:numCache>
                <c:formatCode>0%</c:formatCode>
                <c:ptCount val="2"/>
                <c:pt idx="0">
                  <c:v>0.2</c:v>
                </c:pt>
                <c:pt idx="1">
                  <c:v>0</c:v>
                </c:pt>
              </c:numCache>
            </c:numRef>
          </c:val>
          <c:extLst>
            <c:ext xmlns:c16="http://schemas.microsoft.com/office/drawing/2014/chart" uri="{C3380CC4-5D6E-409C-BE32-E72D297353CC}">
              <c16:uniqueId val="{00000002-C8A5-4E79-92A8-12FD5C991D04}"/>
            </c:ext>
          </c:extLst>
        </c:ser>
        <c:ser>
          <c:idx val="3"/>
          <c:order val="3"/>
          <c:tx>
            <c:strRef>
              <c:f>Sheet1!$A$4</c:f>
              <c:strCache>
                <c:ptCount val="1"/>
                <c:pt idx="0">
                  <c:v>Health Behaviors</c:v>
                </c:pt>
              </c:strCache>
            </c:strRef>
          </c:tx>
          <c:spPr>
            <a:solidFill>
              <a:srgbClr val="02448E"/>
            </a:solidFill>
            <a:ln>
              <a:noFill/>
            </a:ln>
            <a:effectLst/>
          </c:spPr>
          <c:invertIfNegative val="0"/>
          <c:val>
            <c:numRef>
              <c:f>Sheet1!$B$4:$C$4</c:f>
              <c:numCache>
                <c:formatCode>0%</c:formatCode>
                <c:ptCount val="2"/>
                <c:pt idx="0">
                  <c:v>0.3</c:v>
                </c:pt>
                <c:pt idx="1">
                  <c:v>0</c:v>
                </c:pt>
              </c:numCache>
            </c:numRef>
          </c:val>
          <c:extLst>
            <c:ext xmlns:c16="http://schemas.microsoft.com/office/drawing/2014/chart" uri="{C3380CC4-5D6E-409C-BE32-E72D297353CC}">
              <c16:uniqueId val="{00000003-C8A5-4E79-92A8-12FD5C991D04}"/>
            </c:ext>
          </c:extLst>
        </c:ser>
        <c:ser>
          <c:idx val="4"/>
          <c:order val="4"/>
          <c:tx>
            <c:strRef>
              <c:f>Sheet1!$A$5</c:f>
              <c:strCache>
                <c:ptCount val="1"/>
                <c:pt idx="0">
                  <c:v>Medical Services</c:v>
                </c:pt>
              </c:strCache>
            </c:strRef>
          </c:tx>
          <c:spPr>
            <a:solidFill>
              <a:srgbClr val="92D050"/>
            </a:solidFill>
            <a:ln>
              <a:noFill/>
            </a:ln>
            <a:effectLst/>
          </c:spPr>
          <c:invertIfNegative val="0"/>
          <c:dPt>
            <c:idx val="1"/>
            <c:invertIfNegative val="0"/>
            <c:bubble3D val="0"/>
            <c:spPr>
              <a:solidFill>
                <a:srgbClr val="4563A2"/>
              </a:solidFill>
              <a:ln>
                <a:noFill/>
              </a:ln>
              <a:effectLst/>
            </c:spPr>
            <c:extLst>
              <c:ext xmlns:c16="http://schemas.microsoft.com/office/drawing/2014/chart" uri="{C3380CC4-5D6E-409C-BE32-E72D297353CC}">
                <c16:uniqueId val="{00000005-C8A5-4E79-92A8-12FD5C991D04}"/>
              </c:ext>
            </c:extLst>
          </c:dPt>
          <c:val>
            <c:numRef>
              <c:f>Sheet1!$B$5:$C$5</c:f>
              <c:numCache>
                <c:formatCode>0%</c:formatCode>
                <c:ptCount val="2"/>
                <c:pt idx="0">
                  <c:v>0</c:v>
                </c:pt>
                <c:pt idx="1">
                  <c:v>0.96</c:v>
                </c:pt>
              </c:numCache>
            </c:numRef>
          </c:val>
          <c:extLst>
            <c:ext xmlns:c16="http://schemas.microsoft.com/office/drawing/2014/chart" uri="{C3380CC4-5D6E-409C-BE32-E72D297353CC}">
              <c16:uniqueId val="{00000006-C8A5-4E79-92A8-12FD5C991D04}"/>
            </c:ext>
          </c:extLst>
        </c:ser>
        <c:ser>
          <c:idx val="5"/>
          <c:order val="5"/>
          <c:tx>
            <c:strRef>
              <c:f>Sheet1!$A$6</c:f>
              <c:strCache>
                <c:ptCount val="1"/>
                <c:pt idx="0">
                  <c:v>Prevention</c:v>
                </c:pt>
              </c:strCache>
            </c:strRef>
          </c:tx>
          <c:spPr>
            <a:solidFill>
              <a:srgbClr val="B0AF05"/>
            </a:solidFill>
            <a:ln>
              <a:noFill/>
            </a:ln>
            <a:effectLst/>
          </c:spPr>
          <c:invertIfNegative val="0"/>
          <c:val>
            <c:numRef>
              <c:f>Sheet1!$B$6:$C$6</c:f>
              <c:numCache>
                <c:formatCode>0%</c:formatCode>
                <c:ptCount val="2"/>
                <c:pt idx="0">
                  <c:v>0</c:v>
                </c:pt>
                <c:pt idx="1">
                  <c:v>0.04</c:v>
                </c:pt>
              </c:numCache>
            </c:numRef>
          </c:val>
          <c:extLst>
            <c:ext xmlns:c16="http://schemas.microsoft.com/office/drawing/2014/chart" uri="{C3380CC4-5D6E-409C-BE32-E72D297353CC}">
              <c16:uniqueId val="{00000007-C8A5-4E79-92A8-12FD5C991D04}"/>
            </c:ext>
          </c:extLst>
        </c:ser>
        <c:dLbls>
          <c:showLegendKey val="0"/>
          <c:showVal val="0"/>
          <c:showCatName val="0"/>
          <c:showSerName val="0"/>
          <c:showPercent val="0"/>
          <c:showBubbleSize val="0"/>
        </c:dLbls>
        <c:gapWidth val="50"/>
        <c:overlap val="100"/>
        <c:axId val="219787392"/>
        <c:axId val="219786608"/>
      </c:barChart>
      <c:catAx>
        <c:axId val="219787392"/>
        <c:scaling>
          <c:orientation val="minMax"/>
        </c:scaling>
        <c:delete val="1"/>
        <c:axPos val="b"/>
        <c:numFmt formatCode="General" sourceLinked="1"/>
        <c:majorTickMark val="none"/>
        <c:minorTickMark val="none"/>
        <c:tickLblPos val="nextTo"/>
        <c:crossAx val="219786608"/>
        <c:crosses val="autoZero"/>
        <c:auto val="1"/>
        <c:lblAlgn val="ctr"/>
        <c:lblOffset val="100"/>
        <c:noMultiLvlLbl val="0"/>
      </c:catAx>
      <c:valAx>
        <c:axId val="219786608"/>
        <c:scaling>
          <c:orientation val="minMax"/>
        </c:scaling>
        <c:delete val="1"/>
        <c:axPos val="l"/>
        <c:numFmt formatCode="0%" sourceLinked="1"/>
        <c:majorTickMark val="none"/>
        <c:minorTickMark val="none"/>
        <c:tickLblPos val="nextTo"/>
        <c:crossAx val="219787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2C164A-7038-42D0-953C-2EB4816D4C81}" type="datetimeFigureOut">
              <a:rPr lang="en-US" smtClean="0"/>
              <a:t>8/31/2017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DA9C80-B631-4EC4-8253-F63CFD0157DF}" type="slidenum">
              <a:rPr lang="en-US" smtClean="0"/>
              <a:t>‹#›</a:t>
            </a:fld>
            <a:endParaRPr lang="en-US"/>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a:t>
            </a:fld>
            <a:endParaRPr lang="en-US"/>
          </a:p>
        </p:txBody>
      </p:sp>
    </p:spTree>
    <p:extLst>
      <p:ext uri="{BB962C8B-B14F-4D97-AF65-F5344CB8AC3E}">
        <p14:creationId xmlns:p14="http://schemas.microsoft.com/office/powerpoint/2010/main" val="381686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11</a:t>
            </a:fld>
            <a:endParaRPr lang="en-US"/>
          </a:p>
        </p:txBody>
      </p:sp>
    </p:spTree>
    <p:extLst>
      <p:ext uri="{BB962C8B-B14F-4D97-AF65-F5344CB8AC3E}">
        <p14:creationId xmlns:p14="http://schemas.microsoft.com/office/powerpoint/2010/main" val="2197745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12</a:t>
            </a:fld>
            <a:endParaRPr lang="en-US"/>
          </a:p>
        </p:txBody>
      </p:sp>
    </p:spTree>
    <p:extLst>
      <p:ext uri="{BB962C8B-B14F-4D97-AF65-F5344CB8AC3E}">
        <p14:creationId xmlns:p14="http://schemas.microsoft.com/office/powerpoint/2010/main" val="3518314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2</a:t>
            </a:fld>
            <a:endParaRPr lang="en-US"/>
          </a:p>
        </p:txBody>
      </p:sp>
    </p:spTree>
    <p:extLst>
      <p:ext uri="{BB962C8B-B14F-4D97-AF65-F5344CB8AC3E}">
        <p14:creationId xmlns:p14="http://schemas.microsoft.com/office/powerpoint/2010/main" val="2940530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The Prevention Agenda includes 96 metrics of public health and prevention ranging from preventing chronic disease to promoting policies that result in healthy women, infants, and children.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Conditions such as obesity reflect deeply embedded behaviors and in many cases also reflect barriers to improvement caused by poor Social Determinants of Health. For these reasons, we don’t expect all of these measures to improve overnight. But 28 of the indicators in the Prevention Agenda have shown significant improvement over the last five years with more modest progress in six others.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The next five years of the Prevention Agenda will continue to include ambitious goals and we think the cumulative effect of the Gov.’s health transformation policies will result in significant progress in the next cycle. </a:t>
            </a:r>
          </a:p>
          <a:p>
            <a:endParaRPr lang="en-US" sz="1800" dirty="0"/>
          </a:p>
        </p:txBody>
      </p:sp>
      <p:sp>
        <p:nvSpPr>
          <p:cNvPr id="4" name="Slide Number Placeholder 3"/>
          <p:cNvSpPr>
            <a:spLocks noGrp="1"/>
          </p:cNvSpPr>
          <p:nvPr>
            <p:ph type="sldNum" sz="quarter" idx="10"/>
          </p:nvPr>
        </p:nvSpPr>
        <p:spPr/>
        <p:txBody>
          <a:bodyPr/>
          <a:lstStyle/>
          <a:p>
            <a:fld id="{548DD1E1-C768-49E5-8BA3-6B6183B0B7A5}" type="slidenum">
              <a:rPr lang="en-US" smtClean="0"/>
              <a:t>4</a:t>
            </a:fld>
            <a:endParaRPr lang="en-US"/>
          </a:p>
        </p:txBody>
      </p:sp>
    </p:spTree>
    <p:extLst>
      <p:ext uri="{BB962C8B-B14F-4D97-AF65-F5344CB8AC3E}">
        <p14:creationId xmlns:p14="http://schemas.microsoft.com/office/powerpoint/2010/main" val="2587041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Implement Nutrition standards for healthy food and beverage procurement</a:t>
            </a:r>
          </a:p>
          <a:p>
            <a:r>
              <a:rPr lang="en-US" dirty="0"/>
              <a:t>Expand Healthy Corner Store initiative and other opportunities to buy healthy food</a:t>
            </a:r>
          </a:p>
          <a:p>
            <a:r>
              <a:rPr lang="en-US" dirty="0"/>
              <a:t>Implement Complete Streets policies</a:t>
            </a:r>
          </a:p>
          <a:p>
            <a:r>
              <a:rPr lang="en-US" dirty="0"/>
              <a:t>Support Signage, worksite policies, social support and joint use agreements that support increased physical activity opportunities</a:t>
            </a:r>
          </a:p>
          <a:p>
            <a:r>
              <a:rPr lang="en-US" dirty="0"/>
              <a:t>Implement Breastfeeding policies</a:t>
            </a:r>
          </a:p>
          <a:p>
            <a:r>
              <a:rPr lang="en-US" dirty="0"/>
              <a:t>Decrease availability of tobacco and increase price, increase minimum sales age for all tobacco products from 18-21</a:t>
            </a:r>
          </a:p>
          <a:p>
            <a:r>
              <a:rPr lang="en-US" dirty="0"/>
              <a:t>Increase adoption of smoke free policies in publicly and privately operated housing</a:t>
            </a:r>
          </a:p>
        </p:txBody>
      </p:sp>
      <p:sp>
        <p:nvSpPr>
          <p:cNvPr id="4" name="Slide Number Placeholder 3"/>
          <p:cNvSpPr>
            <a:spLocks noGrp="1"/>
          </p:cNvSpPr>
          <p:nvPr>
            <p:ph type="sldNum" sz="quarter" idx="10"/>
          </p:nvPr>
        </p:nvSpPr>
        <p:spPr/>
        <p:txBody>
          <a:bodyPr/>
          <a:lstStyle/>
          <a:p>
            <a:fld id="{F6DA9C80-B631-4EC4-8253-F63CFD0157DF}" type="slidenum">
              <a:rPr lang="en-US" smtClean="0"/>
              <a:t>5</a:t>
            </a:fld>
            <a:endParaRPr lang="en-US"/>
          </a:p>
        </p:txBody>
      </p:sp>
    </p:spTree>
    <p:extLst>
      <p:ext uri="{BB962C8B-B14F-4D97-AF65-F5344CB8AC3E}">
        <p14:creationId xmlns:p14="http://schemas.microsoft.com/office/powerpoint/2010/main" val="2687581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N=167</a:t>
            </a:r>
            <a:r>
              <a:rPr lang="en-US" baseline="0" dirty="0"/>
              <a:t> hospitals</a:t>
            </a:r>
          </a:p>
          <a:p>
            <a:r>
              <a:rPr lang="en-US" baseline="0" dirty="0"/>
              <a:t>	57 hospitals submitted joint plans with 33 LHDs (31 joint plans total)</a:t>
            </a:r>
          </a:p>
          <a:p>
            <a:r>
              <a:rPr lang="en-US" baseline="0" dirty="0"/>
              <a:t>	110 individual hospitals covered in 71 CSPs</a:t>
            </a:r>
          </a:p>
          <a:p>
            <a:endParaRPr lang="en-US" baseline="0" dirty="0"/>
          </a:p>
          <a:p>
            <a:r>
              <a:rPr lang="en-US" baseline="0" dirty="0"/>
              <a:t>N=58 LHDs</a:t>
            </a:r>
          </a:p>
          <a:p>
            <a:r>
              <a:rPr lang="en-US" baseline="0" dirty="0"/>
              <a:t>	25 LHDs submitted their own CHA/CHIP</a:t>
            </a:r>
          </a:p>
          <a:p>
            <a:r>
              <a:rPr lang="en-US" baseline="0" dirty="0"/>
              <a:t>	33 LHDs submitted joint plans with hospitals</a:t>
            </a:r>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the last round, one county submitted a joint report i.e. Monroe. </a:t>
            </a:r>
            <a:r>
              <a:rPr lang="en-US" dirty="0"/>
              <a:t>This time, we had 31 joint submissions because the</a:t>
            </a:r>
            <a:r>
              <a:rPr lang="en-US" baseline="0" dirty="0"/>
              <a:t> guidance encouraged it.</a:t>
            </a:r>
            <a:endParaRPr lang="en-US" dirty="0"/>
          </a:p>
        </p:txBody>
      </p:sp>
      <p:sp>
        <p:nvSpPr>
          <p:cNvPr id="4" name="Slide Number Placeholder 3"/>
          <p:cNvSpPr>
            <a:spLocks noGrp="1"/>
          </p:cNvSpPr>
          <p:nvPr>
            <p:ph type="sldNum" sz="quarter" idx="10"/>
          </p:nvPr>
        </p:nvSpPr>
        <p:spPr/>
        <p:txBody>
          <a:bodyPr/>
          <a:lstStyle/>
          <a:p>
            <a:fld id="{038EB199-C9E1-40E3-9085-979EEEC9BC6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923648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N=167</a:t>
            </a:r>
            <a:r>
              <a:rPr lang="en-US" baseline="0" dirty="0"/>
              <a:t> hospitals</a:t>
            </a:r>
          </a:p>
          <a:p>
            <a:r>
              <a:rPr lang="en-US" baseline="0" dirty="0"/>
              <a:t>	57 hospitals submitted joint plans with 33 LHDs (31 joint plans total)</a:t>
            </a:r>
          </a:p>
          <a:p>
            <a:r>
              <a:rPr lang="en-US" baseline="0" dirty="0"/>
              <a:t>	110 individual hospitals covered in 71 CSPs</a:t>
            </a:r>
          </a:p>
          <a:p>
            <a:endParaRPr lang="en-US" baseline="0" dirty="0"/>
          </a:p>
          <a:p>
            <a:r>
              <a:rPr lang="en-US" baseline="0" dirty="0"/>
              <a:t>N=58 LHDs</a:t>
            </a:r>
          </a:p>
          <a:p>
            <a:r>
              <a:rPr lang="en-US" baseline="0" dirty="0"/>
              <a:t>	25 LHDs submitted their own CHA/CHIP</a:t>
            </a:r>
          </a:p>
          <a:p>
            <a:r>
              <a:rPr lang="en-US" baseline="0" dirty="0"/>
              <a:t>	33 LHDs submitted joint plans with hospitals</a:t>
            </a:r>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the last round, one county submitted a joint report i.e. Monroe. </a:t>
            </a:r>
            <a:r>
              <a:rPr lang="en-US" dirty="0"/>
              <a:t>This time, we had 31 joint submissions because the</a:t>
            </a:r>
            <a:r>
              <a:rPr lang="en-US" baseline="0" dirty="0"/>
              <a:t> guidance encouraged it.</a:t>
            </a:r>
            <a:endParaRPr lang="en-US" dirty="0"/>
          </a:p>
        </p:txBody>
      </p:sp>
      <p:sp>
        <p:nvSpPr>
          <p:cNvPr id="4" name="Slide Number Placeholder 3"/>
          <p:cNvSpPr>
            <a:spLocks noGrp="1"/>
          </p:cNvSpPr>
          <p:nvPr>
            <p:ph type="sldNum" sz="quarter" idx="10"/>
          </p:nvPr>
        </p:nvSpPr>
        <p:spPr/>
        <p:txBody>
          <a:bodyPr/>
          <a:lstStyle/>
          <a:p>
            <a:fld id="{038EB199-C9E1-40E3-9085-979EEEC9BC6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685964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8</a:t>
            </a:fld>
            <a:endParaRPr lang="en-US"/>
          </a:p>
        </p:txBody>
      </p:sp>
    </p:spTree>
    <p:extLst>
      <p:ext uri="{BB962C8B-B14F-4D97-AF65-F5344CB8AC3E}">
        <p14:creationId xmlns:p14="http://schemas.microsoft.com/office/powerpoint/2010/main" val="50332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9</a:t>
            </a:fld>
            <a:endParaRPr lang="en-US"/>
          </a:p>
        </p:txBody>
      </p:sp>
    </p:spTree>
    <p:extLst>
      <p:ext uri="{BB962C8B-B14F-4D97-AF65-F5344CB8AC3E}">
        <p14:creationId xmlns:p14="http://schemas.microsoft.com/office/powerpoint/2010/main" val="364289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10</a:t>
            </a:fld>
            <a:endParaRPr lang="en-US"/>
          </a:p>
        </p:txBody>
      </p:sp>
    </p:spTree>
    <p:extLst>
      <p:ext uri="{BB962C8B-B14F-4D97-AF65-F5344CB8AC3E}">
        <p14:creationId xmlns:p14="http://schemas.microsoft.com/office/powerpoint/2010/main" val="1705055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CED0365-0D65-4032-85A6-BECCAB4E9A68}" type="datetimeFigureOut">
              <a:rPr lang="en-US" smtClean="0"/>
              <a:t>8/31/2017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45502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CED0365-0D65-4032-85A6-BECCAB4E9A68}" type="datetimeFigureOut">
              <a:rPr lang="en-US" smtClean="0"/>
              <a:t>8/31/2017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048722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D0365-0D65-4032-85A6-BECCAB4E9A68}" type="datetimeFigureOut">
              <a:rPr lang="en-US" smtClean="0"/>
              <a:t>8/31/2017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16018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06954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98157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88743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9777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51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B7C78D-A0CF-44BF-A9CA-37DE60F80272}"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7BAF6-5BCD-4B3A-8C56-041670BC03F8}" type="slidenum">
              <a:rPr lang="en-US" smtClean="0"/>
              <a:t>‹#›</a:t>
            </a:fld>
            <a:endParaRPr lang="en-US"/>
          </a:p>
        </p:txBody>
      </p:sp>
    </p:spTree>
    <p:extLst>
      <p:ext uri="{BB962C8B-B14F-4D97-AF65-F5344CB8AC3E}">
        <p14:creationId xmlns:p14="http://schemas.microsoft.com/office/powerpoint/2010/main" val="2307669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457200" y="4767264"/>
            <a:ext cx="2133600" cy="274637"/>
          </a:xfrm>
          <a:prstGeom prst="rect">
            <a:avLst/>
          </a:prstGeom>
        </p:spPr>
        <p:txBody>
          <a:bodyPr/>
          <a:lstStyle/>
          <a:p>
            <a:fld id="{DE22D672-9BA8-4912-8D62-745C255A29E9}" type="datetimeFigureOut">
              <a:rPr lang="en-US" smtClean="0"/>
              <a:t>8/31/2017</a:t>
            </a:fld>
            <a:endParaRPr lang="en-US"/>
          </a:p>
        </p:txBody>
      </p:sp>
      <p:sp>
        <p:nvSpPr>
          <p:cNvPr id="5" name="Footer Placeholder 4"/>
          <p:cNvSpPr>
            <a:spLocks noGrp="1"/>
          </p:cNvSpPr>
          <p:nvPr>
            <p:ph type="ftr" sz="quarter" idx="11"/>
          </p:nvPr>
        </p:nvSpPr>
        <p:spPr>
          <a:xfrm>
            <a:off x="3124200" y="4767264"/>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4637"/>
          </a:xfrm>
          <a:prstGeom prst="rect">
            <a:avLst/>
          </a:prstGeom>
        </p:spPr>
        <p:txBody>
          <a:bodyPr/>
          <a:lstStyle/>
          <a:p>
            <a:fld id="{CD6A0952-F767-4FB2-92BD-859B89D7F414}" type="slidenum">
              <a:rPr lang="en-US" smtClean="0"/>
              <a:t>‹#›</a:t>
            </a:fld>
            <a:endParaRPr lang="en-US"/>
          </a:p>
        </p:txBody>
      </p:sp>
    </p:spTree>
    <p:extLst>
      <p:ext uri="{BB962C8B-B14F-4D97-AF65-F5344CB8AC3E}">
        <p14:creationId xmlns:p14="http://schemas.microsoft.com/office/powerpoint/2010/main" val="3658843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ED0365-0D65-4032-85A6-BECCAB4E9A68}"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4985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043001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D0365-0D65-4032-85A6-BECCAB4E9A68}"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076220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ED0365-0D65-4032-85A6-BECCAB4E9A68}"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383597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_DOH_rg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 y="361950"/>
            <a:ext cx="3603190" cy="810768"/>
          </a:xfrm>
          <a:prstGeom prst="rect">
            <a:avLst/>
          </a:prstGeom>
        </p:spPr>
      </p:pic>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AE51E1D-7280-49D6-A2E2-CE63FE17EF16}" type="datetimeFigureOut">
              <a:rPr lang="en-US" smtClean="0"/>
              <a:t>8/31/2017</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714750"/>
            <a:ext cx="9144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1"/>
          <p:cNvSpPr txBox="1">
            <a:spLocks/>
          </p:cNvSpPr>
          <p:nvPr userDrawn="1"/>
        </p:nvSpPr>
        <p:spPr>
          <a:xfrm>
            <a:off x="457200" y="394335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endParaRPr>
          </a:p>
        </p:txBody>
      </p:sp>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YSOO_DOH_rg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9453" y="4511417"/>
            <a:ext cx="1713547" cy="385572"/>
          </a:xfrm>
          <a:prstGeom prst="rect">
            <a:avLst/>
          </a:prstGeom>
        </p:spPr>
      </p:pic>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540453"/>
            <a:ext cx="533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2D73"/>
              </a:solidFill>
            </a:endParaRPr>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dirty="0">
              <a:solidFill>
                <a:srgbClr val="002D73"/>
              </a:solidFill>
            </a:endParaRPr>
          </a:p>
        </p:txBody>
      </p:sp>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24"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25" name="Rectangle 24"/>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NYSOO_DOH_rgb.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49453" y="4511417"/>
            <a:ext cx="1713547" cy="385572"/>
          </a:xfrm>
          <a:prstGeom prst="rect">
            <a:avLst/>
          </a:prstGeom>
        </p:spPr>
      </p:pic>
    </p:spTree>
    <p:extLst>
      <p:ext uri="{BB962C8B-B14F-4D97-AF65-F5344CB8AC3E}">
        <p14:creationId xmlns:p14="http://schemas.microsoft.com/office/powerpoint/2010/main" val="3484135281"/>
      </p:ext>
    </p:extLst>
  </p:cSld>
  <p:clrMap bg1="lt1" tx1="dk1" bg2="lt2" tx2="dk2" accent1="accent1" accent2="accent2" accent3="accent3" accent4="accent4" accent5="accent5" accent6="accent6" hlink="hlink" folHlink="folHlink"/>
  <p:sldLayoutIdLst>
    <p:sldLayoutId id="2147483655" r:id="rId1"/>
    <p:sldLayoutId id="2147483687" r:id="rId2"/>
    <p:sldLayoutId id="2147483688" r:id="rId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CED0365-0D65-4032-85A6-BECCAB4E9A68}" type="datetimeFigureOut">
              <a:rPr lang="en-US" smtClean="0"/>
              <a:t>8/31/2017</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August 31, 2017</a:t>
            </a:fld>
            <a:endParaRPr lang="en-US" sz="1200" dirty="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NYSOO_DOH_rgb.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49453" y="4511417"/>
            <a:ext cx="1713547" cy="385572"/>
          </a:xfrm>
          <a:prstGeom prst="rect">
            <a:avLst/>
          </a:prstGeom>
        </p:spPr>
      </p:pic>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health.ny.gov/preventionagendadashboard"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uwphi.pophealth.wisc.edu/publications/other/different-perspectives-for-assigning-weights-to-determinants-of-health.pdf" TargetMode="External"/><Relationship Id="rId4" Type="http://schemas.openxmlformats.org/officeDocument/2006/relationships/hyperlink" Target="https://www.cms.gov/Research-Statistics-Data-and-Systems/Statistics-Trends-and-Reports/NationalHealthExpendData/downloads/dsm-14.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57200" y="1809750"/>
            <a:ext cx="7696200" cy="646331"/>
          </a:xfrm>
          <a:prstGeom prst="rect">
            <a:avLst/>
          </a:prstGeom>
          <a:noFill/>
          <a:ln>
            <a:noFill/>
          </a:ln>
        </p:spPr>
        <p:txBody>
          <a:bodyPr wrap="square" rtlCol="0">
            <a:spAutoFit/>
          </a:bodyPr>
          <a:lstStyle/>
          <a:p>
            <a:r>
              <a:rPr lang="en-US" sz="3600" b="1" dirty="0">
                <a:solidFill>
                  <a:srgbClr val="002D73"/>
                </a:solidFill>
                <a:latin typeface="Arial" panose="020B0604020202020204" pitchFamily="34" charset="0"/>
                <a:cs typeface="Arial" panose="020B0604020202020204" pitchFamily="34" charset="0"/>
              </a:rPr>
              <a:t>Public Health 2018 and Beyond</a:t>
            </a:r>
          </a:p>
        </p:txBody>
      </p:sp>
      <p:sp>
        <p:nvSpPr>
          <p:cNvPr id="7" name="TextBox 6"/>
          <p:cNvSpPr txBox="1"/>
          <p:nvPr/>
        </p:nvSpPr>
        <p:spPr>
          <a:xfrm>
            <a:off x="457200" y="2571750"/>
            <a:ext cx="7924800" cy="830997"/>
          </a:xfrm>
          <a:prstGeom prst="rect">
            <a:avLst/>
          </a:prstGeom>
          <a:noFill/>
          <a:ln>
            <a:noFill/>
          </a:ln>
        </p:spPr>
        <p:txBody>
          <a:bodyPr wrap="square" rtlCol="0">
            <a:spAutoFit/>
          </a:bodyPr>
          <a:lstStyle/>
          <a:p>
            <a:r>
              <a:rPr lang="en-US" sz="2400" b="1" dirty="0">
                <a:solidFill>
                  <a:srgbClr val="646569"/>
                </a:solidFill>
                <a:latin typeface="Arial" panose="020B0604020202020204" pitchFamily="34" charset="0"/>
                <a:cs typeface="Arial" panose="020B0604020202020204" pitchFamily="34" charset="0"/>
              </a:rPr>
              <a:t>Brad Hutton, MPH</a:t>
            </a:r>
          </a:p>
          <a:p>
            <a:r>
              <a:rPr lang="en-US" sz="2400" b="1" dirty="0">
                <a:solidFill>
                  <a:srgbClr val="646569"/>
                </a:solidFill>
                <a:latin typeface="Arial" panose="020B0604020202020204" pitchFamily="34" charset="0"/>
                <a:cs typeface="Arial" panose="020B0604020202020204" pitchFamily="34" charset="0"/>
              </a:rPr>
              <a:t>Deputy Commissioner, Office of Public Health</a:t>
            </a:r>
          </a:p>
        </p:txBody>
      </p:sp>
    </p:spTree>
    <p:extLst>
      <p:ext uri="{BB962C8B-B14F-4D97-AF65-F5344CB8AC3E}">
        <p14:creationId xmlns:p14="http://schemas.microsoft.com/office/powerpoint/2010/main" val="20678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Antibiotic Resistance</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063625"/>
            <a:ext cx="7848599" cy="3974879"/>
          </a:xfrm>
        </p:spPr>
      </p:pic>
    </p:spTree>
    <p:extLst>
      <p:ext uri="{BB962C8B-B14F-4D97-AF65-F5344CB8AC3E}">
        <p14:creationId xmlns:p14="http://schemas.microsoft.com/office/powerpoint/2010/main" val="1791557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Chronic Disease</a:t>
            </a:r>
          </a:p>
        </p:txBody>
      </p:sp>
      <p:sp>
        <p:nvSpPr>
          <p:cNvPr id="3" name="Content Placeholder 2"/>
          <p:cNvSpPr>
            <a:spLocks noGrp="1"/>
          </p:cNvSpPr>
          <p:nvPr>
            <p:ph idx="1"/>
          </p:nvPr>
        </p:nvSpPr>
        <p:spPr/>
        <p:txBody>
          <a:bodyPr>
            <a:normAutofit fontScale="77500" lnSpcReduction="20000"/>
          </a:bodyPr>
          <a:lstStyle/>
          <a:p>
            <a:r>
              <a:rPr lang="en-US" dirty="0"/>
              <a:t>Phase out sale of all sugar sweetened beverages in retail dining, vending, catering, on site food vendors and patient food service operations </a:t>
            </a:r>
          </a:p>
          <a:p>
            <a:r>
              <a:rPr lang="en-US" dirty="0"/>
              <a:t>Adopt and use food standards and procurement policies that increase access to healthy food</a:t>
            </a:r>
          </a:p>
          <a:p>
            <a:r>
              <a:rPr lang="en-US" dirty="0"/>
              <a:t>Use influence in community to advance public health policies that increase access to physical activity (e.g. Complete Streets), limit tobacco (e.g. smoke free housing) and increase access to community based diabetes and asthma self management programs. </a:t>
            </a:r>
          </a:p>
        </p:txBody>
      </p:sp>
    </p:spTree>
    <p:extLst>
      <p:ext uri="{BB962C8B-B14F-4D97-AF65-F5344CB8AC3E}">
        <p14:creationId xmlns:p14="http://schemas.microsoft.com/office/powerpoint/2010/main" val="4168103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a:t>
            </a:r>
          </a:p>
        </p:txBody>
      </p:sp>
      <p:sp>
        <p:nvSpPr>
          <p:cNvPr id="3" name="Content Placeholder 2"/>
          <p:cNvSpPr>
            <a:spLocks noGrp="1"/>
          </p:cNvSpPr>
          <p:nvPr>
            <p:ph idx="1"/>
          </p:nvPr>
        </p:nvSpPr>
        <p:spPr/>
        <p:txBody>
          <a:bodyPr>
            <a:normAutofit fontScale="92500" lnSpcReduction="10000"/>
          </a:bodyPr>
          <a:lstStyle/>
          <a:p>
            <a:r>
              <a:rPr lang="en-US" dirty="0"/>
              <a:t>Carol Smith, Ulster County Commissioner of Health </a:t>
            </a:r>
          </a:p>
          <a:p>
            <a:r>
              <a:rPr lang="en-US" dirty="0"/>
              <a:t>Sue Ellen Wagner, Vice President Community Health, HANYS</a:t>
            </a:r>
          </a:p>
          <a:p>
            <a:r>
              <a:rPr lang="en-US" dirty="0"/>
              <a:t>Clare Bradley, Chief Medical Officer, IPRO</a:t>
            </a:r>
          </a:p>
          <a:p>
            <a:r>
              <a:rPr lang="en-US" dirty="0"/>
              <a:t>Ana Garcia, Director, Government and Community Affairs, New York-Presbyterian</a:t>
            </a:r>
          </a:p>
        </p:txBody>
      </p:sp>
    </p:spTree>
    <p:extLst>
      <p:ext uri="{BB962C8B-B14F-4D97-AF65-F5344CB8AC3E}">
        <p14:creationId xmlns:p14="http://schemas.microsoft.com/office/powerpoint/2010/main" val="1064604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048" y="438150"/>
            <a:ext cx="8686800" cy="400110"/>
          </a:xfrm>
          <a:prstGeom prst="rect">
            <a:avLst/>
          </a:prstGeom>
          <a:noFill/>
          <a:ln>
            <a:noFill/>
          </a:ln>
        </p:spPr>
        <p:txBody>
          <a:bodyPr wrap="square" rtlCol="0">
            <a:spAutoFit/>
          </a:bodyPr>
          <a:lstStyle/>
          <a:p>
            <a:r>
              <a:rPr lang="en-US" sz="2000" b="1" dirty="0">
                <a:solidFill>
                  <a:srgbClr val="002D73"/>
                </a:solidFill>
                <a:latin typeface="Arial" panose="020B0604020202020204" pitchFamily="34" charset="0"/>
                <a:cs typeface="Arial" panose="020B0604020202020204" pitchFamily="34" charset="0"/>
              </a:rPr>
              <a:t>Outline</a:t>
            </a:r>
          </a:p>
        </p:txBody>
      </p:sp>
      <p:sp>
        <p:nvSpPr>
          <p:cNvPr id="12" name="TextBox 11"/>
          <p:cNvSpPr txBox="1"/>
          <p:nvPr/>
        </p:nvSpPr>
        <p:spPr>
          <a:xfrm>
            <a:off x="0" y="838260"/>
            <a:ext cx="8888896" cy="4154984"/>
          </a:xfrm>
          <a:prstGeom prst="rect">
            <a:avLst/>
          </a:prstGeom>
          <a:noFill/>
          <a:ln>
            <a:noFill/>
          </a:ln>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In the Office of Public Health we are addressing traditional </a:t>
            </a:r>
            <a:r>
              <a:rPr lang="en-US" sz="1200" b="1" dirty="0">
                <a:latin typeface="Arial" panose="020B0604020202020204" pitchFamily="34" charset="0"/>
                <a:cs typeface="Arial" panose="020B0604020202020204" pitchFamily="34" charset="0"/>
              </a:rPr>
              <a:t>public health threats and emerging challenges</a:t>
            </a:r>
            <a:r>
              <a:rPr lang="en-US" sz="1200" dirty="0">
                <a:latin typeface="Arial" panose="020B0604020202020204" pitchFamily="34" charset="0"/>
                <a:cs typeface="Arial" panose="020B0604020202020204" pitchFamily="34" charset="0"/>
              </a:rPr>
              <a:t>, including substance abuse</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a:t>
            </a:r>
            <a:r>
              <a:rPr lang="en-US" sz="1200" b="1" dirty="0">
                <a:latin typeface="Arial" panose="020B0604020202020204" pitchFamily="34" charset="0"/>
                <a:cs typeface="Arial" panose="020B0604020202020204" pitchFamily="34" charset="0"/>
              </a:rPr>
              <a:t>Prevention Agenda </a:t>
            </a:r>
            <a:r>
              <a:rPr lang="en-US" sz="1200" dirty="0">
                <a:latin typeface="Arial" panose="020B0604020202020204" pitchFamily="34" charset="0"/>
                <a:cs typeface="Arial" panose="020B0604020202020204" pitchFamily="34" charset="0"/>
              </a:rPr>
              <a:t>and the new effort to implement Health Across all Policies have helped us focus on the health of communities, on the prevention (rather than treatment) of disease, and on the social determinants of health, and we can report some significant success.</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Evidence based interventions, policy and environmental change</a:t>
            </a:r>
            <a:r>
              <a:rPr lang="en-US" sz="1200" dirty="0">
                <a:latin typeface="Arial" panose="020B0604020202020204" pitchFamily="34" charset="0"/>
                <a:cs typeface="Arial" panose="020B0604020202020204" pitchFamily="34" charset="0"/>
              </a:rPr>
              <a:t> are our best strategic opportunities</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Partnerships</a:t>
            </a:r>
            <a:r>
              <a:rPr lang="en-US" sz="1200" dirty="0">
                <a:latin typeface="Arial" panose="020B0604020202020204" pitchFamily="34" charset="0"/>
                <a:cs typeface="Arial" panose="020B0604020202020204" pitchFamily="34" charset="0"/>
              </a:rPr>
              <a:t> between public health and health systems at the state and local level provide important opportunities to address key challenges</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Investments in public health </a:t>
            </a:r>
            <a:r>
              <a:rPr lang="en-US" sz="1200" dirty="0">
                <a:latin typeface="Arial" panose="020B0604020202020204" pitchFamily="34" charset="0"/>
                <a:cs typeface="Arial" panose="020B0604020202020204" pitchFamily="34" charset="0"/>
              </a:rPr>
              <a:t>do not match </a:t>
            </a:r>
            <a:r>
              <a:rPr lang="en-US" sz="1200">
                <a:latin typeface="Arial" panose="020B0604020202020204" pitchFamily="34" charset="0"/>
                <a:cs typeface="Arial" panose="020B0604020202020204" pitchFamily="34" charset="0"/>
              </a:rPr>
              <a:t>the need</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Health care systems can invest in evidence based interventions</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policy and environmental change </a:t>
            </a:r>
            <a:r>
              <a:rPr lang="en-US" sz="1200" dirty="0">
                <a:latin typeface="Arial" panose="020B0604020202020204" pitchFamily="34" charset="0"/>
                <a:cs typeface="Arial" panose="020B0604020202020204" pitchFamily="34" charset="0"/>
              </a:rPr>
              <a:t>that improve the health of their employees, patients and the communities they serve </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Role of PHHPC in public health: </a:t>
            </a:r>
            <a:r>
              <a:rPr lang="en-US" sz="1200" dirty="0">
                <a:latin typeface="Arial" panose="020B0604020202020204" pitchFamily="34" charset="0"/>
                <a:cs typeface="Arial" panose="020B0604020202020204" pitchFamily="34" charset="0"/>
              </a:rPr>
              <a:t>PHHPC can provide strong voice and bully pulpit for the public health enterprise, for the Prevention Agenda and attention to the social determinants of health. </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PHHPC should advocate for strong public health system partnerships and consider</a:t>
            </a:r>
          </a:p>
          <a:p>
            <a:r>
              <a:rPr lang="en-US" sz="1200" b="1" dirty="0">
                <a:latin typeface="Arial" panose="020B0604020202020204" pitchFamily="34" charset="0"/>
                <a:cs typeface="Arial" panose="020B0604020202020204" pitchFamily="34" charset="0"/>
              </a:rPr>
              <a:t>	requiring health systems to increase their investments in prevention.</a:t>
            </a:r>
            <a:endParaRPr lang="en-US" sz="1200" b="1" i="1"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3894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38150"/>
            <a:ext cx="9144000" cy="646331"/>
          </a:xfrm>
          <a:prstGeom prst="rect">
            <a:avLst/>
          </a:prstGeom>
          <a:noFill/>
          <a:ln>
            <a:noFill/>
          </a:ln>
        </p:spPr>
        <p:txBody>
          <a:bodyPr wrap="square" rtlCol="0">
            <a:spAutoFit/>
          </a:bodyPr>
          <a:lstStyle/>
          <a:p>
            <a:r>
              <a:rPr lang="en-US" sz="3600" b="1" dirty="0">
                <a:solidFill>
                  <a:srgbClr val="002D73"/>
                </a:solidFill>
                <a:latin typeface="Arial" panose="020B0604020202020204" pitchFamily="34" charset="0"/>
                <a:cs typeface="Arial" panose="020B0604020202020204" pitchFamily="34" charset="0"/>
              </a:rPr>
              <a:t>Public Health Challenges 2017</a:t>
            </a:r>
          </a:p>
        </p:txBody>
      </p:sp>
      <p:sp>
        <p:nvSpPr>
          <p:cNvPr id="12" name="TextBox 11"/>
          <p:cNvSpPr txBox="1"/>
          <p:nvPr/>
        </p:nvSpPr>
        <p:spPr>
          <a:xfrm>
            <a:off x="-152400" y="1200150"/>
            <a:ext cx="8763000" cy="4247317"/>
          </a:xfrm>
          <a:prstGeom prst="rect">
            <a:avLst/>
          </a:prstGeom>
          <a:noFill/>
          <a:ln>
            <a:noFill/>
          </a:ln>
        </p:spPr>
        <p:txBody>
          <a:bodyPr wrap="square" rtlCol="0">
            <a:spAutoFit/>
          </a:bodyPr>
          <a:lstStyle/>
          <a:p>
            <a:pPr marL="742950" lvl="1" indent="-285750">
              <a:buFont typeface="Courier New" panose="02070309020205020404" pitchFamily="49" charset="0"/>
              <a:buChar char="o"/>
            </a:pPr>
            <a:r>
              <a:rPr lang="en-US" sz="2200" dirty="0">
                <a:latin typeface="Arial" panose="020B0604020202020204" pitchFamily="34" charset="0"/>
                <a:cs typeface="Arial" panose="020B0604020202020204" pitchFamily="34" charset="0"/>
              </a:rPr>
              <a:t>Infection control and antibiotic resistance</a:t>
            </a:r>
          </a:p>
          <a:p>
            <a:pPr marL="742950" lvl="1" indent="-285750">
              <a:buFont typeface="Courier New" panose="02070309020205020404" pitchFamily="49" charset="0"/>
              <a:buChar char="o"/>
            </a:pPr>
            <a:r>
              <a:rPr lang="en-US" sz="2200" dirty="0">
                <a:latin typeface="Arial" panose="020B0604020202020204" pitchFamily="34" charset="0"/>
                <a:cs typeface="Arial" panose="020B0604020202020204" pitchFamily="34" charset="0"/>
              </a:rPr>
              <a:t>HIV, STD and Hepatitis C</a:t>
            </a:r>
          </a:p>
          <a:p>
            <a:pPr marL="742950" lvl="1" indent="-285750">
              <a:buFont typeface="Courier New" panose="02070309020205020404" pitchFamily="49" charset="0"/>
              <a:buChar char="o"/>
            </a:pPr>
            <a:r>
              <a:rPr lang="en-US" sz="2200" dirty="0">
                <a:latin typeface="Arial" panose="020B0604020202020204" pitchFamily="34" charset="0"/>
                <a:cs typeface="Arial" panose="020B0604020202020204" pitchFamily="34" charset="0"/>
              </a:rPr>
              <a:t>Obesity and diabetes</a:t>
            </a:r>
          </a:p>
          <a:p>
            <a:pPr marL="742950" lvl="1" indent="-285750">
              <a:buFont typeface="Courier New" panose="02070309020205020404" pitchFamily="49" charset="0"/>
              <a:buChar char="o"/>
            </a:pPr>
            <a:r>
              <a:rPr lang="en-US" sz="2200" dirty="0">
                <a:latin typeface="Arial" panose="020B0604020202020204" pitchFamily="34" charset="0"/>
                <a:cs typeface="Arial" panose="020B0604020202020204" pitchFamily="34" charset="0"/>
              </a:rPr>
              <a:t>Tobacco</a:t>
            </a:r>
          </a:p>
          <a:p>
            <a:pPr marL="742950" lvl="1" indent="-285750">
              <a:buFont typeface="Courier New" panose="02070309020205020404" pitchFamily="49" charset="0"/>
              <a:buChar char="o"/>
            </a:pPr>
            <a:r>
              <a:rPr lang="en-US" sz="2200" dirty="0">
                <a:latin typeface="Arial" panose="020B0604020202020204" pitchFamily="34" charset="0"/>
                <a:cs typeface="Arial" panose="020B0604020202020204" pitchFamily="34" charset="0"/>
              </a:rPr>
              <a:t>Cancer</a:t>
            </a:r>
          </a:p>
          <a:p>
            <a:pPr marL="742950" lvl="1" indent="-285750">
              <a:buFont typeface="Courier New" panose="02070309020205020404" pitchFamily="49" charset="0"/>
              <a:buChar char="o"/>
            </a:pPr>
            <a:r>
              <a:rPr lang="en-US" sz="2200" dirty="0">
                <a:latin typeface="Arial" panose="020B0604020202020204" pitchFamily="34" charset="0"/>
                <a:cs typeface="Arial" panose="020B0604020202020204" pitchFamily="34" charset="0"/>
              </a:rPr>
              <a:t>Reproductive health</a:t>
            </a:r>
          </a:p>
          <a:p>
            <a:pPr marL="742950" lvl="1" indent="-285750">
              <a:buFont typeface="Courier New" panose="02070309020205020404" pitchFamily="49" charset="0"/>
              <a:buChar char="o"/>
            </a:pPr>
            <a:r>
              <a:rPr lang="en-US" sz="2200" dirty="0">
                <a:latin typeface="Arial" panose="020B0604020202020204" pitchFamily="34" charset="0"/>
                <a:cs typeface="Arial" panose="020B0604020202020204" pitchFamily="34" charset="0"/>
              </a:rPr>
              <a:t>Preparedness</a:t>
            </a:r>
          </a:p>
          <a:p>
            <a:pPr marL="742950" lvl="1" indent="-285750">
              <a:buFont typeface="Courier New" panose="02070309020205020404" pitchFamily="49" charset="0"/>
              <a:buChar char="o"/>
            </a:pPr>
            <a:r>
              <a:rPr lang="en-US" sz="2200" dirty="0">
                <a:latin typeface="Arial" panose="020B0604020202020204" pitchFamily="34" charset="0"/>
                <a:cs typeface="Arial" panose="020B0604020202020204" pitchFamily="34" charset="0"/>
              </a:rPr>
              <a:t>Clean Water</a:t>
            </a:r>
          </a:p>
          <a:p>
            <a:pPr marL="742950" lvl="1" indent="-285750">
              <a:buFont typeface="Courier New" panose="02070309020205020404" pitchFamily="49" charset="0"/>
              <a:buChar char="o"/>
            </a:pPr>
            <a:r>
              <a:rPr lang="en-US" sz="2200" dirty="0">
                <a:latin typeface="Arial" panose="020B0604020202020204" pitchFamily="34" charset="0"/>
                <a:cs typeface="Arial" panose="020B0604020202020204" pitchFamily="34" charset="0"/>
              </a:rPr>
              <a:t>Opioid Abuse</a:t>
            </a:r>
          </a:p>
          <a:p>
            <a:endParaRPr lang="en-US" sz="12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p:txBody>
      </p:sp>
      <p:pic>
        <p:nvPicPr>
          <p:cNvPr id="2050" name="Picture 2" descr="Image result for challenges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0187" y="1733550"/>
            <a:ext cx="3743213" cy="2732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545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4679" y="514350"/>
            <a:ext cx="9074643" cy="181470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Prevention Agenda Dashboard demonstrates significant progress to achieve statewide public health goals, but more work needs to be done:</a:t>
            </a:r>
            <a:endParaRPr lang="en-US" sz="2100" dirty="0"/>
          </a:p>
        </p:txBody>
      </p:sp>
      <p:sp>
        <p:nvSpPr>
          <p:cNvPr id="8" name="Rectangle 7"/>
          <p:cNvSpPr/>
          <p:nvPr/>
        </p:nvSpPr>
        <p:spPr>
          <a:xfrm>
            <a:off x="87375" y="4866501"/>
            <a:ext cx="2581156" cy="230832"/>
          </a:xfrm>
          <a:prstGeom prst="rect">
            <a:avLst/>
          </a:prstGeom>
        </p:spPr>
        <p:txBody>
          <a:bodyPr wrap="none">
            <a:spAutoFit/>
          </a:bodyPr>
          <a:lstStyle/>
          <a:p>
            <a:r>
              <a:rPr lang="en-US" sz="900" i="1" u="sng" dirty="0">
                <a:hlinkClick r:id="rId3"/>
              </a:rPr>
              <a:t>https://health.ny.gov/preventionagendadashboard</a:t>
            </a:r>
            <a:endParaRPr lang="en-US" sz="900" i="1" dirty="0"/>
          </a:p>
        </p:txBody>
      </p:sp>
      <p:sp>
        <p:nvSpPr>
          <p:cNvPr id="3" name="Content Placeholder 2"/>
          <p:cNvSpPr>
            <a:spLocks noGrp="1"/>
          </p:cNvSpPr>
          <p:nvPr>
            <p:ph idx="1"/>
          </p:nvPr>
        </p:nvSpPr>
        <p:spPr>
          <a:xfrm>
            <a:off x="0" y="1915251"/>
            <a:ext cx="3314669" cy="2951251"/>
          </a:xfrm>
        </p:spPr>
        <p:txBody>
          <a:bodyPr>
            <a:normAutofit fontScale="77500" lnSpcReduction="20000"/>
          </a:bodyPr>
          <a:lstStyle/>
          <a:p>
            <a:pPr marL="0" indent="0">
              <a:buNone/>
            </a:pPr>
            <a:r>
              <a:rPr lang="en-US" sz="1800" dirty="0">
                <a:latin typeface="+mn-lt"/>
              </a:rPr>
              <a:t>As of June 2017: </a:t>
            </a:r>
          </a:p>
          <a:p>
            <a:r>
              <a:rPr lang="en-US" sz="1800" b="1" dirty="0"/>
              <a:t>28 indicators show progress (22 with significant improvement)</a:t>
            </a:r>
          </a:p>
          <a:p>
            <a:pPr lvl="1"/>
            <a:r>
              <a:rPr lang="en-US" sz="1500" i="1" dirty="0"/>
              <a:t>Preventable Hospitalizations Rate</a:t>
            </a:r>
          </a:p>
          <a:p>
            <a:pPr lvl="1"/>
            <a:r>
              <a:rPr lang="en-US" sz="1500" i="1" dirty="0"/>
              <a:t>Asthma Related Hospitalizations</a:t>
            </a:r>
          </a:p>
          <a:p>
            <a:pPr lvl="1"/>
            <a:r>
              <a:rPr lang="en-US" sz="1500" i="1" dirty="0"/>
              <a:t>Hospitalizations due to falls </a:t>
            </a:r>
          </a:p>
          <a:p>
            <a:pPr lvl="1"/>
            <a:r>
              <a:rPr lang="en-US" sz="1500" i="1" dirty="0"/>
              <a:t>Exclusive Breastfeeding in hospitals</a:t>
            </a:r>
          </a:p>
          <a:p>
            <a:pPr lvl="1"/>
            <a:r>
              <a:rPr lang="en-US" sz="1500" i="1" dirty="0"/>
              <a:t>Number of insured adults &amp; children</a:t>
            </a:r>
          </a:p>
          <a:p>
            <a:r>
              <a:rPr lang="en-US" sz="1800" dirty="0"/>
              <a:t>48</a:t>
            </a:r>
            <a:r>
              <a:rPr lang="en-US" sz="1800" dirty="0">
                <a:latin typeface="+mn-lt"/>
              </a:rPr>
              <a:t> not met and staying the same </a:t>
            </a:r>
          </a:p>
          <a:p>
            <a:r>
              <a:rPr lang="en-US" sz="1800" dirty="0">
                <a:latin typeface="+mn-lt"/>
              </a:rPr>
              <a:t>17 not met and going in wrong direction </a:t>
            </a:r>
          </a:p>
        </p:txBody>
      </p:sp>
      <p:sp>
        <p:nvSpPr>
          <p:cNvPr id="2" name="Slide Number Placeholder 1"/>
          <p:cNvSpPr>
            <a:spLocks noGrp="1"/>
          </p:cNvSpPr>
          <p:nvPr>
            <p:ph type="sldNum" sz="quarter" idx="12"/>
          </p:nvPr>
        </p:nvSpPr>
        <p:spPr/>
        <p:txBody>
          <a:bodyPr/>
          <a:lstStyle/>
          <a:p>
            <a:fld id="{6A5F5E92-2BC4-434D-9405-832ECA5ADE05}" type="slidenum">
              <a:rPr lang="en-US" smtClean="0"/>
              <a:pPr/>
              <a:t>4</a:t>
            </a:fld>
            <a:endParaRPr lang="en-US" dirty="0"/>
          </a:p>
        </p:txBody>
      </p:sp>
      <p:graphicFrame>
        <p:nvGraphicFramePr>
          <p:cNvPr id="10" name="Chart 9"/>
          <p:cNvGraphicFramePr/>
          <p:nvPr>
            <p:extLst/>
          </p:nvPr>
        </p:nvGraphicFramePr>
        <p:xfrm>
          <a:off x="3314669" y="1200150"/>
          <a:ext cx="5836175" cy="38099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59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38150"/>
            <a:ext cx="9066951" cy="707886"/>
          </a:xfrm>
          <a:prstGeom prst="rect">
            <a:avLst/>
          </a:prstGeom>
          <a:noFill/>
          <a:ln>
            <a:noFill/>
          </a:ln>
        </p:spPr>
        <p:txBody>
          <a:bodyPr wrap="square" rtlCol="0">
            <a:spAutoFit/>
          </a:bodyPr>
          <a:lstStyle/>
          <a:p>
            <a:r>
              <a:rPr lang="en-US" sz="2000" b="1" dirty="0">
                <a:latin typeface="Arial" panose="020B0604020202020204" pitchFamily="34" charset="0"/>
                <a:cs typeface="Arial" panose="020B0604020202020204" pitchFamily="34" charset="0"/>
              </a:rPr>
              <a:t>To make additional progress, we need to implement evidence based interventions, policy and environmental change </a:t>
            </a:r>
            <a:endParaRPr lang="en-US" sz="2000" b="1" dirty="0">
              <a:solidFill>
                <a:srgbClr val="002D73"/>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433387" y="1220666"/>
            <a:ext cx="8405813" cy="3789484"/>
          </a:xfrm>
          <a:prstGeom prst="rect">
            <a:avLst/>
          </a:prstGeom>
        </p:spPr>
      </p:pic>
    </p:spTree>
    <p:extLst>
      <p:ext uri="{BB962C8B-B14F-4D97-AF65-F5344CB8AC3E}">
        <p14:creationId xmlns:p14="http://schemas.microsoft.com/office/powerpoint/2010/main" val="4224426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76200" y="732055"/>
            <a:ext cx="9144000" cy="68717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100" b="1" dirty="0">
                <a:solidFill>
                  <a:prstClr val="black"/>
                </a:solidFill>
              </a:rPr>
              <a:t>			</a:t>
            </a:r>
          </a:p>
        </p:txBody>
      </p:sp>
      <p:sp>
        <p:nvSpPr>
          <p:cNvPr id="3" name="TextBox 2"/>
          <p:cNvSpPr txBox="1"/>
          <p:nvPr/>
        </p:nvSpPr>
        <p:spPr>
          <a:xfrm>
            <a:off x="462900" y="433388"/>
            <a:ext cx="8018542" cy="715581"/>
          </a:xfrm>
          <a:prstGeom prst="rect">
            <a:avLst/>
          </a:prstGeom>
          <a:noFill/>
        </p:spPr>
        <p:txBody>
          <a:bodyPr wrap="none" rtlCol="0">
            <a:spAutoFit/>
          </a:bodyPr>
          <a:lstStyle/>
          <a:p>
            <a:pPr algn="ctr"/>
            <a:r>
              <a:rPr lang="en-US" sz="2025" b="1" dirty="0">
                <a:solidFill>
                  <a:srgbClr val="5B9BD5">
                    <a:lumMod val="50000"/>
                  </a:srgbClr>
                </a:solidFill>
                <a:latin typeface="Arial" panose="020B0604020202020204" pitchFamily="34" charset="0"/>
                <a:cs typeface="Arial" panose="020B0604020202020204" pitchFamily="34" charset="0"/>
              </a:rPr>
              <a:t>To make additional progress, </a:t>
            </a:r>
          </a:p>
          <a:p>
            <a:pPr algn="ctr"/>
            <a:r>
              <a:rPr lang="en-US" sz="2025" b="1" dirty="0">
                <a:solidFill>
                  <a:srgbClr val="5B9BD5">
                    <a:lumMod val="50000"/>
                  </a:srgbClr>
                </a:solidFill>
                <a:latin typeface="Arial" panose="020B0604020202020204" pitchFamily="34" charset="0"/>
                <a:cs typeface="Arial" panose="020B0604020202020204" pitchFamily="34" charset="0"/>
              </a:rPr>
              <a:t>public health and health systems need to partner at state level </a:t>
            </a:r>
          </a:p>
        </p:txBody>
      </p:sp>
      <p:sp>
        <p:nvSpPr>
          <p:cNvPr id="6" name="Rectangle 5"/>
          <p:cNvSpPr/>
          <p:nvPr/>
        </p:nvSpPr>
        <p:spPr>
          <a:xfrm>
            <a:off x="0" y="0"/>
            <a:ext cx="9144000" cy="314325"/>
          </a:xfrm>
          <a:prstGeom prst="rect">
            <a:avLst/>
          </a:prstGeom>
          <a:solidFill>
            <a:srgbClr val="0029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Rectangle 6"/>
          <p:cNvSpPr/>
          <p:nvPr/>
        </p:nvSpPr>
        <p:spPr>
          <a:xfrm>
            <a:off x="0" y="0"/>
            <a:ext cx="9144000" cy="76200"/>
          </a:xfrm>
          <a:prstGeom prst="rect">
            <a:avLst/>
          </a:prstGeom>
          <a:solidFill>
            <a:srgbClr val="600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76200" y="1657350"/>
            <a:ext cx="8763000" cy="2585323"/>
          </a:xfrm>
          <a:prstGeom prst="rect">
            <a:avLst/>
          </a:prstGeom>
        </p:spPr>
        <p:txBody>
          <a:bodyPr wrap="square">
            <a:spAutoFit/>
          </a:bodyPr>
          <a:lstStyle/>
          <a:p>
            <a:r>
              <a:rPr lang="en-US" dirty="0">
                <a:latin typeface="Arial" panose="020B0604020202020204" pitchFamily="34" charset="0"/>
                <a:cs typeface="Arial" panose="020B0604020202020204" pitchFamily="34" charset="0"/>
              </a:rPr>
              <a:t>Example: </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Public Health and Health Planning Council focus on Maternal Mortality and Women’s Health </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Partnership for Maternal Health:  NYS and NYC Health Departments, ACOG NY, GNYHA, HANYS, NYAM and others working together to identify and implement collaborative opportunities to decrease maternal mortality and morbidity and the importance of focusing on preconception care</a:t>
            </a:r>
          </a:p>
          <a:p>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40109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0682" b="7380"/>
          <a:stretch/>
        </p:blipFill>
        <p:spPr>
          <a:xfrm>
            <a:off x="2484109" y="1741571"/>
            <a:ext cx="4175783" cy="3194384"/>
          </a:xfrm>
          <a:prstGeom prst="rect">
            <a:avLst/>
          </a:prstGeom>
        </p:spPr>
      </p:pic>
      <p:sp>
        <p:nvSpPr>
          <p:cNvPr id="8" name="Content Placeholder 2"/>
          <p:cNvSpPr txBox="1">
            <a:spLocks/>
          </p:cNvSpPr>
          <p:nvPr/>
        </p:nvSpPr>
        <p:spPr>
          <a:xfrm>
            <a:off x="0" y="814261"/>
            <a:ext cx="9144000" cy="68717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100" b="1" dirty="0">
                <a:solidFill>
                  <a:prstClr val="black"/>
                </a:solidFill>
              </a:rPr>
              <a:t>			</a:t>
            </a:r>
          </a:p>
          <a:p>
            <a:pPr marL="0" indent="0" algn="ctr">
              <a:buNone/>
            </a:pPr>
            <a:r>
              <a:rPr lang="en-US" sz="2100" dirty="0">
                <a:solidFill>
                  <a:prstClr val="black"/>
                </a:solidFill>
              </a:rPr>
              <a:t>127 plans by 58 LHDs and 167 Hospitals</a:t>
            </a:r>
          </a:p>
        </p:txBody>
      </p:sp>
      <p:sp>
        <p:nvSpPr>
          <p:cNvPr id="3" name="TextBox 2"/>
          <p:cNvSpPr txBox="1"/>
          <p:nvPr/>
        </p:nvSpPr>
        <p:spPr>
          <a:xfrm>
            <a:off x="1156" y="433388"/>
            <a:ext cx="8942000" cy="715581"/>
          </a:xfrm>
          <a:prstGeom prst="rect">
            <a:avLst/>
          </a:prstGeom>
          <a:noFill/>
        </p:spPr>
        <p:txBody>
          <a:bodyPr wrap="none" rtlCol="0">
            <a:spAutoFit/>
          </a:bodyPr>
          <a:lstStyle/>
          <a:p>
            <a:pPr algn="ctr"/>
            <a:r>
              <a:rPr lang="en-US" sz="2025" b="1" dirty="0">
                <a:solidFill>
                  <a:srgbClr val="5B9BD5">
                    <a:lumMod val="50000"/>
                  </a:srgbClr>
                </a:solidFill>
                <a:latin typeface="Arial" panose="020B0604020202020204" pitchFamily="34" charset="0"/>
                <a:cs typeface="Arial" panose="020B0604020202020204" pitchFamily="34" charset="0"/>
              </a:rPr>
              <a:t>…and at Local level </a:t>
            </a:r>
          </a:p>
          <a:p>
            <a:pPr algn="ctr"/>
            <a:r>
              <a:rPr lang="en-US" sz="2025" dirty="0">
                <a:latin typeface="Arial" panose="020B0604020202020204" pitchFamily="34" charset="0"/>
                <a:cs typeface="Arial" panose="020B0604020202020204" pitchFamily="34" charset="0"/>
              </a:rPr>
              <a:t>2016-2018 Prevention Agenda Community Health Improvement Partnerships</a:t>
            </a:r>
          </a:p>
        </p:txBody>
      </p:sp>
      <p:sp>
        <p:nvSpPr>
          <p:cNvPr id="6" name="Rectangle 5"/>
          <p:cNvSpPr/>
          <p:nvPr/>
        </p:nvSpPr>
        <p:spPr>
          <a:xfrm>
            <a:off x="0" y="0"/>
            <a:ext cx="9144000" cy="314325"/>
          </a:xfrm>
          <a:prstGeom prst="rect">
            <a:avLst/>
          </a:prstGeom>
          <a:solidFill>
            <a:srgbClr val="0029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Rectangle 6"/>
          <p:cNvSpPr/>
          <p:nvPr/>
        </p:nvSpPr>
        <p:spPr>
          <a:xfrm>
            <a:off x="0" y="0"/>
            <a:ext cx="9144000" cy="76200"/>
          </a:xfrm>
          <a:prstGeom prst="rect">
            <a:avLst/>
          </a:prstGeom>
          <a:solidFill>
            <a:srgbClr val="600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1542534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534115"/>
            <a:ext cx="9144000" cy="461665"/>
          </a:xfrm>
          <a:prstGeom prst="rect">
            <a:avLst/>
          </a:prstGeom>
          <a:noFill/>
        </p:spPr>
        <p:txBody>
          <a:bodyPr wrap="square" rtlCol="0">
            <a:spAutoFit/>
          </a:bodyPr>
          <a:lstStyle/>
          <a:p>
            <a:pPr algn="ctr"/>
            <a:r>
              <a:rPr lang="en-US" sz="2400" dirty="0">
                <a:latin typeface="Arial" panose="020B0604020202020204" pitchFamily="34" charset="0"/>
                <a:ea typeface="+mj-ea"/>
                <a:cs typeface="Arial" panose="020B0604020202020204" pitchFamily="34" charset="0"/>
              </a:rPr>
              <a:t>Discrepancy between health determinants and health spending</a:t>
            </a:r>
          </a:p>
        </p:txBody>
      </p:sp>
      <p:cxnSp>
        <p:nvCxnSpPr>
          <p:cNvPr id="6" name="Straight Connector 5"/>
          <p:cNvCxnSpPr/>
          <p:nvPr/>
        </p:nvCxnSpPr>
        <p:spPr>
          <a:xfrm>
            <a:off x="1705233" y="3935628"/>
            <a:ext cx="59930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a:graphicFrameLocks/>
          </p:cNvGraphicFramePr>
          <p:nvPr>
            <p:extLst/>
          </p:nvPr>
        </p:nvGraphicFramePr>
        <p:xfrm>
          <a:off x="1899850" y="1340709"/>
          <a:ext cx="5344298" cy="269377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
          <p:cNvSpPr>
            <a:spLocks noChangeArrowheads="1"/>
          </p:cNvSpPr>
          <p:nvPr/>
        </p:nvSpPr>
        <p:spPr bwMode="auto">
          <a:xfrm>
            <a:off x="1" y="-8289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9" name="TextBox 8"/>
          <p:cNvSpPr txBox="1"/>
          <p:nvPr/>
        </p:nvSpPr>
        <p:spPr>
          <a:xfrm>
            <a:off x="5012573" y="3935628"/>
            <a:ext cx="1695798" cy="507831"/>
          </a:xfrm>
          <a:prstGeom prst="rect">
            <a:avLst/>
          </a:prstGeom>
          <a:noFill/>
        </p:spPr>
        <p:txBody>
          <a:bodyPr wrap="square" rtlCol="0">
            <a:spAutoFit/>
          </a:bodyPr>
          <a:lstStyle/>
          <a:p>
            <a:pPr algn="ctr"/>
            <a:r>
              <a:rPr lang="en-US" sz="1350" dirty="0"/>
              <a:t>National Health Expenditures</a:t>
            </a:r>
          </a:p>
        </p:txBody>
      </p:sp>
      <p:sp>
        <p:nvSpPr>
          <p:cNvPr id="11" name="TextBox 10"/>
          <p:cNvSpPr txBox="1"/>
          <p:nvPr/>
        </p:nvSpPr>
        <p:spPr>
          <a:xfrm>
            <a:off x="2446382" y="3954205"/>
            <a:ext cx="1695798" cy="507831"/>
          </a:xfrm>
          <a:prstGeom prst="rect">
            <a:avLst/>
          </a:prstGeom>
          <a:noFill/>
        </p:spPr>
        <p:txBody>
          <a:bodyPr wrap="square" rtlCol="0">
            <a:spAutoFit/>
          </a:bodyPr>
          <a:lstStyle/>
          <a:p>
            <a:pPr algn="ctr"/>
            <a:r>
              <a:rPr lang="en-US" sz="1350" dirty="0"/>
              <a:t>Determinants of Health</a:t>
            </a:r>
          </a:p>
        </p:txBody>
      </p:sp>
      <p:sp>
        <p:nvSpPr>
          <p:cNvPr id="12" name="TextBox 11"/>
          <p:cNvSpPr txBox="1"/>
          <p:nvPr/>
        </p:nvSpPr>
        <p:spPr>
          <a:xfrm>
            <a:off x="5012573" y="2526270"/>
            <a:ext cx="1695798" cy="507831"/>
          </a:xfrm>
          <a:prstGeom prst="rect">
            <a:avLst/>
          </a:prstGeom>
          <a:noFill/>
        </p:spPr>
        <p:txBody>
          <a:bodyPr wrap="square" rtlCol="0">
            <a:spAutoFit/>
          </a:bodyPr>
          <a:lstStyle/>
          <a:p>
            <a:pPr algn="ctr"/>
            <a:r>
              <a:rPr lang="en-US" sz="1350" b="1" dirty="0">
                <a:solidFill>
                  <a:schemeClr val="bg1"/>
                </a:solidFill>
              </a:rPr>
              <a:t>Medical Services</a:t>
            </a:r>
          </a:p>
          <a:p>
            <a:pPr algn="ctr"/>
            <a:r>
              <a:rPr lang="en-US" sz="1350" b="1" dirty="0">
                <a:solidFill>
                  <a:schemeClr val="bg1"/>
                </a:solidFill>
              </a:rPr>
              <a:t>97%</a:t>
            </a:r>
          </a:p>
        </p:txBody>
      </p:sp>
      <p:sp>
        <p:nvSpPr>
          <p:cNvPr id="13" name="TextBox 12"/>
          <p:cNvSpPr txBox="1"/>
          <p:nvPr/>
        </p:nvSpPr>
        <p:spPr>
          <a:xfrm>
            <a:off x="5012573" y="1359414"/>
            <a:ext cx="1695798" cy="276999"/>
          </a:xfrm>
          <a:prstGeom prst="rect">
            <a:avLst/>
          </a:prstGeom>
          <a:noFill/>
        </p:spPr>
        <p:txBody>
          <a:bodyPr wrap="square" rtlCol="0">
            <a:spAutoFit/>
          </a:bodyPr>
          <a:lstStyle/>
          <a:p>
            <a:pPr algn="ctr"/>
            <a:r>
              <a:rPr lang="en-US" sz="1200" b="1" dirty="0"/>
              <a:t>Prevention 3%</a:t>
            </a:r>
          </a:p>
        </p:txBody>
      </p:sp>
      <p:sp>
        <p:nvSpPr>
          <p:cNvPr id="14" name="TextBox 13"/>
          <p:cNvSpPr txBox="1"/>
          <p:nvPr/>
        </p:nvSpPr>
        <p:spPr>
          <a:xfrm>
            <a:off x="4999514" y="1155298"/>
            <a:ext cx="1695798" cy="323165"/>
          </a:xfrm>
          <a:prstGeom prst="rect">
            <a:avLst/>
          </a:prstGeom>
          <a:noFill/>
        </p:spPr>
        <p:txBody>
          <a:bodyPr wrap="square" rtlCol="0">
            <a:spAutoFit/>
          </a:bodyPr>
          <a:lstStyle/>
          <a:p>
            <a:pPr algn="ctr"/>
            <a:r>
              <a:rPr lang="en-US" sz="1500" b="1" dirty="0">
                <a:solidFill>
                  <a:srgbClr val="0F3284"/>
                </a:solidFill>
                <a:cs typeface="Arial" panose="020B0604020202020204" pitchFamily="34" charset="0"/>
              </a:rPr>
              <a:t>$3 Trillion</a:t>
            </a:r>
          </a:p>
        </p:txBody>
      </p:sp>
      <p:cxnSp>
        <p:nvCxnSpPr>
          <p:cNvPr id="15" name="Straight Arrow Connector 14"/>
          <p:cNvCxnSpPr/>
          <p:nvPr/>
        </p:nvCxnSpPr>
        <p:spPr>
          <a:xfrm flipV="1">
            <a:off x="4152864" y="1501079"/>
            <a:ext cx="811195" cy="41466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164477" y="1609487"/>
            <a:ext cx="754580" cy="140153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44619" y="1609488"/>
            <a:ext cx="1695798" cy="461665"/>
          </a:xfrm>
          <a:prstGeom prst="rect">
            <a:avLst/>
          </a:prstGeom>
          <a:noFill/>
        </p:spPr>
        <p:txBody>
          <a:bodyPr wrap="square" rtlCol="0">
            <a:spAutoFit/>
          </a:bodyPr>
          <a:lstStyle/>
          <a:p>
            <a:pPr algn="ctr"/>
            <a:r>
              <a:rPr lang="en-US" sz="1200" b="1" dirty="0">
                <a:solidFill>
                  <a:schemeClr val="bg1"/>
                </a:solidFill>
              </a:rPr>
              <a:t>Health Behaviors</a:t>
            </a:r>
          </a:p>
          <a:p>
            <a:pPr algn="ctr"/>
            <a:r>
              <a:rPr lang="en-US" sz="1200" b="1" dirty="0">
                <a:solidFill>
                  <a:schemeClr val="bg1"/>
                </a:solidFill>
              </a:rPr>
              <a:t>30%</a:t>
            </a:r>
          </a:p>
        </p:txBody>
      </p:sp>
      <p:sp>
        <p:nvSpPr>
          <p:cNvPr id="21" name="TextBox 20"/>
          <p:cNvSpPr txBox="1"/>
          <p:nvPr/>
        </p:nvSpPr>
        <p:spPr>
          <a:xfrm>
            <a:off x="2438615" y="2232108"/>
            <a:ext cx="1695798" cy="461665"/>
          </a:xfrm>
          <a:prstGeom prst="rect">
            <a:avLst/>
          </a:prstGeom>
          <a:noFill/>
        </p:spPr>
        <p:txBody>
          <a:bodyPr wrap="square" rtlCol="0">
            <a:spAutoFit/>
          </a:bodyPr>
          <a:lstStyle/>
          <a:p>
            <a:pPr algn="ctr"/>
            <a:r>
              <a:rPr lang="en-US" sz="1200" b="1" dirty="0"/>
              <a:t>Clinical Care</a:t>
            </a:r>
          </a:p>
          <a:p>
            <a:pPr algn="ctr"/>
            <a:r>
              <a:rPr lang="en-US" sz="1200" b="1" dirty="0"/>
              <a:t>20%</a:t>
            </a:r>
          </a:p>
        </p:txBody>
      </p:sp>
      <p:sp>
        <p:nvSpPr>
          <p:cNvPr id="22" name="TextBox 21"/>
          <p:cNvSpPr txBox="1"/>
          <p:nvPr/>
        </p:nvSpPr>
        <p:spPr>
          <a:xfrm>
            <a:off x="2445081" y="2892805"/>
            <a:ext cx="1695798" cy="646331"/>
          </a:xfrm>
          <a:prstGeom prst="rect">
            <a:avLst/>
          </a:prstGeom>
          <a:noFill/>
        </p:spPr>
        <p:txBody>
          <a:bodyPr wrap="square" rtlCol="0">
            <a:spAutoFit/>
          </a:bodyPr>
          <a:lstStyle/>
          <a:p>
            <a:pPr algn="ctr"/>
            <a:r>
              <a:rPr lang="en-US" sz="1200" b="1" dirty="0">
                <a:solidFill>
                  <a:schemeClr val="bg1"/>
                </a:solidFill>
              </a:rPr>
              <a:t>Social and Economic Factors</a:t>
            </a:r>
          </a:p>
          <a:p>
            <a:pPr algn="ctr"/>
            <a:r>
              <a:rPr lang="en-US" sz="1200" b="1" dirty="0">
                <a:solidFill>
                  <a:schemeClr val="bg1"/>
                </a:solidFill>
              </a:rPr>
              <a:t>40%</a:t>
            </a:r>
          </a:p>
        </p:txBody>
      </p:sp>
      <p:sp>
        <p:nvSpPr>
          <p:cNvPr id="23" name="TextBox 22"/>
          <p:cNvSpPr txBox="1"/>
          <p:nvPr/>
        </p:nvSpPr>
        <p:spPr>
          <a:xfrm>
            <a:off x="2339321" y="3676847"/>
            <a:ext cx="1885252" cy="276999"/>
          </a:xfrm>
          <a:prstGeom prst="rect">
            <a:avLst/>
          </a:prstGeom>
          <a:noFill/>
        </p:spPr>
        <p:txBody>
          <a:bodyPr wrap="square" rtlCol="0">
            <a:spAutoFit/>
          </a:bodyPr>
          <a:lstStyle/>
          <a:p>
            <a:pPr algn="ctr"/>
            <a:r>
              <a:rPr lang="en-US" sz="1200" b="1" dirty="0"/>
              <a:t>Physical Environment 10%</a:t>
            </a:r>
          </a:p>
        </p:txBody>
      </p:sp>
      <p:cxnSp>
        <p:nvCxnSpPr>
          <p:cNvPr id="25" name="Straight Arrow Connector 24"/>
          <p:cNvCxnSpPr/>
          <p:nvPr/>
        </p:nvCxnSpPr>
        <p:spPr>
          <a:xfrm flipV="1">
            <a:off x="4140417" y="1551898"/>
            <a:ext cx="842093" cy="228441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29746" y="4833392"/>
            <a:ext cx="6938319" cy="438582"/>
          </a:xfrm>
          <a:prstGeom prst="rect">
            <a:avLst/>
          </a:prstGeom>
        </p:spPr>
        <p:txBody>
          <a:bodyPr wrap="square">
            <a:spAutoFit/>
          </a:bodyPr>
          <a:lstStyle/>
          <a:p>
            <a:r>
              <a:rPr lang="en-US" sz="750" b="1" dirty="0"/>
              <a:t>Source: </a:t>
            </a:r>
            <a:r>
              <a:rPr lang="en-US" sz="750" dirty="0"/>
              <a:t>National health expenditure accounts: methodology paper, 2014 definitions, sources, and methods. Centers for Medicare &amp; Medicaid Services. 2014. Available at: </a:t>
            </a:r>
            <a:r>
              <a:rPr lang="en-US" sz="750" dirty="0">
                <a:hlinkClick r:id="rId4"/>
              </a:rPr>
              <a:t>https://www.cms.gov/Research-Statistics-Data-and-Systems/Statistics-Trends-and-Reports/NationalHealthExpendData/downloads/dsm-14.pdf</a:t>
            </a:r>
            <a:r>
              <a:rPr lang="en-US" sz="750" dirty="0"/>
              <a:t> (Accessed September 20, 2016).</a:t>
            </a:r>
          </a:p>
        </p:txBody>
      </p:sp>
      <p:sp>
        <p:nvSpPr>
          <p:cNvPr id="31" name="Rectangle 30"/>
          <p:cNvSpPr/>
          <p:nvPr/>
        </p:nvSpPr>
        <p:spPr>
          <a:xfrm>
            <a:off x="129746" y="4444884"/>
            <a:ext cx="6938319" cy="438582"/>
          </a:xfrm>
          <a:prstGeom prst="rect">
            <a:avLst/>
          </a:prstGeom>
        </p:spPr>
        <p:txBody>
          <a:bodyPr wrap="square">
            <a:spAutoFit/>
          </a:bodyPr>
          <a:lstStyle/>
          <a:p>
            <a:r>
              <a:rPr lang="en-US" sz="750" b="1" dirty="0"/>
              <a:t>Source: </a:t>
            </a:r>
            <a:r>
              <a:rPr lang="en-US" sz="750" dirty="0" err="1"/>
              <a:t>Booske</a:t>
            </a:r>
            <a:r>
              <a:rPr lang="en-US" sz="750" dirty="0"/>
              <a:t> BC, Athens JK, </a:t>
            </a:r>
            <a:r>
              <a:rPr lang="en-US" sz="750" dirty="0" err="1"/>
              <a:t>Kindig</a:t>
            </a:r>
            <a:r>
              <a:rPr lang="en-US" sz="750" dirty="0"/>
              <a:t> DA, Park H, Remington PL. County Health Rankings working paper: different perspectives for assigning weights to determinants of health. University of Wisconsin Population Health Institutes. 2010. Available at: </a:t>
            </a:r>
            <a:r>
              <a:rPr lang="en-US" sz="750" dirty="0">
                <a:hlinkClick r:id="rId5"/>
              </a:rPr>
              <a:t>http://uwphi.pophealth.wisc.edu/publications/other/different-perspectives-for-assigning-weights-to-determinants-of-health.pdf</a:t>
            </a:r>
            <a:r>
              <a:rPr lang="en-US" sz="750" dirty="0"/>
              <a:t> (Accessed September 20, 2016).</a:t>
            </a:r>
          </a:p>
        </p:txBody>
      </p:sp>
    </p:spTree>
    <p:extLst>
      <p:ext uri="{BB962C8B-B14F-4D97-AF65-F5344CB8AC3E}">
        <p14:creationId xmlns:p14="http://schemas.microsoft.com/office/powerpoint/2010/main" val="3564822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Role for Public Health and Health Planning Council</a:t>
            </a:r>
          </a:p>
        </p:txBody>
      </p:sp>
      <p:sp>
        <p:nvSpPr>
          <p:cNvPr id="3" name="Content Placeholder 2"/>
          <p:cNvSpPr>
            <a:spLocks noGrp="1"/>
          </p:cNvSpPr>
          <p:nvPr>
            <p:ph idx="1"/>
          </p:nvPr>
        </p:nvSpPr>
        <p:spPr/>
        <p:txBody>
          <a:bodyPr>
            <a:normAutofit lnSpcReduction="10000"/>
          </a:bodyPr>
          <a:lstStyle/>
          <a:p>
            <a:r>
              <a:rPr lang="en-US" dirty="0"/>
              <a:t>Advocate for health systems to partner with public health to implement evidence based non-clinical interventions to improve community health</a:t>
            </a:r>
          </a:p>
          <a:p>
            <a:r>
              <a:rPr lang="en-US" dirty="0"/>
              <a:t>Consider requiring specific spend on community health improvement tied to community benefit and/or CON</a:t>
            </a:r>
          </a:p>
        </p:txBody>
      </p:sp>
    </p:spTree>
    <p:extLst>
      <p:ext uri="{BB962C8B-B14F-4D97-AF65-F5344CB8AC3E}">
        <p14:creationId xmlns:p14="http://schemas.microsoft.com/office/powerpoint/2010/main" val="1832750206"/>
      </p:ext>
    </p:extLst>
  </p:cSld>
  <p:clrMapOvr>
    <a:masterClrMapping/>
  </p:clrMapOvr>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OO_DOH_Powerpoint3.potx [Read-Only]" id="{76225BBA-0E3B-4459-9ABE-779536AD718A}" vid="{A187A245-ADE4-4FEF-A232-67B687E2FE45}"/>
    </a:ext>
  </a:ext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OO_DOH_Powerpoint3.potx [Read-Only]" id="{76225BBA-0E3B-4459-9ABE-779536AD718A}" vid="{A7DAE7BE-CDBB-45E5-B4BA-6451C8E2AA66}"/>
    </a:ext>
  </a:ext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OO_DOH_Powerpoint3.potx [Read-Only]" id="{76225BBA-0E3B-4459-9ABE-779536AD718A}" vid="{37745CA6-5B7E-4CDB-A66C-3AB9F101EE06}"/>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OO_DOH_Powerpoint3.potx [Read-Only]" id="{76225BBA-0E3B-4459-9ABE-779536AD718A}" vid="{44A60D41-DD81-42AC-B5CF-0CC1745AA5C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a3f0a50-90b8-4c75-8564-2b9b71b4cd78">
      <Terms xmlns="http://schemas.microsoft.com/office/infopath/2007/PartnerControls"/>
    </TaxKeywordTaxHTField>
    <Tags xmlns="d04c8596-9b8d-4f84-b8e9-9d86083e8378" xsi:nil="true"/>
    <Year xmlns="$ListId:Public;" xsi:nil="true"/>
    <Programs xmlns="d04c8596-9b8d-4f84-b8e9-9d86083e8378" xsi:nil="true"/>
    <TaxCatchAll xmlns="ea3f0a50-90b8-4c75-8564-2b9b71b4cd78"/>
    <_dlc_DocId xmlns="ea3f0a50-90b8-4c75-8564-2b9b71b4cd78">34RNNWFR5VMU-8-694</_dlc_DocId>
    <_dlc_DocIdUrl xmlns="ea3f0a50-90b8-4c75-8564-2b9b71b4cd78">
      <Url>http://cchsharepoint/sites/OPHEXEC/_layouts/DocIdRedir.aspx?ID=34RNNWFR5VMU-8-694</Url>
      <Description>34RNNWFR5VMU-8-694</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05E24C2FF6FE6F41A51C2F42EBCA8B83" ma:contentTypeVersion="3" ma:contentTypeDescription="Create a new document." ma:contentTypeScope="" ma:versionID="c7a4cfbc3c230817b112f0bc5b3f2c70">
  <xsd:schema xmlns:xsd="http://www.w3.org/2001/XMLSchema" xmlns:xs="http://www.w3.org/2001/XMLSchema" xmlns:p="http://schemas.microsoft.com/office/2006/metadata/properties" xmlns:ns2="d04c8596-9b8d-4f84-b8e9-9d86083e8378" xmlns:ns3="$ListId:Public;" xmlns:ns4="ea3f0a50-90b8-4c75-8564-2b9b71b4cd78" targetNamespace="http://schemas.microsoft.com/office/2006/metadata/properties" ma:root="true" ma:fieldsID="1d3d681e3a53165f13b9af9619a5f7bd" ns2:_="" ns3:_="" ns4:_="">
    <xsd:import namespace="d04c8596-9b8d-4f84-b8e9-9d86083e8378"/>
    <xsd:import namespace="$ListId:Public;"/>
    <xsd:import namespace="ea3f0a50-90b8-4c75-8564-2b9b71b4cd78"/>
    <xsd:element name="properties">
      <xsd:complexType>
        <xsd:sequence>
          <xsd:element name="documentManagement">
            <xsd:complexType>
              <xsd:all>
                <xsd:element ref="ns2:Tags" minOccurs="0"/>
                <xsd:element ref="ns2:Programs" minOccurs="0"/>
                <xsd:element ref="ns3:Year" minOccurs="0"/>
                <xsd:element ref="ns4:_dlc_DocId" minOccurs="0"/>
                <xsd:element ref="ns4:_dlc_DocIdUrl" minOccurs="0"/>
                <xsd:element ref="ns4:_dlc_DocIdPersistId" minOccurs="0"/>
                <xsd:element ref="ns4:TaxKeywordTaxHTField"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c8596-9b8d-4f84-b8e9-9d86083e8378" elementFormDefault="qualified">
    <xsd:import namespace="http://schemas.microsoft.com/office/2006/documentManagement/types"/>
    <xsd:import namespace="http://schemas.microsoft.com/office/infopath/2007/PartnerControls"/>
    <xsd:element name="Tags" ma:index="2" nillable="true" ma:displayName="Tags" ma:format="Dropdown" ma:internalName="Tags">
      <xsd:simpleType>
        <xsd:restriction base="dms:Choice">
          <xsd:enumeration value="Agenda"/>
          <xsd:enumeration value="Article"/>
          <xsd:enumeration value="Brief"/>
          <xsd:enumeration value="Budget"/>
          <xsd:enumeration value="Commissioner"/>
          <xsd:enumeration value="Contract"/>
          <xsd:enumeration value="Correspondence"/>
          <xsd:enumeration value="Data Request"/>
          <xsd:enumeration value="Division Request"/>
          <xsd:enumeration value="Documentation"/>
          <xsd:enumeration value="ECU"/>
          <xsd:enumeration value="Emergency Contact Info"/>
          <xsd:enumeration value="Evaluation"/>
          <xsd:enumeration value="Executive Deputy Clearance"/>
          <xsd:enumeration value="Expenditure Plans"/>
          <xsd:enumeration value="FOIL"/>
          <xsd:enumeration value="Form"/>
          <xsd:enumeration value="Grants"/>
          <xsd:enumeration value="IFA"/>
          <xsd:enumeration value="Interview"/>
          <xsd:enumeration value="Inventory"/>
          <xsd:enumeration value="IRB"/>
          <xsd:enumeration value="Manuscript"/>
          <xsd:enumeration value="Map"/>
          <xsd:enumeration value="Media/PR"/>
          <xsd:enumeration value="Meeting minutes"/>
          <xsd:enumeration value="Picture/Graphic"/>
          <xsd:enumeration value="Presentations"/>
          <xsd:enumeration value="Procurement"/>
          <xsd:enumeration value="Policy"/>
          <xsd:enumeration value="Purchasing"/>
          <xsd:enumeration value="Recruitment"/>
          <xsd:enumeration value="Reference Manual"/>
          <xsd:enumeration value="Reports - General"/>
          <xsd:enumeration value="Reports - Monthly"/>
          <xsd:enumeration value="Reports - Quarterly"/>
          <xsd:enumeration value="Reports - Annual"/>
          <xsd:enumeration value="Resources"/>
          <xsd:enumeration value="Spreadsheet"/>
          <xsd:enumeration value="Survey"/>
          <xsd:enumeration value="Training"/>
          <xsd:enumeration value="Travel"/>
          <xsd:enumeration value="Voucher"/>
          <xsd:enumeration value="Webinar"/>
          <xsd:enumeration value="Workplan"/>
        </xsd:restriction>
      </xsd:simpleType>
    </xsd:element>
    <xsd:element name="Programs" ma:index="3" nillable="true" ma:displayName="Programs" ma:format="Dropdown" ma:internalName="Programs">
      <xsd:simpleType>
        <xsd:restriction base="dms:Choice">
          <xsd:enumeration value="CHI2"/>
          <xsd:enumeration value="EHDI"/>
          <xsd:enumeration value="Immunization"/>
          <xsd:enumeration value="NYEIS"/>
        </xsd:restriction>
      </xsd:simpleType>
    </xsd:element>
  </xsd:schema>
  <xsd:schema xmlns:xsd="http://www.w3.org/2001/XMLSchema" xmlns:xs="http://www.w3.org/2001/XMLSchema" xmlns:dms="http://schemas.microsoft.com/office/2006/documentManagement/types" xmlns:pc="http://schemas.microsoft.com/office/infopath/2007/PartnerControls" targetNamespace="$ListId:Public;" elementFormDefault="qualified">
    <xsd:import namespace="http://schemas.microsoft.com/office/2006/documentManagement/types"/>
    <xsd:import namespace="http://schemas.microsoft.com/office/infopath/2007/PartnerControls"/>
    <xsd:element name="Year" ma:index="4" nillable="true" ma:displayName="Year" ma:format="Dropdown" ma:internalName="Year">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2"/>
          <xsd:enumeration value="2013"/>
          <xsd:enumeration value="2014"/>
          <xsd:enumeration value="2015"/>
          <xsd:enumeration value="2016"/>
          <xsd:enumeration value="2017"/>
          <xsd:enumeration value="2018"/>
        </xsd:restriction>
      </xsd:simpleType>
    </xsd:element>
  </xsd:schema>
  <xsd:schema xmlns:xsd="http://www.w3.org/2001/XMLSchema" xmlns:xs="http://www.w3.org/2001/XMLSchema" xmlns:dms="http://schemas.microsoft.com/office/2006/documentManagement/types" xmlns:pc="http://schemas.microsoft.com/office/infopath/2007/PartnerControls" targetNamespace="ea3f0a50-90b8-4c75-8564-2b9b71b4cd78"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element name="TaxKeywordTaxHTField" ma:index="14" nillable="true" ma:taxonomy="true" ma:internalName="TaxKeywordTaxHTField" ma:taxonomyFieldName="TaxKeyword" ma:displayName="Enterprise Keywords" ma:fieldId="{23f27201-bee3-471e-b2e7-b64fd8b7ca38}" ma:taxonomyMulti="true" ma:sspId="2f8cab03-a3bb-4bcc-b0ad-e32b3248d40f"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description="" ma:hidden="true" ma:list="{19C5D9BE-F2A8-497B-91BC-47327F2E32BC}" ma:internalName="TaxCatchAll" ma:showField="CatchAllData" ma:web="{70f2e745-c52b-4b23-91d2-9635af040b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A76C24-8B99-478E-B9D2-B2A9C4A84F44}">
  <ds:schemaRefs>
    <ds:schemaRef ds:uri="http://schemas.microsoft.com/sharepoint/events"/>
  </ds:schemaRefs>
</ds:datastoreItem>
</file>

<file path=customXml/itemProps2.xml><?xml version="1.0" encoding="utf-8"?>
<ds:datastoreItem xmlns:ds="http://schemas.openxmlformats.org/officeDocument/2006/customXml" ds:itemID="{BA4CD596-969C-44E5-A1E3-7D7C6FAB0FCF}">
  <ds:schemaRefs>
    <ds:schemaRef ds:uri="http://schemas.microsoft.com/sharepoint/v3/contenttype/forms"/>
  </ds:schemaRefs>
</ds:datastoreItem>
</file>

<file path=customXml/itemProps3.xml><?xml version="1.0" encoding="utf-8"?>
<ds:datastoreItem xmlns:ds="http://schemas.openxmlformats.org/officeDocument/2006/customXml" ds:itemID="{3D029952-036F-46CC-AE6D-BEB7E9BE9F2A}">
  <ds:schemaRefs>
    <ds:schemaRef ds:uri="http://www.w3.org/XML/1998/namespace"/>
    <ds:schemaRef ds:uri="http://purl.org/dc/elements/1.1/"/>
    <ds:schemaRef ds:uri="http://schemas.microsoft.com/office/2006/metadata/properties"/>
    <ds:schemaRef ds:uri="$ListId:Public;"/>
    <ds:schemaRef ds:uri="http://purl.org/dc/term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ea3f0a50-90b8-4c75-8564-2b9b71b4cd78"/>
    <ds:schemaRef ds:uri="d04c8596-9b8d-4f84-b8e9-9d86083e8378"/>
  </ds:schemaRefs>
</ds:datastoreItem>
</file>

<file path=customXml/itemProps4.xml><?xml version="1.0" encoding="utf-8"?>
<ds:datastoreItem xmlns:ds="http://schemas.openxmlformats.org/officeDocument/2006/customXml" ds:itemID="{0AB0C5AD-FEEE-4EAA-9E17-3214ABEE62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4c8596-9b8d-4f84-b8e9-9d86083e8378"/>
    <ds:schemaRef ds:uri="$ListId:Public;"/>
    <ds:schemaRef ds:uri="ea3f0a50-90b8-4c75-8564-2b9b71b4cd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NYSDOH%20PowerPoint%20Template</Template>
  <TotalTime>9233</TotalTime>
  <Words>990</Words>
  <Application>Microsoft Office PowerPoint</Application>
  <PresentationFormat>On-screen Show (16:9)</PresentationFormat>
  <Paragraphs>128</Paragraphs>
  <Slides>12</Slides>
  <Notes>11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12</vt:i4>
      </vt:variant>
    </vt:vector>
  </HeadingPairs>
  <TitlesOfParts>
    <vt:vector size="19" baseType="lpstr">
      <vt:lpstr>Arial</vt:lpstr>
      <vt:lpstr>Calibri</vt:lpstr>
      <vt:lpstr>Courier New</vt:lpstr>
      <vt:lpstr>Cover Master</vt:lpstr>
      <vt:lpstr>Section Master</vt:lpstr>
      <vt:lpstr>Content Master</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Role for Public Health and Health Planning Council</vt:lpstr>
      <vt:lpstr>Example: Antibiotic Resistance</vt:lpstr>
      <vt:lpstr>Example: Chronic Disease</vt:lpstr>
      <vt:lpstr>Discussion </vt:lpstr>
    </vt:vector>
  </TitlesOfParts>
  <Company>NYSDOH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Brazzell, Sarah</dc:creator>
  <cp:keywords/>
  <cp:lastModifiedBy>Pirani, Sylvia J (HEALTH)</cp:lastModifiedBy>
  <cp:revision>108</cp:revision>
  <cp:lastPrinted>2017-06-09T15:22:20Z</cp:lastPrinted>
  <dcterms:created xsi:type="dcterms:W3CDTF">2016-08-18T20:32:22Z</dcterms:created>
  <dcterms:modified xsi:type="dcterms:W3CDTF">2017-08-31T18:05:18Z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0x01010005E24C2FF6FE6F41A51C2F42EBCA8B83</vt:lpwstr>
  </property>
  <property fmtid="{D5CDD505-2E9C-101B-9397-08002B2CF9AE}" pid="3" name="TaxKeyword">
    <vt:lpwstr/>
  </property>
  <property fmtid="{D5CDD505-2E9C-101B-9397-08002B2CF9AE}" pid="4" name="_dlc_DocIdItemGuid">
    <vt:lpwstr>a2b9633b-6991-45c4-8c16-80d23a30cd3b</vt:lpwstr>
  </property>
</Properties>
</file>