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theme/theme4.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modernComment_11A_AE729324.xml" ContentType="application/vnd.ms-powerpoint.comments+xml"/>
  <Override PartName="/ppt/comments/modernComment_124_358BA57F.xml" ContentType="application/vnd.ms-powerpoint.comments+xml"/>
  <Override PartName="/ppt/comments/modernComment_127_AEC13769.xml" ContentType="application/vnd.ms-powerpoint.comments+xml"/>
  <Override PartName="/ppt/notesSlides/notesSlide3.xml" ContentType="application/vnd.openxmlformats-officedocument.presentationml.notesSlide+xml"/>
  <Override PartName="/ppt/comments/modernComment_119_1E02EC4E.xml" ContentType="application/vnd.ms-powerpoint.comments+xml"/>
  <Override PartName="/ppt/comments/modernComment_125_1C235445.xml" ContentType="application/vnd.ms-powerpoint.comments+xml"/>
  <Override PartName="/ppt/comments/modernComment_11E_D0968386.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75" r:id="rId2"/>
    <p:sldMasterId id="2147483679" r:id="rId3"/>
    <p:sldMasterId id="2147483681" r:id="rId4"/>
    <p:sldMasterId id="2147483683" r:id="rId5"/>
  </p:sldMasterIdLst>
  <p:notesMasterIdLst>
    <p:notesMasterId r:id="rId19"/>
  </p:notesMasterIdLst>
  <p:sldIdLst>
    <p:sldId id="256" r:id="rId6"/>
    <p:sldId id="288" r:id="rId7"/>
    <p:sldId id="282" r:id="rId8"/>
    <p:sldId id="291" r:id="rId9"/>
    <p:sldId id="287" r:id="rId10"/>
    <p:sldId id="292" r:id="rId11"/>
    <p:sldId id="295" r:id="rId12"/>
    <p:sldId id="290" r:id="rId13"/>
    <p:sldId id="294" r:id="rId14"/>
    <p:sldId id="281" r:id="rId15"/>
    <p:sldId id="293" r:id="rId16"/>
    <p:sldId id="286" r:id="rId17"/>
    <p:sldId id="28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B3DE617-1EC1-27FA-B162-5EC2FA5CB625}" name="Hom, Samantha (HEALTH)" initials="H(" userId="S::samantha.hom@health.ny.gov::d6b2c85c-c5cc-4256-a670-45cdb94b9b8a" providerId="AD"/>
  <p188:author id="{4746206A-B287-8753-00B3-E7A706313E84}" name="Griffin, Kacey (HEALTH)" initials="G(" userId="S::kacey.griffin@health.ny.gov::d7b74486-8893-4891-aa8a-e775554d83e3" providerId="AD"/>
  <p188:author id="{514CD9BD-84C5-3602-A911-9AAEF7CC5B57}" name="Kim, Tina (HEALTH)" initials="K(" userId="S::tina.kim@health.ny.gov::dd603585-aa40-40e4-bc58-c230e5e2f62c" providerId="AD"/>
  <p188:author id="{B76186CA-CE8F-1C11-0F19-563B032714F5}" name="Griffin, Kacey (HEALTH)" initials="GK(" userId="S::Kacey.Griffin@health.ny.gov::d7b74486-8893-4891-aa8a-e775554d83e3" providerId="AD"/>
  <p188:author id="{0A9A5DDA-BEEE-9879-9943-5532171FE195}" name="Glaski, Gabrielle (HEALTH)" initials="G(" userId="S::gabrielle.glaski@health.ny.gov::3f9227a2-5319-4d2b-a0a8-7e3a0fed2a39"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2D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6FA007-B426-047B-AE13-DE0257E0B0C9}" v="1" dt="2023-06-06T12:31:53.245"/>
    <p1510:client id="{25817477-9728-C494-54B8-4E8AD5FB3FC2}" v="264" dt="2023-06-23T00:58:23.610"/>
    <p1510:client id="{2A314A1F-5355-E6D9-D737-63F5498D0393}" v="10" dt="2023-06-07T16:18:52.349"/>
    <p1510:client id="{2AE5452F-D87E-55AD-4D91-92615D58BD43}" v="4010" dt="2023-06-07T16:40:37.608"/>
    <p1510:client id="{31616183-AA4E-AB5D-DB30-CE37607178F2}" v="59" dt="2023-06-22T19:11:43.049"/>
    <p1510:client id="{317CACE1-3E1E-19BA-E1A2-AB17AD3C9513}" v="24" dt="2023-06-22T13:33:19.712"/>
    <p1510:client id="{5F8A858A-3097-F1EB-3221-3E8A28309FE9}" v="2" dt="2023-06-22T19:11:36.627"/>
    <p1510:client id="{7B33FD7D-7645-BD01-CF20-7DA37513BAEC}" v="218" dt="2023-06-21T21:45:11.451"/>
    <p1510:client id="{8D717AE3-39D4-0F1A-8D2F-2A1CEC9BDF5A}" v="325" dt="2023-06-07T16:38:04.763"/>
    <p1510:client id="{9755028F-810A-37EE-DC2A-E468676044CC}" v="116" dt="2023-06-22T20:41:47.611"/>
    <p1510:client id="{B0FA4ED9-86A8-1A56-CFD3-6D8906C9D34C}" v="258" dt="2023-06-22T19:57:23.976"/>
    <p1510:client id="{F65A93B9-E860-9079-8137-3AFC8F7F70ED}" v="1" dt="2023-06-22T14:09:39.20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34" d="100"/>
          <a:sy n="34" d="100"/>
        </p:scale>
        <p:origin x="18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8/10/relationships/authors" Target="author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omments/modernComment_119_1E02EC4E.xml><?xml version="1.0" encoding="utf-8"?>
<p188:cmLst xmlns:a="http://schemas.openxmlformats.org/drawingml/2006/main" xmlns:r="http://schemas.openxmlformats.org/officeDocument/2006/relationships" xmlns:p188="http://schemas.microsoft.com/office/powerpoint/2018/8/main">
  <p188:cm id="{22E12534-8DC1-4D51-8756-E21499994F95}" authorId="{4746206A-B287-8753-00B3-E7A706313E84}" status="resolved" created="2023-05-04T17:46:15.196" complete="100000">
    <ac:deMkLst xmlns:ac="http://schemas.microsoft.com/office/drawing/2013/main/command">
      <pc:docMk xmlns:pc="http://schemas.microsoft.com/office/powerpoint/2013/main/command"/>
      <pc:sldMk xmlns:pc="http://schemas.microsoft.com/office/powerpoint/2013/main/command" cId="503508046" sldId="281"/>
      <ac:spMk id="2" creationId="{46571B8E-1991-2326-3AF5-AED0016CFD8E}"/>
    </ac:deMkLst>
    <p188:replyLst>
      <p188:reply id="{E918021F-34C5-4757-93A9-0A146AAC9C74}" authorId="{5B3DE617-1EC1-27FA-B162-5EC2FA5CB625}" created="2023-05-11T14:37:11.308">
        <p188:txBody>
          <a:bodyPr/>
          <a:lstStyle/>
          <a:p>
            <a:r>
              <a:rPr lang="en-US"/>
              <a:t>this is helpful - moving the assessment before attestation and mitigation because that's the order of the template</a:t>
            </a:r>
          </a:p>
        </p188:txBody>
      </p188:reply>
    </p188:replyLst>
    <p188:txBody>
      <a:bodyPr/>
      <a:lstStyle/>
      <a:p>
        <a:r>
          <a:rPr lang="en-US"/>
          <a:t>not married to this at all but wanted to start strategizing how to share more without sharing the template itself. </a:t>
        </a:r>
      </a:p>
    </p188:txBody>
  </p188:cm>
  <p188:cm id="{2E9DBE49-D3A6-43DC-AA19-B5BA1F0B4FE8}" authorId="{5B3DE617-1EC1-27FA-B162-5EC2FA5CB625}" status="resolved" created="2023-05-11T14:38:08.465" complete="100000">
    <ac:txMkLst xmlns:ac="http://schemas.microsoft.com/office/drawing/2013/main/command">
      <pc:docMk xmlns:pc="http://schemas.microsoft.com/office/powerpoint/2013/main/command"/>
      <pc:sldMk xmlns:pc="http://schemas.microsoft.com/office/powerpoint/2013/main/command" cId="503508046" sldId="281"/>
      <ac:graphicFrameMk id="5" creationId="{B5F8D852-FBBE-AC64-79D3-D41B405DDDF7}"/>
      <ac:tblMk/>
      <ac:tcMk rowId="3007983671" colId="1786502429"/>
      <ac:txMk cp="0">
        <ac:context len="172" hash="148600270"/>
      </ac:txMk>
    </ac:txMkLst>
    <p188:pos x="1480867" y="2357886"/>
    <p188:txBody>
      <a:bodyPr/>
      <a:lstStyle/>
      <a:p>
        <a:r>
          <a:rPr lang="en-US"/>
          <a:t>let's be consistent - the template refers to these as STEPS 1-5 and SECTION refers to the summary, assessment, and attestation/mitigation plan</a:t>
        </a:r>
      </a:p>
    </p188:txBody>
  </p188:cm>
  <p188:cm id="{C5DFA6A3-75D8-417C-B4E8-F6CE5F8A0106}" authorId="{4746206A-B287-8753-00B3-E7A706313E84}" status="resolved" created="2023-06-21T21:38:19.632" complete="100000">
    <ac:deMkLst xmlns:ac="http://schemas.microsoft.com/office/drawing/2013/main/command">
      <pc:docMk xmlns:pc="http://schemas.microsoft.com/office/powerpoint/2013/main/command"/>
      <pc:sldMk xmlns:pc="http://schemas.microsoft.com/office/powerpoint/2013/main/command" cId="503508046" sldId="281"/>
      <ac:graphicFrameMk id="6" creationId="{207F3131-A785-0943-515C-87393E0E0EC2}"/>
    </ac:deMkLst>
    <p188:replyLst>
      <p188:reply id="{3B55728B-83E0-4324-996D-B5A1F4E3095B}" authorId="{0A9A5DDA-BEEE-9879-9943-5532171FE195}" created="2023-06-22T13:24:23.094">
        <p188:txBody>
          <a:bodyPr/>
          <a:lstStyle/>
          <a:p>
            <a:r>
              <a:rPr lang="en-US"/>
              <a:t>[@Griffin, Kacey (HEALTH)] Is Dissemination the best way to term this though? Isn't it more of a Determination? Dissemination would mean the information is being spread to a wide population, but that's not what's actually happening in that step, is it?</a:t>
            </a:r>
          </a:p>
        </p188:txBody>
      </p188:reply>
      <p188:reply id="{53B45520-01A9-44CF-84FA-00498EDE281B}" authorId="{0A9A5DDA-BEEE-9879-9943-5532171FE195}" created="2023-06-22T13:30:28.350">
        <p188:txBody>
          <a:bodyPr/>
          <a:lstStyle/>
          <a:p>
            <a:r>
              <a:rPr lang="en-US"/>
              <a:t>[@Griffin, Kacey (HEALTH)] or is this a term that cannot be altered? As far as putting "statement", I think it corresponds sensibly with the other brief descriptor, "questions". If "Dissemination" cannot or should not be altered, then we could potentially change "statement" to "determination"?</a:t>
            </a:r>
          </a:p>
        </p188:txBody>
      </p188:reply>
      <p188:reply id="{EA378A77-C1BE-49F9-87A0-E9E536227BF4}" authorId="{0A9A5DDA-BEEE-9879-9943-5532171FE195}" created="2023-06-22T13:33:19.712">
        <p188:txBody>
          <a:bodyPr/>
          <a:lstStyle/>
          <a:p>
            <a:r>
              <a:rPr lang="en-US"/>
              <a:t>[@Griffin, Kacey (HEALTH)] or "decisive statement"?</a:t>
            </a:r>
          </a:p>
        </p188:txBody>
      </p188:reply>
      <p188:reply id="{689862EF-5E85-49C2-A170-0E9D65125014}" authorId="{4746206A-B287-8753-00B3-E7A706313E84}" created="2023-06-22T14:09:39.200">
        <p188:txBody>
          <a:bodyPr/>
          <a:lstStyle/>
          <a:p>
            <a:r>
              <a:rPr lang="en-US"/>
              <a:t>so this part is where we have reiterated that the HEIA has to be posted on their webpage within X days of acknowledgement. Disseminating the findings is kinda taken care of for us with how the law is written so we want to make sure the IE and applicant know to do that.   Previously it was a question how do you plan to disseminate it but we were advised that its not needed and to simply put the statement from the law there. </a:t>
            </a:r>
          </a:p>
        </p188:txBody>
      </p188:reply>
      <p188:reply id="{5DBF8CD4-19EC-420A-8F1E-DA09C8B5126B}" authorId="{0A9A5DDA-BEEE-9879-9943-5532171FE195}" created="2023-06-22T14:29:40.384">
        <p188:txBody>
          <a:bodyPr/>
          <a:lstStyle/>
          <a:p>
            <a:r>
              <a:rPr lang="en-US"/>
              <a:t>[@Griffin, Kacey (HEALTH)] ok I gotcha. So do you still want to edit "statement" to something like "obligatory statement" or "lawful statement"?
 </a:t>
            </a:r>
          </a:p>
        </p188:txBody>
      </p188:reply>
      <p188:reply id="{FC06A4B8-8D59-4A9A-9CFD-B55BA8EB1840}" authorId="{4746206A-B287-8753-00B3-E7A706313E84}" created="2023-06-22T19:05:21.652">
        <p188:txBody>
          <a:bodyPr/>
          <a:lstStyle/>
          <a:p>
            <a:r>
              <a:rPr lang="en-US"/>
              <a:t>oooohhh! maybe! I will put that in and let Tina and Johanne make final call!</a:t>
            </a:r>
          </a:p>
        </p188:txBody>
      </p188:reply>
      <p188:reply id="{CB8EF9D6-507D-475D-B571-9D28594492A4}" authorId="{514CD9BD-84C5-3602-A911-9AAEF7CC5B57}" created="2023-06-22T19:56:59.272">
        <p188:txBody>
          <a:bodyPr/>
          <a:lstStyle/>
          <a:p>
            <a:r>
              <a:rPr lang="en-US"/>
              <a:t>I know, it does seem awkward. I worry even presenting "statement" makes it seem like we're asking for CON applicants to prepare a submitted statement, Would it be so terrible if we said "0 questions"? and we can verbally explain that the law puts the onus of dissemination on the applicant?</a:t>
            </a:r>
          </a:p>
        </p188:txBody>
      </p188:reply>
    </p188:replyLst>
    <p188:txBody>
      <a:bodyPr/>
      <a:lstStyle/>
      <a:p>
        <a:r>
          <a:rPr lang="en-US"/>
          <a:t>updated the table - how do you want me to describe Step 5? i have statement but it seems awkward. Will include talking point on that it is reiteration of the dissemination requirement in the law. </a:t>
        </a:r>
      </a:p>
    </p188:txBody>
  </p188:cm>
  <p188:cm id="{86D8501F-6A4B-489B-B248-4971C8BA5619}" authorId="{4746206A-B287-8753-00B3-E7A706313E84}" status="resolved" created="2023-06-22T19:08:25.905" complete="100000">
    <ac:txMkLst xmlns:ac="http://schemas.microsoft.com/office/drawing/2013/main/command">
      <pc:docMk xmlns:pc="http://schemas.microsoft.com/office/powerpoint/2013/main/command"/>
      <pc:sldMk xmlns:pc="http://schemas.microsoft.com/office/powerpoint/2013/main/command" cId="503508046" sldId="281"/>
      <ac:graphicFrameMk id="6" creationId="{207F3131-A785-0943-515C-87393E0E0EC2}"/>
      <ac:tblMk/>
      <ac:tcMk rowId="1298243929" colId="3957124764"/>
      <ac:txMk cp="11">
        <ac:context len="12" hash="3211091336"/>
      </ac:txMk>
    </ac:txMkLst>
    <p188:pos x="7926779" y="1306285"/>
    <p188:replyLst>
      <p188:reply id="{4F1E3291-0147-4C2A-8AA6-367A96FFFEA3}" authorId="{0A9A5DDA-BEEE-9879-9943-5532171FE195}" created="2023-06-22T19:11:36.627">
        <p188:txBody>
          <a:bodyPr/>
          <a:lstStyle/>
          <a:p>
            <a:r>
              <a:rPr lang="en-US"/>
              <a:t>[@Griffin, Kacey (HEALTH)] I think "Legislative Requirement Statement" is a nice comprehensive term</a:t>
            </a:r>
          </a:p>
        </p188:txBody>
      </p188:reply>
    </p188:replyLst>
    <p188:txBody>
      <a:bodyPr/>
      <a:lstStyle/>
      <a:p>
        <a:r>
          <a:rPr lang="en-US"/>
          <a:t>Other options: "Legislative Requirement Statement" , "Obligatory Statement" , "Statutory Requirement Statement", </a:t>
        </a:r>
      </a:p>
    </p188:txBody>
  </p188:cm>
</p188:cmLst>
</file>

<file path=ppt/comments/modernComment_11A_AE729324.xml><?xml version="1.0" encoding="utf-8"?>
<p188:cmLst xmlns:a="http://schemas.openxmlformats.org/drawingml/2006/main" xmlns:r="http://schemas.openxmlformats.org/officeDocument/2006/relationships" xmlns:p188="http://schemas.microsoft.com/office/powerpoint/2018/8/main">
  <p188:cm id="{0C55098B-BF57-49B7-9DA6-226319ED7708}" authorId="{514CD9BD-84C5-3602-A911-9AAEF7CC5B57}" status="resolved" created="2023-05-09T02:01:09.026" complete="100000">
    <pc:sldMkLst xmlns:pc="http://schemas.microsoft.com/office/powerpoint/2013/main/command">
      <pc:docMk/>
      <pc:sldMk cId="2926744356" sldId="282"/>
    </pc:sldMkLst>
    <p188:replyLst>
      <p188:reply id="{0BF5A7D1-426F-4B32-8BA7-E0EE69E0D06F}" authorId="{4746206A-B287-8753-00B3-E7A706313E84}" created="2023-05-10T15:11:56.935">
        <p188:txBody>
          <a:bodyPr/>
          <a:lstStyle/>
          <a:p>
            <a:r>
              <a:rPr lang="en-US"/>
              <a:t>i like this and think its a good "proof" that research was done.  I might make the title broader - like international landscape then we are able to narrow in on our state and process. </a:t>
            </a:r>
          </a:p>
        </p188:txBody>
      </p188:reply>
    </p188:replyLst>
    <p188:txBody>
      <a:bodyPr/>
      <a:lstStyle/>
      <a:p>
        <a:r>
          <a:rPr lang="en-US"/>
          <a:t>[@Hom, Samantha (HEALTH)] [@Griffin, Kacey (HEALTH)] pls weigh in on landscape/general practice of HEIAs</a:t>
        </a:r>
      </a:p>
    </p188:txBody>
  </p188:cm>
  <p188:cm id="{97822AC5-7273-47B6-843D-7135EAFC193D}" authorId="{514CD9BD-84C5-3602-A911-9AAEF7CC5B57}" status="resolved" created="2023-06-07T15:47:57.117" complete="100000">
    <ac:txMkLst xmlns:ac="http://schemas.microsoft.com/office/drawing/2013/main/command">
      <pc:docMk xmlns:pc="http://schemas.microsoft.com/office/powerpoint/2013/main/command"/>
      <pc:sldMk xmlns:pc="http://schemas.microsoft.com/office/powerpoint/2013/main/command" cId="2926744356" sldId="282"/>
      <ac:spMk id="3" creationId="{6A4BC801-71EF-0996-ADAE-17041D1BD4BF}"/>
      <ac:txMk cp="873">
        <ac:context len="965" hash="634680755"/>
      </ac:txMk>
    </ac:txMkLst>
    <p188:pos x="9311013" y="4530246"/>
    <p188:replyLst>
      <p188:reply id="{A714C30F-DE32-4918-AFF2-228E9F6A42A7}" authorId="{5B3DE617-1EC1-27FA-B162-5EC2FA5CB625}" created="2023-06-07T16:13:26.314">
        <p188:txBody>
          <a:bodyPr/>
          <a:lstStyle/>
          <a:p>
            <a:r>
              <a:rPr lang="en-US"/>
              <a:t>done! links in speaker notes</a:t>
            </a:r>
          </a:p>
        </p188:txBody>
      </p188:reply>
    </p188:replyLst>
    <p188:txBody>
      <a:bodyPr/>
      <a:lstStyle/>
      <a:p>
        <a:r>
          <a:rPr lang="en-US"/>
          <a:t>[@Hom, Samantha (HEALTH)] would you be able to note other models here in this presentation as well?</a:t>
        </a:r>
      </a:p>
    </p188:txBody>
  </p188:cm>
</p188:cmLst>
</file>

<file path=ppt/comments/modernComment_11E_D0968386.xml><?xml version="1.0" encoding="utf-8"?>
<p188:cmLst xmlns:a="http://schemas.openxmlformats.org/drawingml/2006/main" xmlns:r="http://schemas.openxmlformats.org/officeDocument/2006/relationships" xmlns:p188="http://schemas.microsoft.com/office/powerpoint/2018/8/main">
  <p188:cm id="{48564E68-3BAC-452F-9362-F367731EEA4C}" authorId="{4746206A-B287-8753-00B3-E7A706313E84}" status="resolved" created="2023-05-17T14:58:00.778" complete="100000">
    <pc:sldMkLst xmlns:pc="http://schemas.microsoft.com/office/powerpoint/2013/main/command">
      <pc:docMk/>
      <pc:sldMk cId="3499524998" sldId="286"/>
    </pc:sldMkLst>
    <p188:replyLst>
      <p188:reply id="{FFBEE751-F8C2-4A13-A9C2-E3A092B2F511}" authorId="{514CD9BD-84C5-3602-A911-9AAEF7CC5B57}" created="2023-05-18T17:04:07.812">
        <p188:txBody>
          <a:bodyPr/>
          <a:lstStyle/>
          <a:p>
            <a:r>
              <a:rPr lang="en-US"/>
              <a:t>I love this. 
-Let's title this "Reminders"
-Public comment email address
-60-day comment period ends 6/12. Please submit early and don't wait til last minute
-Department's intent is to present at 6/15 Codes meeting in NYC</a:t>
            </a:r>
          </a:p>
        </p188:txBody>
      </p188:reply>
    </p188:replyLst>
    <p188:txBody>
      <a:bodyPr/>
      <a:lstStyle/>
      <a:p>
        <a:r>
          <a:rPr lang="en-US"/>
          <a:t>[@Kim, Tina (HEALTH)]  contact slide? do we want to introduce the HEIA email for technical assistance and reminder for public comments to go thru the regulations system?</a:t>
        </a:r>
      </a:p>
    </p188:txBody>
  </p188:cm>
  <p188:cm id="{4234A1F7-74DD-4615-BC7D-0D00EE767665}" authorId="{514CD9BD-84C5-3602-A911-9AAEF7CC5B57}" status="resolved" created="2023-06-07T15:29:17.797" complete="100000">
    <ac:deMkLst xmlns:ac="http://schemas.microsoft.com/office/drawing/2013/main/command">
      <pc:docMk xmlns:pc="http://schemas.microsoft.com/office/powerpoint/2013/main/command"/>
      <pc:sldMk xmlns:pc="http://schemas.microsoft.com/office/powerpoint/2013/main/command" cId="3499524998" sldId="286"/>
      <ac:spMk id="3" creationId="{0C0F5624-D89C-B1DD-3064-6FB789C98240}"/>
    </ac:deMkLst>
    <p188:txBody>
      <a:bodyPr/>
      <a:lstStyle/>
      <a:p>
        <a:r>
          <a:rPr lang="en-US"/>
          <a:t>[@Griffin, Kacey (HEALTH)] would you be able to pop in the link to the reg in the Register?</a:t>
        </a:r>
      </a:p>
    </p188:txBody>
  </p188:cm>
</p188:cmLst>
</file>

<file path=ppt/comments/modernComment_124_358BA57F.xml><?xml version="1.0" encoding="utf-8"?>
<p188:cmLst xmlns:a="http://schemas.openxmlformats.org/drawingml/2006/main" xmlns:r="http://schemas.openxmlformats.org/officeDocument/2006/relationships" xmlns:p188="http://schemas.microsoft.com/office/powerpoint/2018/8/main">
  <p188:cm id="{227DA9A8-F484-4C79-9821-F862EEBE021D}" authorId="{4746206A-B287-8753-00B3-E7A706313E84}" status="resolved" created="2023-01-09T19:50:14.738" complete="100000">
    <ac:deMkLst xmlns:ac="http://schemas.microsoft.com/office/drawing/2013/main/command">
      <pc:docMk xmlns:pc="http://schemas.microsoft.com/office/powerpoint/2013/main/command"/>
      <pc:sldMk xmlns:pc="http://schemas.microsoft.com/office/powerpoint/2013/main/command" cId="1719198177" sldId="257"/>
      <ac:spMk id="2" creationId="{F9D7F30D-680D-6BF0-E2E7-6AF9F752BD04}"/>
    </ac:deMkLst>
    <p188:replyLst>
      <p188:reply id="{8F49DDA3-0994-492B-9B60-FEA61F36118F}" authorId="{5B3DE617-1EC1-27FA-B162-5EC2FA5CB625}" created="2023-01-09T20:31:24.367">
        <p188:txBody>
          <a:bodyPr/>
          <a:lstStyle/>
          <a:p>
            <a:r>
              <a:rPr lang="en-US"/>
              <a:t>no other exemptions i know of</a:t>
            </a:r>
          </a:p>
        </p188:txBody>
      </p188:reply>
    </p188:replyLst>
    <p188:txBody>
      <a:bodyPr/>
      <a:lstStyle/>
      <a:p>
        <a:r>
          <a:rPr lang="en-US"/>
          <a:t>do we have anything else that is exempt at this time? We potentially may have the departmental that would change some requirements but that is not guaranteed to be taken up. </a:t>
        </a:r>
      </a:p>
    </p188:txBody>
  </p188:cm>
</p188:cmLst>
</file>

<file path=ppt/comments/modernComment_125_1C235445.xml><?xml version="1.0" encoding="utf-8"?>
<p188:cmLst xmlns:a="http://schemas.openxmlformats.org/drawingml/2006/main" xmlns:r="http://schemas.openxmlformats.org/officeDocument/2006/relationships" xmlns:p188="http://schemas.microsoft.com/office/powerpoint/2018/8/main">
  <p188:cm id="{501B7185-10C5-4411-85E3-3321F979D6B5}" authorId="{4746206A-B287-8753-00B3-E7A706313E84}" status="resolved" created="2023-06-21T21:37:14.819" complete="100000">
    <ac:txMkLst xmlns:ac="http://schemas.microsoft.com/office/drawing/2013/main/command">
      <pc:docMk xmlns:pc="http://schemas.microsoft.com/office/powerpoint/2013/main/command"/>
      <pc:sldMk xmlns:pc="http://schemas.microsoft.com/office/powerpoint/2013/main/command" cId="472077381" sldId="293"/>
      <ac:spMk id="3" creationId="{921750BC-9C3D-4CBC-50F6-A445F624AB2F}"/>
      <ac:txMk cp="235" len="125">
        <ac:context len="635" hash="2927895329"/>
      </ac:txMk>
    </ac:txMkLst>
    <p188:pos x="9926320" y="3362960"/>
    <p188:replyLst>
      <p188:reply id="{348CF1B4-1BDD-46CC-B5F0-3ACABB33AF26}" authorId="{0A9A5DDA-BEEE-9879-9943-5532171FE195}" created="2023-06-22T13:32:02.914">
        <p188:txBody>
          <a:bodyPr/>
          <a:lstStyle/>
          <a:p>
            <a:r>
              <a:rPr lang="en-US"/>
              <a:t>[@Griffin, Kacey (HEALTH)] adding "to" so it reads "are not to be considered..."</a:t>
            </a:r>
          </a:p>
        </p188:txBody>
      </p188:reply>
    </p188:replyLst>
    <p188:txBody>
      <a:bodyPr/>
      <a:lstStyle/>
      <a:p>
        <a:r>
          <a:rPr lang="en-US"/>
          <a:t>made changes here.</a:t>
        </a:r>
      </a:p>
    </p188:txBody>
  </p188:cm>
</p188:cmLst>
</file>

<file path=ppt/comments/modernComment_127_AEC13769.xml><?xml version="1.0" encoding="utf-8"?>
<p188:cmLst xmlns:a="http://schemas.openxmlformats.org/drawingml/2006/main" xmlns:r="http://schemas.openxmlformats.org/officeDocument/2006/relationships" xmlns:p188="http://schemas.microsoft.com/office/powerpoint/2018/8/main">
  <p188:cm id="{5459F207-7D92-47EC-B7C9-5D27154D67DC}" authorId="{4746206A-B287-8753-00B3-E7A706313E84}" status="resolved" created="2023-06-21T21:40:50.681" complete="100000">
    <ac:deMkLst xmlns:ac="http://schemas.microsoft.com/office/drawing/2013/main/command">
      <pc:docMk xmlns:pc="http://schemas.microsoft.com/office/powerpoint/2013/main/command"/>
      <pc:sldMk xmlns:pc="http://schemas.microsoft.com/office/powerpoint/2013/main/command" cId="2931898217" sldId="295"/>
      <ac:graphicFrameMk id="4" creationId="{C3FE1705-B262-6E4C-6839-5AA57A0E1FCA}"/>
    </ac:deMkLst>
    <p188:replyLst>
      <p188:reply id="{640AE839-6EAF-4B1A-AE65-F314712477CF}" authorId="{0A9A5DDA-BEEE-9879-9943-5532171FE195}" created="2023-06-22T13:25:50.126">
        <p188:txBody>
          <a:bodyPr/>
          <a:lstStyle/>
          <a:p>
            <a:r>
              <a:rPr lang="en-US"/>
              <a:t>[@Griffin, Kacey (HEALTH)] this makes more sense for sure</a:t>
            </a:r>
          </a:p>
        </p188:txBody>
      </p188:reply>
    </p188:replyLst>
    <p188:txBody>
      <a:bodyPr/>
      <a:lstStyle/>
      <a:p>
        <a:r>
          <a:rPr lang="en-US"/>
          <a:t>updated to have mandatory experience be all three. </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641F8F-F9B9-42D5-9F00-D7F0CB619EC8}" type="datetimeFigureOut">
              <a:rPr lang="en-US" smtClean="0"/>
              <a:t>6/23/2023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42A331-E774-4C82-A440-8D2866D22D6F}" type="slidenum">
              <a:rPr lang="en-US" smtClean="0"/>
              <a:t>‹#›</a:t>
            </a:fld>
            <a:endParaRPr lang="en-US"/>
          </a:p>
        </p:txBody>
      </p:sp>
    </p:spTree>
    <p:extLst>
      <p:ext uri="{BB962C8B-B14F-4D97-AF65-F5344CB8AC3E}">
        <p14:creationId xmlns:p14="http://schemas.microsoft.com/office/powerpoint/2010/main" val="1787778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8" Type="http://schemas.openxmlformats.org/officeDocument/2006/relationships/hyperlink" Target="https://www.policymattersohio.org/files/assets/healthequityassessmenttool-4202022.pdf" TargetMode="External"/><Relationship Id="rId3" Type="http://schemas.openxmlformats.org/officeDocument/2006/relationships/hyperlink" Target="https://www.cdph.ca.gov/Programs/OHE/CDPH%20Document%20Library/Assessment.pdf" TargetMode="External"/><Relationship Id="rId7" Type="http://schemas.openxmlformats.org/officeDocument/2006/relationships/hyperlink" Target="https://amchp.org/wp-content/uploads/2022/07/Emerging-Handout-Health-Equity-Impact-Assessment-1.pdf"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s://www.portland.gov/bps/wpdx-town-center/documents/existing-conditions-analysis-health-equity-impact-assessment/download" TargetMode="External"/><Relationship Id="rId11" Type="http://schemas.openxmlformats.org/officeDocument/2006/relationships/hyperlink" Target="https://www.healthcareimprovementscotland.org/about_us/what_we_do/equality_and_diversity/eqia.aspx" TargetMode="External"/><Relationship Id="rId5" Type="http://schemas.openxmlformats.org/officeDocument/2006/relationships/hyperlink" Target="https://equity.uwmedicine.org/equity-impact-review-tool/" TargetMode="External"/><Relationship Id="rId10" Type="http://schemas.openxmlformats.org/officeDocument/2006/relationships/hyperlink" Target="https://www.health.govt.nz/our-work/health-impact-assessment/about-health-impact-assessment" TargetMode="External"/><Relationship Id="rId4" Type="http://schemas.openxmlformats.org/officeDocument/2006/relationships/hyperlink" Target="https://doh.wa.gov/sites/default/files/legacy/Documents/8300/140-044-HERtool-en-L.pdf?uid=6337a60acb51e" TargetMode="External"/><Relationship Id="rId9" Type="http://schemas.openxmlformats.org/officeDocument/2006/relationships/hyperlink" Target="https://phw.nhs.wales/services-and-teams/equality-impact-assessment-in-wales-practice-hub/equality-impact-assessment/"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Include a spotlight on Tomi in the introduction as the new HEIA unit Director</a:t>
            </a:r>
            <a:endParaRPr lang="en-US"/>
          </a:p>
        </p:txBody>
      </p:sp>
      <p:sp>
        <p:nvSpPr>
          <p:cNvPr id="4" name="Slide Number Placeholder 3"/>
          <p:cNvSpPr>
            <a:spLocks noGrp="1"/>
          </p:cNvSpPr>
          <p:nvPr>
            <p:ph type="sldNum" sz="quarter" idx="5"/>
          </p:nvPr>
        </p:nvSpPr>
        <p:spPr/>
        <p:txBody>
          <a:bodyPr/>
          <a:lstStyle/>
          <a:p>
            <a:fld id="{FD42A331-E774-4C82-A440-8D2866D22D6F}" type="slidenum">
              <a:rPr lang="en-US" smtClean="0"/>
              <a:t>1</a:t>
            </a:fld>
            <a:endParaRPr lang="en-US"/>
          </a:p>
        </p:txBody>
      </p:sp>
    </p:spTree>
    <p:extLst>
      <p:ext uri="{BB962C8B-B14F-4D97-AF65-F5344CB8AC3E}">
        <p14:creationId xmlns:p14="http://schemas.microsoft.com/office/powerpoint/2010/main" val="367388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Framework applicable for a wide range of topical areas (not just health). They are different from a regular health impact assessment. </a:t>
            </a:r>
          </a:p>
          <a:p>
            <a:endParaRPr lang="en-US"/>
          </a:p>
          <a:p>
            <a:endParaRPr lang="en-US">
              <a:cs typeface="Calibri"/>
            </a:endParaRPr>
          </a:p>
          <a:p>
            <a:r>
              <a:rPr lang="en-US">
                <a:cs typeface="Calibri"/>
              </a:rPr>
              <a:t>California</a:t>
            </a:r>
          </a:p>
          <a:p>
            <a:r>
              <a:rPr lang="en-US">
                <a:hlinkClick r:id="rId3"/>
              </a:rPr>
              <a:t>https://www.cdph.ca.gov/Programs/OHE/CDPH%20Document%20Library/Assessment.pdf</a:t>
            </a:r>
          </a:p>
          <a:p>
            <a:endParaRPr lang="en-US"/>
          </a:p>
          <a:p>
            <a:r>
              <a:rPr lang="en-US">
                <a:cs typeface="Calibri"/>
              </a:rPr>
              <a:t>Washington</a:t>
            </a:r>
          </a:p>
          <a:p>
            <a:r>
              <a:rPr lang="en-US">
                <a:hlinkClick r:id="rId4"/>
              </a:rPr>
              <a:t>https://doh.wa.gov/sites/default/files/legacy/Documents/8300/140-044-HERtool-en-L.pdf?uid=6337a60acb51e</a:t>
            </a:r>
            <a:endParaRPr lang="en-US">
              <a:cs typeface="Calibri" panose="020F0502020204030204"/>
              <a:hlinkClick r:id="rId4"/>
            </a:endParaRPr>
          </a:p>
          <a:p>
            <a:r>
              <a:rPr lang="en-US">
                <a:hlinkClick r:id="rId5"/>
              </a:rPr>
              <a:t>https://equity.uwmedicine.org/equity-impact-review-tool/</a:t>
            </a:r>
            <a:endParaRPr lang="en-US"/>
          </a:p>
          <a:p>
            <a:endParaRPr lang="en-US"/>
          </a:p>
          <a:p>
            <a:r>
              <a:rPr lang="en-US">
                <a:cs typeface="Calibri"/>
              </a:rPr>
              <a:t>Oregon</a:t>
            </a:r>
          </a:p>
          <a:p>
            <a:r>
              <a:rPr lang="en-US">
                <a:hlinkClick r:id="rId6"/>
              </a:rPr>
              <a:t>https://www.portland.gov/bps/wpdx-town-center/documents/existing-conditions-analysis-health-equity-impact-assessment/download</a:t>
            </a:r>
          </a:p>
          <a:p>
            <a:endParaRPr lang="en-US"/>
          </a:p>
          <a:p>
            <a:r>
              <a:rPr lang="en-US">
                <a:cs typeface="Calibri"/>
              </a:rPr>
              <a:t>North Carolina</a:t>
            </a:r>
          </a:p>
          <a:p>
            <a:r>
              <a:rPr lang="en-US">
                <a:hlinkClick r:id="rId7"/>
              </a:rPr>
              <a:t>https://amchp.org/wp-content/uploads/2022/07/Emerging-Handout-Health-Equity-Impact-Assessment-1.pdf</a:t>
            </a:r>
          </a:p>
          <a:p>
            <a:endParaRPr lang="en-US"/>
          </a:p>
          <a:p>
            <a:r>
              <a:rPr lang="en-US">
                <a:cs typeface="Calibri"/>
              </a:rPr>
              <a:t>Ohio</a:t>
            </a:r>
          </a:p>
          <a:p>
            <a:r>
              <a:rPr lang="en-US">
                <a:hlinkClick r:id="rId8"/>
              </a:rPr>
              <a:t>https://www.policymattersohio.org/files/assets/healthequityassessmenttool-4202022.pdf</a:t>
            </a:r>
          </a:p>
          <a:p>
            <a:endParaRPr lang="en-US"/>
          </a:p>
          <a:p>
            <a:r>
              <a:rPr lang="en-US">
                <a:cs typeface="Calibri"/>
              </a:rPr>
              <a:t>Wales</a:t>
            </a:r>
          </a:p>
          <a:p>
            <a:r>
              <a:rPr lang="en-US">
                <a:hlinkClick r:id="rId9"/>
              </a:rPr>
              <a:t>https://phw.nhs.wales/services-and-teams/equality-impact-assessment-in-wales-practice-hub/equality-impact-assessment/</a:t>
            </a:r>
          </a:p>
          <a:p>
            <a:endParaRPr lang="en-US"/>
          </a:p>
          <a:p>
            <a:r>
              <a:rPr lang="en-US">
                <a:cs typeface="Calibri"/>
              </a:rPr>
              <a:t>New Zealand</a:t>
            </a:r>
          </a:p>
          <a:p>
            <a:r>
              <a:rPr lang="en-US">
                <a:hlinkClick r:id="rId10"/>
              </a:rPr>
              <a:t>https://www.health.govt.nz/our-work/health-impact-assessment/about-health-impact-assessment</a:t>
            </a:r>
          </a:p>
          <a:p>
            <a:endParaRPr lang="en-US"/>
          </a:p>
          <a:p>
            <a:r>
              <a:rPr lang="en-US">
                <a:cs typeface="Calibri"/>
              </a:rPr>
              <a:t>Scotland</a:t>
            </a:r>
          </a:p>
          <a:p>
            <a:pPr marL="171450" indent="-171450">
              <a:buFont typeface="Calibri"/>
              <a:buChar char="-"/>
            </a:pPr>
            <a:r>
              <a:rPr lang="en-US">
                <a:cs typeface="Calibri"/>
              </a:rPr>
              <a:t>checklist tool to determine if something requires an assessment:</a:t>
            </a:r>
          </a:p>
          <a:p>
            <a:r>
              <a:rPr lang="en-US">
                <a:hlinkClick r:id="rId11"/>
              </a:rPr>
              <a:t>https://www.healthcareimprovementscotland.org/about_us/what_we_do/equality_and_diversity/eqia.aspx</a:t>
            </a:r>
            <a:endParaRPr lang="en-US">
              <a:cs typeface="Calibri"/>
              <a:hlinkClick r:id="rId11"/>
            </a:endParaRPr>
          </a:p>
          <a:p>
            <a:endParaRPr lang="en-US">
              <a:cs typeface="Calibri"/>
            </a:endParaRPr>
          </a:p>
          <a:p>
            <a:pPr marL="171450" indent="-171450">
              <a:buFont typeface="Calibri"/>
              <a:buChar char="-"/>
            </a:pPr>
            <a:r>
              <a:rPr lang="en-US">
                <a:cs typeface="Calibri"/>
              </a:rPr>
              <a:t>Results of equity assessments</a:t>
            </a:r>
          </a:p>
          <a:p>
            <a:r>
              <a:rPr lang="en-US"/>
              <a:t>https://www.gov.scot/publications/scotlands-national-strategy-economic-transformation-equality-impact-assessment-record-results/pages/2/</a:t>
            </a:r>
            <a:endParaRPr lang="en-US">
              <a:cs typeface="Calibri"/>
            </a:endParaRPr>
          </a:p>
        </p:txBody>
      </p:sp>
      <p:sp>
        <p:nvSpPr>
          <p:cNvPr id="4" name="Slide Number Placeholder 3"/>
          <p:cNvSpPr>
            <a:spLocks noGrp="1"/>
          </p:cNvSpPr>
          <p:nvPr>
            <p:ph type="sldNum" sz="quarter" idx="5"/>
          </p:nvPr>
        </p:nvSpPr>
        <p:spPr/>
        <p:txBody>
          <a:bodyPr/>
          <a:lstStyle/>
          <a:p>
            <a:fld id="{FD42A331-E774-4C82-A440-8D2866D22D6F}" type="slidenum">
              <a:rPr lang="en-US" smtClean="0"/>
              <a:t>3</a:t>
            </a:fld>
            <a:endParaRPr lang="en-US"/>
          </a:p>
        </p:txBody>
      </p:sp>
    </p:spTree>
    <p:extLst>
      <p:ext uri="{BB962C8B-B14F-4D97-AF65-F5344CB8AC3E}">
        <p14:creationId xmlns:p14="http://schemas.microsoft.com/office/powerpoint/2010/main" val="1617288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Calibri"/>
              <a:buChar char="-"/>
            </a:pPr>
            <a:r>
              <a:rPr lang="en-US">
                <a:cs typeface="Calibri"/>
              </a:rPr>
              <a:t>15 questions and 1 section (meaningful engagement which is 6 questions so </a:t>
            </a:r>
            <a:r>
              <a:rPr lang="en-US" b="1">
                <a:cs typeface="Calibri"/>
              </a:rPr>
              <a:t>21 total or 2/3</a:t>
            </a:r>
            <a:r>
              <a:rPr lang="en-US">
                <a:cs typeface="Calibri"/>
              </a:rPr>
              <a:t>) are all required by legislation. The "above and beyond" was mostly for Steps 4 and 5, but it is critical to weigh in on "what can we do about" what's identified in Steps 1, 2 and 3.</a:t>
            </a:r>
            <a:endParaRPr lang="en-US"/>
          </a:p>
          <a:p>
            <a:pPr marL="171450" indent="-171450">
              <a:buFont typeface="Calibri"/>
              <a:buChar char="-"/>
            </a:pPr>
            <a:r>
              <a:rPr lang="en-US">
                <a:ea typeface="Calibri"/>
                <a:cs typeface="Calibri"/>
              </a:rPr>
              <a:t>Meaningful engagement is required by the legislation and it was up to OHEHR to operationalize this.</a:t>
            </a:r>
          </a:p>
          <a:p>
            <a:pPr marL="171450" indent="-171450">
              <a:buFont typeface="Calibri"/>
              <a:buChar char="-"/>
            </a:pPr>
            <a:endParaRPr lang="en-US">
              <a:ea typeface="Calibri"/>
              <a:cs typeface="Calibri"/>
            </a:endParaRPr>
          </a:p>
          <a:p>
            <a:pPr marL="171450" indent="-171450">
              <a:buFont typeface="Calibri"/>
              <a:buChar char="-"/>
            </a:pPr>
            <a:r>
              <a:rPr lang="en-US">
                <a:ea typeface="Calibri"/>
                <a:cs typeface="Calibri"/>
              </a:rPr>
              <a:t>Sections = letters</a:t>
            </a:r>
          </a:p>
          <a:p>
            <a:pPr marL="171450" indent="-171450">
              <a:buFont typeface="Calibri"/>
              <a:buChar char="-"/>
            </a:pPr>
            <a:r>
              <a:rPr lang="en-US">
                <a:ea typeface="Calibri"/>
                <a:cs typeface="Calibri"/>
              </a:rPr>
              <a:t>Steps = numbers</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FD42A331-E774-4C82-A440-8D2866D22D6F}" type="slidenum">
              <a:rPr lang="en-US" smtClean="0"/>
              <a:t>10</a:t>
            </a:fld>
            <a:endParaRPr lang="en-US"/>
          </a:p>
        </p:txBody>
      </p:sp>
    </p:spTree>
    <p:extLst>
      <p:ext uri="{BB962C8B-B14F-4D97-AF65-F5344CB8AC3E}">
        <p14:creationId xmlns:p14="http://schemas.microsoft.com/office/powerpoint/2010/main" val="27699475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761061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0"/>
            <a:ext cx="10363200" cy="1363133"/>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963084" y="2906185"/>
            <a:ext cx="10363200" cy="1500716"/>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839360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43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43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4448711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4584"/>
            <a:ext cx="5386917" cy="6413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09600" y="2175934"/>
            <a:ext cx="5386917" cy="3949700"/>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4584"/>
            <a:ext cx="5389033" cy="6413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93368" y="2175934"/>
            <a:ext cx="5389033" cy="3949700"/>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3581561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258970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4807957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2"/>
            <a:ext cx="4011084" cy="1162049"/>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4766733" y="273051"/>
            <a:ext cx="6815667" cy="5852583"/>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0"/>
            <a:ext cx="4011084" cy="469053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3727261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7267"/>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2389717" y="613833"/>
            <a:ext cx="7315200" cy="41148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4" name="Text Placeholder 3"/>
          <p:cNvSpPr>
            <a:spLocks noGrp="1"/>
          </p:cNvSpPr>
          <p:nvPr>
            <p:ph type="body" sz="half" idx="2"/>
          </p:nvPr>
        </p:nvSpPr>
        <p:spPr>
          <a:xfrm>
            <a:off x="2389717" y="5367867"/>
            <a:ext cx="7315200" cy="80433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2266541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7950740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5167"/>
            <a:ext cx="2743200" cy="58504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5167"/>
            <a:ext cx="8026400" cy="5850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513548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83547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2325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682251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90293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Section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165772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Content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8157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1485"/>
            <a:ext cx="10363200" cy="1468967"/>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899856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6007652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5" Type="http://schemas.openxmlformats.org/officeDocument/2006/relationships/image" Target="../media/image1.jpe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4.xml"/><Relationship Id="rId1" Type="http://schemas.openxmlformats.org/officeDocument/2006/relationships/slideLayout" Target="../slideLayouts/slideLayout7.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image" Target="../media/image2.jpeg"/><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5.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7B1DF2-6021-44E5-ABD4-CE7E71F85D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5C9245E-8CDA-4463-8E09-12CDCE5B73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D8C6ED-F9F2-4BED-A965-FE56856487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A0E9FE-9347-45D0-8C7B-F2EC064082C2}" type="datetimeFigureOut">
              <a:rPr lang="en-US" smtClean="0"/>
              <a:t>6/23/2023</a:t>
            </a:fld>
            <a:endParaRPr lang="en-US"/>
          </a:p>
        </p:txBody>
      </p:sp>
      <p:sp>
        <p:nvSpPr>
          <p:cNvPr id="5" name="Footer Placeholder 4">
            <a:extLst>
              <a:ext uri="{FF2B5EF4-FFF2-40B4-BE49-F238E27FC236}">
                <a16:creationId xmlns:a16="http://schemas.microsoft.com/office/drawing/2014/main" id="{77A52B66-07B3-4BDF-BDD7-E9B84D96A3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445B5F9-16F2-43F5-A897-A32CA40D417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770E1D-23B3-4B2B-8F57-B77AC143929C}" type="slidenum">
              <a:rPr lang="en-US" smtClean="0"/>
              <a:t>‹#›</a:t>
            </a:fld>
            <a:endParaRPr lang="en-US"/>
          </a:p>
        </p:txBody>
      </p:sp>
    </p:spTree>
    <p:extLst>
      <p:ext uri="{BB962C8B-B14F-4D97-AF65-F5344CB8AC3E}">
        <p14:creationId xmlns:p14="http://schemas.microsoft.com/office/powerpoint/2010/main" val="1361743807"/>
      </p:ext>
    </p:extLst>
  </p:cSld>
  <p:clrMap bg1="lt1" tx1="dk1" bg2="lt2" tx2="dk2" accent1="accent1" accent2="accent2" accent3="accent3" accent4="accent4" accent5="accent5" accent6="accent6" hlink="hlink" folHlink="folHlink"/>
  <p:sldLayoutIdLst>
    <p:sldLayoutId id="2147483673" r:id="rId1"/>
    <p:sldLayoutId id="2147483674"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a:defRPr sz="1600">
                <a:solidFill>
                  <a:schemeClr val="tx1">
                    <a:tint val="75000"/>
                  </a:schemeClr>
                </a:solidFill>
              </a:defRPr>
            </a:lvl1pPr>
          </a:lstStyle>
          <a:p>
            <a:fld id="{30A0E9FE-9347-45D0-8C7B-F2EC064082C2}" type="datetimeFigureOut">
              <a:rPr lang="en-US" smtClean="0"/>
              <a:t>6/23/2023</a:t>
            </a:fld>
            <a:endParaRPr lang="en-US"/>
          </a:p>
        </p:txBody>
      </p:sp>
      <p:sp>
        <p:nvSpPr>
          <p:cNvPr id="5" name="Footer Placeholder 4"/>
          <p:cNvSpPr>
            <a:spLocks noGrp="1"/>
          </p:cNvSpPr>
          <p:nvPr>
            <p:ph type="ftr" sz="quarter" idx="3"/>
          </p:nvPr>
        </p:nvSpPr>
        <p:spPr>
          <a:xfrm>
            <a:off x="4165600" y="6356351"/>
            <a:ext cx="3860800" cy="36618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6183"/>
          </a:xfrm>
          <a:prstGeom prst="rect">
            <a:avLst/>
          </a:prstGeom>
        </p:spPr>
        <p:txBody>
          <a:bodyPr vert="horz" lIns="91440" tIns="45720" rIns="91440" bIns="45720" rtlCol="0" anchor="ctr"/>
          <a:lstStyle>
            <a:lvl1pPr algn="r">
              <a:defRPr sz="1600">
                <a:solidFill>
                  <a:schemeClr val="tx1">
                    <a:tint val="75000"/>
                  </a:schemeClr>
                </a:solidFill>
              </a:defRPr>
            </a:lvl1pPr>
          </a:lstStyle>
          <a:p>
            <a:fld id="{B4770E1D-23B3-4B2B-8F57-B77AC143929C}" type="slidenum">
              <a:rPr lang="en-US" smtClean="0"/>
              <a:t>‹#›</a:t>
            </a:fld>
            <a:endParaRPr lang="en-US"/>
          </a:p>
        </p:txBody>
      </p:sp>
      <p:sp>
        <p:nvSpPr>
          <p:cNvPr id="7" name="Rectangle 6"/>
          <p:cNvSpPr/>
          <p:nvPr/>
        </p:nvSpPr>
        <p:spPr>
          <a:xfrm>
            <a:off x="0" y="4953000"/>
            <a:ext cx="12192000" cy="19812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8" name="Rectangle 7"/>
          <p:cNvSpPr/>
          <p:nvPr/>
        </p:nvSpPr>
        <p:spPr>
          <a:xfrm>
            <a:off x="0" y="4953000"/>
            <a:ext cx="12192000" cy="101600"/>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Date Placeholder 1"/>
          <p:cNvSpPr txBox="1">
            <a:spLocks/>
          </p:cNvSpPr>
          <p:nvPr/>
        </p:nvSpPr>
        <p:spPr>
          <a:xfrm>
            <a:off x="609600" y="5257800"/>
            <a:ext cx="28448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867">
              <a:solidFill>
                <a:schemeClr val="bg1"/>
              </a:solidFill>
            </a:endParaRPr>
          </a:p>
        </p:txBody>
      </p:sp>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11200" y="482600"/>
            <a:ext cx="4262269" cy="1085088"/>
          </a:xfrm>
          <a:prstGeom prst="rect">
            <a:avLst/>
          </a:prstGeom>
        </p:spPr>
      </p:pic>
    </p:spTree>
    <p:extLst>
      <p:ext uri="{BB962C8B-B14F-4D97-AF65-F5344CB8AC3E}">
        <p14:creationId xmlns:p14="http://schemas.microsoft.com/office/powerpoint/2010/main" val="3067170768"/>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108200"/>
            <a:ext cx="7112000" cy="36576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1" name="Rectangle 10"/>
          <p:cNvSpPr/>
          <p:nvPr/>
        </p:nvSpPr>
        <p:spPr>
          <a:xfrm>
            <a:off x="0" y="2053938"/>
            <a:ext cx="7112000" cy="108525"/>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3" name="Slide Number Placeholder 3"/>
          <p:cNvSpPr txBox="1">
            <a:spLocks/>
          </p:cNvSpPr>
          <p:nvPr/>
        </p:nvSpPr>
        <p:spPr>
          <a:xfrm>
            <a:off x="11074400" y="117474"/>
            <a:ext cx="9144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600" smtClean="0">
                <a:solidFill>
                  <a:srgbClr val="002D73"/>
                </a:solidFill>
              </a:rPr>
              <a:pPr/>
              <a:t>‹#›</a:t>
            </a:fld>
            <a:endParaRPr lang="en-US" sz="1600">
              <a:solidFill>
                <a:srgbClr val="002D73"/>
              </a:solidFill>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72592" y="6017255"/>
            <a:ext cx="2011408" cy="512064"/>
          </a:xfrm>
          <a:prstGeom prst="rect">
            <a:avLst/>
          </a:prstGeom>
        </p:spPr>
      </p:pic>
    </p:spTree>
    <p:extLst>
      <p:ext uri="{BB962C8B-B14F-4D97-AF65-F5344CB8AC3E}">
        <p14:creationId xmlns:p14="http://schemas.microsoft.com/office/powerpoint/2010/main" val="848883774"/>
      </p:ext>
    </p:extLst>
  </p:cSld>
  <p:clrMap bg1="lt1" tx1="dk1" bg2="lt2" tx2="dk2" accent1="accent1" accent2="accent2" accent3="accent3" accent4="accent4" accent5="accent5" accent6="accent6" hlink="hlink" folHlink="folHlink"/>
  <p:sldLayoutIdLst>
    <p:sldLayoutId id="2147483680" r:id="rId1"/>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83126"/>
            <a:ext cx="12192000" cy="399473"/>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4" name="Slide Number Placeholder 3"/>
          <p:cNvSpPr txBox="1">
            <a:spLocks/>
          </p:cNvSpPr>
          <p:nvPr/>
        </p:nvSpPr>
        <p:spPr>
          <a:xfrm>
            <a:off x="11074400" y="117474"/>
            <a:ext cx="9144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600" smtClean="0"/>
              <a:pPr/>
              <a:t>‹#›</a:t>
            </a:fld>
            <a:endParaRPr lang="en-US" sz="1600"/>
          </a:p>
        </p:txBody>
      </p:sp>
      <p:sp>
        <p:nvSpPr>
          <p:cNvPr id="25" name="Rectangle 24"/>
          <p:cNvSpPr/>
          <p:nvPr/>
        </p:nvSpPr>
        <p:spPr>
          <a:xfrm>
            <a:off x="0" y="-25400"/>
            <a:ext cx="12192000" cy="108525"/>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72592" y="6017255"/>
            <a:ext cx="2011408" cy="512064"/>
          </a:xfrm>
          <a:prstGeom prst="rect">
            <a:avLst/>
          </a:prstGeom>
        </p:spPr>
      </p:pic>
    </p:spTree>
    <p:extLst>
      <p:ext uri="{BB962C8B-B14F-4D97-AF65-F5344CB8AC3E}">
        <p14:creationId xmlns:p14="http://schemas.microsoft.com/office/powerpoint/2010/main" val="3183194762"/>
      </p:ext>
    </p:extLst>
  </p:cSld>
  <p:clrMap bg1="lt1" tx1="dk1" bg2="lt2" tx2="dk2" accent1="accent1" accent2="accent2" accent3="accent3" accent4="accent4" accent5="accent5" accent6="accent6" hlink="hlink" folHlink="folHlink"/>
  <p:sldLayoutIdLst>
    <p:sldLayoutId id="2147483682" r:id="rId1"/>
  </p:sldLayoutIdLst>
  <p:hf hdr="0" ftr="0"/>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Arial" panose="020B0604020202020204" pitchFamily="34" charset="0"/>
          <a:ea typeface="+mn-ea"/>
          <a:cs typeface="Arial" panose="020B0604020202020204" pitchFamily="34" charset="0"/>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Arial" panose="020B0604020202020204" pitchFamily="34" charset="0"/>
          <a:ea typeface="+mn-ea"/>
          <a:cs typeface="Arial" panose="020B0604020202020204" pitchFamily="34" charset="0"/>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5167"/>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43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a:defRPr sz="16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165600" y="6356351"/>
            <a:ext cx="3860800" cy="36618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6183"/>
          </a:xfrm>
          <a:prstGeom prst="rect">
            <a:avLst/>
          </a:prstGeom>
        </p:spPr>
        <p:txBody>
          <a:bodyPr vert="horz" lIns="91440" tIns="45720" rIns="91440" bIns="45720" rtlCol="0" anchor="ctr"/>
          <a:lstStyle>
            <a:lvl1pPr algn="r">
              <a:defRPr sz="1600">
                <a:solidFill>
                  <a:schemeClr val="tx1">
                    <a:tint val="75000"/>
                  </a:schemeClr>
                </a:solidFill>
              </a:defRPr>
            </a:lvl1pPr>
          </a:lstStyle>
          <a:p>
            <a:fld id="{A7754AA7-8025-408E-B296-E2B43FE08638}" type="slidenum">
              <a:rPr lang="en-US" smtClean="0"/>
              <a:t>‹#›</a:t>
            </a:fld>
            <a:endParaRPr lang="en-US"/>
          </a:p>
        </p:txBody>
      </p:sp>
      <p:sp>
        <p:nvSpPr>
          <p:cNvPr id="7" name="Rectangle 6"/>
          <p:cNvSpPr/>
          <p:nvPr/>
        </p:nvSpPr>
        <p:spPr>
          <a:xfrm>
            <a:off x="0" y="83126"/>
            <a:ext cx="12192000" cy="399473"/>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9" name="Slide Number Placeholder 3"/>
          <p:cNvSpPr txBox="1">
            <a:spLocks/>
          </p:cNvSpPr>
          <p:nvPr/>
        </p:nvSpPr>
        <p:spPr>
          <a:xfrm>
            <a:off x="11074400" y="117474"/>
            <a:ext cx="9144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600" smtClean="0"/>
              <a:pPr/>
              <a:t>‹#›</a:t>
            </a:fld>
            <a:endParaRPr lang="en-US" sz="1600"/>
          </a:p>
        </p:txBody>
      </p:sp>
      <p:sp>
        <p:nvSpPr>
          <p:cNvPr id="10" name="Rectangle 9"/>
          <p:cNvSpPr/>
          <p:nvPr/>
        </p:nvSpPr>
        <p:spPr>
          <a:xfrm>
            <a:off x="0" y="-25400"/>
            <a:ext cx="12192000" cy="108525"/>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8" name="Picture 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9672592" y="6017255"/>
            <a:ext cx="2011408" cy="512064"/>
          </a:xfrm>
          <a:prstGeom prst="rect">
            <a:avLst/>
          </a:prstGeom>
        </p:spPr>
      </p:pic>
    </p:spTree>
    <p:extLst>
      <p:ext uri="{BB962C8B-B14F-4D97-AF65-F5344CB8AC3E}">
        <p14:creationId xmlns:p14="http://schemas.microsoft.com/office/powerpoint/2010/main" val="4100610763"/>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l" defTabSz="1219170" rtl="0" eaLnBrk="1" latinLnBrk="0" hangingPunct="1">
        <a:spcBef>
          <a:spcPct val="0"/>
        </a:spcBef>
        <a:buNone/>
        <a:defRPr sz="5867" b="1" kern="1200">
          <a:solidFill>
            <a:schemeClr val="tx1"/>
          </a:solidFill>
          <a:latin typeface="Arial" panose="020B0604020202020204" pitchFamily="34" charset="0"/>
          <a:ea typeface="+mj-ea"/>
          <a:cs typeface="Arial" panose="020B0604020202020204" pitchFamily="34" charset="0"/>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Arial" panose="020B0604020202020204" pitchFamily="34" charset="0"/>
          <a:ea typeface="+mn-ea"/>
          <a:cs typeface="Arial" panose="020B0604020202020204" pitchFamily="34" charset="0"/>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Arial" panose="020B0604020202020204" pitchFamily="34" charset="0"/>
          <a:ea typeface="+mn-ea"/>
          <a:cs typeface="Arial" panose="020B0604020202020204" pitchFamily="34" charset="0"/>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microsoft.com/office/2018/10/relationships/comments" Target="../comments/modernComment_119_1E02EC4E.xml"/><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microsoft.com/office/2018/10/relationships/comments" Target="../comments/modernComment_125_1C235445.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microsoft.com/office/2018/10/relationships/comments" Target="../comments/modernComment_11E_D0968386.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hyperlink" Target="https://www.health.ny.gov/facilities/cons/health_equity/" TargetMode="External"/><Relationship Id="rId2" Type="http://schemas.openxmlformats.org/officeDocument/2006/relationships/hyperlink" Target="https://www.health.ny.gov/community/health_equity/impact_assessment.htm" TargetMode="External"/><Relationship Id="rId1" Type="http://schemas.openxmlformats.org/officeDocument/2006/relationships/slideLayout" Target="../slideLayouts/slideLayout9.xml"/><Relationship Id="rId4" Type="http://schemas.openxmlformats.org/officeDocument/2006/relationships/hyperlink" Target="mailto:HEIA@health.ny.gov"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nysenate.gov/legislation/bills/2021/a191/amendment/a" TargetMode="External"/><Relationship Id="rId2" Type="http://schemas.openxmlformats.org/officeDocument/2006/relationships/hyperlink" Target="https://www.nysenate.gov/legislation/bills/2021/S1451" TargetMode="External"/><Relationship Id="rId1" Type="http://schemas.openxmlformats.org/officeDocument/2006/relationships/slideLayout" Target="../slideLayouts/slideLayout9.xml"/><Relationship Id="rId5" Type="http://schemas.openxmlformats.org/officeDocument/2006/relationships/hyperlink" Target="https://www.nysenate.gov/legislation/bills/2021/a8834" TargetMode="External"/><Relationship Id="rId4" Type="http://schemas.openxmlformats.org/officeDocument/2006/relationships/hyperlink" Target="https://www.nysenate.gov/legislation/bills/2021/s7885" TargetMode="External"/></Relationships>
</file>

<file path=ppt/slides/_rels/slide3.xml.rels><?xml version="1.0" encoding="UTF-8" standalone="yes"?>
<Relationships xmlns="http://schemas.openxmlformats.org/package/2006/relationships"><Relationship Id="rId3" Type="http://schemas.microsoft.com/office/2018/10/relationships/comments" Target="../comments/modernComment_11A_AE729324.xml"/><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microsoft.com/office/2018/10/relationships/comments" Target="../comments/modernComment_124_358BA57F.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microsoft.com/office/2018/10/relationships/comments" Target="../comments/modernComment_127_AEC13769.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19846" y="148115"/>
            <a:ext cx="11543070" cy="2928470"/>
          </a:xfrm>
        </p:spPr>
        <p:txBody>
          <a:bodyPr lIns="91440" tIns="45720" rIns="91440" bIns="45720" anchor="b">
            <a:normAutofit/>
          </a:bodyPr>
          <a:lstStyle/>
          <a:p>
            <a:r>
              <a:rPr lang="en-US" sz="4800" b="1">
                <a:solidFill>
                  <a:srgbClr val="002D73"/>
                </a:solidFill>
                <a:latin typeface="Arial"/>
                <a:cs typeface="Arial"/>
              </a:rPr>
              <a:t>Health Equity Impact Assessment</a:t>
            </a:r>
            <a:endParaRPr lang="en-US" sz="4800" b="1">
              <a:latin typeface="Arial"/>
              <a:cs typeface="Arial"/>
            </a:endParaRPr>
          </a:p>
        </p:txBody>
      </p:sp>
      <p:sp>
        <p:nvSpPr>
          <p:cNvPr id="3" name="Subtitle 2"/>
          <p:cNvSpPr>
            <a:spLocks noGrp="1"/>
          </p:cNvSpPr>
          <p:nvPr>
            <p:ph type="subTitle" idx="1"/>
          </p:nvPr>
        </p:nvSpPr>
        <p:spPr>
          <a:xfrm>
            <a:off x="1051156" y="5175624"/>
            <a:ext cx="10439116" cy="1458258"/>
          </a:xfrm>
        </p:spPr>
        <p:txBody>
          <a:bodyPr vert="horz" lIns="91440" tIns="45720" rIns="91440" bIns="45720" rtlCol="0" anchor="ctr">
            <a:normAutofit/>
          </a:bodyPr>
          <a:lstStyle/>
          <a:p>
            <a:pPr algn="l"/>
            <a:r>
              <a:rPr lang="en-US" b="1">
                <a:solidFill>
                  <a:schemeClr val="bg1"/>
                </a:solidFill>
                <a:latin typeface="Arial"/>
                <a:cs typeface="Arial"/>
              </a:rPr>
              <a:t>Presentation to the Public Health Committee</a:t>
            </a:r>
            <a:endParaRPr lang="en-US">
              <a:solidFill>
                <a:schemeClr val="bg1"/>
              </a:solidFill>
            </a:endParaRPr>
          </a:p>
          <a:p>
            <a:pPr algn="l"/>
            <a:r>
              <a:rPr lang="en-US" b="1">
                <a:solidFill>
                  <a:schemeClr val="bg1"/>
                </a:solidFill>
                <a:latin typeface="Arial"/>
                <a:cs typeface="Arial"/>
              </a:rPr>
              <a:t>June 26, 2023</a:t>
            </a:r>
          </a:p>
          <a:p>
            <a:pPr algn="l"/>
            <a:r>
              <a:rPr lang="en-US" b="1">
                <a:solidFill>
                  <a:schemeClr val="bg1"/>
                </a:solidFill>
                <a:latin typeface="Arial"/>
                <a:cs typeface="Arial"/>
              </a:rPr>
              <a:t>Office of Health Equity and Human Rights</a:t>
            </a:r>
            <a:endParaRPr lang="en-US">
              <a:solidFill>
                <a:schemeClr val="bg1"/>
              </a:solidFill>
            </a:endParaRP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11C1D207-9CB0-6C3C-D636-200D14C0150E}"/>
              </a:ext>
            </a:extLst>
          </p:cNvPr>
          <p:cNvGraphicFramePr>
            <a:graphicFrameLocks noGrp="1"/>
          </p:cNvGraphicFramePr>
          <p:nvPr>
            <p:extLst>
              <p:ext uri="{D42A27DB-BD31-4B8C-83A1-F6EECF244321}">
                <p14:modId xmlns:p14="http://schemas.microsoft.com/office/powerpoint/2010/main" val="2142554702"/>
              </p:ext>
            </p:extLst>
          </p:nvPr>
        </p:nvGraphicFramePr>
        <p:xfrm>
          <a:off x="658010" y="1407753"/>
          <a:ext cx="2722880" cy="4488978"/>
        </p:xfrm>
        <a:graphic>
          <a:graphicData uri="http://schemas.openxmlformats.org/drawingml/2006/table">
            <a:tbl>
              <a:tblPr firstRow="1" bandRow="1">
                <a:tableStyleId>{5C22544A-7EE6-4342-B048-85BDC9FD1C3A}</a:tableStyleId>
              </a:tblPr>
              <a:tblGrid>
                <a:gridCol w="2722880">
                  <a:extLst>
                    <a:ext uri="{9D8B030D-6E8A-4147-A177-3AD203B41FA5}">
                      <a16:colId xmlns:a16="http://schemas.microsoft.com/office/drawing/2014/main" val="1966561459"/>
                    </a:ext>
                  </a:extLst>
                </a:gridCol>
              </a:tblGrid>
              <a:tr h="1141932">
                <a:tc>
                  <a:txBody>
                    <a:bodyPr/>
                    <a:lstStyle/>
                    <a:p>
                      <a:r>
                        <a:rPr lang="en-US" sz="2000" b="1">
                          <a:solidFill>
                            <a:schemeClr val="bg1"/>
                          </a:solidFill>
                          <a:latin typeface="Arial"/>
                        </a:rPr>
                        <a:t>Section A.</a:t>
                      </a:r>
                      <a:r>
                        <a:rPr lang="en-US" b="1">
                          <a:solidFill>
                            <a:schemeClr val="bg1"/>
                          </a:solidFill>
                          <a:latin typeface="Arial"/>
                        </a:rPr>
                        <a:t> </a:t>
                      </a:r>
                      <a:endParaRPr lang="en-US"/>
                    </a:p>
                    <a:p>
                      <a:pPr lvl="0">
                        <a:buNone/>
                      </a:pPr>
                      <a:r>
                        <a:rPr lang="en-US" sz="2000" b="1">
                          <a:solidFill>
                            <a:schemeClr val="bg1"/>
                          </a:solidFill>
                          <a:latin typeface="Arial"/>
                        </a:rPr>
                        <a:t>Executive Summary</a:t>
                      </a:r>
                      <a:endParaRPr lang="en-US"/>
                    </a:p>
                  </a:txBody>
                  <a:tcPr>
                    <a:solidFill>
                      <a:srgbClr val="002D73"/>
                    </a:solidFill>
                  </a:tcPr>
                </a:tc>
                <a:extLst>
                  <a:ext uri="{0D108BD9-81ED-4DB2-BD59-A6C34878D82A}">
                    <a16:rowId xmlns:a16="http://schemas.microsoft.com/office/drawing/2014/main" val="3706996006"/>
                  </a:ext>
                </a:extLst>
              </a:tr>
              <a:tr h="1673523">
                <a:tc>
                  <a:txBody>
                    <a:bodyPr/>
                    <a:lstStyle/>
                    <a:p>
                      <a:pPr lvl="0">
                        <a:buNone/>
                      </a:pPr>
                      <a:r>
                        <a:rPr lang="en-US" sz="2000" b="1" i="0" u="none" strike="noStrike" noProof="0">
                          <a:solidFill>
                            <a:schemeClr val="bg1"/>
                          </a:solidFill>
                          <a:latin typeface="Arial"/>
                        </a:rPr>
                        <a:t>Section B. </a:t>
                      </a:r>
                      <a:endParaRPr lang="en-US" sz="2000"/>
                    </a:p>
                    <a:p>
                      <a:pPr lvl="0">
                        <a:buNone/>
                      </a:pPr>
                      <a:r>
                        <a:rPr lang="en-US" sz="2000" b="1" i="0" u="none" strike="noStrike" noProof="0">
                          <a:solidFill>
                            <a:schemeClr val="bg1"/>
                          </a:solidFill>
                          <a:latin typeface="Arial"/>
                        </a:rPr>
                        <a:t>Assessment </a:t>
                      </a:r>
                      <a:endParaRPr lang="en-US" sz="2000"/>
                    </a:p>
                    <a:p>
                      <a:pPr lvl="0">
                        <a:buNone/>
                      </a:pPr>
                      <a:r>
                        <a:rPr lang="en-US" sz="2000" b="0" i="0" u="none" strike="noStrike" noProof="0">
                          <a:solidFill>
                            <a:schemeClr val="bg1"/>
                          </a:solidFill>
                          <a:latin typeface="Arial"/>
                        </a:rPr>
                        <a:t>(28 questions) </a:t>
                      </a:r>
                    </a:p>
                  </a:txBody>
                  <a:tcPr>
                    <a:solidFill>
                      <a:srgbClr val="002D73"/>
                    </a:solidFill>
                  </a:tcPr>
                </a:tc>
                <a:extLst>
                  <a:ext uri="{0D108BD9-81ED-4DB2-BD59-A6C34878D82A}">
                    <a16:rowId xmlns:a16="http://schemas.microsoft.com/office/drawing/2014/main" val="1756534645"/>
                  </a:ext>
                </a:extLst>
              </a:tr>
              <a:tr h="1673523">
                <a:tc>
                  <a:txBody>
                    <a:bodyPr/>
                    <a:lstStyle/>
                    <a:p>
                      <a:pPr lvl="0">
                        <a:buNone/>
                      </a:pPr>
                      <a:r>
                        <a:rPr lang="en-US" sz="2000" b="1" i="0" u="none" strike="noStrike" noProof="0">
                          <a:solidFill>
                            <a:schemeClr val="bg1"/>
                          </a:solidFill>
                          <a:latin typeface="Arial"/>
                        </a:rPr>
                        <a:t>Section C.</a:t>
                      </a:r>
                      <a:endParaRPr lang="en-US" sz="2000"/>
                    </a:p>
                    <a:p>
                      <a:pPr lvl="0">
                        <a:buNone/>
                      </a:pPr>
                      <a:r>
                        <a:rPr lang="en-US" sz="2000" b="1" i="0" u="none" strike="noStrike" noProof="0">
                          <a:solidFill>
                            <a:schemeClr val="bg1"/>
                          </a:solidFill>
                          <a:latin typeface="Arial"/>
                        </a:rPr>
                        <a:t>Attestation and </a:t>
                      </a:r>
                      <a:endParaRPr lang="en-US" sz="2000"/>
                    </a:p>
                    <a:p>
                      <a:pPr lvl="0">
                        <a:buNone/>
                      </a:pPr>
                      <a:r>
                        <a:rPr lang="en-US" sz="2000" b="1" i="0" u="none" strike="noStrike" noProof="0">
                          <a:solidFill>
                            <a:schemeClr val="bg1"/>
                          </a:solidFill>
                          <a:latin typeface="Arial"/>
                        </a:rPr>
                        <a:t>Mitigation</a:t>
                      </a:r>
                      <a:endParaRPr lang="en-US" sz="2000"/>
                    </a:p>
                  </a:txBody>
                  <a:tcPr>
                    <a:solidFill>
                      <a:srgbClr val="002D73"/>
                    </a:solidFill>
                  </a:tcPr>
                </a:tc>
                <a:extLst>
                  <a:ext uri="{0D108BD9-81ED-4DB2-BD59-A6C34878D82A}">
                    <a16:rowId xmlns:a16="http://schemas.microsoft.com/office/drawing/2014/main" val="2199688941"/>
                  </a:ext>
                </a:extLst>
              </a:tr>
            </a:tbl>
          </a:graphicData>
        </a:graphic>
      </p:graphicFrame>
      <p:graphicFrame>
        <p:nvGraphicFramePr>
          <p:cNvPr id="5" name="Table 5">
            <a:extLst>
              <a:ext uri="{FF2B5EF4-FFF2-40B4-BE49-F238E27FC236}">
                <a16:creationId xmlns:a16="http://schemas.microsoft.com/office/drawing/2014/main" id="{B5F8D852-FBBE-AC64-79D3-D41B405DDDF7}"/>
              </a:ext>
            </a:extLst>
          </p:cNvPr>
          <p:cNvGraphicFramePr>
            <a:graphicFrameLocks noGrp="1"/>
          </p:cNvGraphicFramePr>
          <p:nvPr>
            <p:extLst>
              <p:ext uri="{D42A27DB-BD31-4B8C-83A1-F6EECF244321}">
                <p14:modId xmlns:p14="http://schemas.microsoft.com/office/powerpoint/2010/main" val="2395840168"/>
              </p:ext>
            </p:extLst>
          </p:nvPr>
        </p:nvGraphicFramePr>
        <p:xfrm>
          <a:off x="3388658" y="1411518"/>
          <a:ext cx="8485970" cy="4482546"/>
        </p:xfrm>
        <a:graphic>
          <a:graphicData uri="http://schemas.openxmlformats.org/drawingml/2006/table">
            <a:tbl>
              <a:tblPr>
                <a:tableStyleId>{5C22544A-7EE6-4342-B048-85BDC9FD1C3A}</a:tableStyleId>
              </a:tblPr>
              <a:tblGrid>
                <a:gridCol w="8485970">
                  <a:extLst>
                    <a:ext uri="{9D8B030D-6E8A-4147-A177-3AD203B41FA5}">
                      <a16:colId xmlns:a16="http://schemas.microsoft.com/office/drawing/2014/main" val="1786502429"/>
                    </a:ext>
                  </a:extLst>
                </a:gridCol>
              </a:tblGrid>
              <a:tr h="1115657">
                <a:tc>
                  <a:txBody>
                    <a:bodyPr/>
                    <a:lstStyle/>
                    <a:p>
                      <a:pPr marL="0" indent="0">
                        <a:buNone/>
                      </a:pPr>
                      <a:r>
                        <a:rPr lang="en-US" sz="1800" dirty="0">
                          <a:latin typeface="Arial"/>
                        </a:rPr>
                        <a:t>Executive summaries of:</a:t>
                      </a:r>
                      <a:endParaRPr lang="en-US" sz="1800" dirty="0"/>
                    </a:p>
                    <a:p>
                      <a:pPr marL="285115" lvl="0" indent="-285750">
                        <a:buFont typeface="Arial"/>
                        <a:buChar char="•"/>
                      </a:pPr>
                      <a:r>
                        <a:rPr lang="en-US" sz="1800" dirty="0">
                          <a:latin typeface="Arial"/>
                        </a:rPr>
                        <a:t>CON Project (250 words or less)</a:t>
                      </a:r>
                      <a:endParaRPr lang="en-US" sz="1800" dirty="0"/>
                    </a:p>
                    <a:p>
                      <a:pPr marL="285115" lvl="0" indent="-285750">
                        <a:buFont typeface="Arial"/>
                        <a:buChar char="•"/>
                      </a:pPr>
                      <a:r>
                        <a:rPr lang="en-US" sz="1800" dirty="0">
                          <a:latin typeface="Arial"/>
                        </a:rPr>
                        <a:t>HEIA Findings (500 words or less)</a:t>
                      </a:r>
                      <a:endParaRPr lang="en-US" sz="1800" dirty="0"/>
                    </a:p>
                  </a:txBody>
                  <a:tcPr/>
                </a:tc>
                <a:extLst>
                  <a:ext uri="{0D108BD9-81ED-4DB2-BD59-A6C34878D82A}">
                    <a16:rowId xmlns:a16="http://schemas.microsoft.com/office/drawing/2014/main" val="4215446182"/>
                  </a:ext>
                </a:extLst>
              </a:tr>
              <a:tr h="1115657">
                <a:tc>
                  <a:txBody>
                    <a:bodyPr/>
                    <a:lstStyle/>
                    <a:p>
                      <a:pPr lvl="0">
                        <a:buNone/>
                      </a:pPr>
                      <a:endParaRPr lang="en-US" sz="2000">
                        <a:latin typeface="Arial"/>
                      </a:endParaRPr>
                    </a:p>
                  </a:txBody>
                  <a:tcPr/>
                </a:tc>
                <a:extLst>
                  <a:ext uri="{0D108BD9-81ED-4DB2-BD59-A6C34878D82A}">
                    <a16:rowId xmlns:a16="http://schemas.microsoft.com/office/drawing/2014/main" val="2058144991"/>
                  </a:ext>
                </a:extLst>
              </a:tr>
              <a:tr h="2251232">
                <a:tc>
                  <a:txBody>
                    <a:bodyPr/>
                    <a:lstStyle/>
                    <a:p>
                      <a:pPr lvl="0" algn="l">
                        <a:lnSpc>
                          <a:spcPct val="100000"/>
                        </a:lnSpc>
                        <a:spcBef>
                          <a:spcPts val="0"/>
                        </a:spcBef>
                        <a:spcAft>
                          <a:spcPts val="0"/>
                        </a:spcAft>
                        <a:buNone/>
                      </a:pPr>
                      <a:endParaRPr lang="en-US" sz="2000" b="0" i="0" u="none" strike="noStrike" noProof="0">
                        <a:latin typeface="Arial"/>
                      </a:endParaRPr>
                    </a:p>
                    <a:p>
                      <a:pPr lvl="0" algn="l">
                        <a:lnSpc>
                          <a:spcPct val="100000"/>
                        </a:lnSpc>
                        <a:spcBef>
                          <a:spcPts val="0"/>
                        </a:spcBef>
                        <a:spcAft>
                          <a:spcPts val="0"/>
                        </a:spcAft>
                        <a:buNone/>
                      </a:pPr>
                      <a:endParaRPr lang="en-US" sz="2000" b="0" i="0" u="none" strike="noStrike" noProof="0">
                        <a:latin typeface="Arial"/>
                      </a:endParaRPr>
                    </a:p>
                    <a:p>
                      <a:pPr marL="285750" lvl="0" indent="-285750" algn="l">
                        <a:lnSpc>
                          <a:spcPct val="100000"/>
                        </a:lnSpc>
                        <a:spcBef>
                          <a:spcPts val="0"/>
                        </a:spcBef>
                        <a:spcAft>
                          <a:spcPts val="0"/>
                        </a:spcAft>
                        <a:buFont typeface="Arial"/>
                        <a:buChar char="•"/>
                      </a:pPr>
                      <a:r>
                        <a:rPr lang="en-US" sz="1800" b="0" i="0" u="none" strike="noStrike" noProof="0" dirty="0">
                          <a:latin typeface="Arial"/>
                        </a:rPr>
                        <a:t>Signature of facility leadership attesting to having reviewed the HEIA;</a:t>
                      </a:r>
                      <a:endParaRPr lang="en-US" sz="1800" b="0" i="0" u="none" strike="noStrike" noProof="0" dirty="0"/>
                    </a:p>
                    <a:p>
                      <a:pPr marL="285750" lvl="0" indent="-285750" algn="l">
                        <a:lnSpc>
                          <a:spcPct val="100000"/>
                        </a:lnSpc>
                        <a:spcBef>
                          <a:spcPts val="0"/>
                        </a:spcBef>
                        <a:spcAft>
                          <a:spcPts val="0"/>
                        </a:spcAft>
                        <a:buFont typeface="Arial"/>
                        <a:buChar char="•"/>
                      </a:pPr>
                      <a:r>
                        <a:rPr lang="en-US" sz="1800" b="0" i="0" u="none" strike="noStrike" noProof="0" dirty="0">
                          <a:latin typeface="Arial"/>
                        </a:rPr>
                        <a:t>Mitigation plan for potential negative impacts (1000 words or less)</a:t>
                      </a:r>
                      <a:endParaRPr lang="en-US" sz="1800" b="0" i="0" u="none" strike="noStrike" noProof="0" dirty="0"/>
                    </a:p>
                    <a:p>
                      <a:pPr marL="0" lvl="0" indent="0" algn="l">
                        <a:lnSpc>
                          <a:spcPct val="100000"/>
                        </a:lnSpc>
                        <a:spcBef>
                          <a:spcPts val="0"/>
                        </a:spcBef>
                        <a:spcAft>
                          <a:spcPts val="0"/>
                        </a:spcAft>
                        <a:buNone/>
                      </a:pPr>
                      <a:endParaRPr lang="en-US" sz="1800" b="0" i="0" u="none" strike="noStrike" noProof="0">
                        <a:latin typeface="Arial"/>
                      </a:endParaRPr>
                    </a:p>
                    <a:p>
                      <a:pPr lvl="0">
                        <a:buNone/>
                      </a:pPr>
                      <a:endParaRPr lang="en-US" sz="2000" b="0" i="0" u="none" strike="noStrike" noProof="0">
                        <a:latin typeface="Arial"/>
                      </a:endParaRPr>
                    </a:p>
                  </a:txBody>
                  <a:tcPr/>
                </a:tc>
                <a:extLst>
                  <a:ext uri="{0D108BD9-81ED-4DB2-BD59-A6C34878D82A}">
                    <a16:rowId xmlns:a16="http://schemas.microsoft.com/office/drawing/2014/main" val="2918130556"/>
                  </a:ext>
                </a:extLst>
              </a:tr>
            </a:tbl>
          </a:graphicData>
        </a:graphic>
      </p:graphicFrame>
      <p:graphicFrame>
        <p:nvGraphicFramePr>
          <p:cNvPr id="6" name="Table 6">
            <a:extLst>
              <a:ext uri="{FF2B5EF4-FFF2-40B4-BE49-F238E27FC236}">
                <a16:creationId xmlns:a16="http://schemas.microsoft.com/office/drawing/2014/main" id="{207F3131-A785-0943-515C-87393E0E0EC2}"/>
              </a:ext>
            </a:extLst>
          </p:cNvPr>
          <p:cNvGraphicFramePr>
            <a:graphicFrameLocks noGrp="1"/>
          </p:cNvGraphicFramePr>
          <p:nvPr>
            <p:extLst>
              <p:ext uri="{D42A27DB-BD31-4B8C-83A1-F6EECF244321}">
                <p14:modId xmlns:p14="http://schemas.microsoft.com/office/powerpoint/2010/main" val="2017356774"/>
              </p:ext>
            </p:extLst>
          </p:nvPr>
        </p:nvGraphicFramePr>
        <p:xfrm>
          <a:off x="3390347" y="2539999"/>
          <a:ext cx="8490812" cy="1679739"/>
        </p:xfrm>
        <a:graphic>
          <a:graphicData uri="http://schemas.openxmlformats.org/drawingml/2006/table">
            <a:tbl>
              <a:tblPr>
                <a:tableStyleId>{5C22544A-7EE6-4342-B048-85BDC9FD1C3A}</a:tableStyleId>
              </a:tblPr>
              <a:tblGrid>
                <a:gridCol w="1715804">
                  <a:extLst>
                    <a:ext uri="{9D8B030D-6E8A-4147-A177-3AD203B41FA5}">
                      <a16:colId xmlns:a16="http://schemas.microsoft.com/office/drawing/2014/main" val="3920983551"/>
                    </a:ext>
                  </a:extLst>
                </a:gridCol>
                <a:gridCol w="1715804">
                  <a:extLst>
                    <a:ext uri="{9D8B030D-6E8A-4147-A177-3AD203B41FA5}">
                      <a16:colId xmlns:a16="http://schemas.microsoft.com/office/drawing/2014/main" val="4184018021"/>
                    </a:ext>
                  </a:extLst>
                </a:gridCol>
                <a:gridCol w="1757903">
                  <a:extLst>
                    <a:ext uri="{9D8B030D-6E8A-4147-A177-3AD203B41FA5}">
                      <a16:colId xmlns:a16="http://schemas.microsoft.com/office/drawing/2014/main" val="898529946"/>
                    </a:ext>
                  </a:extLst>
                </a:gridCol>
                <a:gridCol w="1673700">
                  <a:extLst>
                    <a:ext uri="{9D8B030D-6E8A-4147-A177-3AD203B41FA5}">
                      <a16:colId xmlns:a16="http://schemas.microsoft.com/office/drawing/2014/main" val="3259705502"/>
                    </a:ext>
                  </a:extLst>
                </a:gridCol>
                <a:gridCol w="1627601">
                  <a:extLst>
                    <a:ext uri="{9D8B030D-6E8A-4147-A177-3AD203B41FA5}">
                      <a16:colId xmlns:a16="http://schemas.microsoft.com/office/drawing/2014/main" val="3957124764"/>
                    </a:ext>
                  </a:extLst>
                </a:gridCol>
              </a:tblGrid>
              <a:tr h="1106414">
                <a:tc>
                  <a:txBody>
                    <a:bodyPr/>
                    <a:lstStyle/>
                    <a:p>
                      <a:pPr marL="0" indent="0">
                        <a:buNone/>
                      </a:pPr>
                      <a:r>
                        <a:rPr lang="en-US" sz="1800" b="0" dirty="0">
                          <a:latin typeface="Arial"/>
                        </a:rPr>
                        <a:t>Step 1.</a:t>
                      </a:r>
                      <a:endParaRPr lang="en-US" sz="1800" b="0" dirty="0"/>
                    </a:p>
                    <a:p>
                      <a:pPr marL="0" lvl="0" indent="0">
                        <a:buNone/>
                      </a:pPr>
                      <a:r>
                        <a:rPr lang="en-US" sz="1800" b="1" dirty="0">
                          <a:latin typeface="Arial"/>
                        </a:rPr>
                        <a:t>Scoping</a:t>
                      </a:r>
                    </a:p>
                  </a:txBody>
                  <a:tcPr/>
                </a:tc>
                <a:tc>
                  <a:txBody>
                    <a:bodyPr/>
                    <a:lstStyle/>
                    <a:p>
                      <a:r>
                        <a:rPr lang="en-US" sz="1800" b="0" dirty="0">
                          <a:latin typeface="Arial"/>
                        </a:rPr>
                        <a:t>Step 2.</a:t>
                      </a:r>
                      <a:endParaRPr lang="en-US" sz="1800" b="0" dirty="0"/>
                    </a:p>
                    <a:p>
                      <a:pPr lvl="0">
                        <a:buNone/>
                      </a:pPr>
                      <a:r>
                        <a:rPr lang="en-US" sz="1800" b="1" dirty="0">
                          <a:latin typeface="Arial"/>
                        </a:rPr>
                        <a:t>Potential Impacts</a:t>
                      </a:r>
                      <a:endParaRPr lang="en-US" sz="1800" b="1" dirty="0"/>
                    </a:p>
                  </a:txBody>
                  <a:tcPr/>
                </a:tc>
                <a:tc>
                  <a:txBody>
                    <a:bodyPr/>
                    <a:lstStyle/>
                    <a:p>
                      <a:pPr lvl="0">
                        <a:buNone/>
                      </a:pPr>
                      <a:r>
                        <a:rPr lang="en-US" sz="1800" b="0" dirty="0">
                          <a:latin typeface="Arial"/>
                        </a:rPr>
                        <a:t>Step 3.</a:t>
                      </a:r>
                    </a:p>
                    <a:p>
                      <a:pPr lvl="0">
                        <a:buNone/>
                      </a:pPr>
                      <a:r>
                        <a:rPr lang="en-US" sz="1800" b="1" i="0" u="none" strike="noStrike" noProof="0" dirty="0">
                          <a:latin typeface="Arial"/>
                        </a:rPr>
                        <a:t>Mitigation</a:t>
                      </a:r>
                      <a:endParaRPr lang="en-US" sz="1800" b="1" dirty="0">
                        <a:latin typeface="Arial"/>
                      </a:endParaRPr>
                    </a:p>
                    <a:p>
                      <a:pPr lvl="0">
                        <a:buNone/>
                      </a:pPr>
                      <a:endParaRPr lang="en-US" sz="1800" b="0">
                        <a:latin typeface="Arial"/>
                      </a:endParaRPr>
                    </a:p>
                  </a:txBody>
                  <a:tcPr/>
                </a:tc>
                <a:tc>
                  <a:txBody>
                    <a:bodyPr/>
                    <a:lstStyle/>
                    <a:p>
                      <a:r>
                        <a:rPr lang="en-US" sz="1800" b="0" dirty="0">
                          <a:latin typeface="Arial"/>
                        </a:rPr>
                        <a:t>Step 4.</a:t>
                      </a:r>
                    </a:p>
                    <a:p>
                      <a:pPr lvl="0">
                        <a:buNone/>
                      </a:pPr>
                      <a:r>
                        <a:rPr lang="en-US" sz="1800" b="1" i="0" u="none" strike="noStrike" noProof="0" dirty="0">
                          <a:latin typeface="Arial"/>
                        </a:rPr>
                        <a:t>Monitoring</a:t>
                      </a:r>
                      <a:endParaRPr lang="en-US" sz="1800" b="1" dirty="0">
                        <a:latin typeface="Arial"/>
                      </a:endParaRPr>
                    </a:p>
                  </a:txBody>
                  <a:tcPr/>
                </a:tc>
                <a:tc>
                  <a:txBody>
                    <a:bodyPr/>
                    <a:lstStyle/>
                    <a:p>
                      <a:r>
                        <a:rPr lang="en-US" sz="1800" b="0" dirty="0">
                          <a:latin typeface="Arial"/>
                        </a:rPr>
                        <a:t>Step 5.</a:t>
                      </a:r>
                    </a:p>
                    <a:p>
                      <a:pPr lvl="0">
                        <a:buNone/>
                      </a:pPr>
                      <a:r>
                        <a:rPr lang="en-US" sz="1600" b="1" i="0" u="none" strike="noStrike" noProof="0" dirty="0">
                          <a:latin typeface="Arial"/>
                        </a:rPr>
                        <a:t>Dissemination</a:t>
                      </a:r>
                      <a:endParaRPr lang="en-US" sz="1600" b="1" dirty="0">
                        <a:latin typeface="Arial"/>
                      </a:endParaRPr>
                    </a:p>
                  </a:txBody>
                  <a:tcPr/>
                </a:tc>
                <a:extLst>
                  <a:ext uri="{0D108BD9-81ED-4DB2-BD59-A6C34878D82A}">
                    <a16:rowId xmlns:a16="http://schemas.microsoft.com/office/drawing/2014/main" val="4192285607"/>
                  </a:ext>
                </a:extLst>
              </a:tr>
              <a:tr h="573325">
                <a:tc>
                  <a:txBody>
                    <a:bodyPr/>
                    <a:lstStyle/>
                    <a:p>
                      <a:r>
                        <a:rPr lang="en-US" sz="1400" dirty="0">
                          <a:latin typeface="Arial"/>
                        </a:rPr>
                        <a:t>11 questions</a:t>
                      </a:r>
                    </a:p>
                  </a:txBody>
                  <a:tcPr/>
                </a:tc>
                <a:tc>
                  <a:txBody>
                    <a:bodyPr/>
                    <a:lstStyle/>
                    <a:p>
                      <a:r>
                        <a:rPr lang="en-US" sz="1400" dirty="0">
                          <a:latin typeface="Arial"/>
                        </a:rPr>
                        <a:t>11 questions</a:t>
                      </a:r>
                    </a:p>
                  </a:txBody>
                  <a:tcPr/>
                </a:tc>
                <a:tc>
                  <a:txBody>
                    <a:bodyPr/>
                    <a:lstStyle/>
                    <a:p>
                      <a:pPr lvl="0">
                        <a:buNone/>
                      </a:pPr>
                      <a:r>
                        <a:rPr lang="en-US" sz="1400" dirty="0">
                          <a:latin typeface="Arial"/>
                        </a:rPr>
                        <a:t>4 </a:t>
                      </a:r>
                      <a:r>
                        <a:rPr lang="en-US" sz="1400" b="0" i="0" u="none" strike="noStrike" noProof="0" dirty="0">
                          <a:latin typeface="Arial"/>
                        </a:rPr>
                        <a:t>questions</a:t>
                      </a:r>
                      <a:endParaRPr lang="en-US" sz="1400" dirty="0">
                        <a:latin typeface="Arial"/>
                      </a:endParaRPr>
                    </a:p>
                  </a:txBody>
                  <a:tcPr/>
                </a:tc>
                <a:tc>
                  <a:txBody>
                    <a:bodyPr/>
                    <a:lstStyle/>
                    <a:p>
                      <a:r>
                        <a:rPr lang="en-US" sz="1400" dirty="0">
                          <a:latin typeface="Arial"/>
                        </a:rPr>
                        <a:t>2 </a:t>
                      </a:r>
                      <a:r>
                        <a:rPr lang="en-US" sz="1400" b="0" i="0" u="none" strike="noStrike" noProof="0" dirty="0">
                          <a:latin typeface="Arial"/>
                        </a:rPr>
                        <a:t>questions</a:t>
                      </a:r>
                      <a:endParaRPr lang="en-US" sz="1400" dirty="0">
                        <a:latin typeface="Arial"/>
                      </a:endParaRPr>
                    </a:p>
                  </a:txBody>
                  <a:tcPr/>
                </a:tc>
                <a:tc>
                  <a:txBody>
                    <a:bodyPr/>
                    <a:lstStyle/>
                    <a:p>
                      <a:r>
                        <a:rPr lang="en-US" sz="1400" dirty="0">
                          <a:latin typeface="Arial"/>
                        </a:rPr>
                        <a:t>0 questions</a:t>
                      </a:r>
                    </a:p>
                  </a:txBody>
                  <a:tcPr/>
                </a:tc>
                <a:extLst>
                  <a:ext uri="{0D108BD9-81ED-4DB2-BD59-A6C34878D82A}">
                    <a16:rowId xmlns:a16="http://schemas.microsoft.com/office/drawing/2014/main" val="1298243929"/>
                  </a:ext>
                </a:extLst>
              </a:tr>
            </a:tbl>
          </a:graphicData>
        </a:graphic>
      </p:graphicFrame>
      <p:sp>
        <p:nvSpPr>
          <p:cNvPr id="9" name="TextBox 8">
            <a:extLst>
              <a:ext uri="{FF2B5EF4-FFF2-40B4-BE49-F238E27FC236}">
                <a16:creationId xmlns:a16="http://schemas.microsoft.com/office/drawing/2014/main" id="{05C4382D-42B8-9D15-87A5-E9DC18EB8138}"/>
              </a:ext>
            </a:extLst>
          </p:cNvPr>
          <p:cNvSpPr txBox="1"/>
          <p:nvPr/>
        </p:nvSpPr>
        <p:spPr>
          <a:xfrm>
            <a:off x="502853" y="574491"/>
            <a:ext cx="11384096" cy="6771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800" b="1">
                <a:solidFill>
                  <a:srgbClr val="002D73"/>
                </a:solidFill>
                <a:latin typeface="Arial"/>
                <a:cs typeface="Calibri"/>
              </a:rPr>
              <a:t>HEIA Template: Overview</a:t>
            </a:r>
            <a:endParaRPr lang="en-US" sz="3800"/>
          </a:p>
        </p:txBody>
      </p:sp>
    </p:spTree>
    <p:extLst>
      <p:ext uri="{BB962C8B-B14F-4D97-AF65-F5344CB8AC3E}">
        <p14:creationId xmlns:p14="http://schemas.microsoft.com/office/powerpoint/2010/main" val="503508046"/>
      </p:ext>
    </p:extLst>
  </p:cSld>
  <p:clrMapOvr>
    <a:masterClrMapping/>
  </p:clrMapOvr>
  <p:extLst>
    <p:ext uri="{6950BFC3-D8DA-4A85-94F7-54DA5524770B}">
      <p188:commentRel xmlns:p188="http://schemas.microsoft.com/office/powerpoint/2018/8/main" r:id="rId3"/>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8F6A7-C45A-2A4F-6B8B-B0B46EA1BEA6}"/>
              </a:ext>
            </a:extLst>
          </p:cNvPr>
          <p:cNvSpPr>
            <a:spLocks noGrp="1"/>
          </p:cNvSpPr>
          <p:nvPr>
            <p:ph type="title"/>
          </p:nvPr>
        </p:nvSpPr>
        <p:spPr/>
        <p:txBody>
          <a:bodyPr>
            <a:normAutofit/>
          </a:bodyPr>
          <a:lstStyle/>
          <a:p>
            <a:r>
              <a:rPr lang="en-US" sz="3800">
                <a:solidFill>
                  <a:srgbClr val="002D73"/>
                </a:solidFill>
                <a:latin typeface="Arial"/>
                <a:cs typeface="Calibri Light"/>
              </a:rPr>
              <a:t>HEIA Submission Requirements</a:t>
            </a:r>
            <a:endParaRPr lang="en-US" sz="3800">
              <a:solidFill>
                <a:srgbClr val="002D73"/>
              </a:solidFill>
              <a:latin typeface="Arial"/>
            </a:endParaRPr>
          </a:p>
        </p:txBody>
      </p:sp>
      <p:sp>
        <p:nvSpPr>
          <p:cNvPr id="3" name="Content Placeholder 2">
            <a:extLst>
              <a:ext uri="{FF2B5EF4-FFF2-40B4-BE49-F238E27FC236}">
                <a16:creationId xmlns:a16="http://schemas.microsoft.com/office/drawing/2014/main" id="{921750BC-9C3D-4CBC-50F6-A445F624AB2F}"/>
              </a:ext>
            </a:extLst>
          </p:cNvPr>
          <p:cNvSpPr>
            <a:spLocks noGrp="1"/>
          </p:cNvSpPr>
          <p:nvPr>
            <p:ph idx="1"/>
          </p:nvPr>
        </p:nvSpPr>
        <p:spPr>
          <a:xfrm>
            <a:off x="609600" y="1261535"/>
            <a:ext cx="10972800" cy="5174543"/>
          </a:xfrm>
        </p:spPr>
        <p:txBody>
          <a:bodyPr vert="horz" lIns="91440" tIns="45720" rIns="91440" bIns="45720" rtlCol="0" anchor="t">
            <a:normAutofit fontScale="92500" lnSpcReduction="10000"/>
          </a:bodyPr>
          <a:lstStyle/>
          <a:p>
            <a:pPr marL="456565" indent="-456565"/>
            <a:r>
              <a:rPr lang="en-US" sz="3000" dirty="0">
                <a:latin typeface="Arial"/>
                <a:cs typeface="Calibri"/>
              </a:rPr>
              <a:t>Starting June 22, 2023, Certificate of Need applications are not to be considered complete without the HEIA program documents:</a:t>
            </a:r>
            <a:endParaRPr lang="en-US" sz="3000" dirty="0"/>
          </a:p>
          <a:p>
            <a:pPr marL="989965" lvl="1" indent="-380365"/>
            <a:r>
              <a:rPr lang="en-US" sz="2450" dirty="0">
                <a:latin typeface="Arial"/>
                <a:cs typeface="Arial"/>
              </a:rPr>
              <a:t>HEIA Requirement Criteria</a:t>
            </a:r>
          </a:p>
          <a:p>
            <a:pPr marL="989965" lvl="1" indent="-380365"/>
            <a:r>
              <a:rPr lang="en-US" sz="2450" dirty="0">
                <a:latin typeface="Arial"/>
                <a:cs typeface="Arial"/>
              </a:rPr>
              <a:t>HEIA Template</a:t>
            </a:r>
          </a:p>
          <a:p>
            <a:pPr marL="989965" lvl="1" indent="-380365"/>
            <a:r>
              <a:rPr lang="en-US" sz="2450" dirty="0">
                <a:latin typeface="Arial"/>
                <a:cs typeface="Arial"/>
              </a:rPr>
              <a:t>HEIA Data Tables</a:t>
            </a:r>
          </a:p>
          <a:p>
            <a:pPr marL="989965" lvl="1" indent="-380365"/>
            <a:r>
              <a:rPr lang="en-US" sz="2450" dirty="0">
                <a:latin typeface="Arial"/>
                <a:cs typeface="Arial"/>
              </a:rPr>
              <a:t>HEIA Conflict-of-Interest</a:t>
            </a:r>
            <a:endParaRPr lang="en-US" dirty="0"/>
          </a:p>
          <a:p>
            <a:pPr marL="989965" lvl="1" indent="-380365"/>
            <a:r>
              <a:rPr lang="en-US" sz="2450" dirty="0">
                <a:latin typeface="Arial"/>
                <a:cs typeface="Arial"/>
              </a:rPr>
              <a:t>Redacted CON Application</a:t>
            </a:r>
          </a:p>
          <a:p>
            <a:pPr marL="456565" indent="-456565"/>
            <a:r>
              <a:rPr lang="en-US" sz="3000" dirty="0">
                <a:latin typeface="Arial"/>
                <a:cs typeface="Calibri"/>
              </a:rPr>
              <a:t>Facilities must submit a full HEIA and a redacted version of the CON application that is then posted online for public review</a:t>
            </a:r>
            <a:endParaRPr lang="en-US" sz="4250" dirty="0"/>
          </a:p>
          <a:p>
            <a:pPr marL="989965" lvl="1" indent="-380365"/>
            <a:r>
              <a:rPr lang="en-US" sz="2450" dirty="0">
                <a:latin typeface="Arial"/>
                <a:cs typeface="Arial"/>
              </a:rPr>
              <a:t>The facility must publicly post the CON application and the HEIA on its website within one week of acknowledgement by the Department. </a:t>
            </a:r>
          </a:p>
          <a:p>
            <a:pPr marL="989965" lvl="1" indent="-380365"/>
            <a:r>
              <a:rPr lang="en-US" sz="2450" dirty="0">
                <a:latin typeface="Arial"/>
                <a:cs typeface="Calibri"/>
              </a:rPr>
              <a:t>The Department will also publicly post the CON application and the HEIA on its website within one week of the filing with the Department.</a:t>
            </a:r>
            <a:endParaRPr lang="en-US" dirty="0"/>
          </a:p>
          <a:p>
            <a:pPr marL="609600" lvl="1" indent="0">
              <a:buNone/>
            </a:pPr>
            <a:endParaRPr lang="en-US" sz="2450">
              <a:latin typeface="Arial"/>
              <a:cs typeface="Calibri"/>
            </a:endParaRPr>
          </a:p>
        </p:txBody>
      </p:sp>
    </p:spTree>
    <p:extLst>
      <p:ext uri="{BB962C8B-B14F-4D97-AF65-F5344CB8AC3E}">
        <p14:creationId xmlns:p14="http://schemas.microsoft.com/office/powerpoint/2010/main" val="472077381"/>
      </p:ext>
    </p:extLst>
  </p:cSld>
  <p:clrMapOvr>
    <a:masterClrMapping/>
  </p:clrMapOvr>
  <p:extLst>
    <p:ext uri="{6950BFC3-D8DA-4A85-94F7-54DA5524770B}">
      <p188:commentRel xmlns:p188="http://schemas.microsoft.com/office/powerpoint/2018/8/main" r:id="rId2"/>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3BB66-3C84-7C57-C9D5-7AB8A65AA2A5}"/>
              </a:ext>
            </a:extLst>
          </p:cNvPr>
          <p:cNvSpPr>
            <a:spLocks noGrp="1"/>
          </p:cNvSpPr>
          <p:nvPr>
            <p:ph type="title"/>
          </p:nvPr>
        </p:nvSpPr>
        <p:spPr>
          <a:xfrm>
            <a:off x="609600" y="425562"/>
            <a:ext cx="10972800" cy="1143000"/>
          </a:xfrm>
        </p:spPr>
        <p:txBody>
          <a:bodyPr>
            <a:normAutofit/>
          </a:bodyPr>
          <a:lstStyle/>
          <a:p>
            <a:r>
              <a:rPr lang="en-US" sz="3800" dirty="0">
                <a:solidFill>
                  <a:srgbClr val="002D73"/>
                </a:solidFill>
                <a:latin typeface="Arial"/>
                <a:cs typeface="Arial"/>
              </a:rPr>
              <a:t>Priorities</a:t>
            </a:r>
            <a:endParaRPr lang="en-US" sz="3800" dirty="0">
              <a:solidFill>
                <a:srgbClr val="002D73"/>
              </a:solidFill>
            </a:endParaRPr>
          </a:p>
        </p:txBody>
      </p:sp>
      <p:sp>
        <p:nvSpPr>
          <p:cNvPr id="3" name="Content Placeholder 2">
            <a:extLst>
              <a:ext uri="{FF2B5EF4-FFF2-40B4-BE49-F238E27FC236}">
                <a16:creationId xmlns:a16="http://schemas.microsoft.com/office/drawing/2014/main" id="{0C0F5624-D89C-B1DD-3064-6FB789C98240}"/>
              </a:ext>
            </a:extLst>
          </p:cNvPr>
          <p:cNvSpPr>
            <a:spLocks noGrp="1"/>
          </p:cNvSpPr>
          <p:nvPr>
            <p:ph idx="1"/>
          </p:nvPr>
        </p:nvSpPr>
        <p:spPr/>
        <p:txBody>
          <a:bodyPr vert="horz" lIns="91440" tIns="45720" rIns="91440" bIns="45720" rtlCol="0" anchor="t">
            <a:normAutofit/>
          </a:bodyPr>
          <a:lstStyle/>
          <a:p>
            <a:pPr marL="456565" indent="-456565"/>
            <a:r>
              <a:rPr lang="en-US" sz="2900" dirty="0">
                <a:latin typeface="Arial"/>
                <a:cs typeface="Arial"/>
              </a:rPr>
              <a:t>Present regulations for permanent adoption at the June 29 PHHPC Full Council Meeting</a:t>
            </a:r>
          </a:p>
          <a:p>
            <a:pPr marL="456565" indent="-456565"/>
            <a:r>
              <a:rPr lang="en-US" sz="2900" dirty="0">
                <a:latin typeface="Arial"/>
                <a:cs typeface="Arial"/>
              </a:rPr>
              <a:t>Recruit and build HEIA Unit</a:t>
            </a:r>
          </a:p>
          <a:p>
            <a:pPr marL="456565" indent="-456565"/>
            <a:r>
              <a:rPr lang="en-US" sz="2900" dirty="0">
                <a:latin typeface="Arial"/>
                <a:cs typeface="Arial"/>
              </a:rPr>
              <a:t>Monitor program implementation and continue stakeholder engagement</a:t>
            </a:r>
          </a:p>
          <a:p>
            <a:pPr marL="456565" indent="-456565"/>
            <a:r>
              <a:rPr lang="en-US" sz="2900" dirty="0">
                <a:latin typeface="Arial"/>
                <a:cs typeface="Arial"/>
              </a:rPr>
              <a:t>Monitor S3609B/A3113A (Webb/Clark)</a:t>
            </a:r>
          </a:p>
          <a:p>
            <a:pPr marL="989965" indent="-380365"/>
            <a:r>
              <a:rPr lang="en-US" sz="2350" dirty="0">
                <a:latin typeface="Arial"/>
                <a:cs typeface="Arial"/>
              </a:rPr>
              <a:t>Would enhance scope of the HEIAs to require consideration of impact on availability and provision of reproductive and maternal health services in the service area if the CON project is implemented.</a:t>
            </a:r>
            <a:endParaRPr lang="en-US" sz="2350" dirty="0"/>
          </a:p>
          <a:p>
            <a:pPr marL="456565" indent="-456565"/>
            <a:endParaRPr lang="en-US" sz="2900">
              <a:latin typeface="Arial"/>
              <a:cs typeface="Arial"/>
            </a:endParaRPr>
          </a:p>
          <a:p>
            <a:pPr marL="456565" indent="-456565"/>
            <a:endParaRPr lang="en-US" sz="2900">
              <a:latin typeface="Arial"/>
              <a:cs typeface="Arial"/>
            </a:endParaRPr>
          </a:p>
        </p:txBody>
      </p:sp>
    </p:spTree>
    <p:extLst>
      <p:ext uri="{BB962C8B-B14F-4D97-AF65-F5344CB8AC3E}">
        <p14:creationId xmlns:p14="http://schemas.microsoft.com/office/powerpoint/2010/main" val="3499524998"/>
      </p:ext>
    </p:extLst>
  </p:cSld>
  <p:clrMapOvr>
    <a:masterClrMapping/>
  </p:clrMapOvr>
  <p:extLst>
    <p:ext uri="{6950BFC3-D8DA-4A85-94F7-54DA5524770B}">
      <p188:commentRel xmlns:p188="http://schemas.microsoft.com/office/powerpoint/2018/8/main" r:id="rId2"/>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3BB66-3C84-7C57-C9D5-7AB8A65AA2A5}"/>
              </a:ext>
            </a:extLst>
          </p:cNvPr>
          <p:cNvSpPr>
            <a:spLocks noGrp="1"/>
          </p:cNvSpPr>
          <p:nvPr>
            <p:ph type="title"/>
          </p:nvPr>
        </p:nvSpPr>
        <p:spPr>
          <a:xfrm>
            <a:off x="609600" y="425562"/>
            <a:ext cx="10972800" cy="1143000"/>
          </a:xfrm>
        </p:spPr>
        <p:txBody>
          <a:bodyPr>
            <a:normAutofit/>
          </a:bodyPr>
          <a:lstStyle/>
          <a:p>
            <a:r>
              <a:rPr lang="en-US" sz="3800">
                <a:solidFill>
                  <a:srgbClr val="002D73"/>
                </a:solidFill>
                <a:latin typeface="Arial"/>
                <a:cs typeface="Arial"/>
              </a:rPr>
              <a:t>Contact</a:t>
            </a:r>
            <a:endParaRPr lang="en-US" sz="3800">
              <a:solidFill>
                <a:srgbClr val="002D73"/>
              </a:solidFill>
            </a:endParaRPr>
          </a:p>
        </p:txBody>
      </p:sp>
      <p:sp>
        <p:nvSpPr>
          <p:cNvPr id="3" name="Content Placeholder 2">
            <a:extLst>
              <a:ext uri="{FF2B5EF4-FFF2-40B4-BE49-F238E27FC236}">
                <a16:creationId xmlns:a16="http://schemas.microsoft.com/office/drawing/2014/main" id="{0C0F5624-D89C-B1DD-3064-6FB789C98240}"/>
              </a:ext>
            </a:extLst>
          </p:cNvPr>
          <p:cNvSpPr>
            <a:spLocks noGrp="1"/>
          </p:cNvSpPr>
          <p:nvPr>
            <p:ph idx="1"/>
          </p:nvPr>
        </p:nvSpPr>
        <p:spPr/>
        <p:txBody>
          <a:bodyPr vert="horz" lIns="91440" tIns="45720" rIns="91440" bIns="45720" rtlCol="0" anchor="t">
            <a:normAutofit/>
          </a:bodyPr>
          <a:lstStyle/>
          <a:p>
            <a:pPr marL="0" indent="0" algn="ctr">
              <a:buNone/>
            </a:pPr>
            <a:endParaRPr lang="en-US" sz="2400"/>
          </a:p>
          <a:p>
            <a:pPr marL="0" indent="0" algn="ctr">
              <a:buNone/>
            </a:pPr>
            <a:r>
              <a:rPr lang="en-US" sz="3000" dirty="0">
                <a:latin typeface="Arial"/>
                <a:cs typeface="Arial"/>
              </a:rPr>
              <a:t>HEIA Main Webpage: </a:t>
            </a:r>
            <a:endParaRPr lang="en-US" sz="3000" dirty="0"/>
          </a:p>
          <a:p>
            <a:pPr marL="0" indent="0" algn="ctr">
              <a:buNone/>
            </a:pPr>
            <a:r>
              <a:rPr lang="en-US" sz="2400" dirty="0">
                <a:latin typeface="Arial"/>
                <a:cs typeface="Arial"/>
                <a:hlinkClick r:id="rId2"/>
              </a:rPr>
              <a:t>https://www.health.ny.gov/community/health_equity/impact_assessment.htm</a:t>
            </a:r>
            <a:r>
              <a:rPr lang="en-US" sz="2400" dirty="0">
                <a:latin typeface="Arial"/>
                <a:cs typeface="Arial"/>
              </a:rPr>
              <a:t> </a:t>
            </a:r>
            <a:endParaRPr lang="en-US" sz="2400" dirty="0"/>
          </a:p>
          <a:p>
            <a:pPr marL="0" indent="0" algn="ctr">
              <a:buNone/>
            </a:pPr>
            <a:endParaRPr lang="en-US" sz="2400">
              <a:latin typeface="Arial"/>
              <a:cs typeface="Arial"/>
            </a:endParaRPr>
          </a:p>
          <a:p>
            <a:pPr marL="0" indent="0" algn="ctr">
              <a:buNone/>
            </a:pPr>
            <a:r>
              <a:rPr lang="en-US" sz="3000" dirty="0">
                <a:latin typeface="Arial"/>
                <a:cs typeface="Arial"/>
              </a:rPr>
              <a:t>HEIA Program Documents:</a:t>
            </a:r>
            <a:endParaRPr lang="en-US" sz="3000" dirty="0"/>
          </a:p>
          <a:p>
            <a:pPr marL="0" indent="0" algn="ctr">
              <a:buNone/>
            </a:pPr>
            <a:r>
              <a:rPr lang="en-US" sz="2400" dirty="0">
                <a:latin typeface="Arial"/>
                <a:cs typeface="Arial"/>
                <a:hlinkClick r:id="rId3"/>
              </a:rPr>
              <a:t>https://www.health.ny.gov/facilities/cons/health_equity/</a:t>
            </a:r>
            <a:r>
              <a:rPr lang="en-US" sz="2400" dirty="0">
                <a:latin typeface="Arial"/>
                <a:cs typeface="Arial"/>
              </a:rPr>
              <a:t> </a:t>
            </a:r>
            <a:endParaRPr lang="en-US" dirty="0"/>
          </a:p>
          <a:p>
            <a:pPr marL="0" indent="0" algn="ctr">
              <a:buNone/>
            </a:pPr>
            <a:endParaRPr lang="en-US" sz="2400">
              <a:latin typeface="Arial"/>
              <a:cs typeface="Arial"/>
            </a:endParaRPr>
          </a:p>
          <a:p>
            <a:pPr marL="0" indent="0" algn="ctr">
              <a:buNone/>
            </a:pPr>
            <a:r>
              <a:rPr lang="en-US" sz="3000" dirty="0">
                <a:latin typeface="Arial"/>
                <a:cs typeface="Arial"/>
              </a:rPr>
              <a:t>HEIA Program Contact: </a:t>
            </a:r>
            <a:endParaRPr lang="en-US" sz="3000" dirty="0"/>
          </a:p>
          <a:p>
            <a:pPr marL="0" indent="0" algn="ctr">
              <a:buNone/>
            </a:pPr>
            <a:r>
              <a:rPr lang="en-US" sz="2400" dirty="0">
                <a:latin typeface="Arial"/>
                <a:cs typeface="Arial"/>
                <a:hlinkClick r:id="rId4"/>
              </a:rPr>
              <a:t>HEIA@health.ny.gov</a:t>
            </a:r>
            <a:r>
              <a:rPr lang="en-US" sz="2400" dirty="0">
                <a:latin typeface="Arial"/>
                <a:cs typeface="Arial"/>
              </a:rPr>
              <a:t> </a:t>
            </a:r>
            <a:endParaRPr lang="en-US" sz="2400" dirty="0"/>
          </a:p>
        </p:txBody>
      </p:sp>
    </p:spTree>
    <p:extLst>
      <p:ext uri="{BB962C8B-B14F-4D97-AF65-F5344CB8AC3E}">
        <p14:creationId xmlns:p14="http://schemas.microsoft.com/office/powerpoint/2010/main" val="3022309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E04FA-5F89-0F76-19BD-3CF6B8DC8D07}"/>
              </a:ext>
            </a:extLst>
          </p:cNvPr>
          <p:cNvSpPr>
            <a:spLocks noGrp="1"/>
          </p:cNvSpPr>
          <p:nvPr>
            <p:ph type="title"/>
          </p:nvPr>
        </p:nvSpPr>
        <p:spPr>
          <a:xfrm>
            <a:off x="105508" y="336906"/>
            <a:ext cx="11465169" cy="1143000"/>
          </a:xfrm>
        </p:spPr>
        <p:txBody>
          <a:bodyPr>
            <a:noAutofit/>
          </a:bodyPr>
          <a:lstStyle/>
          <a:p>
            <a:r>
              <a:rPr lang="en-US" sz="3800">
                <a:solidFill>
                  <a:srgbClr val="002D73"/>
                </a:solidFill>
                <a:latin typeface="Arial"/>
                <a:cs typeface="Calibri Light"/>
              </a:rPr>
              <a:t>Background</a:t>
            </a:r>
          </a:p>
        </p:txBody>
      </p:sp>
      <p:sp>
        <p:nvSpPr>
          <p:cNvPr id="3" name="Content Placeholder 2">
            <a:extLst>
              <a:ext uri="{FF2B5EF4-FFF2-40B4-BE49-F238E27FC236}">
                <a16:creationId xmlns:a16="http://schemas.microsoft.com/office/drawing/2014/main" id="{1677C405-008E-B2F1-3F6E-B38381E0B9FA}"/>
              </a:ext>
            </a:extLst>
          </p:cNvPr>
          <p:cNvSpPr>
            <a:spLocks noGrp="1"/>
          </p:cNvSpPr>
          <p:nvPr>
            <p:ph idx="1"/>
          </p:nvPr>
        </p:nvSpPr>
        <p:spPr>
          <a:xfrm>
            <a:off x="245820" y="1436125"/>
            <a:ext cx="11616045" cy="5011273"/>
          </a:xfrm>
        </p:spPr>
        <p:txBody>
          <a:bodyPr vert="horz" lIns="91440" tIns="45720" rIns="91440" bIns="45720" rtlCol="0" anchor="t">
            <a:normAutofit/>
          </a:bodyPr>
          <a:lstStyle/>
          <a:p>
            <a:pPr marL="456565" indent="-456565"/>
            <a:r>
              <a:rPr lang="en-US" sz="2800">
                <a:latin typeface="Arial"/>
                <a:ea typeface="+mn-lt"/>
                <a:cs typeface="Arial"/>
              </a:rPr>
              <a:t>Legislation </a:t>
            </a:r>
            <a:r>
              <a:rPr lang="en-US" sz="2800" u="sng">
                <a:latin typeface="Arial"/>
                <a:ea typeface="+mn-lt"/>
                <a:cs typeface="Arial"/>
                <a:hlinkClick r:id="rId2"/>
              </a:rPr>
              <a:t>S1451A</a:t>
            </a:r>
            <a:r>
              <a:rPr lang="en-US" sz="2800">
                <a:latin typeface="Arial"/>
                <a:ea typeface="+mn-lt"/>
                <a:cs typeface="Arial"/>
              </a:rPr>
              <a:t>/</a:t>
            </a:r>
            <a:r>
              <a:rPr lang="en-US" sz="2800" u="sng">
                <a:latin typeface="Arial"/>
                <a:ea typeface="+mn-lt"/>
                <a:cs typeface="Arial"/>
                <a:hlinkClick r:id="rId3"/>
              </a:rPr>
              <a:t>A191</a:t>
            </a:r>
            <a:r>
              <a:rPr lang="en-US" sz="2800">
                <a:latin typeface="Arial"/>
                <a:ea typeface="+mn-lt"/>
                <a:cs typeface="Arial"/>
              </a:rPr>
              <a:t> in the 2019-2020 Legislative Session:</a:t>
            </a:r>
            <a:endParaRPr lang="en-US" sz="2800"/>
          </a:p>
          <a:p>
            <a:pPr marL="989965" lvl="1" indent="-380365"/>
            <a:r>
              <a:rPr lang="en-US" sz="2800">
                <a:latin typeface="Arial"/>
                <a:ea typeface="+mn-lt"/>
                <a:cs typeface="Arial"/>
              </a:rPr>
              <a:t>A Health Equity Impact Assessment must be filed with an [Certificate of Need] application for construction or substantial reduction of a hospital or health related service. </a:t>
            </a:r>
          </a:p>
          <a:p>
            <a:pPr marL="989965" lvl="1" indent="-380365"/>
            <a:r>
              <a:rPr lang="en-US" sz="2800">
                <a:latin typeface="Arial"/>
                <a:ea typeface="+mn-lt"/>
                <a:cs typeface="Arial"/>
              </a:rPr>
              <a:t>Governor signed S1451A/A191 on December 22, 2021.</a:t>
            </a:r>
            <a:endParaRPr lang="en-US" sz="2800"/>
          </a:p>
          <a:p>
            <a:pPr marL="456565" indent="-456565"/>
            <a:r>
              <a:rPr lang="en-US" sz="2800">
                <a:latin typeface="Arial"/>
                <a:ea typeface="+mn-lt"/>
                <a:cs typeface="Arial"/>
              </a:rPr>
              <a:t>Another legislation </a:t>
            </a:r>
            <a:r>
              <a:rPr lang="en-US" sz="2800" u="sng">
                <a:latin typeface="Arial"/>
                <a:ea typeface="+mn-lt"/>
                <a:cs typeface="Arial"/>
                <a:hlinkClick r:id="rId4"/>
              </a:rPr>
              <a:t>S7885</a:t>
            </a:r>
            <a:r>
              <a:rPr lang="en-US" sz="2800">
                <a:latin typeface="Arial"/>
                <a:ea typeface="+mn-lt"/>
                <a:cs typeface="Arial"/>
              </a:rPr>
              <a:t>/</a:t>
            </a:r>
            <a:r>
              <a:rPr lang="en-US" sz="2800" u="sng">
                <a:latin typeface="Arial"/>
                <a:ea typeface="+mn-lt"/>
                <a:cs typeface="Arial"/>
                <a:hlinkClick r:id="rId5"/>
              </a:rPr>
              <a:t>A8834</a:t>
            </a:r>
            <a:r>
              <a:rPr lang="en-US" sz="2800">
                <a:latin typeface="Arial"/>
                <a:ea typeface="+mn-lt"/>
                <a:cs typeface="Arial"/>
              </a:rPr>
              <a:t> in the following 2020-2021 Legislative Session:</a:t>
            </a:r>
          </a:p>
          <a:p>
            <a:pPr marL="989965" lvl="1" indent="-380365"/>
            <a:r>
              <a:rPr lang="en-US" sz="2800">
                <a:latin typeface="Arial"/>
                <a:ea typeface="+mn-lt"/>
                <a:cs typeface="Arial"/>
              </a:rPr>
              <a:t>Clarified types of changes that will require a Health Equity Impact Assessment.</a:t>
            </a:r>
            <a:endParaRPr lang="en-US" sz="2800">
              <a:ea typeface="+mn-lt"/>
            </a:endParaRPr>
          </a:p>
          <a:p>
            <a:pPr marL="989965" lvl="1" indent="-380365"/>
            <a:r>
              <a:rPr lang="en-US" sz="2800">
                <a:latin typeface="Arial"/>
                <a:ea typeface="+mn-lt"/>
                <a:cs typeface="Arial"/>
              </a:rPr>
              <a:t>Pushed effective date to June 22, 2023.</a:t>
            </a:r>
            <a:endParaRPr lang="en-US" sz="2800"/>
          </a:p>
          <a:p>
            <a:pPr marL="456565" indent="-456565"/>
            <a:endParaRPr lang="en-US" sz="3000">
              <a:latin typeface="Arial"/>
              <a:cs typeface="Calibri"/>
            </a:endParaRPr>
          </a:p>
        </p:txBody>
      </p:sp>
    </p:spTree>
    <p:extLst>
      <p:ext uri="{BB962C8B-B14F-4D97-AF65-F5344CB8AC3E}">
        <p14:creationId xmlns:p14="http://schemas.microsoft.com/office/powerpoint/2010/main" val="3145387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7F30D-680D-6BF0-E2E7-6AF9F752BD04}"/>
              </a:ext>
            </a:extLst>
          </p:cNvPr>
          <p:cNvSpPr>
            <a:spLocks noGrp="1"/>
          </p:cNvSpPr>
          <p:nvPr>
            <p:ph type="title"/>
          </p:nvPr>
        </p:nvSpPr>
        <p:spPr>
          <a:xfrm>
            <a:off x="296449" y="470265"/>
            <a:ext cx="10972800" cy="1143000"/>
          </a:xfrm>
        </p:spPr>
        <p:txBody>
          <a:bodyPr>
            <a:normAutofit/>
          </a:bodyPr>
          <a:lstStyle/>
          <a:p>
            <a:r>
              <a:rPr lang="en-US" sz="3800">
                <a:solidFill>
                  <a:srgbClr val="002D73"/>
                </a:solidFill>
                <a:latin typeface="Arial"/>
                <a:cs typeface="Calibri Light"/>
              </a:rPr>
              <a:t>Landscape</a:t>
            </a:r>
          </a:p>
        </p:txBody>
      </p:sp>
      <p:sp>
        <p:nvSpPr>
          <p:cNvPr id="3" name="Content Placeholder 2">
            <a:extLst>
              <a:ext uri="{FF2B5EF4-FFF2-40B4-BE49-F238E27FC236}">
                <a16:creationId xmlns:a16="http://schemas.microsoft.com/office/drawing/2014/main" id="{6A4BC801-71EF-0996-ADAE-17041D1BD4BF}"/>
              </a:ext>
            </a:extLst>
          </p:cNvPr>
          <p:cNvSpPr>
            <a:spLocks noGrp="1"/>
          </p:cNvSpPr>
          <p:nvPr>
            <p:ph idx="1"/>
          </p:nvPr>
        </p:nvSpPr>
        <p:spPr>
          <a:xfrm>
            <a:off x="300488" y="1465290"/>
            <a:ext cx="11598727" cy="5067664"/>
          </a:xfrm>
        </p:spPr>
        <p:txBody>
          <a:bodyPr vert="horz" lIns="91440" tIns="45720" rIns="91440" bIns="45720" rtlCol="0" anchor="t">
            <a:noAutofit/>
          </a:bodyPr>
          <a:lstStyle/>
          <a:p>
            <a:pPr marL="571500" indent="-571500"/>
            <a:r>
              <a:rPr lang="en-US" sz="2000">
                <a:latin typeface="Arial"/>
                <a:cs typeface="Arial"/>
              </a:rPr>
              <a:t>2008: World Health Organization's Commission on Social Determinants of Health called for "health equity impact assessments" of all economic agreements, market regulation and public policies. </a:t>
            </a:r>
            <a:endParaRPr lang="en-US" sz="2000"/>
          </a:p>
          <a:p>
            <a:pPr marL="571500" indent="-571500"/>
            <a:r>
              <a:rPr lang="en-US" sz="2000">
                <a:latin typeface="Arial"/>
                <a:cs typeface="Arial"/>
              </a:rPr>
              <a:t>Health Impact Assessments (HIAs) are a framework to help decisionmakers consider potential health consequences for proposed projects.</a:t>
            </a:r>
            <a:endParaRPr lang="en-US" sz="2000"/>
          </a:p>
          <a:p>
            <a:pPr marL="571500" indent="-571500"/>
            <a:r>
              <a:rPr lang="en-US" sz="2000">
                <a:latin typeface="Arial"/>
                <a:cs typeface="Arial"/>
              </a:rPr>
              <a:t>These assessments have been performed by subject matter experts all over the world, including in the U.S., in a variety of fields (including housing, transportation, and infrastructure).</a:t>
            </a:r>
            <a:endParaRPr lang="en-US" sz="2000"/>
          </a:p>
          <a:p>
            <a:pPr marL="571500" indent="-571500"/>
            <a:r>
              <a:rPr lang="en-US" sz="2000">
                <a:latin typeface="Arial"/>
                <a:cs typeface="Arial"/>
              </a:rPr>
              <a:t>A push for centering equity in these assessments has resulted in a new sub-field of Health Equity Impact Assessments (HEIAs).</a:t>
            </a:r>
            <a:endParaRPr lang="en-US" sz="2000"/>
          </a:p>
          <a:p>
            <a:pPr marL="571500" indent="-571500"/>
            <a:r>
              <a:rPr lang="en-US" sz="2000">
                <a:latin typeface="Arial"/>
                <a:cs typeface="Arial"/>
              </a:rPr>
              <a:t>Although there is no legislative requirement for HEIAs for health care facilities anywhere else in the country, the Department looked to organizations and groups that have created equity-focused templates, including health departments in California, North Carolina, Ohio, Oregon, Washington, Canada, New Zealand, and Wales.</a:t>
            </a:r>
          </a:p>
          <a:p>
            <a:pPr marL="0" indent="0">
              <a:buNone/>
            </a:pPr>
            <a:endParaRPr lang="en-US" sz="2000">
              <a:latin typeface="Arial"/>
              <a:cs typeface="Arial"/>
            </a:endParaRPr>
          </a:p>
          <a:p>
            <a:pPr marL="1104900" lvl="1" indent="-571500"/>
            <a:endParaRPr lang="en-US" sz="2000">
              <a:latin typeface="Arial"/>
              <a:cs typeface="Arial"/>
            </a:endParaRPr>
          </a:p>
        </p:txBody>
      </p:sp>
    </p:spTree>
    <p:extLst>
      <p:ext uri="{BB962C8B-B14F-4D97-AF65-F5344CB8AC3E}">
        <p14:creationId xmlns:p14="http://schemas.microsoft.com/office/powerpoint/2010/main" val="2926744356"/>
      </p:ext>
    </p:extLst>
  </p:cSld>
  <p:clrMapOvr>
    <a:masterClrMapping/>
  </p:clrMapOvr>
  <p:extLst>
    <p:ext uri="{6950BFC3-D8DA-4A85-94F7-54DA5524770B}">
      <p188:commentRel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E04FA-5F89-0F76-19BD-3CF6B8DC8D07}"/>
              </a:ext>
            </a:extLst>
          </p:cNvPr>
          <p:cNvSpPr>
            <a:spLocks noGrp="1"/>
          </p:cNvSpPr>
          <p:nvPr>
            <p:ph type="title"/>
          </p:nvPr>
        </p:nvSpPr>
        <p:spPr>
          <a:xfrm>
            <a:off x="105508" y="336906"/>
            <a:ext cx="11465169" cy="1143000"/>
          </a:xfrm>
        </p:spPr>
        <p:txBody>
          <a:bodyPr>
            <a:noAutofit/>
          </a:bodyPr>
          <a:lstStyle/>
          <a:p>
            <a:r>
              <a:rPr lang="en-US" sz="3800">
                <a:solidFill>
                  <a:srgbClr val="002D73"/>
                </a:solidFill>
                <a:latin typeface="Arial"/>
                <a:cs typeface="Calibri Light"/>
              </a:rPr>
              <a:t>Legislation</a:t>
            </a:r>
          </a:p>
        </p:txBody>
      </p:sp>
      <p:sp>
        <p:nvSpPr>
          <p:cNvPr id="3" name="Content Placeholder 2">
            <a:extLst>
              <a:ext uri="{FF2B5EF4-FFF2-40B4-BE49-F238E27FC236}">
                <a16:creationId xmlns:a16="http://schemas.microsoft.com/office/drawing/2014/main" id="{1677C405-008E-B2F1-3F6E-B38381E0B9FA}"/>
              </a:ext>
            </a:extLst>
          </p:cNvPr>
          <p:cNvSpPr>
            <a:spLocks noGrp="1"/>
          </p:cNvSpPr>
          <p:nvPr>
            <p:ph idx="1"/>
          </p:nvPr>
        </p:nvSpPr>
        <p:spPr>
          <a:xfrm>
            <a:off x="245820" y="1229163"/>
            <a:ext cx="11616045" cy="5218235"/>
          </a:xfrm>
        </p:spPr>
        <p:txBody>
          <a:bodyPr vert="horz" lIns="91440" tIns="45720" rIns="91440" bIns="45720" rtlCol="0" anchor="t">
            <a:noAutofit/>
          </a:bodyPr>
          <a:lstStyle/>
          <a:p>
            <a:pPr marL="457200" indent="-457200"/>
            <a:r>
              <a:rPr lang="en-US" sz="1800">
                <a:latin typeface="Arial"/>
                <a:ea typeface="+mn-lt"/>
                <a:cs typeface="Arial"/>
              </a:rPr>
              <a:t>HEIA is to understand the health equity impacts of a specific facility project.</a:t>
            </a:r>
            <a:endParaRPr lang="en-US" sz="1800">
              <a:ea typeface="+mn-lt"/>
            </a:endParaRPr>
          </a:p>
          <a:p>
            <a:pPr marL="456565" indent="-456565"/>
            <a:r>
              <a:rPr lang="en-US" sz="1800">
                <a:latin typeface="Arial"/>
                <a:ea typeface="+mn-lt"/>
                <a:cs typeface="Arial"/>
              </a:rPr>
              <a:t>HEIA is a focused assessment on impacts to medically underserved groups:</a:t>
            </a:r>
          </a:p>
          <a:p>
            <a:pPr marL="989965" lvl="1" indent="-380365"/>
            <a:r>
              <a:rPr lang="en-US" sz="1600">
                <a:latin typeface="Arial"/>
                <a:ea typeface="+mn-lt"/>
                <a:cs typeface="Arial"/>
              </a:rPr>
              <a:t>Low-income people; </a:t>
            </a:r>
            <a:endParaRPr lang="en-US" sz="1600"/>
          </a:p>
          <a:p>
            <a:pPr marL="989965" lvl="1" indent="-380365"/>
            <a:r>
              <a:rPr lang="en-US" sz="1600">
                <a:latin typeface="Arial"/>
                <a:ea typeface="+mn-lt"/>
                <a:cs typeface="Arial"/>
              </a:rPr>
              <a:t>Racial and ethnic minorities; </a:t>
            </a:r>
            <a:endParaRPr lang="en-US" sz="1600"/>
          </a:p>
          <a:p>
            <a:pPr marL="989965" lvl="1" indent="-380365"/>
            <a:r>
              <a:rPr lang="en-US" sz="1600">
                <a:latin typeface="Arial"/>
                <a:ea typeface="+mn-lt"/>
                <a:cs typeface="Arial"/>
              </a:rPr>
              <a:t>Immigrants; </a:t>
            </a:r>
            <a:endParaRPr lang="en-US" sz="1600"/>
          </a:p>
          <a:p>
            <a:pPr marL="989965" lvl="1" indent="-380365"/>
            <a:r>
              <a:rPr lang="en-US" sz="1600">
                <a:latin typeface="Arial"/>
                <a:ea typeface="+mn-lt"/>
                <a:cs typeface="Arial"/>
              </a:rPr>
              <a:t>Women; </a:t>
            </a:r>
            <a:endParaRPr lang="en-US" sz="1600"/>
          </a:p>
          <a:p>
            <a:pPr marL="989965" lvl="1" indent="-380365"/>
            <a:r>
              <a:rPr lang="en-US" sz="1600">
                <a:latin typeface="Arial"/>
                <a:ea typeface="+mn-lt"/>
                <a:cs typeface="Arial"/>
              </a:rPr>
              <a:t>Lesbian, gay, bisexual, transgender, or other-than-cisgender people; </a:t>
            </a:r>
            <a:endParaRPr lang="en-US" sz="1600"/>
          </a:p>
          <a:p>
            <a:pPr marL="989965" lvl="1" indent="-380365"/>
            <a:r>
              <a:rPr lang="en-US" sz="1600">
                <a:latin typeface="Arial"/>
                <a:ea typeface="+mn-lt"/>
                <a:cs typeface="Arial"/>
              </a:rPr>
              <a:t>People with disabilities; </a:t>
            </a:r>
            <a:endParaRPr lang="en-US" sz="1600"/>
          </a:p>
          <a:p>
            <a:pPr marL="989965" lvl="1" indent="-380365"/>
            <a:r>
              <a:rPr lang="en-US" sz="1600">
                <a:latin typeface="Arial"/>
                <a:ea typeface="+mn-lt"/>
                <a:cs typeface="Arial"/>
              </a:rPr>
              <a:t>Older adults; </a:t>
            </a:r>
            <a:endParaRPr lang="en-US" sz="1600"/>
          </a:p>
          <a:p>
            <a:pPr marL="989965" lvl="1" indent="-380365"/>
            <a:r>
              <a:rPr lang="en-US" sz="1600">
                <a:latin typeface="Arial"/>
                <a:ea typeface="+mn-lt"/>
                <a:cs typeface="Arial"/>
              </a:rPr>
              <a:t>Persons living with a prevalent infectious disease or condition; </a:t>
            </a:r>
            <a:endParaRPr lang="en-US" sz="1600"/>
          </a:p>
          <a:p>
            <a:pPr marL="989965" lvl="1" indent="-380365"/>
            <a:r>
              <a:rPr lang="en-US" sz="1600">
                <a:latin typeface="Arial"/>
                <a:ea typeface="+mn-lt"/>
                <a:cs typeface="Arial"/>
              </a:rPr>
              <a:t>Persons living in rural areas; </a:t>
            </a:r>
            <a:endParaRPr lang="en-US" sz="1600"/>
          </a:p>
          <a:p>
            <a:pPr marL="989965" lvl="1" indent="-380365"/>
            <a:r>
              <a:rPr lang="en-US" sz="1600">
                <a:latin typeface="Arial"/>
                <a:ea typeface="+mn-lt"/>
                <a:cs typeface="Arial"/>
              </a:rPr>
              <a:t>People who are eligible for or receive public health benefits; </a:t>
            </a:r>
            <a:endParaRPr lang="en-US" sz="1600"/>
          </a:p>
          <a:p>
            <a:pPr marL="989965" lvl="1" indent="-380365"/>
            <a:r>
              <a:rPr lang="en-US" sz="1600">
                <a:latin typeface="Arial"/>
                <a:ea typeface="+mn-lt"/>
                <a:cs typeface="Arial"/>
              </a:rPr>
              <a:t>People who do not have third-party health coverage or have inadequate third-party health coverage; and </a:t>
            </a:r>
            <a:endParaRPr lang="en-US" sz="1600"/>
          </a:p>
          <a:p>
            <a:pPr marL="989965" lvl="1" indent="-380365"/>
            <a:r>
              <a:rPr lang="en-US" sz="1600">
                <a:latin typeface="Arial"/>
                <a:ea typeface="+mn-lt"/>
                <a:cs typeface="Arial"/>
              </a:rPr>
              <a:t>Other people who are unable to obtain health care.</a:t>
            </a:r>
            <a:endParaRPr lang="en-US" sz="1600"/>
          </a:p>
          <a:p>
            <a:pPr marL="456565" indent="-456565"/>
            <a:r>
              <a:rPr lang="en-US" sz="1800">
                <a:latin typeface="Arial"/>
                <a:ea typeface="+mn-lt"/>
                <a:cs typeface="Arial"/>
              </a:rPr>
              <a:t>HEIA must be conducted by an independent entity.</a:t>
            </a:r>
            <a:endParaRPr lang="en-US" sz="1800">
              <a:ea typeface="+mn-lt"/>
            </a:endParaRPr>
          </a:p>
          <a:p>
            <a:pPr marL="456565" indent="-456565"/>
            <a:r>
              <a:rPr lang="en-US" sz="1800">
                <a:latin typeface="Arial"/>
                <a:ea typeface="+mn-lt"/>
                <a:cs typeface="Arial"/>
              </a:rPr>
              <a:t>There must be no conflict of interest between the independent entity</a:t>
            </a:r>
            <a:endParaRPr lang="en-US" sz="1800">
              <a:ea typeface="+mn-lt"/>
            </a:endParaRPr>
          </a:p>
          <a:p>
            <a:pPr marL="456565" indent="-456565"/>
            <a:r>
              <a:rPr lang="en-US" sz="1800">
                <a:latin typeface="Arial"/>
                <a:ea typeface="+mn-lt"/>
                <a:cs typeface="Arial"/>
              </a:rPr>
              <a:t>There needs to be meaningful engagement of community and stakeholders.</a:t>
            </a:r>
          </a:p>
          <a:p>
            <a:pPr marL="456565" indent="-456565"/>
            <a:r>
              <a:rPr lang="en-US" sz="1800">
                <a:latin typeface="Arial"/>
                <a:ea typeface="+mn-lt"/>
                <a:cs typeface="Arial"/>
              </a:rPr>
              <a:t>Specifies scope and contents of HEIA.</a:t>
            </a:r>
            <a:endParaRPr lang="en-US" sz="1800">
              <a:ea typeface="+mn-lt"/>
            </a:endParaRPr>
          </a:p>
        </p:txBody>
      </p:sp>
    </p:spTree>
    <p:extLst>
      <p:ext uri="{BB962C8B-B14F-4D97-AF65-F5344CB8AC3E}">
        <p14:creationId xmlns:p14="http://schemas.microsoft.com/office/powerpoint/2010/main" val="2269726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E04FA-5F89-0F76-19BD-3CF6B8DC8D07}"/>
              </a:ext>
            </a:extLst>
          </p:cNvPr>
          <p:cNvSpPr>
            <a:spLocks noGrp="1"/>
          </p:cNvSpPr>
          <p:nvPr>
            <p:ph type="title"/>
          </p:nvPr>
        </p:nvSpPr>
        <p:spPr>
          <a:xfrm>
            <a:off x="367090" y="595350"/>
            <a:ext cx="11465169" cy="1143000"/>
          </a:xfrm>
        </p:spPr>
        <p:txBody>
          <a:bodyPr>
            <a:noAutofit/>
          </a:bodyPr>
          <a:lstStyle/>
          <a:p>
            <a:r>
              <a:rPr lang="en-US" sz="3800">
                <a:solidFill>
                  <a:srgbClr val="002D73"/>
                </a:solidFill>
                <a:latin typeface="Arial"/>
                <a:cs typeface="Calibri Light"/>
              </a:rPr>
              <a:t>Purpose</a:t>
            </a:r>
          </a:p>
        </p:txBody>
      </p:sp>
      <p:sp>
        <p:nvSpPr>
          <p:cNvPr id="3" name="Content Placeholder 2">
            <a:extLst>
              <a:ext uri="{FF2B5EF4-FFF2-40B4-BE49-F238E27FC236}">
                <a16:creationId xmlns:a16="http://schemas.microsoft.com/office/drawing/2014/main" id="{1677C405-008E-B2F1-3F6E-B38381E0B9FA}"/>
              </a:ext>
            </a:extLst>
          </p:cNvPr>
          <p:cNvSpPr>
            <a:spLocks noGrp="1"/>
          </p:cNvSpPr>
          <p:nvPr>
            <p:ph idx="1"/>
          </p:nvPr>
        </p:nvSpPr>
        <p:spPr>
          <a:xfrm>
            <a:off x="472454" y="1614652"/>
            <a:ext cx="11418377" cy="3959186"/>
          </a:xfrm>
        </p:spPr>
        <p:txBody>
          <a:bodyPr vert="horz" lIns="91440" tIns="45720" rIns="91440" bIns="45720" rtlCol="0" anchor="t">
            <a:noAutofit/>
          </a:bodyPr>
          <a:lstStyle/>
          <a:p>
            <a:pPr marL="456565" indent="-456565"/>
            <a:r>
              <a:rPr lang="en-US" sz="2400">
                <a:latin typeface="Arial"/>
                <a:ea typeface="+mn-lt"/>
                <a:cs typeface="+mn-lt"/>
              </a:rPr>
              <a:t>Standardize practice of assessing whether, and if so how, a facility's project will:</a:t>
            </a:r>
            <a:endParaRPr lang="en-US" sz="2400"/>
          </a:p>
          <a:p>
            <a:pPr marL="989965" lvl="1" indent="-380365"/>
            <a:r>
              <a:rPr lang="en-US" sz="2400">
                <a:latin typeface="Arial"/>
                <a:ea typeface="+mn-lt"/>
                <a:cs typeface="+mn-lt"/>
              </a:rPr>
              <a:t>Improve access to services and health care</a:t>
            </a:r>
            <a:endParaRPr lang="en-US" sz="2400"/>
          </a:p>
          <a:p>
            <a:pPr marL="989965" lvl="1" indent="-380365"/>
            <a:r>
              <a:rPr lang="en-US" sz="2400">
                <a:latin typeface="Arial"/>
                <a:ea typeface="+mn-lt"/>
                <a:cs typeface="+mn-lt"/>
              </a:rPr>
              <a:t>Improve health equity</a:t>
            </a:r>
          </a:p>
          <a:p>
            <a:pPr marL="989965" lvl="1" indent="-380365"/>
            <a:r>
              <a:rPr lang="en-US" sz="2400">
                <a:latin typeface="Arial"/>
                <a:ea typeface="+mn-lt"/>
                <a:cs typeface="+mn-lt"/>
              </a:rPr>
              <a:t>Reduce health disparities</a:t>
            </a:r>
          </a:p>
          <a:p>
            <a:pPr marL="456565" indent="-456565"/>
            <a:r>
              <a:rPr lang="en-US" sz="2400">
                <a:latin typeface="Arial"/>
                <a:ea typeface="+mn-lt"/>
                <a:cs typeface="+mn-lt"/>
              </a:rPr>
              <a:t>Vision: To create cultural change where dedicated efforts to understand health equity impacts will be the norm or standard practice in the health care service delivery industry and have health equity considerations meaningfully impact the planning and execution of health care facility projects.</a:t>
            </a:r>
          </a:p>
        </p:txBody>
      </p:sp>
    </p:spTree>
    <p:extLst>
      <p:ext uri="{BB962C8B-B14F-4D97-AF65-F5344CB8AC3E}">
        <p14:creationId xmlns:p14="http://schemas.microsoft.com/office/powerpoint/2010/main" val="4246824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7F30D-680D-6BF0-E2E7-6AF9F752BD04}"/>
              </a:ext>
            </a:extLst>
          </p:cNvPr>
          <p:cNvSpPr>
            <a:spLocks noGrp="1"/>
          </p:cNvSpPr>
          <p:nvPr>
            <p:ph type="title"/>
          </p:nvPr>
        </p:nvSpPr>
        <p:spPr>
          <a:xfrm>
            <a:off x="609600" y="365881"/>
            <a:ext cx="10972800" cy="1143000"/>
          </a:xfrm>
        </p:spPr>
        <p:txBody>
          <a:bodyPr>
            <a:normAutofit/>
          </a:bodyPr>
          <a:lstStyle/>
          <a:p>
            <a:r>
              <a:rPr lang="en-US" sz="3800">
                <a:solidFill>
                  <a:srgbClr val="002D73"/>
                </a:solidFill>
                <a:latin typeface="Arial"/>
                <a:cs typeface="Calibri Light"/>
              </a:rPr>
              <a:t>Facilities Subject to the HEIA Requirement</a:t>
            </a:r>
            <a:endParaRPr lang="en-US" sz="3800">
              <a:solidFill>
                <a:srgbClr val="002D73"/>
              </a:solidFill>
              <a:latin typeface="Arial"/>
            </a:endParaRPr>
          </a:p>
        </p:txBody>
      </p:sp>
      <p:sp>
        <p:nvSpPr>
          <p:cNvPr id="3" name="Content Placeholder 2">
            <a:extLst>
              <a:ext uri="{FF2B5EF4-FFF2-40B4-BE49-F238E27FC236}">
                <a16:creationId xmlns:a16="http://schemas.microsoft.com/office/drawing/2014/main" id="{6A4BC801-71EF-0996-ADAE-17041D1BD4BF}"/>
              </a:ext>
            </a:extLst>
          </p:cNvPr>
          <p:cNvSpPr>
            <a:spLocks noGrp="1"/>
          </p:cNvSpPr>
          <p:nvPr>
            <p:ph idx="1"/>
          </p:nvPr>
        </p:nvSpPr>
        <p:spPr>
          <a:xfrm>
            <a:off x="228601" y="1600201"/>
            <a:ext cx="11598727" cy="4525433"/>
          </a:xfrm>
        </p:spPr>
        <p:txBody>
          <a:bodyPr vert="horz" lIns="91440" tIns="45720" rIns="91440" bIns="45720" rtlCol="0" anchor="t">
            <a:normAutofit fontScale="85000" lnSpcReduction="20000"/>
          </a:bodyPr>
          <a:lstStyle/>
          <a:p>
            <a:pPr marL="456565" indent="-456565"/>
            <a:r>
              <a:rPr lang="en-US" sz="4250">
                <a:latin typeface="Arial"/>
                <a:cs typeface="Calibri"/>
              </a:rPr>
              <a:t>Article 28 facilities:</a:t>
            </a:r>
            <a:endParaRPr lang="en-US"/>
          </a:p>
          <a:p>
            <a:pPr marL="989965" lvl="1" indent="-380365"/>
            <a:r>
              <a:rPr lang="en-US" sz="3700">
                <a:latin typeface="Arial"/>
                <a:cs typeface="Calibri"/>
              </a:rPr>
              <a:t>General Hospitals</a:t>
            </a:r>
          </a:p>
          <a:p>
            <a:pPr marL="989965" lvl="1" indent="-380365"/>
            <a:r>
              <a:rPr lang="en-US" sz="3700">
                <a:latin typeface="Arial"/>
                <a:cs typeface="Calibri"/>
              </a:rPr>
              <a:t>Residential Health Care Facilities (Nursing Homes)</a:t>
            </a:r>
          </a:p>
          <a:p>
            <a:pPr marL="989965" lvl="1" indent="-380365"/>
            <a:r>
              <a:rPr lang="en-US" sz="3700">
                <a:latin typeface="Arial"/>
                <a:cs typeface="Calibri"/>
              </a:rPr>
              <a:t>Diagnostic and Treatment Centers</a:t>
            </a:r>
          </a:p>
          <a:p>
            <a:pPr marL="989965" lvl="1" indent="-380365"/>
            <a:r>
              <a:rPr lang="en-US" sz="3700">
                <a:latin typeface="Arial"/>
                <a:cs typeface="Calibri"/>
              </a:rPr>
              <a:t>Midwifery Birth Centers</a:t>
            </a:r>
          </a:p>
          <a:p>
            <a:pPr marL="609600" lvl="1" indent="0">
              <a:buNone/>
            </a:pPr>
            <a:endParaRPr lang="en-US" sz="3700">
              <a:latin typeface="Arial"/>
              <a:cs typeface="Calibri"/>
            </a:endParaRPr>
          </a:p>
          <a:p>
            <a:pPr marL="456565" indent="-456565"/>
            <a:r>
              <a:rPr lang="en-US" sz="4250">
                <a:latin typeface="Arial"/>
                <a:cs typeface="Calibri"/>
              </a:rPr>
              <a:t>Not subject to HEIA: Diagnostic and Treatment Centers (D&amp;TCs) whose patient population is 50% or more Medicaid eligible or uninsured (combined).</a:t>
            </a:r>
          </a:p>
          <a:p>
            <a:pPr marL="456565" indent="-456565"/>
            <a:endParaRPr lang="en-US">
              <a:cs typeface="Calibri"/>
            </a:endParaRPr>
          </a:p>
        </p:txBody>
      </p:sp>
    </p:spTree>
    <p:extLst>
      <p:ext uri="{BB962C8B-B14F-4D97-AF65-F5344CB8AC3E}">
        <p14:creationId xmlns:p14="http://schemas.microsoft.com/office/powerpoint/2010/main" val="898344319"/>
      </p:ext>
    </p:extLst>
  </p:cSld>
  <p:clrMapOvr>
    <a:masterClrMapping/>
  </p:clrMapOvr>
  <p:extLst>
    <p:ext uri="{6950BFC3-D8DA-4A85-94F7-54DA5524770B}">
      <p188:commentRel xmlns:p188="http://schemas.microsoft.com/office/powerpoint/2018/8/main" r:id="rId2"/>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03821-E8A4-CC9D-C617-E38BE7D67A77}"/>
              </a:ext>
            </a:extLst>
          </p:cNvPr>
          <p:cNvSpPr>
            <a:spLocks noGrp="1"/>
          </p:cNvSpPr>
          <p:nvPr>
            <p:ph type="title"/>
          </p:nvPr>
        </p:nvSpPr>
        <p:spPr/>
        <p:txBody>
          <a:bodyPr>
            <a:normAutofit/>
          </a:bodyPr>
          <a:lstStyle/>
          <a:p>
            <a:r>
              <a:rPr lang="en-US" sz="3800">
                <a:solidFill>
                  <a:srgbClr val="002D73"/>
                </a:solidFill>
                <a:latin typeface="Arial"/>
                <a:cs typeface="Arial"/>
              </a:rPr>
              <a:t>Who Will Conduct the HEIA?</a:t>
            </a:r>
            <a:endParaRPr lang="en-US" sz="3800">
              <a:solidFill>
                <a:srgbClr val="002D73"/>
              </a:solidFill>
            </a:endParaRPr>
          </a:p>
        </p:txBody>
      </p:sp>
      <p:sp>
        <p:nvSpPr>
          <p:cNvPr id="3" name="Content Placeholder 2">
            <a:extLst>
              <a:ext uri="{FF2B5EF4-FFF2-40B4-BE49-F238E27FC236}">
                <a16:creationId xmlns:a16="http://schemas.microsoft.com/office/drawing/2014/main" id="{FE6358B0-7D93-634A-7D81-48285E82E7D2}"/>
              </a:ext>
            </a:extLst>
          </p:cNvPr>
          <p:cNvSpPr>
            <a:spLocks noGrp="1"/>
          </p:cNvSpPr>
          <p:nvPr>
            <p:ph idx="1"/>
          </p:nvPr>
        </p:nvSpPr>
        <p:spPr>
          <a:xfrm>
            <a:off x="609600" y="1280350"/>
            <a:ext cx="10972800" cy="5193358"/>
          </a:xfrm>
        </p:spPr>
        <p:txBody>
          <a:bodyPr vert="horz" lIns="91440" tIns="45720" rIns="91440" bIns="45720" rtlCol="0" anchor="t">
            <a:noAutofit/>
          </a:bodyPr>
          <a:lstStyle/>
          <a:p>
            <a:pPr marL="0" indent="0">
              <a:buNone/>
            </a:pPr>
            <a:r>
              <a:rPr lang="en-US" sz="2000">
                <a:latin typeface="Arial"/>
                <a:cs typeface="Arial"/>
              </a:rPr>
              <a:t>Independent Entity means individual or organization with: </a:t>
            </a:r>
            <a:endParaRPr lang="en-US" sz="2000"/>
          </a:p>
          <a:p>
            <a:pPr marL="0" indent="0">
              <a:buNone/>
            </a:pPr>
            <a:endParaRPr lang="en-US" sz="1800">
              <a:latin typeface="Arial"/>
              <a:cs typeface="Arial"/>
            </a:endParaRPr>
          </a:p>
          <a:p>
            <a:pPr marL="0" indent="0">
              <a:buNone/>
            </a:pPr>
            <a:endParaRPr lang="en-US" sz="1800">
              <a:latin typeface="Arial"/>
              <a:cs typeface="Arial"/>
            </a:endParaRPr>
          </a:p>
          <a:p>
            <a:pPr marL="0" indent="0">
              <a:buNone/>
            </a:pPr>
            <a:endParaRPr lang="en-US" sz="1800">
              <a:latin typeface="Arial"/>
              <a:cs typeface="Arial"/>
            </a:endParaRPr>
          </a:p>
          <a:p>
            <a:pPr marL="0" indent="0">
              <a:buNone/>
            </a:pPr>
            <a:endParaRPr lang="en-US" sz="1800">
              <a:latin typeface="Arial"/>
              <a:cs typeface="Arial"/>
            </a:endParaRPr>
          </a:p>
          <a:p>
            <a:pPr marL="0" indent="0">
              <a:buNone/>
            </a:pPr>
            <a:endParaRPr lang="en-US" sz="1800">
              <a:latin typeface="Arial"/>
              <a:cs typeface="Arial"/>
            </a:endParaRPr>
          </a:p>
          <a:p>
            <a:pPr marL="0" indent="0">
              <a:buNone/>
            </a:pPr>
            <a:endParaRPr lang="en-US" sz="1800">
              <a:latin typeface="Arial"/>
              <a:cs typeface="Arial"/>
            </a:endParaRPr>
          </a:p>
          <a:p>
            <a:pPr marL="0" indent="0">
              <a:buNone/>
            </a:pPr>
            <a:endParaRPr lang="en-US" sz="1800">
              <a:latin typeface="Arial"/>
              <a:cs typeface="Arial"/>
            </a:endParaRPr>
          </a:p>
          <a:p>
            <a:pPr marL="0" indent="0">
              <a:buNone/>
            </a:pPr>
            <a:r>
              <a:rPr lang="en-US" sz="1800">
                <a:latin typeface="Arial"/>
                <a:cs typeface="Arial"/>
              </a:rPr>
              <a:t>The Independent Entity cannot be someone who:</a:t>
            </a:r>
          </a:p>
          <a:p>
            <a:pPr marL="456565" indent="-456565"/>
            <a:r>
              <a:rPr lang="en-US" sz="1800">
                <a:latin typeface="Arial"/>
                <a:cs typeface="Arial"/>
              </a:rPr>
              <a:t>Helps compile or writes any part of the CON application being submitted for this specific project, other than the HEIA; </a:t>
            </a:r>
          </a:p>
          <a:p>
            <a:pPr marL="456565" indent="-456565"/>
            <a:r>
              <a:rPr lang="en-US" sz="1800">
                <a:latin typeface="Arial"/>
                <a:cs typeface="Arial"/>
              </a:rPr>
              <a:t>Has a financial interest in the outcome of this specific project’s Certificate of Need application (i.e. individual is a member of the facility’s Board of Directors or advisory board); or </a:t>
            </a:r>
          </a:p>
          <a:p>
            <a:pPr marL="456565" indent="-456565"/>
            <a:r>
              <a:rPr lang="en-US" sz="1800">
                <a:latin typeface="Arial"/>
                <a:cs typeface="Arial"/>
              </a:rPr>
              <a:t>Has accepted or will accept a financial gift or incentive from the Applicant above fair market value for the cost of performing the HEIA.</a:t>
            </a:r>
          </a:p>
        </p:txBody>
      </p:sp>
      <p:graphicFrame>
        <p:nvGraphicFramePr>
          <p:cNvPr id="4" name="Table 4">
            <a:extLst>
              <a:ext uri="{FF2B5EF4-FFF2-40B4-BE49-F238E27FC236}">
                <a16:creationId xmlns:a16="http://schemas.microsoft.com/office/drawing/2014/main" id="{C3FE1705-B262-6E4C-6839-5AA57A0E1FCA}"/>
              </a:ext>
            </a:extLst>
          </p:cNvPr>
          <p:cNvGraphicFramePr>
            <a:graphicFrameLocks noGrp="1"/>
          </p:cNvGraphicFramePr>
          <p:nvPr>
            <p:extLst>
              <p:ext uri="{D42A27DB-BD31-4B8C-83A1-F6EECF244321}">
                <p14:modId xmlns:p14="http://schemas.microsoft.com/office/powerpoint/2010/main" val="1969424843"/>
              </p:ext>
            </p:extLst>
          </p:nvPr>
        </p:nvGraphicFramePr>
        <p:xfrm>
          <a:off x="1955236" y="1691339"/>
          <a:ext cx="8168640" cy="2011680"/>
        </p:xfrm>
        <a:graphic>
          <a:graphicData uri="http://schemas.openxmlformats.org/drawingml/2006/table">
            <a:tbl>
              <a:tblPr firstRow="1" bandRow="1">
                <a:tableStyleId>{5C22544A-7EE6-4342-B048-85BDC9FD1C3A}</a:tableStyleId>
              </a:tblPr>
              <a:tblGrid>
                <a:gridCol w="4084320">
                  <a:extLst>
                    <a:ext uri="{9D8B030D-6E8A-4147-A177-3AD203B41FA5}">
                      <a16:colId xmlns:a16="http://schemas.microsoft.com/office/drawing/2014/main" val="3158706171"/>
                    </a:ext>
                  </a:extLst>
                </a:gridCol>
                <a:gridCol w="4084320">
                  <a:extLst>
                    <a:ext uri="{9D8B030D-6E8A-4147-A177-3AD203B41FA5}">
                      <a16:colId xmlns:a16="http://schemas.microsoft.com/office/drawing/2014/main" val="4187549997"/>
                    </a:ext>
                  </a:extLst>
                </a:gridCol>
              </a:tblGrid>
              <a:tr h="370840">
                <a:tc>
                  <a:txBody>
                    <a:bodyPr/>
                    <a:lstStyle/>
                    <a:p>
                      <a:r>
                        <a:rPr lang="en-US" sz="2000">
                          <a:latin typeface="Arial"/>
                        </a:rPr>
                        <a:t>Mandatory expertise and experience (all)</a:t>
                      </a:r>
                    </a:p>
                  </a:txBody>
                  <a:tcPr/>
                </a:tc>
                <a:tc>
                  <a:txBody>
                    <a:bodyPr/>
                    <a:lstStyle/>
                    <a:p>
                      <a:r>
                        <a:rPr lang="en-US" sz="2000">
                          <a:latin typeface="Arial"/>
                        </a:rPr>
                        <a:t>Preferred expertise and experience (one or both)</a:t>
                      </a:r>
                    </a:p>
                  </a:txBody>
                  <a:tcPr/>
                </a:tc>
                <a:extLst>
                  <a:ext uri="{0D108BD9-81ED-4DB2-BD59-A6C34878D82A}">
                    <a16:rowId xmlns:a16="http://schemas.microsoft.com/office/drawing/2014/main" val="381226483"/>
                  </a:ext>
                </a:extLst>
              </a:tr>
              <a:tr h="370840">
                <a:tc>
                  <a:txBody>
                    <a:bodyPr/>
                    <a:lstStyle/>
                    <a:p>
                      <a:pPr marL="342900" indent="-342900">
                        <a:buFont typeface="Arial"/>
                        <a:buChar char="•"/>
                      </a:pPr>
                      <a:r>
                        <a:rPr lang="en-US" sz="2000">
                          <a:latin typeface="Arial"/>
                        </a:rPr>
                        <a:t>Health equity</a:t>
                      </a:r>
                    </a:p>
                    <a:p>
                      <a:pPr marL="342900" lvl="0" indent="-342900">
                        <a:buFont typeface="Arial"/>
                        <a:buChar char="•"/>
                      </a:pPr>
                      <a:r>
                        <a:rPr lang="en-US" sz="2000">
                          <a:latin typeface="Arial"/>
                        </a:rPr>
                        <a:t>Anti-racism</a:t>
                      </a:r>
                    </a:p>
                    <a:p>
                      <a:pPr marL="342900" lvl="0" indent="-342900">
                        <a:buFont typeface="Arial"/>
                        <a:buChar char="•"/>
                      </a:pPr>
                      <a:r>
                        <a:rPr lang="en-US" sz="2000">
                          <a:latin typeface="Arial"/>
                        </a:rPr>
                        <a:t>Community and stakeholder engagement</a:t>
                      </a:r>
                    </a:p>
                  </a:txBody>
                  <a:tcPr/>
                </a:tc>
                <a:tc>
                  <a:txBody>
                    <a:bodyPr/>
                    <a:lstStyle/>
                    <a:p>
                      <a:pPr marL="342900" indent="-342900">
                        <a:buFont typeface="Arial"/>
                        <a:buChar char="•"/>
                      </a:pPr>
                      <a:r>
                        <a:rPr lang="en-US" sz="2000">
                          <a:latin typeface="Arial"/>
                        </a:rPr>
                        <a:t>Health care access</a:t>
                      </a:r>
                    </a:p>
                    <a:p>
                      <a:pPr marL="342900" lvl="0" indent="-342900">
                        <a:buFont typeface="Arial"/>
                        <a:buChar char="•"/>
                      </a:pPr>
                      <a:r>
                        <a:rPr lang="en-US" sz="2000">
                          <a:latin typeface="Arial"/>
                        </a:rPr>
                        <a:t>Delivery of health care services</a:t>
                      </a:r>
                    </a:p>
                  </a:txBody>
                  <a:tcPr/>
                </a:tc>
                <a:extLst>
                  <a:ext uri="{0D108BD9-81ED-4DB2-BD59-A6C34878D82A}">
                    <a16:rowId xmlns:a16="http://schemas.microsoft.com/office/drawing/2014/main" val="2116421292"/>
                  </a:ext>
                </a:extLst>
              </a:tr>
            </a:tbl>
          </a:graphicData>
        </a:graphic>
      </p:graphicFrame>
    </p:spTree>
    <p:extLst>
      <p:ext uri="{BB962C8B-B14F-4D97-AF65-F5344CB8AC3E}">
        <p14:creationId xmlns:p14="http://schemas.microsoft.com/office/powerpoint/2010/main" val="2931898217"/>
      </p:ext>
    </p:extLst>
  </p:cSld>
  <p:clrMapOvr>
    <a:masterClrMapping/>
  </p:clrMapOvr>
  <p:extLst>
    <p:ext uri="{6950BFC3-D8DA-4A85-94F7-54DA5524770B}">
      <p188:commentRel xmlns:p188="http://schemas.microsoft.com/office/powerpoint/2018/8/main" r:id="rId2"/>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7F30D-680D-6BF0-E2E7-6AF9F752BD04}"/>
              </a:ext>
            </a:extLst>
          </p:cNvPr>
          <p:cNvSpPr>
            <a:spLocks noGrp="1"/>
          </p:cNvSpPr>
          <p:nvPr>
            <p:ph type="title"/>
          </p:nvPr>
        </p:nvSpPr>
        <p:spPr>
          <a:xfrm>
            <a:off x="531159" y="365881"/>
            <a:ext cx="10972800" cy="1143000"/>
          </a:xfrm>
        </p:spPr>
        <p:txBody>
          <a:bodyPr>
            <a:normAutofit/>
          </a:bodyPr>
          <a:lstStyle/>
          <a:p>
            <a:r>
              <a:rPr lang="en-US" sz="3800">
                <a:solidFill>
                  <a:srgbClr val="002D73"/>
                </a:solidFill>
                <a:latin typeface="Arial"/>
                <a:cs typeface="Calibri Light"/>
              </a:rPr>
              <a:t>Program Implementation</a:t>
            </a:r>
          </a:p>
        </p:txBody>
      </p:sp>
      <p:sp>
        <p:nvSpPr>
          <p:cNvPr id="3" name="Content Placeholder 2">
            <a:extLst>
              <a:ext uri="{FF2B5EF4-FFF2-40B4-BE49-F238E27FC236}">
                <a16:creationId xmlns:a16="http://schemas.microsoft.com/office/drawing/2014/main" id="{6A4BC801-71EF-0996-ADAE-17041D1BD4BF}"/>
              </a:ext>
            </a:extLst>
          </p:cNvPr>
          <p:cNvSpPr>
            <a:spLocks noGrp="1"/>
          </p:cNvSpPr>
          <p:nvPr>
            <p:ph idx="1"/>
          </p:nvPr>
        </p:nvSpPr>
        <p:spPr>
          <a:xfrm>
            <a:off x="531159" y="1384541"/>
            <a:ext cx="11049640" cy="5067664"/>
          </a:xfrm>
        </p:spPr>
        <p:txBody>
          <a:bodyPr vert="horz" lIns="91440" tIns="45720" rIns="91440" bIns="45720" rtlCol="0" anchor="t">
            <a:normAutofit fontScale="85000" lnSpcReduction="20000"/>
          </a:bodyPr>
          <a:lstStyle/>
          <a:p>
            <a:pPr marL="457200" indent="-457200"/>
            <a:r>
              <a:rPr lang="en-US" sz="2800" dirty="0">
                <a:latin typeface="Arial"/>
                <a:cs typeface="Arial"/>
              </a:rPr>
              <a:t>Established a Health Equity Impact Assessment Unit in the Office of Health Equity and Human Rights.</a:t>
            </a:r>
            <a:endParaRPr lang="en-US" sz="2800" dirty="0"/>
          </a:p>
          <a:p>
            <a:pPr marL="989965" lvl="1" indent="-380365"/>
            <a:r>
              <a:rPr lang="en-US" sz="2600" dirty="0">
                <a:latin typeface="Arial"/>
                <a:cs typeface="Arial"/>
              </a:rPr>
              <a:t>Director hired</a:t>
            </a:r>
            <a:endParaRPr lang="en-US" sz="2600" dirty="0"/>
          </a:p>
          <a:p>
            <a:pPr marL="989965" lvl="1" indent="-380365"/>
            <a:r>
              <a:rPr lang="en-US" sz="2600" dirty="0">
                <a:latin typeface="Arial"/>
                <a:cs typeface="Arial"/>
              </a:rPr>
              <a:t>Additional staff will be hired to the Office of Primary Care and Health Systems Management and Division of Legal Affairs.</a:t>
            </a:r>
            <a:endParaRPr lang="en-US" sz="2600" dirty="0"/>
          </a:p>
          <a:p>
            <a:pPr marL="457200" indent="-457200"/>
            <a:r>
              <a:rPr lang="en-US" sz="2800" dirty="0">
                <a:latin typeface="Arial"/>
                <a:cs typeface="Arial"/>
              </a:rPr>
              <a:t>Implemented technical changes to NYSE-CON application system so that it can accept HEIA documents within the Certificate of Need application.</a:t>
            </a:r>
            <a:endParaRPr lang="en-US" sz="2800" dirty="0"/>
          </a:p>
          <a:p>
            <a:pPr marL="457200" indent="-457200"/>
            <a:r>
              <a:rPr lang="en-US" sz="2800" dirty="0">
                <a:latin typeface="Arial"/>
                <a:cs typeface="Arial"/>
              </a:rPr>
              <a:t>Launched a dedicated HEIA page on the new Office of Health Equity and Human Rights webpage.</a:t>
            </a:r>
            <a:endParaRPr lang="en-US" sz="2800" dirty="0"/>
          </a:p>
          <a:p>
            <a:pPr marL="457200" indent="-457200"/>
            <a:r>
              <a:rPr lang="en-US" sz="2800" dirty="0">
                <a:latin typeface="Arial"/>
                <a:cs typeface="Arial"/>
              </a:rPr>
              <a:t>Issued HEIA Program Documents:</a:t>
            </a:r>
          </a:p>
          <a:p>
            <a:pPr marL="989965" lvl="1" indent="-380365"/>
            <a:r>
              <a:rPr lang="en-US" sz="2550" dirty="0">
                <a:latin typeface="Arial"/>
                <a:cs typeface="Arial"/>
              </a:rPr>
              <a:t>HEIA Requirement Criteria</a:t>
            </a:r>
          </a:p>
          <a:p>
            <a:pPr marL="989965" lvl="1" indent="-380365"/>
            <a:r>
              <a:rPr lang="en-US" sz="2550" dirty="0">
                <a:latin typeface="Arial"/>
                <a:cs typeface="Arial"/>
              </a:rPr>
              <a:t>HEIA Template</a:t>
            </a:r>
          </a:p>
          <a:p>
            <a:pPr marL="989965" lvl="1" indent="-380365"/>
            <a:r>
              <a:rPr lang="en-US" sz="2550" dirty="0">
                <a:latin typeface="Arial"/>
                <a:cs typeface="Arial"/>
              </a:rPr>
              <a:t>HEIA Data Tables</a:t>
            </a:r>
          </a:p>
          <a:p>
            <a:pPr marL="989965" lvl="1" indent="-380365"/>
            <a:r>
              <a:rPr lang="en-US" sz="2550" dirty="0">
                <a:latin typeface="Arial"/>
                <a:cs typeface="Arial"/>
              </a:rPr>
              <a:t>HEIA Template Instructions</a:t>
            </a:r>
          </a:p>
          <a:p>
            <a:pPr marL="989965" lvl="1" indent="-380365"/>
            <a:r>
              <a:rPr lang="en-US" sz="2550" dirty="0">
                <a:latin typeface="Arial"/>
                <a:cs typeface="Arial"/>
              </a:rPr>
              <a:t>HEIA Conflict-of-Interest</a:t>
            </a:r>
          </a:p>
          <a:p>
            <a:pPr marL="989965" lvl="1" indent="-380365"/>
            <a:endParaRPr lang="en-US" sz="2600">
              <a:latin typeface="Arial"/>
              <a:cs typeface="Arial"/>
            </a:endParaRPr>
          </a:p>
        </p:txBody>
      </p:sp>
    </p:spTree>
    <p:extLst>
      <p:ext uri="{BB962C8B-B14F-4D97-AF65-F5344CB8AC3E}">
        <p14:creationId xmlns:p14="http://schemas.microsoft.com/office/powerpoint/2010/main" val="905707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7F30D-680D-6BF0-E2E7-6AF9F752BD04}"/>
              </a:ext>
            </a:extLst>
          </p:cNvPr>
          <p:cNvSpPr>
            <a:spLocks noGrp="1"/>
          </p:cNvSpPr>
          <p:nvPr>
            <p:ph type="title"/>
          </p:nvPr>
        </p:nvSpPr>
        <p:spPr>
          <a:xfrm>
            <a:off x="609600" y="365881"/>
            <a:ext cx="10972800" cy="1143000"/>
          </a:xfrm>
        </p:spPr>
        <p:txBody>
          <a:bodyPr>
            <a:normAutofit/>
          </a:bodyPr>
          <a:lstStyle/>
          <a:p>
            <a:r>
              <a:rPr lang="en-US" sz="3800">
                <a:solidFill>
                  <a:srgbClr val="002D73"/>
                </a:solidFill>
                <a:latin typeface="Arial"/>
                <a:cs typeface="Calibri Light"/>
              </a:rPr>
              <a:t>HEIA Template: Structure</a:t>
            </a:r>
          </a:p>
        </p:txBody>
      </p:sp>
      <p:sp>
        <p:nvSpPr>
          <p:cNvPr id="3" name="Content Placeholder 2">
            <a:extLst>
              <a:ext uri="{FF2B5EF4-FFF2-40B4-BE49-F238E27FC236}">
                <a16:creationId xmlns:a16="http://schemas.microsoft.com/office/drawing/2014/main" id="{6A4BC801-71EF-0996-ADAE-17041D1BD4BF}"/>
              </a:ext>
            </a:extLst>
          </p:cNvPr>
          <p:cNvSpPr>
            <a:spLocks noGrp="1"/>
          </p:cNvSpPr>
          <p:nvPr>
            <p:ph idx="1"/>
          </p:nvPr>
        </p:nvSpPr>
        <p:spPr>
          <a:xfrm>
            <a:off x="665630" y="1384541"/>
            <a:ext cx="11161698" cy="5067664"/>
          </a:xfrm>
        </p:spPr>
        <p:txBody>
          <a:bodyPr vert="horz" lIns="91440" tIns="45720" rIns="91440" bIns="45720" rtlCol="0" anchor="t">
            <a:normAutofit fontScale="92500" lnSpcReduction="10000"/>
          </a:bodyPr>
          <a:lstStyle/>
          <a:p>
            <a:pPr marL="0" indent="0">
              <a:buNone/>
            </a:pPr>
            <a:r>
              <a:rPr lang="en-US" sz="3200">
                <a:latin typeface="Arial"/>
                <a:cs typeface="Arial"/>
              </a:rPr>
              <a:t>Five-step approach to conducting a health equity impact assessment:</a:t>
            </a:r>
            <a:endParaRPr lang="en-US" sz="3200"/>
          </a:p>
          <a:p>
            <a:pPr marL="1276350" lvl="1" indent="-742950">
              <a:buAutoNum type="arabicPeriod"/>
            </a:pPr>
            <a:r>
              <a:rPr lang="en-US" sz="2800" b="1">
                <a:latin typeface="Arial"/>
                <a:cs typeface="Arial"/>
              </a:rPr>
              <a:t>Scoping</a:t>
            </a:r>
            <a:r>
              <a:rPr lang="en-US" sz="2800">
                <a:latin typeface="Arial"/>
                <a:cs typeface="Arial"/>
              </a:rPr>
              <a:t>: Using data, identify populations affected.</a:t>
            </a:r>
          </a:p>
          <a:p>
            <a:pPr marL="1276350" lvl="1" indent="-742950">
              <a:buAutoNum type="arabicPeriod"/>
            </a:pPr>
            <a:r>
              <a:rPr lang="en-US" sz="2800" b="1">
                <a:latin typeface="Arial"/>
                <a:cs typeface="Arial"/>
              </a:rPr>
              <a:t>Potential Impacts</a:t>
            </a:r>
            <a:r>
              <a:rPr lang="en-US" sz="2800">
                <a:latin typeface="Arial"/>
                <a:cs typeface="Arial"/>
              </a:rPr>
              <a:t>: Identify positive and negative health impacts of planned policy, program or initiative.</a:t>
            </a:r>
          </a:p>
          <a:p>
            <a:pPr marL="1276350" lvl="1" indent="-742950">
              <a:buAutoNum type="arabicPeriod"/>
            </a:pPr>
            <a:r>
              <a:rPr lang="en-US" sz="2800" b="1">
                <a:latin typeface="Arial"/>
                <a:cs typeface="Arial"/>
              </a:rPr>
              <a:t>Mitigation</a:t>
            </a:r>
            <a:r>
              <a:rPr lang="en-US" sz="2800">
                <a:latin typeface="Arial"/>
                <a:cs typeface="Arial"/>
              </a:rPr>
              <a:t>: Identify evidence-based ways to reduce potential negative impacts and amplify positive impacts.</a:t>
            </a:r>
          </a:p>
          <a:p>
            <a:pPr marL="1276350" lvl="1" indent="-742950">
              <a:buAutoNum type="arabicPeriod"/>
            </a:pPr>
            <a:r>
              <a:rPr lang="en-US" sz="2800" b="1">
                <a:latin typeface="Arial"/>
                <a:cs typeface="Arial"/>
              </a:rPr>
              <a:t>Monitoring</a:t>
            </a:r>
            <a:r>
              <a:rPr lang="en-US" sz="2800">
                <a:latin typeface="Arial"/>
                <a:cs typeface="Arial"/>
              </a:rPr>
              <a:t>: Determine mitigation strategies for affected populations and identify ways to measure success for each mitigation strategy identified.</a:t>
            </a:r>
          </a:p>
          <a:p>
            <a:pPr marL="1276350" lvl="1" indent="-742950">
              <a:buAutoNum type="arabicPeriod"/>
            </a:pPr>
            <a:r>
              <a:rPr lang="en-US" sz="2800" b="1">
                <a:latin typeface="Arial"/>
                <a:cs typeface="Arial"/>
              </a:rPr>
              <a:t>Dissemination</a:t>
            </a:r>
            <a:r>
              <a:rPr lang="en-US" sz="2800">
                <a:latin typeface="Arial"/>
                <a:cs typeface="Arial"/>
              </a:rPr>
              <a:t>: Identify ways to share results and recommendations to address equity.</a:t>
            </a:r>
          </a:p>
          <a:p>
            <a:pPr marL="1104900" lvl="1" indent="-571500"/>
            <a:endParaRPr lang="en-US" sz="3700">
              <a:latin typeface="Arial"/>
              <a:cs typeface="Arial"/>
            </a:endParaRPr>
          </a:p>
        </p:txBody>
      </p:sp>
    </p:spTree>
    <p:extLst>
      <p:ext uri="{BB962C8B-B14F-4D97-AF65-F5344CB8AC3E}">
        <p14:creationId xmlns:p14="http://schemas.microsoft.com/office/powerpoint/2010/main" val="444897037"/>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ver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Section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Conten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1528</Words>
  <Application>Microsoft Office PowerPoint</Application>
  <PresentationFormat>Widescreen</PresentationFormat>
  <Paragraphs>186</Paragraphs>
  <Slides>13</Slides>
  <Notes>3</Notes>
  <HiddenSlides>0</HiddenSlides>
  <MMClips>0</MMClips>
  <ScaleCrop>false</ScaleCrop>
  <HeadingPairs>
    <vt:vector size="6" baseType="variant">
      <vt:variant>
        <vt:lpstr>Fonts Used</vt:lpstr>
      </vt:variant>
      <vt:variant>
        <vt:i4>3</vt:i4>
      </vt:variant>
      <vt:variant>
        <vt:lpstr>Theme</vt:lpstr>
      </vt:variant>
      <vt:variant>
        <vt:i4>5</vt:i4>
      </vt:variant>
      <vt:variant>
        <vt:lpstr>Slide Titles</vt:lpstr>
      </vt:variant>
      <vt:variant>
        <vt:i4>13</vt:i4>
      </vt:variant>
    </vt:vector>
  </HeadingPairs>
  <TitlesOfParts>
    <vt:vector size="21" baseType="lpstr">
      <vt:lpstr>Arial</vt:lpstr>
      <vt:lpstr>Calibri</vt:lpstr>
      <vt:lpstr>Calibri Light</vt:lpstr>
      <vt:lpstr>Custom Design</vt:lpstr>
      <vt:lpstr>Cover Master</vt:lpstr>
      <vt:lpstr>Section Master</vt:lpstr>
      <vt:lpstr>Content Master</vt:lpstr>
      <vt:lpstr>2_Custom Design</vt:lpstr>
      <vt:lpstr>Health Equity Impact Assessment</vt:lpstr>
      <vt:lpstr>Background</vt:lpstr>
      <vt:lpstr>Landscape</vt:lpstr>
      <vt:lpstr>Legislation</vt:lpstr>
      <vt:lpstr>Purpose</vt:lpstr>
      <vt:lpstr>Facilities Subject to the HEIA Requirement</vt:lpstr>
      <vt:lpstr>Who Will Conduct the HEIA?</vt:lpstr>
      <vt:lpstr>Program Implementation</vt:lpstr>
      <vt:lpstr>HEIA Template: Structure</vt:lpstr>
      <vt:lpstr>PowerPoint Presentation</vt:lpstr>
      <vt:lpstr>HEIA Submission Requirements</vt:lpstr>
      <vt:lpstr>Priorities</vt:lpstr>
      <vt:lpstr>Contact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Griffin, Kacey (DOH)</dc:creator>
  <cp:lastModifiedBy>Leonard, Colleen M (HEALTH)</cp:lastModifiedBy>
  <cp:revision>72</cp:revision>
  <dcterms:created xsi:type="dcterms:W3CDTF">2023-01-09T15:39:22Z</dcterms:created>
  <dcterms:modified xsi:type="dcterms:W3CDTF">2023-06-23T12:42:23Z</dcterms:modified>
</cp:coreProperties>
</file>