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  <p:sldMasterId id="2147483660" r:id="rId2"/>
    <p:sldMasterId id="2147483648" r:id="rId3"/>
    <p:sldMasterId id="2147483674" r:id="rId4"/>
  </p:sldMasterIdLst>
  <p:notesMasterIdLst>
    <p:notesMasterId r:id="rId13"/>
  </p:notesMasterIdLst>
  <p:sldIdLst>
    <p:sldId id="256" r:id="rId5"/>
    <p:sldId id="2147374233" r:id="rId6"/>
    <p:sldId id="2147374230" r:id="rId7"/>
    <p:sldId id="2147374236" r:id="rId8"/>
    <p:sldId id="2147374234" r:id="rId9"/>
    <p:sldId id="2147374235" r:id="rId10"/>
    <p:sldId id="2147374232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B521883-5440-A8AD-8F05-62C67FEF01D7}" name="Meyer, Samuel (HEALTH)" initials="MS(" userId="S::Samuel.Meyer@health.ny.gov::d4953e5a-3635-4a44-84f9-57be126f81ad" providerId="AD"/>
  <p188:author id="{7A5799E2-5F6F-5B46-1D48-B4476DED1149}" name="Harris, Julie M (HEALTH)" initials="HJM(" userId="S::julie.harris@health.ny.gov::c3488fc3-4643-4839-8efb-498994257cb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569"/>
    <a:srgbClr val="002D73"/>
    <a:srgbClr val="553278"/>
    <a:srgbClr val="154071"/>
    <a:srgbClr val="9EDAE8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E5D0E-B5D2-446B-936C-4F57AE09084C}" v="19" dt="2023-06-26T13:18:32.5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43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E6DBE9-BE00-4681-AFC6-36E155FC4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2851716"/>
            <a:ext cx="9144000" cy="2291783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2813616"/>
            <a:ext cx="9144000" cy="76200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1"/>
          <p:cNvSpPr txBox="1">
            <a:spLocks/>
          </p:cNvSpPr>
          <p:nvPr userDrawn="1"/>
        </p:nvSpPr>
        <p:spPr>
          <a:xfrm>
            <a:off x="457200" y="394335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3196702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/>
              <a:t>‹#›</a:t>
            </a:fld>
            <a:endParaRPr lang="en-US" sz="1200">
              <a:solidFill>
                <a:srgbClr val="002D73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85F9AB3-51A3-40D0-BE57-4FD5006B4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May 9,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44" y="4512941"/>
            <a:ext cx="1508556" cy="38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40440" y="1315502"/>
            <a:ext cx="767154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Committee Meeting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73562" y="4505886"/>
            <a:ext cx="823722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Monday, June 26,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E78D60-31F8-4801-9ECB-550949C539FC}"/>
              </a:ext>
            </a:extLst>
          </p:cNvPr>
          <p:cNvSpPr txBox="1"/>
          <p:nvPr/>
        </p:nvSpPr>
        <p:spPr>
          <a:xfrm>
            <a:off x="3204210" y="3387874"/>
            <a:ext cx="2735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Eugene P. Heslin, MD, FAAFP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Deputy Commissioner and 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Medical Officer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York State Department of Health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1826FD-6744-1DEF-50E2-D90CE8BA166A}"/>
              </a:ext>
            </a:extLst>
          </p:cNvPr>
          <p:cNvSpPr txBox="1"/>
          <p:nvPr/>
        </p:nvSpPr>
        <p:spPr>
          <a:xfrm>
            <a:off x="1734671" y="1956547"/>
            <a:ext cx="5567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Levers of change</a:t>
            </a: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641" y="1086226"/>
            <a:ext cx="8565777" cy="34470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Discussion:</a:t>
            </a:r>
          </a:p>
          <a:p>
            <a:endParaRPr lang="en-US" sz="32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The New York State Department of Health and the planning committee of the public health and health planning Council need a rubric to prioritize planning options.</a:t>
            </a:r>
          </a:p>
          <a:p>
            <a:endParaRPr lang="en-US" sz="1400" b="0" i="0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Educational sessions present information from a variety of advocates regarding topics that need to be organized into actionable deliverables to help guide the deliberations of the planning committee.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As part of the development of actionable deliverables, timeframe should be established and likelihood of success should also be discussed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0" i="0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The planning committee can then make recommendations to the full Council regarding potential activities the Council would like to support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57150" y="295836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Levers of change</a:t>
            </a:r>
          </a:p>
        </p:txBody>
      </p:sp>
    </p:spTree>
    <p:extLst>
      <p:ext uri="{BB962C8B-B14F-4D97-AF65-F5344CB8AC3E}">
        <p14:creationId xmlns:p14="http://schemas.microsoft.com/office/powerpoint/2010/main" val="254749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5698" y="1671113"/>
            <a:ext cx="5178237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Statutory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Regulatory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Financial </a:t>
            </a:r>
          </a:p>
          <a:p>
            <a:pPr lvl="1"/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Workforce (Scope of Practice)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311525" y="349624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Levers of change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B166C0-AF4E-4075-AA00-B239A8831BDD}"/>
              </a:ext>
            </a:extLst>
          </p:cNvPr>
          <p:cNvSpPr txBox="1"/>
          <p:nvPr/>
        </p:nvSpPr>
        <p:spPr>
          <a:xfrm>
            <a:off x="262218" y="4121643"/>
            <a:ext cx="37786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Timeline – short-term, medium-term, long-term</a:t>
            </a:r>
          </a:p>
          <a:p>
            <a:r>
              <a:rPr lang="en-US" sz="1400" dirty="0"/>
              <a:t>Likelihood of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454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990" y="907505"/>
            <a:ext cx="915072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sz="14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Example 1:</a:t>
            </a:r>
          </a:p>
          <a:p>
            <a:pPr algn="l"/>
            <a:r>
              <a:rPr lang="en-US" sz="14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A program that has recent statutory language (demonstration project) that needs further development</a:t>
            </a:r>
            <a:endParaRPr lang="en-US" sz="1400" dirty="0">
              <a:solidFill>
                <a:srgbClr val="05508F"/>
              </a:solidFill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129990" y="322730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Levers of change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F2D52E-0E41-B027-1E97-A00BDAAE5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998192"/>
              </p:ext>
            </p:extLst>
          </p:nvPr>
        </p:nvGraphicFramePr>
        <p:xfrm>
          <a:off x="198345" y="1492280"/>
          <a:ext cx="7886698" cy="3096753"/>
        </p:xfrm>
        <a:graphic>
          <a:graphicData uri="http://schemas.openxmlformats.org/drawingml/2006/table">
            <a:tbl>
              <a:tblPr/>
              <a:tblGrid>
                <a:gridCol w="1567323">
                  <a:extLst>
                    <a:ext uri="{9D8B030D-6E8A-4147-A177-3AD203B41FA5}">
                      <a16:colId xmlns:a16="http://schemas.microsoft.com/office/drawing/2014/main" val="2152690464"/>
                    </a:ext>
                  </a:extLst>
                </a:gridCol>
                <a:gridCol w="1263875">
                  <a:extLst>
                    <a:ext uri="{9D8B030D-6E8A-4147-A177-3AD203B41FA5}">
                      <a16:colId xmlns:a16="http://schemas.microsoft.com/office/drawing/2014/main" val="2904258112"/>
                    </a:ext>
                  </a:extLst>
                </a:gridCol>
                <a:gridCol w="1263875">
                  <a:extLst>
                    <a:ext uri="{9D8B030D-6E8A-4147-A177-3AD203B41FA5}">
                      <a16:colId xmlns:a16="http://schemas.microsoft.com/office/drawing/2014/main" val="612885036"/>
                    </a:ext>
                  </a:extLst>
                </a:gridCol>
                <a:gridCol w="1263875">
                  <a:extLst>
                    <a:ext uri="{9D8B030D-6E8A-4147-A177-3AD203B41FA5}">
                      <a16:colId xmlns:a16="http://schemas.microsoft.com/office/drawing/2014/main" val="4203231233"/>
                    </a:ext>
                  </a:extLst>
                </a:gridCol>
                <a:gridCol w="1263875">
                  <a:extLst>
                    <a:ext uri="{9D8B030D-6E8A-4147-A177-3AD203B41FA5}">
                      <a16:colId xmlns:a16="http://schemas.microsoft.com/office/drawing/2014/main" val="3624300497"/>
                    </a:ext>
                  </a:extLst>
                </a:gridCol>
                <a:gridCol w="1263875">
                  <a:extLst>
                    <a:ext uri="{9D8B030D-6E8A-4147-A177-3AD203B41FA5}">
                      <a16:colId xmlns:a16="http://schemas.microsoft.com/office/drawing/2014/main" val="19599749"/>
                    </a:ext>
                  </a:extLst>
                </a:gridCol>
              </a:tblGrid>
              <a:tr h="3715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Levers of Change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728776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437543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Timeframe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Statutory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Regulatory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</a:t>
                      </a:r>
                    </a:p>
                  </a:txBody>
                  <a:tcPr marL="8855" marR="8855" marT="88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232949"/>
                  </a:ext>
                </a:extLst>
              </a:tr>
              <a:tr h="1745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174255"/>
                  </a:ext>
                </a:extLst>
              </a:tr>
              <a:tr h="3628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paramedicine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Immediate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Recently passed pending signature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be developed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Multiple models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EMS/others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034049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27331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103442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286019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848346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004807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265451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919256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3651040"/>
                  </a:ext>
                </a:extLst>
              </a:tr>
              <a:tr h="1814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34780"/>
                  </a:ext>
                </a:extLst>
              </a:tr>
              <a:tr h="1900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5" marR="8855" marT="88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116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631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990" y="907505"/>
            <a:ext cx="9150723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sz="14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Example 2:</a:t>
            </a:r>
          </a:p>
          <a:p>
            <a:pPr algn="l"/>
            <a:r>
              <a:rPr lang="en-US" sz="14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a program that exists with opportunities in two domains</a:t>
            </a:r>
          </a:p>
          <a:p>
            <a:pPr algn="l"/>
            <a:endParaRPr lang="en-US" sz="1400" dirty="0">
              <a:solidFill>
                <a:srgbClr val="05508F"/>
              </a:solidFill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129990" y="322730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Levers of change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90E1E69-9142-19C5-553A-1B5F134EC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078281"/>
              </p:ext>
            </p:extLst>
          </p:nvPr>
        </p:nvGraphicFramePr>
        <p:xfrm>
          <a:off x="129990" y="1435288"/>
          <a:ext cx="7260449" cy="3262314"/>
        </p:xfrm>
        <a:graphic>
          <a:graphicData uri="http://schemas.openxmlformats.org/drawingml/2006/table">
            <a:tbl>
              <a:tblPr/>
              <a:tblGrid>
                <a:gridCol w="1442869">
                  <a:extLst>
                    <a:ext uri="{9D8B030D-6E8A-4147-A177-3AD203B41FA5}">
                      <a16:colId xmlns:a16="http://schemas.microsoft.com/office/drawing/2014/main" val="2987107031"/>
                    </a:ext>
                  </a:extLst>
                </a:gridCol>
                <a:gridCol w="1163516">
                  <a:extLst>
                    <a:ext uri="{9D8B030D-6E8A-4147-A177-3AD203B41FA5}">
                      <a16:colId xmlns:a16="http://schemas.microsoft.com/office/drawing/2014/main" val="2473512004"/>
                    </a:ext>
                  </a:extLst>
                </a:gridCol>
                <a:gridCol w="1163516">
                  <a:extLst>
                    <a:ext uri="{9D8B030D-6E8A-4147-A177-3AD203B41FA5}">
                      <a16:colId xmlns:a16="http://schemas.microsoft.com/office/drawing/2014/main" val="914241401"/>
                    </a:ext>
                  </a:extLst>
                </a:gridCol>
                <a:gridCol w="1163516">
                  <a:extLst>
                    <a:ext uri="{9D8B030D-6E8A-4147-A177-3AD203B41FA5}">
                      <a16:colId xmlns:a16="http://schemas.microsoft.com/office/drawing/2014/main" val="2191303299"/>
                    </a:ext>
                  </a:extLst>
                </a:gridCol>
                <a:gridCol w="1163516">
                  <a:extLst>
                    <a:ext uri="{9D8B030D-6E8A-4147-A177-3AD203B41FA5}">
                      <a16:colId xmlns:a16="http://schemas.microsoft.com/office/drawing/2014/main" val="3643553900"/>
                    </a:ext>
                  </a:extLst>
                </a:gridCol>
                <a:gridCol w="1163516">
                  <a:extLst>
                    <a:ext uri="{9D8B030D-6E8A-4147-A177-3AD203B41FA5}">
                      <a16:colId xmlns:a16="http://schemas.microsoft.com/office/drawing/2014/main" val="2255117432"/>
                    </a:ext>
                  </a:extLst>
                </a:gridCol>
              </a:tblGrid>
              <a:tr h="35052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Levers of Change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526744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632649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Timeframe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Statutory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Regulatory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</a:t>
                      </a:r>
                    </a:p>
                  </a:txBody>
                  <a:tcPr marL="8152" marR="8152" marT="81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254585"/>
                  </a:ext>
                </a:extLst>
              </a:tr>
              <a:tr h="164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05789"/>
                  </a:ext>
                </a:extLst>
              </a:tr>
              <a:tr h="3423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paramedicine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Immediate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Recently passed pending signature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be developed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Multiple models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EMS/others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568715"/>
                  </a:ext>
                </a:extLst>
              </a:tr>
              <a:tr h="342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Dentistry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Midterm/long-term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place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place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Opportunity for network expansion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Dental therapists scope of practice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342999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341078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674183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549529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928395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362972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350272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669425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963900"/>
                  </a:ext>
                </a:extLst>
              </a:tr>
              <a:tr h="171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377202"/>
                  </a:ext>
                </a:extLst>
              </a:tr>
              <a:tr h="179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2" marR="8152" marT="81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595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140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129990" y="322730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Levers of change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F46EFB-4D40-BE27-286F-06F6412D9F9F}"/>
              </a:ext>
            </a:extLst>
          </p:cNvPr>
          <p:cNvSpPr txBox="1"/>
          <p:nvPr/>
        </p:nvSpPr>
        <p:spPr>
          <a:xfrm>
            <a:off x="0" y="1140589"/>
            <a:ext cx="8579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Example 3:</a:t>
            </a:r>
          </a:p>
          <a:p>
            <a:r>
              <a:rPr lang="en-US" b="0" i="0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an area of interest within a program that might need full development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122CD3-D37C-9C27-2B17-83D9F5C83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941259"/>
              </p:ext>
            </p:extLst>
          </p:nvPr>
        </p:nvGraphicFramePr>
        <p:xfrm>
          <a:off x="304936" y="1799133"/>
          <a:ext cx="6570856" cy="3021637"/>
        </p:xfrm>
        <a:graphic>
          <a:graphicData uri="http://schemas.openxmlformats.org/drawingml/2006/table">
            <a:tbl>
              <a:tblPr/>
              <a:tblGrid>
                <a:gridCol w="1305826">
                  <a:extLst>
                    <a:ext uri="{9D8B030D-6E8A-4147-A177-3AD203B41FA5}">
                      <a16:colId xmlns:a16="http://schemas.microsoft.com/office/drawing/2014/main" val="3107835955"/>
                    </a:ext>
                  </a:extLst>
                </a:gridCol>
                <a:gridCol w="1053006">
                  <a:extLst>
                    <a:ext uri="{9D8B030D-6E8A-4147-A177-3AD203B41FA5}">
                      <a16:colId xmlns:a16="http://schemas.microsoft.com/office/drawing/2014/main" val="2402117394"/>
                    </a:ext>
                  </a:extLst>
                </a:gridCol>
                <a:gridCol w="1053006">
                  <a:extLst>
                    <a:ext uri="{9D8B030D-6E8A-4147-A177-3AD203B41FA5}">
                      <a16:colId xmlns:a16="http://schemas.microsoft.com/office/drawing/2014/main" val="1001143242"/>
                    </a:ext>
                  </a:extLst>
                </a:gridCol>
                <a:gridCol w="1053006">
                  <a:extLst>
                    <a:ext uri="{9D8B030D-6E8A-4147-A177-3AD203B41FA5}">
                      <a16:colId xmlns:a16="http://schemas.microsoft.com/office/drawing/2014/main" val="2007770786"/>
                    </a:ext>
                  </a:extLst>
                </a:gridCol>
                <a:gridCol w="1053006">
                  <a:extLst>
                    <a:ext uri="{9D8B030D-6E8A-4147-A177-3AD203B41FA5}">
                      <a16:colId xmlns:a16="http://schemas.microsoft.com/office/drawing/2014/main" val="3109453388"/>
                    </a:ext>
                  </a:extLst>
                </a:gridCol>
                <a:gridCol w="1053006">
                  <a:extLst>
                    <a:ext uri="{9D8B030D-6E8A-4147-A177-3AD203B41FA5}">
                      <a16:colId xmlns:a16="http://schemas.microsoft.com/office/drawing/2014/main" val="601455121"/>
                    </a:ext>
                  </a:extLst>
                </a:gridCol>
              </a:tblGrid>
              <a:tr h="28373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Levers of Change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335405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641133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Timeframe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Statutory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Regulatory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</a:t>
                      </a:r>
                    </a:p>
                  </a:txBody>
                  <a:tcPr marL="7377" marR="7377" marT="73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057851"/>
                  </a:ext>
                </a:extLst>
              </a:tr>
              <a:tr h="1332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26234"/>
                  </a:ext>
                </a:extLst>
              </a:tr>
              <a:tr h="2771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paramedicine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Immediate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Recently passed pending signature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be developed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Multiple models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EMS/others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570870"/>
                  </a:ext>
                </a:extLst>
              </a:tr>
              <a:tr h="2771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Dentistry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Midterm/long-term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place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place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Opportunity for network expansion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Dental therapists scope of practice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010467"/>
                  </a:ext>
                </a:extLst>
              </a:tr>
              <a:tr h="2771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 dentistry triage program for 911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Midterm/long-term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Needs development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Needs development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Needs development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Needs development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156123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537928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607263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88087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208342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897389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27166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492319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370181"/>
                  </a:ext>
                </a:extLst>
              </a:tr>
              <a:tr h="138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234122"/>
                  </a:ext>
                </a:extLst>
              </a:tr>
              <a:tr h="1451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77" marR="7377" marT="73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8645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19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0722" y="1405047"/>
            <a:ext cx="8055907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sz="2400" b="0" i="0" dirty="0">
                <a:solidFill>
                  <a:srgbClr val="05508F"/>
                </a:solidFill>
                <a:effectLst/>
                <a:latin typeface="Georgia" panose="02040502050405020303" pitchFamily="18" charset="0"/>
              </a:rPr>
              <a:t>Model Design:</a:t>
            </a:r>
          </a:p>
          <a:p>
            <a:pPr algn="l"/>
            <a:endParaRPr lang="en-US" sz="1400" dirty="0">
              <a:solidFill>
                <a:srgbClr val="05508F"/>
              </a:solidFill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en-US" sz="1400" b="0" i="0" dirty="0">
              <a:solidFill>
                <a:srgbClr val="05508F"/>
              </a:solidFill>
              <a:effectLst/>
              <a:latin typeface="Georgia" panose="020405020504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Does this make sense?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What are the levers should be included?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FC6D42-C8FA-47A1-9806-711CCDC7922E}"/>
              </a:ext>
            </a:extLst>
          </p:cNvPr>
          <p:cNvSpPr txBox="1"/>
          <p:nvPr/>
        </p:nvSpPr>
        <p:spPr>
          <a:xfrm>
            <a:off x="129990" y="322730"/>
            <a:ext cx="5244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Levers of change</a:t>
            </a:r>
          </a:p>
        </p:txBody>
      </p:sp>
    </p:spTree>
    <p:extLst>
      <p:ext uri="{BB962C8B-B14F-4D97-AF65-F5344CB8AC3E}">
        <p14:creationId xmlns:p14="http://schemas.microsoft.com/office/powerpoint/2010/main" val="2904956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71366"/>
            <a:ext cx="83820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  <a:p>
            <a:pPr algn="ctr"/>
            <a:endParaRPr lang="en-US" sz="4000" b="1" dirty="0">
              <a:solidFill>
                <a:srgbClr val="5532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algn="ctr"/>
            <a:endParaRPr lang="en-US" sz="2000" b="1" dirty="0">
              <a:solidFill>
                <a:srgbClr val="5532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9374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594</Words>
  <Application>Microsoft Office PowerPoint</Application>
  <PresentationFormat>On-screen Show (16:9)</PresentationFormat>
  <Paragraphs>334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Georgia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Warner, Jennifer</dc:creator>
  <cp:lastModifiedBy>Leonard, Colleen M (HEALTH)</cp:lastModifiedBy>
  <cp:revision>3</cp:revision>
  <dcterms:created xsi:type="dcterms:W3CDTF">2014-12-09T18:34:34Z</dcterms:created>
  <dcterms:modified xsi:type="dcterms:W3CDTF">2023-06-26T18:29:58Z</dcterms:modified>
</cp:coreProperties>
</file>