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81" r:id="rId4"/>
  </p:sldMasterIdLst>
  <p:notesMasterIdLst>
    <p:notesMasterId r:id="rId38"/>
  </p:notesMasterIdLst>
  <p:sldIdLst>
    <p:sldId id="2142533379" r:id="rId5"/>
    <p:sldId id="2142533380" r:id="rId6"/>
    <p:sldId id="2142533382" r:id="rId7"/>
    <p:sldId id="2142533389" r:id="rId8"/>
    <p:sldId id="2142533388" r:id="rId9"/>
    <p:sldId id="2142533390" r:id="rId10"/>
    <p:sldId id="2142533757" r:id="rId11"/>
    <p:sldId id="459" r:id="rId12"/>
    <p:sldId id="460" r:id="rId13"/>
    <p:sldId id="1302" r:id="rId14"/>
    <p:sldId id="1492" r:id="rId15"/>
    <p:sldId id="1446" r:id="rId16"/>
    <p:sldId id="1253" r:id="rId17"/>
    <p:sldId id="1445" r:id="rId18"/>
    <p:sldId id="2142533383" r:id="rId19"/>
    <p:sldId id="1560" r:id="rId20"/>
    <p:sldId id="1486" r:id="rId21"/>
    <p:sldId id="2142533613" r:id="rId22"/>
    <p:sldId id="2142533756" r:id="rId23"/>
    <p:sldId id="1417" r:id="rId24"/>
    <p:sldId id="1487" r:id="rId25"/>
    <p:sldId id="1569" r:id="rId26"/>
    <p:sldId id="1378" r:id="rId27"/>
    <p:sldId id="2142533387" r:id="rId28"/>
    <p:sldId id="2142533393" r:id="rId29"/>
    <p:sldId id="2142533394" r:id="rId30"/>
    <p:sldId id="1575" r:id="rId31"/>
    <p:sldId id="1576" r:id="rId32"/>
    <p:sldId id="1577" r:id="rId33"/>
    <p:sldId id="2142533385" r:id="rId34"/>
    <p:sldId id="2142533384" r:id="rId35"/>
    <p:sldId id="2142533386" r:id="rId36"/>
    <p:sldId id="214253375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51499-0C17-2FD3-5A4E-A20F3D229311}" name="Tyrrell, Megan A (HEALTH)" initials="TMA(" userId="S::megan.tyrrell@health.ny.gov::3879b78f-a3e6-4839-8edd-d0f64a26b97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B47CA-0387-449A-8D26-E9997C52DB93}" v="21" dt="2023-06-22T22:04:19.344"/>
    <p1510:client id="{63764A3C-0A21-4A8E-9692-DEBBAC38D79E}" v="5" dt="2023-06-23T16:50:19.635"/>
    <p1510:client id="{84D82AF9-F1AD-4E61-AD82-82CEF1DCF293}" v="597" dt="2023-06-23T17:50:55.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dohfile04\FH\Maternal%20Mortality\SLIDE%20LIBRARY\MMR%20trend%20tables\MMR%20trend%20graph%202001-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ohfile04\FH\Maternal%20Mortality\Reports\MMR%202018%20Report\Preg_related\Maternal%20Mortality\result\slides%2015_17_18_19.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ohfile04\FH\Maternal%20Mortality\Reports\MMR%202018%20Report\Preg_related\Demographic\result\race_1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ohfile04\FH\Maternal%20Mortality\Reports\MMR%202018%20Report\Preg_related\Maternal%20Mortality\result\slides%2015_17_18_1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ohfile04\FH\Maternal%20Mortality\Reports\MMR%202018%20Report\Preg_related\Maternal%20Mortality\result\slides%2015_17_18_1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12463634627696"/>
          <c:y val="0.1539802979173058"/>
          <c:w val="0.8440126778018654"/>
          <c:h val="0.64822272215972998"/>
        </c:manualLayout>
      </c:layout>
      <c:lineChart>
        <c:grouping val="standard"/>
        <c:varyColors val="0"/>
        <c:ser>
          <c:idx val="0"/>
          <c:order val="0"/>
          <c:tx>
            <c:strRef>
              <c:f>'MM by Race in US and NY'!$B$1</c:f>
              <c:strCache>
                <c:ptCount val="1"/>
                <c:pt idx="0">
                  <c:v>Black, US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2.955082742316785E-2"/>
                  <c:y val="-7.252468709077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39-48EE-A86F-1CF632642677}"/>
                </c:ext>
              </c:extLst>
            </c:dLbl>
            <c:dLbl>
              <c:idx val="1"/>
              <c:delete val="1"/>
              <c:extLst>
                <c:ext xmlns:c15="http://schemas.microsoft.com/office/drawing/2012/chart" uri="{CE6537A1-D6FC-4f65-9D91-7224C49458BB}"/>
                <c:ext xmlns:c16="http://schemas.microsoft.com/office/drawing/2014/chart" uri="{C3380CC4-5D6E-409C-BE32-E72D297353CC}">
                  <c16:uniqueId val="{00000001-0039-48EE-A86F-1CF632642677}"/>
                </c:ext>
              </c:extLst>
            </c:dLbl>
            <c:dLbl>
              <c:idx val="2"/>
              <c:delete val="1"/>
              <c:extLst>
                <c:ext xmlns:c15="http://schemas.microsoft.com/office/drawing/2012/chart" uri="{CE6537A1-D6FC-4f65-9D91-7224C49458BB}"/>
                <c:ext xmlns:c16="http://schemas.microsoft.com/office/drawing/2014/chart" uri="{C3380CC4-5D6E-409C-BE32-E72D297353CC}">
                  <c16:uniqueId val="{00000002-0039-48EE-A86F-1CF632642677}"/>
                </c:ext>
              </c:extLst>
            </c:dLbl>
            <c:dLbl>
              <c:idx val="3"/>
              <c:delete val="1"/>
              <c:extLst>
                <c:ext xmlns:c15="http://schemas.microsoft.com/office/drawing/2012/chart" uri="{CE6537A1-D6FC-4f65-9D91-7224C49458BB}"/>
                <c:ext xmlns:c16="http://schemas.microsoft.com/office/drawing/2014/chart" uri="{C3380CC4-5D6E-409C-BE32-E72D297353CC}">
                  <c16:uniqueId val="{00000003-0039-48EE-A86F-1CF632642677}"/>
                </c:ext>
              </c:extLst>
            </c:dLbl>
            <c:dLbl>
              <c:idx val="4"/>
              <c:delete val="1"/>
              <c:extLst>
                <c:ext xmlns:c15="http://schemas.microsoft.com/office/drawing/2012/chart" uri="{CE6537A1-D6FC-4f65-9D91-7224C49458BB}"/>
                <c:ext xmlns:c16="http://schemas.microsoft.com/office/drawing/2014/chart" uri="{C3380CC4-5D6E-409C-BE32-E72D297353CC}">
                  <c16:uniqueId val="{00000004-0039-48EE-A86F-1CF632642677}"/>
                </c:ext>
              </c:extLst>
            </c:dLbl>
            <c:dLbl>
              <c:idx val="5"/>
              <c:delete val="1"/>
              <c:extLst>
                <c:ext xmlns:c15="http://schemas.microsoft.com/office/drawing/2012/chart" uri="{CE6537A1-D6FC-4f65-9D91-7224C49458BB}"/>
                <c:ext xmlns:c16="http://schemas.microsoft.com/office/drawing/2014/chart" uri="{C3380CC4-5D6E-409C-BE32-E72D297353CC}">
                  <c16:uniqueId val="{00000005-0039-48EE-A86F-1CF632642677}"/>
                </c:ext>
              </c:extLst>
            </c:dLbl>
            <c:dLbl>
              <c:idx val="6"/>
              <c:delete val="1"/>
              <c:extLst>
                <c:ext xmlns:c15="http://schemas.microsoft.com/office/drawing/2012/chart" uri="{CE6537A1-D6FC-4f65-9D91-7224C49458BB}"/>
                <c:ext xmlns:c16="http://schemas.microsoft.com/office/drawing/2014/chart" uri="{C3380CC4-5D6E-409C-BE32-E72D297353CC}">
                  <c16:uniqueId val="{00000006-0039-48EE-A86F-1CF632642677}"/>
                </c:ext>
              </c:extLst>
            </c:dLbl>
            <c:dLbl>
              <c:idx val="7"/>
              <c:delete val="1"/>
              <c:extLst>
                <c:ext xmlns:c15="http://schemas.microsoft.com/office/drawing/2012/chart" uri="{CE6537A1-D6FC-4f65-9D91-7224C49458BB}"/>
                <c:ext xmlns:c16="http://schemas.microsoft.com/office/drawing/2014/chart" uri="{C3380CC4-5D6E-409C-BE32-E72D297353CC}">
                  <c16:uniqueId val="{00000007-0039-48EE-A86F-1CF632642677}"/>
                </c:ext>
              </c:extLst>
            </c:dLbl>
            <c:dLbl>
              <c:idx val="8"/>
              <c:delete val="1"/>
              <c:extLst>
                <c:ext xmlns:c15="http://schemas.microsoft.com/office/drawing/2012/chart" uri="{CE6537A1-D6FC-4f65-9D91-7224C49458BB}"/>
                <c:ext xmlns:c16="http://schemas.microsoft.com/office/drawing/2014/chart" uri="{C3380CC4-5D6E-409C-BE32-E72D297353CC}">
                  <c16:uniqueId val="{00000008-0039-48EE-A86F-1CF632642677}"/>
                </c:ext>
              </c:extLst>
            </c:dLbl>
            <c:dLbl>
              <c:idx val="9"/>
              <c:delete val="1"/>
              <c:extLst>
                <c:ext xmlns:c15="http://schemas.microsoft.com/office/drawing/2012/chart" uri="{CE6537A1-D6FC-4f65-9D91-7224C49458BB}"/>
                <c:ext xmlns:c16="http://schemas.microsoft.com/office/drawing/2014/chart" uri="{C3380CC4-5D6E-409C-BE32-E72D297353CC}">
                  <c16:uniqueId val="{00000009-0039-48EE-A86F-1CF632642677}"/>
                </c:ext>
              </c:extLst>
            </c:dLbl>
            <c:dLbl>
              <c:idx val="10"/>
              <c:delete val="1"/>
              <c:extLst>
                <c:ext xmlns:c15="http://schemas.microsoft.com/office/drawing/2012/chart" uri="{CE6537A1-D6FC-4f65-9D91-7224C49458BB}"/>
                <c:ext xmlns:c16="http://schemas.microsoft.com/office/drawing/2014/chart" uri="{C3380CC4-5D6E-409C-BE32-E72D297353CC}">
                  <c16:uniqueId val="{0000000A-0039-48EE-A86F-1CF632642677}"/>
                </c:ext>
              </c:extLst>
            </c:dLbl>
            <c:dLbl>
              <c:idx val="11"/>
              <c:delete val="1"/>
              <c:extLst>
                <c:ext xmlns:c15="http://schemas.microsoft.com/office/drawing/2012/chart" uri="{CE6537A1-D6FC-4f65-9D91-7224C49458BB}"/>
                <c:ext xmlns:c16="http://schemas.microsoft.com/office/drawing/2014/chart" uri="{C3380CC4-5D6E-409C-BE32-E72D297353CC}">
                  <c16:uniqueId val="{0000000B-0039-48EE-A86F-1CF632642677}"/>
                </c:ext>
              </c:extLst>
            </c:dLbl>
            <c:dLbl>
              <c:idx val="12"/>
              <c:delete val="1"/>
              <c:extLst>
                <c:ext xmlns:c15="http://schemas.microsoft.com/office/drawing/2012/chart" uri="{CE6537A1-D6FC-4f65-9D91-7224C49458BB}"/>
                <c:ext xmlns:c16="http://schemas.microsoft.com/office/drawing/2014/chart" uri="{C3380CC4-5D6E-409C-BE32-E72D297353CC}">
                  <c16:uniqueId val="{0000000C-0039-48EE-A86F-1CF632642677}"/>
                </c:ext>
              </c:extLst>
            </c:dLbl>
            <c:dLbl>
              <c:idx val="13"/>
              <c:delete val="1"/>
              <c:extLst>
                <c:ext xmlns:c15="http://schemas.microsoft.com/office/drawing/2012/chart" uri="{CE6537A1-D6FC-4f65-9D91-7224C49458BB}"/>
                <c:ext xmlns:c16="http://schemas.microsoft.com/office/drawing/2014/chart" uri="{C3380CC4-5D6E-409C-BE32-E72D297353CC}">
                  <c16:uniqueId val="{0000000D-0039-48EE-A86F-1CF632642677}"/>
                </c:ext>
              </c:extLst>
            </c:dLbl>
            <c:dLbl>
              <c:idx val="14"/>
              <c:delete val="1"/>
              <c:extLst>
                <c:ext xmlns:c15="http://schemas.microsoft.com/office/drawing/2012/chart" uri="{CE6537A1-D6FC-4f65-9D91-7224C49458BB}"/>
                <c:ext xmlns:c16="http://schemas.microsoft.com/office/drawing/2014/chart" uri="{C3380CC4-5D6E-409C-BE32-E72D297353CC}">
                  <c16:uniqueId val="{0000000E-0039-48EE-A86F-1CF632642677}"/>
                </c:ext>
              </c:extLst>
            </c:dLbl>
            <c:dLbl>
              <c:idx val="15"/>
              <c:delete val="1"/>
              <c:extLst>
                <c:ext xmlns:c15="http://schemas.microsoft.com/office/drawing/2012/chart" uri="{CE6537A1-D6FC-4f65-9D91-7224C49458BB}"/>
                <c:ext xmlns:c16="http://schemas.microsoft.com/office/drawing/2014/chart" uri="{C3380CC4-5D6E-409C-BE32-E72D297353CC}">
                  <c16:uniqueId val="{0000000F-0039-48EE-A86F-1CF632642677}"/>
                </c:ext>
              </c:extLst>
            </c:dLbl>
            <c:dLbl>
              <c:idx val="16"/>
              <c:layout>
                <c:manualLayout>
                  <c:x val="-1.9756153069429498E-3"/>
                  <c:y val="-5.3533190578158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39-48EE-A86F-1CF6326426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'MM by Race in US and NY'!$A$2:$A$18</c:f>
              <c:strCache>
                <c:ptCount val="17"/>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pt idx="16">
                  <c:v>2017-2019</c:v>
                </c:pt>
              </c:strCache>
            </c:strRef>
          </c:cat>
          <c:val>
            <c:numRef>
              <c:f>'MM by Race in US and NY'!$B$2:$B$18</c:f>
              <c:numCache>
                <c:formatCode>0.0</c:formatCode>
                <c:ptCount val="17"/>
                <c:pt idx="0">
                  <c:v>26.726765772403528</c:v>
                </c:pt>
                <c:pt idx="1">
                  <c:v>30.116953247436467</c:v>
                </c:pt>
                <c:pt idx="2">
                  <c:v>33.909213084521554</c:v>
                </c:pt>
                <c:pt idx="3">
                  <c:v>34.556757385984888</c:v>
                </c:pt>
                <c:pt idx="4">
                  <c:v>31.742158497153078</c:v>
                </c:pt>
                <c:pt idx="5">
                  <c:v>30.651287701829041</c:v>
                </c:pt>
                <c:pt idx="6">
                  <c:v>32.233872211158804</c:v>
                </c:pt>
                <c:pt idx="7">
                  <c:v>35.015359935506595</c:v>
                </c:pt>
                <c:pt idx="8">
                  <c:v>37.520550675058537</c:v>
                </c:pt>
                <c:pt idx="9">
                  <c:v>39.349560692888495</c:v>
                </c:pt>
                <c:pt idx="10">
                  <c:v>43.275088114494423</c:v>
                </c:pt>
                <c:pt idx="11">
                  <c:v>44.98682341702942</c:v>
                </c:pt>
                <c:pt idx="12">
                  <c:v>45.160256259655291</c:v>
                </c:pt>
                <c:pt idx="13">
                  <c:v>44.39946493217581</c:v>
                </c:pt>
                <c:pt idx="14">
                  <c:v>43</c:v>
                </c:pt>
                <c:pt idx="15">
                  <c:v>39.700000000000003</c:v>
                </c:pt>
                <c:pt idx="16">
                  <c:v>37.9</c:v>
                </c:pt>
              </c:numCache>
            </c:numRef>
          </c:val>
          <c:smooth val="0"/>
          <c:extLst>
            <c:ext xmlns:c16="http://schemas.microsoft.com/office/drawing/2014/chart" uri="{C3380CC4-5D6E-409C-BE32-E72D297353CC}">
              <c16:uniqueId val="{00000011-0039-48EE-A86F-1CF632642677}"/>
            </c:ext>
          </c:extLst>
        </c:ser>
        <c:ser>
          <c:idx val="1"/>
          <c:order val="1"/>
          <c:tx>
            <c:strRef>
              <c:f>'MM by Race in US and NY'!$C$1</c:f>
              <c:strCache>
                <c:ptCount val="1"/>
                <c:pt idx="0">
                  <c:v>White, 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5206467985827648E-3"/>
                  <c:y val="3.659899846566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039-48EE-A86F-1CF632642677}"/>
                </c:ext>
              </c:extLst>
            </c:dLbl>
            <c:dLbl>
              <c:idx val="1"/>
              <c:delete val="1"/>
              <c:extLst>
                <c:ext xmlns:c15="http://schemas.microsoft.com/office/drawing/2012/chart" uri="{CE6537A1-D6FC-4f65-9D91-7224C49458BB}"/>
                <c:ext xmlns:c16="http://schemas.microsoft.com/office/drawing/2014/chart" uri="{C3380CC4-5D6E-409C-BE32-E72D297353CC}">
                  <c16:uniqueId val="{00000013-0039-48EE-A86F-1CF632642677}"/>
                </c:ext>
              </c:extLst>
            </c:dLbl>
            <c:dLbl>
              <c:idx val="2"/>
              <c:delete val="1"/>
              <c:extLst>
                <c:ext xmlns:c15="http://schemas.microsoft.com/office/drawing/2012/chart" uri="{CE6537A1-D6FC-4f65-9D91-7224C49458BB}"/>
                <c:ext xmlns:c16="http://schemas.microsoft.com/office/drawing/2014/chart" uri="{C3380CC4-5D6E-409C-BE32-E72D297353CC}">
                  <c16:uniqueId val="{00000014-0039-48EE-A86F-1CF632642677}"/>
                </c:ext>
              </c:extLst>
            </c:dLbl>
            <c:dLbl>
              <c:idx val="3"/>
              <c:delete val="1"/>
              <c:extLst>
                <c:ext xmlns:c15="http://schemas.microsoft.com/office/drawing/2012/chart" uri="{CE6537A1-D6FC-4f65-9D91-7224C49458BB}"/>
                <c:ext xmlns:c16="http://schemas.microsoft.com/office/drawing/2014/chart" uri="{C3380CC4-5D6E-409C-BE32-E72D297353CC}">
                  <c16:uniqueId val="{00000015-0039-48EE-A86F-1CF632642677}"/>
                </c:ext>
              </c:extLst>
            </c:dLbl>
            <c:dLbl>
              <c:idx val="4"/>
              <c:delete val="1"/>
              <c:extLst>
                <c:ext xmlns:c15="http://schemas.microsoft.com/office/drawing/2012/chart" uri="{CE6537A1-D6FC-4f65-9D91-7224C49458BB}"/>
                <c:ext xmlns:c16="http://schemas.microsoft.com/office/drawing/2014/chart" uri="{C3380CC4-5D6E-409C-BE32-E72D297353CC}">
                  <c16:uniqueId val="{00000016-0039-48EE-A86F-1CF632642677}"/>
                </c:ext>
              </c:extLst>
            </c:dLbl>
            <c:dLbl>
              <c:idx val="5"/>
              <c:delete val="1"/>
              <c:extLst>
                <c:ext xmlns:c15="http://schemas.microsoft.com/office/drawing/2012/chart" uri="{CE6537A1-D6FC-4f65-9D91-7224C49458BB}"/>
                <c:ext xmlns:c16="http://schemas.microsoft.com/office/drawing/2014/chart" uri="{C3380CC4-5D6E-409C-BE32-E72D297353CC}">
                  <c16:uniqueId val="{00000017-0039-48EE-A86F-1CF632642677}"/>
                </c:ext>
              </c:extLst>
            </c:dLbl>
            <c:dLbl>
              <c:idx val="6"/>
              <c:delete val="1"/>
              <c:extLst>
                <c:ext xmlns:c15="http://schemas.microsoft.com/office/drawing/2012/chart" uri="{CE6537A1-D6FC-4f65-9D91-7224C49458BB}"/>
                <c:ext xmlns:c16="http://schemas.microsoft.com/office/drawing/2014/chart" uri="{C3380CC4-5D6E-409C-BE32-E72D297353CC}">
                  <c16:uniqueId val="{00000018-0039-48EE-A86F-1CF632642677}"/>
                </c:ext>
              </c:extLst>
            </c:dLbl>
            <c:dLbl>
              <c:idx val="7"/>
              <c:delete val="1"/>
              <c:extLst>
                <c:ext xmlns:c15="http://schemas.microsoft.com/office/drawing/2012/chart" uri="{CE6537A1-D6FC-4f65-9D91-7224C49458BB}"/>
                <c:ext xmlns:c16="http://schemas.microsoft.com/office/drawing/2014/chart" uri="{C3380CC4-5D6E-409C-BE32-E72D297353CC}">
                  <c16:uniqueId val="{00000019-0039-48EE-A86F-1CF632642677}"/>
                </c:ext>
              </c:extLst>
            </c:dLbl>
            <c:dLbl>
              <c:idx val="8"/>
              <c:delete val="1"/>
              <c:extLst>
                <c:ext xmlns:c15="http://schemas.microsoft.com/office/drawing/2012/chart" uri="{CE6537A1-D6FC-4f65-9D91-7224C49458BB}"/>
                <c:ext xmlns:c16="http://schemas.microsoft.com/office/drawing/2014/chart" uri="{C3380CC4-5D6E-409C-BE32-E72D297353CC}">
                  <c16:uniqueId val="{0000001A-0039-48EE-A86F-1CF632642677}"/>
                </c:ext>
              </c:extLst>
            </c:dLbl>
            <c:dLbl>
              <c:idx val="9"/>
              <c:delete val="1"/>
              <c:extLst>
                <c:ext xmlns:c15="http://schemas.microsoft.com/office/drawing/2012/chart" uri="{CE6537A1-D6FC-4f65-9D91-7224C49458BB}"/>
                <c:ext xmlns:c16="http://schemas.microsoft.com/office/drawing/2014/chart" uri="{C3380CC4-5D6E-409C-BE32-E72D297353CC}">
                  <c16:uniqueId val="{0000001B-0039-48EE-A86F-1CF632642677}"/>
                </c:ext>
              </c:extLst>
            </c:dLbl>
            <c:dLbl>
              <c:idx val="10"/>
              <c:delete val="1"/>
              <c:extLst>
                <c:ext xmlns:c15="http://schemas.microsoft.com/office/drawing/2012/chart" uri="{CE6537A1-D6FC-4f65-9D91-7224C49458BB}"/>
                <c:ext xmlns:c16="http://schemas.microsoft.com/office/drawing/2014/chart" uri="{C3380CC4-5D6E-409C-BE32-E72D297353CC}">
                  <c16:uniqueId val="{0000001C-0039-48EE-A86F-1CF632642677}"/>
                </c:ext>
              </c:extLst>
            </c:dLbl>
            <c:dLbl>
              <c:idx val="11"/>
              <c:delete val="1"/>
              <c:extLst>
                <c:ext xmlns:c15="http://schemas.microsoft.com/office/drawing/2012/chart" uri="{CE6537A1-D6FC-4f65-9D91-7224C49458BB}"/>
                <c:ext xmlns:c16="http://schemas.microsoft.com/office/drawing/2014/chart" uri="{C3380CC4-5D6E-409C-BE32-E72D297353CC}">
                  <c16:uniqueId val="{0000001D-0039-48EE-A86F-1CF632642677}"/>
                </c:ext>
              </c:extLst>
            </c:dLbl>
            <c:dLbl>
              <c:idx val="12"/>
              <c:delete val="1"/>
              <c:extLst>
                <c:ext xmlns:c15="http://schemas.microsoft.com/office/drawing/2012/chart" uri="{CE6537A1-D6FC-4f65-9D91-7224C49458BB}"/>
                <c:ext xmlns:c16="http://schemas.microsoft.com/office/drawing/2014/chart" uri="{C3380CC4-5D6E-409C-BE32-E72D297353CC}">
                  <c16:uniqueId val="{0000001E-0039-48EE-A86F-1CF632642677}"/>
                </c:ext>
              </c:extLst>
            </c:dLbl>
            <c:dLbl>
              <c:idx val="13"/>
              <c:delete val="1"/>
              <c:extLst>
                <c:ext xmlns:c15="http://schemas.microsoft.com/office/drawing/2012/chart" uri="{CE6537A1-D6FC-4f65-9D91-7224C49458BB}"/>
                <c:ext xmlns:c16="http://schemas.microsoft.com/office/drawing/2014/chart" uri="{C3380CC4-5D6E-409C-BE32-E72D297353CC}">
                  <c16:uniqueId val="{0000001F-0039-48EE-A86F-1CF632642677}"/>
                </c:ext>
              </c:extLst>
            </c:dLbl>
            <c:dLbl>
              <c:idx val="14"/>
              <c:delete val="1"/>
              <c:extLst>
                <c:ext xmlns:c15="http://schemas.microsoft.com/office/drawing/2012/chart" uri="{CE6537A1-D6FC-4f65-9D91-7224C49458BB}"/>
                <c:ext xmlns:c16="http://schemas.microsoft.com/office/drawing/2014/chart" uri="{C3380CC4-5D6E-409C-BE32-E72D297353CC}">
                  <c16:uniqueId val="{00000020-0039-48EE-A86F-1CF632642677}"/>
                </c:ext>
              </c:extLst>
            </c:dLbl>
            <c:dLbl>
              <c:idx val="15"/>
              <c:delete val="1"/>
              <c:extLst>
                <c:ext xmlns:c15="http://schemas.microsoft.com/office/drawing/2012/chart" uri="{CE6537A1-D6FC-4f65-9D91-7224C49458BB}"/>
                <c:ext xmlns:c16="http://schemas.microsoft.com/office/drawing/2014/chart" uri="{C3380CC4-5D6E-409C-BE32-E72D297353CC}">
                  <c16:uniqueId val="{00000021-0039-48EE-A86F-1CF632642677}"/>
                </c:ext>
              </c:extLst>
            </c:dLbl>
            <c:dLbl>
              <c:idx val="16"/>
              <c:layout>
                <c:manualLayout>
                  <c:x val="-3.9512306138860444E-3"/>
                  <c:y val="-6.780870806566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039-48EE-A86F-1CF6326426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1"/>
                      </a:solidFill>
                      <a:round/>
                    </a:ln>
                    <a:effectLst/>
                  </c:spPr>
                </c15:leaderLines>
              </c:ext>
            </c:extLst>
          </c:dLbls>
          <c:cat>
            <c:strRef>
              <c:f>'MM by Race in US and NY'!$A$2:$A$18</c:f>
              <c:strCache>
                <c:ptCount val="17"/>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pt idx="16">
                  <c:v>2017-2019</c:v>
                </c:pt>
              </c:strCache>
            </c:strRef>
          </c:cat>
          <c:val>
            <c:numRef>
              <c:f>'MM by Race in US and NY'!$C$2:$C$18</c:f>
              <c:numCache>
                <c:formatCode>0.0</c:formatCode>
                <c:ptCount val="17"/>
                <c:pt idx="0">
                  <c:v>7.276915556667336</c:v>
                </c:pt>
                <c:pt idx="1">
                  <c:v>7.9804346344212771</c:v>
                </c:pt>
                <c:pt idx="2">
                  <c:v>9.6816824015532035</c:v>
                </c:pt>
                <c:pt idx="3">
                  <c:v>9.9154624876953008</c:v>
                </c:pt>
                <c:pt idx="4">
                  <c:v>10.135448472838011</c:v>
                </c:pt>
                <c:pt idx="5">
                  <c:v>10.502870801484958</c:v>
                </c:pt>
                <c:pt idx="6">
                  <c:v>11.600475139108605</c:v>
                </c:pt>
                <c:pt idx="7">
                  <c:v>12.640842151187623</c:v>
                </c:pt>
                <c:pt idx="8">
                  <c:v>13.613354603705099</c:v>
                </c:pt>
                <c:pt idx="9">
                  <c:v>14.588277230075615</c:v>
                </c:pt>
                <c:pt idx="10">
                  <c:v>16.044980130873739</c:v>
                </c:pt>
                <c:pt idx="11">
                  <c:v>16.701016274607351</c:v>
                </c:pt>
                <c:pt idx="12">
                  <c:v>17.042792711628074</c:v>
                </c:pt>
                <c:pt idx="13">
                  <c:v>17.251963761297866</c:v>
                </c:pt>
                <c:pt idx="14">
                  <c:v>17.5</c:v>
                </c:pt>
                <c:pt idx="15">
                  <c:v>16.600000000000001</c:v>
                </c:pt>
                <c:pt idx="16">
                  <c:v>15.9</c:v>
                </c:pt>
              </c:numCache>
            </c:numRef>
          </c:val>
          <c:smooth val="0"/>
          <c:extLst>
            <c:ext xmlns:c16="http://schemas.microsoft.com/office/drawing/2014/chart" uri="{C3380CC4-5D6E-409C-BE32-E72D297353CC}">
              <c16:uniqueId val="{00000023-0039-48EE-A86F-1CF632642677}"/>
            </c:ext>
          </c:extLst>
        </c:ser>
        <c:ser>
          <c:idx val="2"/>
          <c:order val="2"/>
          <c:tx>
            <c:strRef>
              <c:f>'MM by Race in US and NY'!$D$1</c:f>
              <c:strCache>
                <c:ptCount val="1"/>
                <c:pt idx="0">
                  <c:v>Black, 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4.5372416707980916E-2"/>
                  <c:y val="-7.1441377643640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039-48EE-A86F-1CF632642677}"/>
                </c:ext>
              </c:extLst>
            </c:dLbl>
            <c:dLbl>
              <c:idx val="1"/>
              <c:delete val="1"/>
              <c:extLst>
                <c:ext xmlns:c15="http://schemas.microsoft.com/office/drawing/2012/chart" uri="{CE6537A1-D6FC-4f65-9D91-7224C49458BB}"/>
                <c:ext xmlns:c16="http://schemas.microsoft.com/office/drawing/2014/chart" uri="{C3380CC4-5D6E-409C-BE32-E72D297353CC}">
                  <c16:uniqueId val="{00000025-0039-48EE-A86F-1CF632642677}"/>
                </c:ext>
              </c:extLst>
            </c:dLbl>
            <c:dLbl>
              <c:idx val="2"/>
              <c:delete val="1"/>
              <c:extLst>
                <c:ext xmlns:c15="http://schemas.microsoft.com/office/drawing/2012/chart" uri="{CE6537A1-D6FC-4f65-9D91-7224C49458BB}"/>
                <c:ext xmlns:c16="http://schemas.microsoft.com/office/drawing/2014/chart" uri="{C3380CC4-5D6E-409C-BE32-E72D297353CC}">
                  <c16:uniqueId val="{00000026-0039-48EE-A86F-1CF632642677}"/>
                </c:ext>
              </c:extLst>
            </c:dLbl>
            <c:dLbl>
              <c:idx val="3"/>
              <c:delete val="1"/>
              <c:extLst>
                <c:ext xmlns:c15="http://schemas.microsoft.com/office/drawing/2012/chart" uri="{CE6537A1-D6FC-4f65-9D91-7224C49458BB}"/>
                <c:ext xmlns:c16="http://schemas.microsoft.com/office/drawing/2014/chart" uri="{C3380CC4-5D6E-409C-BE32-E72D297353CC}">
                  <c16:uniqueId val="{00000027-0039-48EE-A86F-1CF632642677}"/>
                </c:ext>
              </c:extLst>
            </c:dLbl>
            <c:dLbl>
              <c:idx val="4"/>
              <c:delete val="1"/>
              <c:extLst>
                <c:ext xmlns:c15="http://schemas.microsoft.com/office/drawing/2012/chart" uri="{CE6537A1-D6FC-4f65-9D91-7224C49458BB}"/>
                <c:ext xmlns:c16="http://schemas.microsoft.com/office/drawing/2014/chart" uri="{C3380CC4-5D6E-409C-BE32-E72D297353CC}">
                  <c16:uniqueId val="{00000028-0039-48EE-A86F-1CF632642677}"/>
                </c:ext>
              </c:extLst>
            </c:dLbl>
            <c:dLbl>
              <c:idx val="5"/>
              <c:delete val="1"/>
              <c:extLst>
                <c:ext xmlns:c15="http://schemas.microsoft.com/office/drawing/2012/chart" uri="{CE6537A1-D6FC-4f65-9D91-7224C49458BB}"/>
                <c:ext xmlns:c16="http://schemas.microsoft.com/office/drawing/2014/chart" uri="{C3380CC4-5D6E-409C-BE32-E72D297353CC}">
                  <c16:uniqueId val="{00000029-0039-48EE-A86F-1CF632642677}"/>
                </c:ext>
              </c:extLst>
            </c:dLbl>
            <c:dLbl>
              <c:idx val="6"/>
              <c:delete val="1"/>
              <c:extLst>
                <c:ext xmlns:c15="http://schemas.microsoft.com/office/drawing/2012/chart" uri="{CE6537A1-D6FC-4f65-9D91-7224C49458BB}"/>
                <c:ext xmlns:c16="http://schemas.microsoft.com/office/drawing/2014/chart" uri="{C3380CC4-5D6E-409C-BE32-E72D297353CC}">
                  <c16:uniqueId val="{0000002A-0039-48EE-A86F-1CF632642677}"/>
                </c:ext>
              </c:extLst>
            </c:dLbl>
            <c:dLbl>
              <c:idx val="7"/>
              <c:delete val="1"/>
              <c:extLst>
                <c:ext xmlns:c15="http://schemas.microsoft.com/office/drawing/2012/chart" uri="{CE6537A1-D6FC-4f65-9D91-7224C49458BB}"/>
                <c:ext xmlns:c16="http://schemas.microsoft.com/office/drawing/2014/chart" uri="{C3380CC4-5D6E-409C-BE32-E72D297353CC}">
                  <c16:uniqueId val="{0000002B-0039-48EE-A86F-1CF632642677}"/>
                </c:ext>
              </c:extLst>
            </c:dLbl>
            <c:dLbl>
              <c:idx val="8"/>
              <c:delete val="1"/>
              <c:extLst>
                <c:ext xmlns:c15="http://schemas.microsoft.com/office/drawing/2012/chart" uri="{CE6537A1-D6FC-4f65-9D91-7224C49458BB}"/>
                <c:ext xmlns:c16="http://schemas.microsoft.com/office/drawing/2014/chart" uri="{C3380CC4-5D6E-409C-BE32-E72D297353CC}">
                  <c16:uniqueId val="{0000002C-0039-48EE-A86F-1CF632642677}"/>
                </c:ext>
              </c:extLst>
            </c:dLbl>
            <c:dLbl>
              <c:idx val="9"/>
              <c:delete val="1"/>
              <c:extLst>
                <c:ext xmlns:c15="http://schemas.microsoft.com/office/drawing/2012/chart" uri="{CE6537A1-D6FC-4f65-9D91-7224C49458BB}"/>
                <c:ext xmlns:c16="http://schemas.microsoft.com/office/drawing/2014/chart" uri="{C3380CC4-5D6E-409C-BE32-E72D297353CC}">
                  <c16:uniqueId val="{0000002D-0039-48EE-A86F-1CF632642677}"/>
                </c:ext>
              </c:extLst>
            </c:dLbl>
            <c:dLbl>
              <c:idx val="10"/>
              <c:delete val="1"/>
              <c:extLst>
                <c:ext xmlns:c15="http://schemas.microsoft.com/office/drawing/2012/chart" uri="{CE6537A1-D6FC-4f65-9D91-7224C49458BB}"/>
                <c:ext xmlns:c16="http://schemas.microsoft.com/office/drawing/2014/chart" uri="{C3380CC4-5D6E-409C-BE32-E72D297353CC}">
                  <c16:uniqueId val="{0000002E-0039-48EE-A86F-1CF632642677}"/>
                </c:ext>
              </c:extLst>
            </c:dLbl>
            <c:dLbl>
              <c:idx val="11"/>
              <c:delete val="1"/>
              <c:extLst>
                <c:ext xmlns:c15="http://schemas.microsoft.com/office/drawing/2012/chart" uri="{CE6537A1-D6FC-4f65-9D91-7224C49458BB}"/>
                <c:ext xmlns:c16="http://schemas.microsoft.com/office/drawing/2014/chart" uri="{C3380CC4-5D6E-409C-BE32-E72D297353CC}">
                  <c16:uniqueId val="{0000002F-0039-48EE-A86F-1CF632642677}"/>
                </c:ext>
              </c:extLst>
            </c:dLbl>
            <c:dLbl>
              <c:idx val="12"/>
              <c:delete val="1"/>
              <c:extLst>
                <c:ext xmlns:c15="http://schemas.microsoft.com/office/drawing/2012/chart" uri="{CE6537A1-D6FC-4f65-9D91-7224C49458BB}"/>
                <c:ext xmlns:c16="http://schemas.microsoft.com/office/drawing/2014/chart" uri="{C3380CC4-5D6E-409C-BE32-E72D297353CC}">
                  <c16:uniqueId val="{00000030-0039-48EE-A86F-1CF632642677}"/>
                </c:ext>
              </c:extLst>
            </c:dLbl>
            <c:dLbl>
              <c:idx val="13"/>
              <c:delete val="1"/>
              <c:extLst>
                <c:ext xmlns:c15="http://schemas.microsoft.com/office/drawing/2012/chart" uri="{CE6537A1-D6FC-4f65-9D91-7224C49458BB}"/>
                <c:ext xmlns:c16="http://schemas.microsoft.com/office/drawing/2014/chart" uri="{C3380CC4-5D6E-409C-BE32-E72D297353CC}">
                  <c16:uniqueId val="{00000031-0039-48EE-A86F-1CF632642677}"/>
                </c:ext>
              </c:extLst>
            </c:dLbl>
            <c:dLbl>
              <c:idx val="14"/>
              <c:delete val="1"/>
              <c:extLst>
                <c:ext xmlns:c15="http://schemas.microsoft.com/office/drawing/2012/chart" uri="{CE6537A1-D6FC-4f65-9D91-7224C49458BB}"/>
                <c:ext xmlns:c16="http://schemas.microsoft.com/office/drawing/2014/chart" uri="{C3380CC4-5D6E-409C-BE32-E72D297353CC}">
                  <c16:uniqueId val="{00000032-0039-48EE-A86F-1CF632642677}"/>
                </c:ext>
              </c:extLst>
            </c:dLbl>
            <c:dLbl>
              <c:idx val="15"/>
              <c:delete val="1"/>
              <c:extLst>
                <c:ext xmlns:c15="http://schemas.microsoft.com/office/drawing/2012/chart" uri="{CE6537A1-D6FC-4f65-9D91-7224C49458BB}"/>
                <c:ext xmlns:c16="http://schemas.microsoft.com/office/drawing/2014/chart" uri="{C3380CC4-5D6E-409C-BE32-E72D297353CC}">
                  <c16:uniqueId val="{00000033-0039-48EE-A86F-1CF632642677}"/>
                </c:ext>
              </c:extLst>
            </c:dLbl>
            <c:dLbl>
              <c:idx val="16"/>
              <c:layout>
                <c:manualLayout>
                  <c:x val="-2.5682998990258495E-2"/>
                  <c:y val="-3.5688793718772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0039-48EE-A86F-1CF6326426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 by Race in US and NY'!$A$2:$A$18</c:f>
              <c:strCache>
                <c:ptCount val="17"/>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pt idx="16">
                  <c:v>2017-2019</c:v>
                </c:pt>
              </c:strCache>
            </c:strRef>
          </c:cat>
          <c:val>
            <c:numRef>
              <c:f>'MM by Race in US and NY'!$D$2:$D$18</c:f>
              <c:numCache>
                <c:formatCode>_(* #,##0.0_);_(* \(#,##0.0\);_(* "-"??_);_(@_)</c:formatCode>
                <c:ptCount val="17"/>
                <c:pt idx="0">
                  <c:v>41.701417848206837</c:v>
                </c:pt>
                <c:pt idx="1">
                  <c:v>46.56237621010056</c:v>
                </c:pt>
                <c:pt idx="2">
                  <c:v>55.406209599638835</c:v>
                </c:pt>
                <c:pt idx="3">
                  <c:v>54.399745249973471</c:v>
                </c:pt>
                <c:pt idx="4">
                  <c:v>48.031354868458131</c:v>
                </c:pt>
                <c:pt idx="5">
                  <c:v>51.256789860475017</c:v>
                </c:pt>
                <c:pt idx="6">
                  <c:v>52.560023546890555</c:v>
                </c:pt>
                <c:pt idx="7">
                  <c:v>60.066373342543507</c:v>
                </c:pt>
                <c:pt idx="8">
                  <c:v>54.505953431955838</c:v>
                </c:pt>
                <c:pt idx="9">
                  <c:v>52.33025860520334</c:v>
                </c:pt>
                <c:pt idx="10">
                  <c:v>48.460389589754996</c:v>
                </c:pt>
                <c:pt idx="11">
                  <c:v>52.88336370736787</c:v>
                </c:pt>
                <c:pt idx="12">
                  <c:v>54.539809865832069</c:v>
                </c:pt>
                <c:pt idx="13">
                  <c:v>51.555250042962705</c:v>
                </c:pt>
                <c:pt idx="14">
                  <c:v>48.4</c:v>
                </c:pt>
                <c:pt idx="15">
                  <c:v>53.2</c:v>
                </c:pt>
                <c:pt idx="16">
                  <c:v>59</c:v>
                </c:pt>
              </c:numCache>
            </c:numRef>
          </c:val>
          <c:smooth val="0"/>
          <c:extLst>
            <c:ext xmlns:c16="http://schemas.microsoft.com/office/drawing/2014/chart" uri="{C3380CC4-5D6E-409C-BE32-E72D297353CC}">
              <c16:uniqueId val="{00000035-0039-48EE-A86F-1CF632642677}"/>
            </c:ext>
          </c:extLst>
        </c:ser>
        <c:ser>
          <c:idx val="3"/>
          <c:order val="3"/>
          <c:tx>
            <c:strRef>
              <c:f>'MM by Race in US and NY'!$E$1</c:f>
              <c:strCache>
                <c:ptCount val="1"/>
                <c:pt idx="0">
                  <c:v>White, NY</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3.9401103230890466E-2"/>
                  <c:y val="-7.3799367156193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0039-48EE-A86F-1CF632642677}"/>
                </c:ext>
              </c:extLst>
            </c:dLbl>
            <c:dLbl>
              <c:idx val="1"/>
              <c:delete val="1"/>
              <c:extLst>
                <c:ext xmlns:c15="http://schemas.microsoft.com/office/drawing/2012/chart" uri="{CE6537A1-D6FC-4f65-9D91-7224C49458BB}"/>
                <c:ext xmlns:c16="http://schemas.microsoft.com/office/drawing/2014/chart" uri="{C3380CC4-5D6E-409C-BE32-E72D297353CC}">
                  <c16:uniqueId val="{00000037-0039-48EE-A86F-1CF632642677}"/>
                </c:ext>
              </c:extLst>
            </c:dLbl>
            <c:dLbl>
              <c:idx val="2"/>
              <c:delete val="1"/>
              <c:extLst>
                <c:ext xmlns:c15="http://schemas.microsoft.com/office/drawing/2012/chart" uri="{CE6537A1-D6FC-4f65-9D91-7224C49458BB}"/>
                <c:ext xmlns:c16="http://schemas.microsoft.com/office/drawing/2014/chart" uri="{C3380CC4-5D6E-409C-BE32-E72D297353CC}">
                  <c16:uniqueId val="{00000038-0039-48EE-A86F-1CF632642677}"/>
                </c:ext>
              </c:extLst>
            </c:dLbl>
            <c:dLbl>
              <c:idx val="3"/>
              <c:delete val="1"/>
              <c:extLst>
                <c:ext xmlns:c15="http://schemas.microsoft.com/office/drawing/2012/chart" uri="{CE6537A1-D6FC-4f65-9D91-7224C49458BB}"/>
                <c:ext xmlns:c16="http://schemas.microsoft.com/office/drawing/2014/chart" uri="{C3380CC4-5D6E-409C-BE32-E72D297353CC}">
                  <c16:uniqueId val="{00000039-0039-48EE-A86F-1CF632642677}"/>
                </c:ext>
              </c:extLst>
            </c:dLbl>
            <c:dLbl>
              <c:idx val="4"/>
              <c:delete val="1"/>
              <c:extLst>
                <c:ext xmlns:c15="http://schemas.microsoft.com/office/drawing/2012/chart" uri="{CE6537A1-D6FC-4f65-9D91-7224C49458BB}"/>
                <c:ext xmlns:c16="http://schemas.microsoft.com/office/drawing/2014/chart" uri="{C3380CC4-5D6E-409C-BE32-E72D297353CC}">
                  <c16:uniqueId val="{0000003A-0039-48EE-A86F-1CF632642677}"/>
                </c:ext>
              </c:extLst>
            </c:dLbl>
            <c:dLbl>
              <c:idx val="5"/>
              <c:delete val="1"/>
              <c:extLst>
                <c:ext xmlns:c15="http://schemas.microsoft.com/office/drawing/2012/chart" uri="{CE6537A1-D6FC-4f65-9D91-7224C49458BB}"/>
                <c:ext xmlns:c16="http://schemas.microsoft.com/office/drawing/2014/chart" uri="{C3380CC4-5D6E-409C-BE32-E72D297353CC}">
                  <c16:uniqueId val="{0000003B-0039-48EE-A86F-1CF632642677}"/>
                </c:ext>
              </c:extLst>
            </c:dLbl>
            <c:dLbl>
              <c:idx val="6"/>
              <c:delete val="1"/>
              <c:extLst>
                <c:ext xmlns:c15="http://schemas.microsoft.com/office/drawing/2012/chart" uri="{CE6537A1-D6FC-4f65-9D91-7224C49458BB}"/>
                <c:ext xmlns:c16="http://schemas.microsoft.com/office/drawing/2014/chart" uri="{C3380CC4-5D6E-409C-BE32-E72D297353CC}">
                  <c16:uniqueId val="{0000003C-0039-48EE-A86F-1CF632642677}"/>
                </c:ext>
              </c:extLst>
            </c:dLbl>
            <c:dLbl>
              <c:idx val="7"/>
              <c:delete val="1"/>
              <c:extLst>
                <c:ext xmlns:c15="http://schemas.microsoft.com/office/drawing/2012/chart" uri="{CE6537A1-D6FC-4f65-9D91-7224C49458BB}"/>
                <c:ext xmlns:c16="http://schemas.microsoft.com/office/drawing/2014/chart" uri="{C3380CC4-5D6E-409C-BE32-E72D297353CC}">
                  <c16:uniqueId val="{0000003D-0039-48EE-A86F-1CF632642677}"/>
                </c:ext>
              </c:extLst>
            </c:dLbl>
            <c:dLbl>
              <c:idx val="8"/>
              <c:delete val="1"/>
              <c:extLst>
                <c:ext xmlns:c15="http://schemas.microsoft.com/office/drawing/2012/chart" uri="{CE6537A1-D6FC-4f65-9D91-7224C49458BB}"/>
                <c:ext xmlns:c16="http://schemas.microsoft.com/office/drawing/2014/chart" uri="{C3380CC4-5D6E-409C-BE32-E72D297353CC}">
                  <c16:uniqueId val="{0000003E-0039-48EE-A86F-1CF632642677}"/>
                </c:ext>
              </c:extLst>
            </c:dLbl>
            <c:dLbl>
              <c:idx val="9"/>
              <c:delete val="1"/>
              <c:extLst>
                <c:ext xmlns:c15="http://schemas.microsoft.com/office/drawing/2012/chart" uri="{CE6537A1-D6FC-4f65-9D91-7224C49458BB}"/>
                <c:ext xmlns:c16="http://schemas.microsoft.com/office/drawing/2014/chart" uri="{C3380CC4-5D6E-409C-BE32-E72D297353CC}">
                  <c16:uniqueId val="{0000003F-0039-48EE-A86F-1CF632642677}"/>
                </c:ext>
              </c:extLst>
            </c:dLbl>
            <c:dLbl>
              <c:idx val="10"/>
              <c:delete val="1"/>
              <c:extLst>
                <c:ext xmlns:c15="http://schemas.microsoft.com/office/drawing/2012/chart" uri="{CE6537A1-D6FC-4f65-9D91-7224C49458BB}"/>
                <c:ext xmlns:c16="http://schemas.microsoft.com/office/drawing/2014/chart" uri="{C3380CC4-5D6E-409C-BE32-E72D297353CC}">
                  <c16:uniqueId val="{00000040-0039-48EE-A86F-1CF632642677}"/>
                </c:ext>
              </c:extLst>
            </c:dLbl>
            <c:dLbl>
              <c:idx val="11"/>
              <c:delete val="1"/>
              <c:extLst>
                <c:ext xmlns:c15="http://schemas.microsoft.com/office/drawing/2012/chart" uri="{CE6537A1-D6FC-4f65-9D91-7224C49458BB}"/>
                <c:ext xmlns:c16="http://schemas.microsoft.com/office/drawing/2014/chart" uri="{C3380CC4-5D6E-409C-BE32-E72D297353CC}">
                  <c16:uniqueId val="{00000041-0039-48EE-A86F-1CF632642677}"/>
                </c:ext>
              </c:extLst>
            </c:dLbl>
            <c:dLbl>
              <c:idx val="12"/>
              <c:delete val="1"/>
              <c:extLst>
                <c:ext xmlns:c15="http://schemas.microsoft.com/office/drawing/2012/chart" uri="{CE6537A1-D6FC-4f65-9D91-7224C49458BB}"/>
                <c:ext xmlns:c16="http://schemas.microsoft.com/office/drawing/2014/chart" uri="{C3380CC4-5D6E-409C-BE32-E72D297353CC}">
                  <c16:uniqueId val="{00000042-0039-48EE-A86F-1CF632642677}"/>
                </c:ext>
              </c:extLst>
            </c:dLbl>
            <c:dLbl>
              <c:idx val="13"/>
              <c:delete val="1"/>
              <c:extLst>
                <c:ext xmlns:c15="http://schemas.microsoft.com/office/drawing/2012/chart" uri="{CE6537A1-D6FC-4f65-9D91-7224C49458BB}"/>
                <c:ext xmlns:c16="http://schemas.microsoft.com/office/drawing/2014/chart" uri="{C3380CC4-5D6E-409C-BE32-E72D297353CC}">
                  <c16:uniqueId val="{00000043-0039-48EE-A86F-1CF632642677}"/>
                </c:ext>
              </c:extLst>
            </c:dLbl>
            <c:dLbl>
              <c:idx val="14"/>
              <c:delete val="1"/>
              <c:extLst>
                <c:ext xmlns:c15="http://schemas.microsoft.com/office/drawing/2012/chart" uri="{CE6537A1-D6FC-4f65-9D91-7224C49458BB}"/>
                <c:ext xmlns:c16="http://schemas.microsoft.com/office/drawing/2014/chart" uri="{C3380CC4-5D6E-409C-BE32-E72D297353CC}">
                  <c16:uniqueId val="{00000044-0039-48EE-A86F-1CF632642677}"/>
                </c:ext>
              </c:extLst>
            </c:dLbl>
            <c:dLbl>
              <c:idx val="15"/>
              <c:delete val="1"/>
              <c:extLst>
                <c:ext xmlns:c15="http://schemas.microsoft.com/office/drawing/2012/chart" uri="{CE6537A1-D6FC-4f65-9D91-7224C49458BB}"/>
                <c:ext xmlns:c16="http://schemas.microsoft.com/office/drawing/2014/chart" uri="{C3380CC4-5D6E-409C-BE32-E72D297353CC}">
                  <c16:uniqueId val="{00000045-0039-48EE-A86F-1CF632642677}"/>
                </c:ext>
              </c:extLst>
            </c:dLbl>
            <c:dLbl>
              <c:idx val="16"/>
              <c:layout>
                <c:manualLayout>
                  <c:x val="-5.9268459208288498E-3"/>
                  <c:y val="5.7102069950035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039-48EE-A86F-1CF6326426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'MM by Race in US and NY'!$A$2:$A$18</c:f>
              <c:strCache>
                <c:ptCount val="17"/>
                <c:pt idx="0">
                  <c:v>2001-2003</c:v>
                </c:pt>
                <c:pt idx="1">
                  <c:v>2002-2004</c:v>
                </c:pt>
                <c:pt idx="2">
                  <c:v>2003-2005</c:v>
                </c:pt>
                <c:pt idx="3">
                  <c:v>2004-2006</c:v>
                </c:pt>
                <c:pt idx="4">
                  <c:v>2005-2007</c:v>
                </c:pt>
                <c:pt idx="5">
                  <c:v>2006-2008</c:v>
                </c:pt>
                <c:pt idx="6">
                  <c:v>2007-2009</c:v>
                </c:pt>
                <c:pt idx="7">
                  <c:v>2008-2010</c:v>
                </c:pt>
                <c:pt idx="8">
                  <c:v>2009-2011</c:v>
                </c:pt>
                <c:pt idx="9">
                  <c:v>2010-2012</c:v>
                </c:pt>
                <c:pt idx="10">
                  <c:v>2011-2013</c:v>
                </c:pt>
                <c:pt idx="11">
                  <c:v>2012-2014</c:v>
                </c:pt>
                <c:pt idx="12">
                  <c:v>2013-2015</c:v>
                </c:pt>
                <c:pt idx="13">
                  <c:v>2014-2016</c:v>
                </c:pt>
                <c:pt idx="14">
                  <c:v>2015-2017</c:v>
                </c:pt>
                <c:pt idx="15">
                  <c:v>2016-2018</c:v>
                </c:pt>
                <c:pt idx="16">
                  <c:v>2017-2019</c:v>
                </c:pt>
              </c:strCache>
            </c:strRef>
          </c:cat>
          <c:val>
            <c:numRef>
              <c:f>'MM by Race in US and NY'!$E$2:$E$18</c:f>
              <c:numCache>
                <c:formatCode>_(* #,##0.0_);_(* \(#,##0.0\);_(* "-"??_);_(@_)</c:formatCode>
                <c:ptCount val="17"/>
                <c:pt idx="0">
                  <c:v>9.9578083970141336</c:v>
                </c:pt>
                <c:pt idx="1">
                  <c:v>13.039534356338347</c:v>
                </c:pt>
                <c:pt idx="2">
                  <c:v>15.531949613569026</c:v>
                </c:pt>
                <c:pt idx="3">
                  <c:v>14.48246601719946</c:v>
                </c:pt>
                <c:pt idx="4">
                  <c:v>11.081833181471174</c:v>
                </c:pt>
                <c:pt idx="5">
                  <c:v>12.368383168455351</c:v>
                </c:pt>
                <c:pt idx="6">
                  <c:v>12.601933380488955</c:v>
                </c:pt>
                <c:pt idx="7">
                  <c:v>14.97632509703838</c:v>
                </c:pt>
                <c:pt idx="8">
                  <c:v>15.561713920272862</c:v>
                </c:pt>
                <c:pt idx="9">
                  <c:v>16.574255981648985</c:v>
                </c:pt>
                <c:pt idx="10">
                  <c:v>15.337739308794477</c:v>
                </c:pt>
                <c:pt idx="11">
                  <c:v>12.8917301852956</c:v>
                </c:pt>
                <c:pt idx="12">
                  <c:v>15.321934742487029</c:v>
                </c:pt>
                <c:pt idx="13">
                  <c:v>15.918720883957208</c:v>
                </c:pt>
                <c:pt idx="14">
                  <c:v>14.7</c:v>
                </c:pt>
                <c:pt idx="15">
                  <c:v>12.6</c:v>
                </c:pt>
                <c:pt idx="16">
                  <c:v>12.9</c:v>
                </c:pt>
              </c:numCache>
            </c:numRef>
          </c:val>
          <c:smooth val="0"/>
          <c:extLst>
            <c:ext xmlns:c16="http://schemas.microsoft.com/office/drawing/2014/chart" uri="{C3380CC4-5D6E-409C-BE32-E72D297353CC}">
              <c16:uniqueId val="{00000047-0039-48EE-A86F-1CF632642677}"/>
            </c:ext>
          </c:extLst>
        </c:ser>
        <c:dLbls>
          <c:showLegendKey val="0"/>
          <c:showVal val="0"/>
          <c:showCatName val="0"/>
          <c:showSerName val="0"/>
          <c:showPercent val="0"/>
          <c:showBubbleSize val="0"/>
        </c:dLbls>
        <c:marker val="1"/>
        <c:smooth val="0"/>
        <c:axId val="654342384"/>
        <c:axId val="654347304"/>
      </c:lineChart>
      <c:catAx>
        <c:axId val="65434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347304"/>
        <c:crosses val="autoZero"/>
        <c:auto val="1"/>
        <c:lblAlgn val="ctr"/>
        <c:lblOffset val="100"/>
        <c:noMultiLvlLbl val="0"/>
      </c:catAx>
      <c:valAx>
        <c:axId val="654347304"/>
        <c:scaling>
          <c:orientation val="minMax"/>
          <c:max val="6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lumMod val="65000"/>
                        <a:lumOff val="35000"/>
                      </a:sysClr>
                    </a:solidFill>
                    <a:latin typeface="+mn-lt"/>
                    <a:ea typeface="+mn-ea"/>
                    <a:cs typeface="+mn-cs"/>
                  </a:defRPr>
                </a:pPr>
                <a:r>
                  <a:rPr lang="en-US" sz="1000" b="1" i="0" baseline="0">
                    <a:effectLst/>
                    <a:latin typeface="Arial" panose="020B0604020202020204" pitchFamily="34" charset="0"/>
                    <a:cs typeface="Arial" panose="020B0604020202020204" pitchFamily="34" charset="0"/>
                  </a:rPr>
                  <a:t>Maternal Deaths per 100,000 Live Births</a:t>
                </a:r>
                <a:endParaRPr lang="en-US" sz="1000" b="1">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b="1">
                    <a:solidFill>
                      <a:sysClr val="windowText" lastClr="000000">
                        <a:lumMod val="65000"/>
                        <a:lumOff val="35000"/>
                      </a:sysClr>
                    </a:solidFill>
                  </a:defRPr>
                </a:pPr>
                <a:endParaRPr lang="en-US" b="1"/>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lumMod val="65000"/>
                      <a:lumOff val="35000"/>
                    </a:sys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342384"/>
        <c:crosses val="autoZero"/>
        <c:crossBetween val="between"/>
      </c:valAx>
      <c:spPr>
        <a:noFill/>
        <a:ln>
          <a:noFill/>
        </a:ln>
        <a:effectLst/>
      </c:spPr>
    </c:plotArea>
    <c:legend>
      <c:legendPos val="b"/>
      <c:layout>
        <c:manualLayout>
          <c:xMode val="edge"/>
          <c:yMode val="edge"/>
          <c:x val="0.14791491688538932"/>
          <c:y val="2.8355934674832269E-2"/>
          <c:w val="0.67403989800846942"/>
          <c:h val="7.3052459351671956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Sheet1!$A$63</c:f>
              <c:strCache>
                <c:ptCount val="1"/>
                <c:pt idx="0">
                  <c:v>Black, non-Hispanic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Sheet1!$B$62:$C$62</c:f>
              <c:strCache>
                <c:ptCount val="2"/>
                <c:pt idx="0">
                  <c:v>Vaginal Delivery</c:v>
                </c:pt>
                <c:pt idx="1">
                  <c:v>Cesarean Delivery</c:v>
                </c:pt>
              </c:strCache>
            </c:strRef>
          </c:cat>
          <c:val>
            <c:numRef>
              <c:f>Sheet1!$B$63:$C$63</c:f>
              <c:numCache>
                <c:formatCode>0.0</c:formatCode>
                <c:ptCount val="2"/>
                <c:pt idx="0">
                  <c:v>15.307684457597714</c:v>
                </c:pt>
                <c:pt idx="1">
                  <c:v>40.044850232260131</c:v>
                </c:pt>
              </c:numCache>
            </c:numRef>
          </c:val>
          <c:extLst>
            <c:ext xmlns:c16="http://schemas.microsoft.com/office/drawing/2014/chart" uri="{C3380CC4-5D6E-409C-BE32-E72D297353CC}">
              <c16:uniqueId val="{00000000-65CF-4552-B13D-357B164CADC3}"/>
            </c:ext>
          </c:extLst>
        </c:ser>
        <c:ser>
          <c:idx val="1"/>
          <c:order val="1"/>
          <c:tx>
            <c:strRef>
              <c:f>Sheet1!$A$64</c:f>
              <c:strCache>
                <c:ptCount val="1"/>
                <c:pt idx="0">
                  <c:v>White, 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Sheet1!$B$62:$C$62</c:f>
              <c:strCache>
                <c:ptCount val="2"/>
                <c:pt idx="0">
                  <c:v>Vaginal Delivery</c:v>
                </c:pt>
                <c:pt idx="1">
                  <c:v>Cesarean Delivery</c:v>
                </c:pt>
              </c:strCache>
            </c:strRef>
          </c:cat>
          <c:val>
            <c:numRef>
              <c:f>Sheet1!$B$64:$C$64</c:f>
              <c:numCache>
                <c:formatCode>0.0</c:formatCode>
                <c:ptCount val="2"/>
                <c:pt idx="0">
                  <c:v>8.0306234440667073</c:v>
                </c:pt>
                <c:pt idx="1">
                  <c:v>11.817188100091583</c:v>
                </c:pt>
              </c:numCache>
            </c:numRef>
          </c:val>
          <c:extLst>
            <c:ext xmlns:c16="http://schemas.microsoft.com/office/drawing/2014/chart" uri="{C3380CC4-5D6E-409C-BE32-E72D297353CC}">
              <c16:uniqueId val="{00000001-65CF-4552-B13D-357B164CADC3}"/>
            </c:ext>
          </c:extLst>
        </c:ser>
        <c:ser>
          <c:idx val="2"/>
          <c:order val="2"/>
          <c:tx>
            <c:strRef>
              <c:f>Sheet1!$A$65</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Sheet1!$B$62:$C$62</c:f>
              <c:strCache>
                <c:ptCount val="2"/>
                <c:pt idx="0">
                  <c:v>Vaginal Delivery</c:v>
                </c:pt>
                <c:pt idx="1">
                  <c:v>Cesarean Delivery</c:v>
                </c:pt>
              </c:strCache>
            </c:strRef>
          </c:cat>
          <c:val>
            <c:numRef>
              <c:f>Sheet1!$B$65:$C$65</c:f>
              <c:numCache>
                <c:formatCode>0.0</c:formatCode>
                <c:ptCount val="2"/>
                <c:pt idx="0">
                  <c:v>6.0483261257447003</c:v>
                </c:pt>
                <c:pt idx="1">
                  <c:v>5.399859603650305</c:v>
                </c:pt>
              </c:numCache>
            </c:numRef>
          </c:val>
          <c:extLst>
            <c:ext xmlns:c16="http://schemas.microsoft.com/office/drawing/2014/chart" uri="{C3380CC4-5D6E-409C-BE32-E72D297353CC}">
              <c16:uniqueId val="{00000002-65CF-4552-B13D-357B164CADC3}"/>
            </c:ext>
          </c:extLst>
        </c:ser>
        <c:ser>
          <c:idx val="3"/>
          <c:order val="3"/>
          <c:tx>
            <c:strRef>
              <c:f>Sheet1!$A$66</c:f>
              <c:strCache>
                <c:ptCount val="1"/>
                <c:pt idx="0">
                  <c:v>Other, non-Hispanic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Sheet1!$B$62:$C$62</c:f>
              <c:strCache>
                <c:ptCount val="2"/>
                <c:pt idx="0">
                  <c:v>Vaginal Delivery</c:v>
                </c:pt>
                <c:pt idx="1">
                  <c:v>Cesarean Delivery</c:v>
                </c:pt>
              </c:strCache>
            </c:strRef>
          </c:cat>
          <c:val>
            <c:numRef>
              <c:f>Sheet1!$B$66:$C$66</c:f>
              <c:numCache>
                <c:formatCode>0.0</c:formatCode>
                <c:ptCount val="2"/>
                <c:pt idx="0">
                  <c:v>4.7424831641847671</c:v>
                </c:pt>
                <c:pt idx="1">
                  <c:v>17.980760586172796</c:v>
                </c:pt>
              </c:numCache>
            </c:numRef>
          </c:val>
          <c:extLst>
            <c:ext xmlns:c16="http://schemas.microsoft.com/office/drawing/2014/chart" uri="{C3380CC4-5D6E-409C-BE32-E72D297353CC}">
              <c16:uniqueId val="{00000003-65CF-4552-B13D-357B164CADC3}"/>
            </c:ext>
          </c:extLst>
        </c:ser>
        <c:ser>
          <c:idx val="4"/>
          <c:order val="4"/>
          <c:tx>
            <c:strRef>
              <c:f>Sheet1!$A$67</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Sheet1!$B$62:$C$62</c:f>
              <c:strCache>
                <c:ptCount val="2"/>
                <c:pt idx="0">
                  <c:v>Vaginal Delivery</c:v>
                </c:pt>
                <c:pt idx="1">
                  <c:v>Cesarean Delivery</c:v>
                </c:pt>
              </c:strCache>
            </c:strRef>
          </c:cat>
          <c:val>
            <c:numRef>
              <c:f>Sheet1!$B$67:$C$67</c:f>
              <c:numCache>
                <c:formatCode>0.0</c:formatCode>
                <c:ptCount val="2"/>
                <c:pt idx="0">
                  <c:v>9.4298319469235174</c:v>
                </c:pt>
                <c:pt idx="1">
                  <c:v>15.794253524092818</c:v>
                </c:pt>
              </c:numCache>
            </c:numRef>
          </c:val>
          <c:extLst>
            <c:ext xmlns:c16="http://schemas.microsoft.com/office/drawing/2014/chart" uri="{C3380CC4-5D6E-409C-BE32-E72D297353CC}">
              <c16:uniqueId val="{00000004-65CF-4552-B13D-357B164CADC3}"/>
            </c:ext>
          </c:extLst>
        </c:ser>
        <c:dLbls>
          <c:dLblPos val="outEnd"/>
          <c:showLegendKey val="0"/>
          <c:showVal val="1"/>
          <c:showCatName val="0"/>
          <c:showSerName val="0"/>
          <c:showPercent val="0"/>
          <c:showBubbleSize val="0"/>
        </c:dLbls>
        <c:gapWidth val="219"/>
        <c:overlap val="-27"/>
        <c:axId val="812121912"/>
        <c:axId val="566983560"/>
      </c:barChart>
      <c:catAx>
        <c:axId val="81212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66983560"/>
        <c:crosses val="autoZero"/>
        <c:auto val="1"/>
        <c:lblAlgn val="ctr"/>
        <c:lblOffset val="100"/>
        <c:noMultiLvlLbl val="0"/>
      </c:catAx>
      <c:valAx>
        <c:axId val="56698356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Mortality Rate per 100,000 Live Births</a:t>
                </a:r>
              </a:p>
            </c:rich>
          </c:tx>
          <c:layout>
            <c:manualLayout>
              <c:xMode val="edge"/>
              <c:yMode val="edge"/>
              <c:x val="8.1150447514134333E-3"/>
              <c:y val="0.114880600281142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1212191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93388981218179"/>
          <c:y val="0.19907398515586278"/>
          <c:w val="0.77292251033556669"/>
          <c:h val="0.6340653514277925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mortalitybyrace!$A$21:$A$25</c:f>
              <c:strCache>
                <c:ptCount val="5"/>
                <c:pt idx="0">
                  <c:v>Black, non-Hispanic</c:v>
                </c:pt>
                <c:pt idx="1">
                  <c:v>White, non-Hispanic</c:v>
                </c:pt>
                <c:pt idx="2">
                  <c:v>Hispanic</c:v>
                </c:pt>
                <c:pt idx="3">
                  <c:v>Other, non-Hispanic</c:v>
                </c:pt>
                <c:pt idx="4">
                  <c:v>All</c:v>
                </c:pt>
              </c:strCache>
            </c:strRef>
          </c:cat>
          <c:val>
            <c:numRef>
              <c:f>mortalitybyrace!$D$21:$D$25</c:f>
              <c:numCache>
                <c:formatCode>0.0</c:formatCode>
                <c:ptCount val="5"/>
                <c:pt idx="0">
                  <c:v>65.447065789883752</c:v>
                </c:pt>
                <c:pt idx="1">
                  <c:v>12.889682729666527</c:v>
                </c:pt>
                <c:pt idx="2">
                  <c:v>5.7718947206402955</c:v>
                </c:pt>
                <c:pt idx="3">
                  <c:v>9.3130102753546709</c:v>
                </c:pt>
                <c:pt idx="4">
                  <c:v>18.209111661825709</c:v>
                </c:pt>
              </c:numCache>
            </c:numRef>
          </c:val>
          <c:extLst>
            <c:ext xmlns:c16="http://schemas.microsoft.com/office/drawing/2014/chart" uri="{C3380CC4-5D6E-409C-BE32-E72D297353CC}">
              <c16:uniqueId val="{00000000-6C5E-490F-B6B6-72C7DAA8C771}"/>
            </c:ext>
          </c:extLst>
        </c:ser>
        <c:dLbls>
          <c:showLegendKey val="0"/>
          <c:showVal val="0"/>
          <c:showCatName val="0"/>
          <c:showSerName val="0"/>
          <c:showPercent val="0"/>
          <c:showBubbleSize val="0"/>
        </c:dLbls>
        <c:gapWidth val="219"/>
        <c:overlap val="-27"/>
        <c:axId val="629605016"/>
        <c:axId val="629607640"/>
      </c:barChart>
      <c:catAx>
        <c:axId val="62960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29607640"/>
        <c:crosses val="autoZero"/>
        <c:auto val="1"/>
        <c:lblAlgn val="ctr"/>
        <c:lblOffset val="100"/>
        <c:noMultiLvlLbl val="0"/>
      </c:catAx>
      <c:valAx>
        <c:axId val="629607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Mortality Rate per 100,000 Live Births</a:t>
                </a:r>
              </a:p>
            </c:rich>
          </c:tx>
          <c:layout>
            <c:manualLayout>
              <c:xMode val="edge"/>
              <c:yMode val="edge"/>
              <c:x val="7.066987749782995E-2"/>
              <c:y val="0.1593697722986921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960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Sheet1!$A$21</c:f>
              <c:strCache>
                <c:ptCount val="1"/>
                <c:pt idx="0">
                  <c:v>Black, non-Hispanic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Medicaid</c:v>
                </c:pt>
                <c:pt idx="1">
                  <c:v>Private insurance</c:v>
                </c:pt>
              </c:strCache>
            </c:strRef>
          </c:cat>
          <c:val>
            <c:numRef>
              <c:f>Sheet1!$B$21:$C$21</c:f>
              <c:numCache>
                <c:formatCode>0.0</c:formatCode>
                <c:ptCount val="2"/>
                <c:pt idx="0">
                  <c:v>69.405885619100502</c:v>
                </c:pt>
                <c:pt idx="1">
                  <c:v>43.922257604040851</c:v>
                </c:pt>
              </c:numCache>
            </c:numRef>
          </c:val>
          <c:extLst>
            <c:ext xmlns:c16="http://schemas.microsoft.com/office/drawing/2014/chart" uri="{C3380CC4-5D6E-409C-BE32-E72D297353CC}">
              <c16:uniqueId val="{00000000-3282-48EB-9165-EC6475D50BED}"/>
            </c:ext>
          </c:extLst>
        </c:ser>
        <c:ser>
          <c:idx val="1"/>
          <c:order val="1"/>
          <c:tx>
            <c:strRef>
              <c:f>Sheet1!$A$22</c:f>
              <c:strCache>
                <c:ptCount val="1"/>
                <c:pt idx="0">
                  <c:v>White, 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Medicaid</c:v>
                </c:pt>
                <c:pt idx="1">
                  <c:v>Private insurance</c:v>
                </c:pt>
              </c:strCache>
            </c:strRef>
          </c:cat>
          <c:val>
            <c:numRef>
              <c:f>Sheet1!$B$22:$C$22</c:f>
              <c:numCache>
                <c:formatCode>0.0</c:formatCode>
                <c:ptCount val="2"/>
                <c:pt idx="0">
                  <c:v>13.328357413232393</c:v>
                </c:pt>
                <c:pt idx="1">
                  <c:v>13.563408936779446</c:v>
                </c:pt>
              </c:numCache>
            </c:numRef>
          </c:val>
          <c:extLst>
            <c:ext xmlns:c16="http://schemas.microsoft.com/office/drawing/2014/chart" uri="{C3380CC4-5D6E-409C-BE32-E72D297353CC}">
              <c16:uniqueId val="{00000001-3282-48EB-9165-EC6475D50BED}"/>
            </c:ext>
          </c:extLst>
        </c:ser>
        <c:ser>
          <c:idx val="2"/>
          <c:order val="2"/>
          <c:tx>
            <c:strRef>
              <c:f>Sheet1!$A$23</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Medicaid</c:v>
                </c:pt>
                <c:pt idx="1">
                  <c:v>Private insurance</c:v>
                </c:pt>
              </c:strCache>
            </c:strRef>
          </c:cat>
          <c:val>
            <c:numRef>
              <c:f>Sheet1!$B$23:$C$23</c:f>
              <c:numCache>
                <c:formatCode>0.0</c:formatCode>
                <c:ptCount val="2"/>
                <c:pt idx="0">
                  <c:v>7.8914141414141419</c:v>
                </c:pt>
                <c:pt idx="1">
                  <c:v>0</c:v>
                </c:pt>
              </c:numCache>
            </c:numRef>
          </c:val>
          <c:extLst>
            <c:ext xmlns:c16="http://schemas.microsoft.com/office/drawing/2014/chart" uri="{C3380CC4-5D6E-409C-BE32-E72D297353CC}">
              <c16:uniqueId val="{00000002-3282-48EB-9165-EC6475D50BED}"/>
            </c:ext>
          </c:extLst>
        </c:ser>
        <c:ser>
          <c:idx val="3"/>
          <c:order val="3"/>
          <c:tx>
            <c:strRef>
              <c:f>Sheet1!$A$24</c:f>
              <c:strCache>
                <c:ptCount val="1"/>
                <c:pt idx="0">
                  <c:v>Other, non-Hispanic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Medicaid</c:v>
                </c:pt>
                <c:pt idx="1">
                  <c:v>Private insurance</c:v>
                </c:pt>
              </c:strCache>
            </c:strRef>
          </c:cat>
          <c:val>
            <c:numRef>
              <c:f>Sheet1!$B$24:$C$24</c:f>
              <c:numCache>
                <c:formatCode>0.0</c:formatCode>
                <c:ptCount val="2"/>
                <c:pt idx="0">
                  <c:v>5.759705103098721</c:v>
                </c:pt>
                <c:pt idx="1">
                  <c:v>14.427932477276007</c:v>
                </c:pt>
              </c:numCache>
            </c:numRef>
          </c:val>
          <c:extLst>
            <c:ext xmlns:c16="http://schemas.microsoft.com/office/drawing/2014/chart" uri="{C3380CC4-5D6E-409C-BE32-E72D297353CC}">
              <c16:uniqueId val="{00000003-3282-48EB-9165-EC6475D50BED}"/>
            </c:ext>
          </c:extLst>
        </c:ser>
        <c:ser>
          <c:idx val="4"/>
          <c:order val="4"/>
          <c:tx>
            <c:strRef>
              <c:f>Sheet1!$A$25</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Sheet1!$B$20:$C$20</c:f>
              <c:strCache>
                <c:ptCount val="2"/>
                <c:pt idx="0">
                  <c:v>Medicaid</c:v>
                </c:pt>
                <c:pt idx="1">
                  <c:v>Private insurance</c:v>
                </c:pt>
              </c:strCache>
            </c:strRef>
          </c:cat>
          <c:val>
            <c:numRef>
              <c:f>Sheet1!$B$25:$C$25</c:f>
              <c:numCache>
                <c:formatCode>0.0</c:formatCode>
                <c:ptCount val="2"/>
                <c:pt idx="0">
                  <c:v>20.959966464053657</c:v>
                </c:pt>
                <c:pt idx="1">
                  <c:v>14.82521076507971</c:v>
                </c:pt>
              </c:numCache>
            </c:numRef>
          </c:val>
          <c:extLst>
            <c:ext xmlns:c16="http://schemas.microsoft.com/office/drawing/2014/chart" uri="{C3380CC4-5D6E-409C-BE32-E72D297353CC}">
              <c16:uniqueId val="{00000004-3282-48EB-9165-EC6475D50BED}"/>
            </c:ext>
          </c:extLst>
        </c:ser>
        <c:dLbls>
          <c:dLblPos val="outEnd"/>
          <c:showLegendKey val="0"/>
          <c:showVal val="1"/>
          <c:showCatName val="0"/>
          <c:showSerName val="0"/>
          <c:showPercent val="0"/>
          <c:showBubbleSize val="0"/>
        </c:dLbls>
        <c:gapWidth val="219"/>
        <c:overlap val="-27"/>
        <c:axId val="575407968"/>
        <c:axId val="575406984"/>
      </c:barChart>
      <c:catAx>
        <c:axId val="5754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5406984"/>
        <c:crosses val="autoZero"/>
        <c:auto val="1"/>
        <c:lblAlgn val="ctr"/>
        <c:lblOffset val="100"/>
        <c:noMultiLvlLbl val="0"/>
      </c:catAx>
      <c:valAx>
        <c:axId val="575406984"/>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Mortality Rate per 100,000 Live Births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540796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Sheet1!$A$107</c:f>
              <c:strCache>
                <c:ptCount val="1"/>
                <c:pt idx="0">
                  <c:v>Black, non-Hispanic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Sheet1!$B$106:$D$106</c:f>
              <c:strCache>
                <c:ptCount val="3"/>
                <c:pt idx="0">
                  <c:v>High school or less</c:v>
                </c:pt>
                <c:pt idx="1">
                  <c:v>Some college or Associate degree</c:v>
                </c:pt>
                <c:pt idx="2">
                  <c:v>Bechelor's degree or higher</c:v>
                </c:pt>
              </c:strCache>
            </c:strRef>
          </c:cat>
          <c:val>
            <c:numRef>
              <c:f>Sheet1!$B$107:$D$107</c:f>
              <c:numCache>
                <c:formatCode>0.0</c:formatCode>
                <c:ptCount val="3"/>
                <c:pt idx="0">
                  <c:v>49.236829148202858</c:v>
                </c:pt>
                <c:pt idx="1">
                  <c:v>97.876088871488705</c:v>
                </c:pt>
                <c:pt idx="2">
                  <c:v>53.78512841199408</c:v>
                </c:pt>
              </c:numCache>
            </c:numRef>
          </c:val>
          <c:extLst>
            <c:ext xmlns:c16="http://schemas.microsoft.com/office/drawing/2014/chart" uri="{C3380CC4-5D6E-409C-BE32-E72D297353CC}">
              <c16:uniqueId val="{00000000-4F9F-4F95-B906-62AD0A4CA6B3}"/>
            </c:ext>
          </c:extLst>
        </c:ser>
        <c:ser>
          <c:idx val="1"/>
          <c:order val="1"/>
          <c:tx>
            <c:strRef>
              <c:f>Sheet1!$A$108</c:f>
              <c:strCache>
                <c:ptCount val="1"/>
                <c:pt idx="0">
                  <c:v>White, 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Sheet1!$B$106:$D$106</c:f>
              <c:strCache>
                <c:ptCount val="3"/>
                <c:pt idx="0">
                  <c:v>High school or less</c:v>
                </c:pt>
                <c:pt idx="1">
                  <c:v>Some college or Associate degree</c:v>
                </c:pt>
                <c:pt idx="2">
                  <c:v>Bechelor's degree or higher</c:v>
                </c:pt>
              </c:strCache>
            </c:strRef>
          </c:cat>
          <c:val>
            <c:numRef>
              <c:f>Sheet1!$B$108:$D$108</c:f>
              <c:numCache>
                <c:formatCode>0.0</c:formatCode>
                <c:ptCount val="3"/>
                <c:pt idx="0">
                  <c:v>23.322449523555676</c:v>
                </c:pt>
                <c:pt idx="1">
                  <c:v>8.5800085800085792</c:v>
                </c:pt>
                <c:pt idx="2">
                  <c:v>9.0973599461436283</c:v>
                </c:pt>
              </c:numCache>
            </c:numRef>
          </c:val>
          <c:extLst>
            <c:ext xmlns:c16="http://schemas.microsoft.com/office/drawing/2014/chart" uri="{C3380CC4-5D6E-409C-BE32-E72D297353CC}">
              <c16:uniqueId val="{00000001-4F9F-4F95-B906-62AD0A4CA6B3}"/>
            </c:ext>
          </c:extLst>
        </c:ser>
        <c:ser>
          <c:idx val="2"/>
          <c:order val="2"/>
          <c:tx>
            <c:strRef>
              <c:f>Sheet1!$A$109</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Sheet1!$B$106:$D$106</c:f>
              <c:strCache>
                <c:ptCount val="3"/>
                <c:pt idx="0">
                  <c:v>High school or less</c:v>
                </c:pt>
                <c:pt idx="1">
                  <c:v>Some college or Associate degree</c:v>
                </c:pt>
                <c:pt idx="2">
                  <c:v>Bechelor's degree or higher</c:v>
                </c:pt>
              </c:strCache>
            </c:strRef>
          </c:cat>
          <c:val>
            <c:numRef>
              <c:f>Sheet1!$B$109:$D$109</c:f>
              <c:numCache>
                <c:formatCode>0.0</c:formatCode>
                <c:ptCount val="3"/>
                <c:pt idx="0">
                  <c:v>3.514444366345681</c:v>
                </c:pt>
                <c:pt idx="1">
                  <c:v>7.3621438562909516</c:v>
                </c:pt>
                <c:pt idx="2">
                  <c:v>10.619093129446746</c:v>
                </c:pt>
              </c:numCache>
            </c:numRef>
          </c:val>
          <c:extLst>
            <c:ext xmlns:c16="http://schemas.microsoft.com/office/drawing/2014/chart" uri="{C3380CC4-5D6E-409C-BE32-E72D297353CC}">
              <c16:uniqueId val="{00000002-4F9F-4F95-B906-62AD0A4CA6B3}"/>
            </c:ext>
          </c:extLst>
        </c:ser>
        <c:ser>
          <c:idx val="3"/>
          <c:order val="3"/>
          <c:tx>
            <c:strRef>
              <c:f>Sheet1!$A$110</c:f>
              <c:strCache>
                <c:ptCount val="1"/>
                <c:pt idx="0">
                  <c:v>Other, non-Hispanic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Sheet1!$B$106:$D$106</c:f>
              <c:strCache>
                <c:ptCount val="3"/>
                <c:pt idx="0">
                  <c:v>High school or less</c:v>
                </c:pt>
                <c:pt idx="1">
                  <c:v>Some college or Associate degree</c:v>
                </c:pt>
                <c:pt idx="2">
                  <c:v>Bechelor's degree or higher</c:v>
                </c:pt>
              </c:strCache>
            </c:strRef>
          </c:cat>
          <c:val>
            <c:numRef>
              <c:f>Sheet1!$B$110:$D$110</c:f>
              <c:numCache>
                <c:formatCode>0.0</c:formatCode>
                <c:ptCount val="3"/>
                <c:pt idx="0">
                  <c:v>9.0818272636454456</c:v>
                </c:pt>
                <c:pt idx="1">
                  <c:v>0</c:v>
                </c:pt>
                <c:pt idx="2">
                  <c:v>13.039509714434736</c:v>
                </c:pt>
              </c:numCache>
            </c:numRef>
          </c:val>
          <c:extLst>
            <c:ext xmlns:c16="http://schemas.microsoft.com/office/drawing/2014/chart" uri="{C3380CC4-5D6E-409C-BE32-E72D297353CC}">
              <c16:uniqueId val="{00000003-4F9F-4F95-B906-62AD0A4CA6B3}"/>
            </c:ext>
          </c:extLst>
        </c:ser>
        <c:ser>
          <c:idx val="4"/>
          <c:order val="4"/>
          <c:tx>
            <c:strRef>
              <c:f>Sheet1!$A$111</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Sheet1!$B$106:$D$106</c:f>
              <c:strCache>
                <c:ptCount val="3"/>
                <c:pt idx="0">
                  <c:v>High school or less</c:v>
                </c:pt>
                <c:pt idx="1">
                  <c:v>Some college or Associate degree</c:v>
                </c:pt>
                <c:pt idx="2">
                  <c:v>Bechelor's degree or higher</c:v>
                </c:pt>
              </c:strCache>
            </c:strRef>
          </c:cat>
          <c:val>
            <c:numRef>
              <c:f>Sheet1!$B$111:$D$111</c:f>
              <c:numCache>
                <c:formatCode>0.0</c:formatCode>
                <c:ptCount val="3"/>
                <c:pt idx="0">
                  <c:v>19.116803670426304</c:v>
                </c:pt>
                <c:pt idx="1">
                  <c:v>24.600246002460022</c:v>
                </c:pt>
                <c:pt idx="2">
                  <c:v>13.768889194864204</c:v>
                </c:pt>
              </c:numCache>
            </c:numRef>
          </c:val>
          <c:extLst>
            <c:ext xmlns:c16="http://schemas.microsoft.com/office/drawing/2014/chart" uri="{C3380CC4-5D6E-409C-BE32-E72D297353CC}">
              <c16:uniqueId val="{00000004-4F9F-4F95-B906-62AD0A4CA6B3}"/>
            </c:ext>
          </c:extLst>
        </c:ser>
        <c:dLbls>
          <c:dLblPos val="outEnd"/>
          <c:showLegendKey val="0"/>
          <c:showVal val="1"/>
          <c:showCatName val="0"/>
          <c:showSerName val="0"/>
          <c:showPercent val="0"/>
          <c:showBubbleSize val="0"/>
        </c:dLbls>
        <c:gapWidth val="219"/>
        <c:overlap val="-27"/>
        <c:axId val="774707232"/>
        <c:axId val="493088096"/>
      </c:barChart>
      <c:catAx>
        <c:axId val="77470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3088096"/>
        <c:crosses val="autoZero"/>
        <c:auto val="1"/>
        <c:lblAlgn val="ctr"/>
        <c:lblOffset val="100"/>
        <c:noMultiLvlLbl val="0"/>
      </c:catAx>
      <c:valAx>
        <c:axId val="49308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Mortality Rate per 100,000</a:t>
                </a:r>
                <a:r>
                  <a:rPr lang="en-US" baseline="0">
                    <a:solidFill>
                      <a:schemeClr val="tx1"/>
                    </a:solidFill>
                  </a:rPr>
                  <a:t> Live Births</a:t>
                </a:r>
                <a:endParaRPr lang="en-US">
                  <a:solidFill>
                    <a:schemeClr val="tx1"/>
                  </a:solidFill>
                </a:endParaRPr>
              </a:p>
            </c:rich>
          </c:tx>
          <c:layout>
            <c:manualLayout>
              <c:xMode val="edge"/>
              <c:yMode val="edge"/>
              <c:x val="2.5000000000000001E-2"/>
              <c:y val="9.4398148148148162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470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Sheet1!$A$151</c:f>
              <c:strCache>
                <c:ptCount val="1"/>
                <c:pt idx="0">
                  <c:v>Black, non-Hispanic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Sheet1!$B$150:$E$150</c:f>
              <c:strCache>
                <c:ptCount val="4"/>
                <c:pt idx="0">
                  <c:v>Thin, BMI &lt; 18.5</c:v>
                </c:pt>
                <c:pt idx="1">
                  <c:v>Normal, 18.5 &lt;= BMI &lt; 25</c:v>
                </c:pt>
                <c:pt idx="2">
                  <c:v>Overweight, 25 &lt;= BMI &lt; 30</c:v>
                </c:pt>
                <c:pt idx="3">
                  <c:v>Obese, BMI &gt; 30</c:v>
                </c:pt>
              </c:strCache>
            </c:strRef>
          </c:cat>
          <c:val>
            <c:numRef>
              <c:f>Sheet1!$B$151:$E$151</c:f>
              <c:numCache>
                <c:formatCode>0.0</c:formatCode>
                <c:ptCount val="4"/>
                <c:pt idx="0">
                  <c:v>106.49627263045794</c:v>
                </c:pt>
                <c:pt idx="1">
                  <c:v>59.095833743721073</c:v>
                </c:pt>
                <c:pt idx="2">
                  <c:v>75.798592311857064</c:v>
                </c:pt>
                <c:pt idx="3">
                  <c:v>64.700989000831868</c:v>
                </c:pt>
              </c:numCache>
            </c:numRef>
          </c:val>
          <c:extLst>
            <c:ext xmlns:c16="http://schemas.microsoft.com/office/drawing/2014/chart" uri="{C3380CC4-5D6E-409C-BE32-E72D297353CC}">
              <c16:uniqueId val="{00000000-4A1B-4A7B-B522-407DC928BB01}"/>
            </c:ext>
          </c:extLst>
        </c:ser>
        <c:ser>
          <c:idx val="1"/>
          <c:order val="1"/>
          <c:tx>
            <c:strRef>
              <c:f>Sheet1!$A$152</c:f>
              <c:strCache>
                <c:ptCount val="1"/>
                <c:pt idx="0">
                  <c:v>White, 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Sheet1!$B$150:$E$150</c:f>
              <c:strCache>
                <c:ptCount val="4"/>
                <c:pt idx="0">
                  <c:v>Thin, BMI &lt; 18.5</c:v>
                </c:pt>
                <c:pt idx="1">
                  <c:v>Normal, 18.5 &lt;= BMI &lt; 25</c:v>
                </c:pt>
                <c:pt idx="2">
                  <c:v>Overweight, 25 &lt;= BMI &lt; 30</c:v>
                </c:pt>
                <c:pt idx="3">
                  <c:v>Obese, BMI &gt; 30</c:v>
                </c:pt>
              </c:strCache>
            </c:strRef>
          </c:cat>
          <c:val>
            <c:numRef>
              <c:f>Sheet1!$B$152:$E$152</c:f>
              <c:numCache>
                <c:formatCode>0.0</c:formatCode>
                <c:ptCount val="4"/>
                <c:pt idx="0">
                  <c:v>0</c:v>
                </c:pt>
                <c:pt idx="1">
                  <c:v>9.312894633910112</c:v>
                </c:pt>
                <c:pt idx="2">
                  <c:v>7.8100593564511085</c:v>
                </c:pt>
                <c:pt idx="3">
                  <c:v>26.218046755516713</c:v>
                </c:pt>
              </c:numCache>
            </c:numRef>
          </c:val>
          <c:extLst>
            <c:ext xmlns:c16="http://schemas.microsoft.com/office/drawing/2014/chart" uri="{C3380CC4-5D6E-409C-BE32-E72D297353CC}">
              <c16:uniqueId val="{00000001-4A1B-4A7B-B522-407DC928BB01}"/>
            </c:ext>
          </c:extLst>
        </c:ser>
        <c:ser>
          <c:idx val="2"/>
          <c:order val="2"/>
          <c:tx>
            <c:strRef>
              <c:f>Sheet1!$A$153</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Sheet1!$B$150:$E$150</c:f>
              <c:strCache>
                <c:ptCount val="4"/>
                <c:pt idx="0">
                  <c:v>Thin, BMI &lt; 18.5</c:v>
                </c:pt>
                <c:pt idx="1">
                  <c:v>Normal, 18.5 &lt;= BMI &lt; 25</c:v>
                </c:pt>
                <c:pt idx="2">
                  <c:v>Overweight, 25 &lt;= BMI &lt; 30</c:v>
                </c:pt>
                <c:pt idx="3">
                  <c:v>Obese, BMI &gt; 30</c:v>
                </c:pt>
              </c:strCache>
            </c:strRef>
          </c:cat>
          <c:val>
            <c:numRef>
              <c:f>Sheet1!$B$153:$E$153</c:f>
              <c:numCache>
                <c:formatCode>0.0</c:formatCode>
                <c:ptCount val="4"/>
                <c:pt idx="0">
                  <c:v>0</c:v>
                </c:pt>
                <c:pt idx="1">
                  <c:v>0</c:v>
                </c:pt>
                <c:pt idx="2">
                  <c:v>6.2566476881686794</c:v>
                </c:pt>
                <c:pt idx="3">
                  <c:v>7.3877068557919623</c:v>
                </c:pt>
              </c:numCache>
            </c:numRef>
          </c:val>
          <c:extLst>
            <c:ext xmlns:c16="http://schemas.microsoft.com/office/drawing/2014/chart" uri="{C3380CC4-5D6E-409C-BE32-E72D297353CC}">
              <c16:uniqueId val="{00000002-4A1B-4A7B-B522-407DC928BB01}"/>
            </c:ext>
          </c:extLst>
        </c:ser>
        <c:ser>
          <c:idx val="3"/>
          <c:order val="3"/>
          <c:tx>
            <c:strRef>
              <c:f>Sheet1!$A$154</c:f>
              <c:strCache>
                <c:ptCount val="1"/>
                <c:pt idx="0">
                  <c:v>Other, non-Hispanic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Sheet1!$B$150:$E$150</c:f>
              <c:strCache>
                <c:ptCount val="4"/>
                <c:pt idx="0">
                  <c:v>Thin, BMI &lt; 18.5</c:v>
                </c:pt>
                <c:pt idx="1">
                  <c:v>Normal, 18.5 &lt;= BMI &lt; 25</c:v>
                </c:pt>
                <c:pt idx="2">
                  <c:v>Overweight, 25 &lt;= BMI &lt; 30</c:v>
                </c:pt>
                <c:pt idx="3">
                  <c:v>Obese, BMI &gt; 30</c:v>
                </c:pt>
              </c:strCache>
            </c:strRef>
          </c:cat>
          <c:val>
            <c:numRef>
              <c:f>Sheet1!$B$154:$E$154</c:f>
              <c:numCache>
                <c:formatCode>0.0</c:formatCode>
                <c:ptCount val="4"/>
                <c:pt idx="0">
                  <c:v>0</c:v>
                </c:pt>
                <c:pt idx="1">
                  <c:v>11.04484205875856</c:v>
                </c:pt>
                <c:pt idx="2">
                  <c:v>13.706140350877192</c:v>
                </c:pt>
                <c:pt idx="3">
                  <c:v>0</c:v>
                </c:pt>
              </c:numCache>
            </c:numRef>
          </c:val>
          <c:extLst>
            <c:ext xmlns:c16="http://schemas.microsoft.com/office/drawing/2014/chart" uri="{C3380CC4-5D6E-409C-BE32-E72D297353CC}">
              <c16:uniqueId val="{00000003-4A1B-4A7B-B522-407DC928BB01}"/>
            </c:ext>
          </c:extLst>
        </c:ser>
        <c:ser>
          <c:idx val="4"/>
          <c:order val="4"/>
          <c:tx>
            <c:strRef>
              <c:f>Sheet1!$A$155</c:f>
              <c:strCache>
                <c:ptCount val="1"/>
                <c:pt idx="0">
                  <c:v>All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Sheet1!$B$150:$E$150</c:f>
              <c:strCache>
                <c:ptCount val="4"/>
                <c:pt idx="0">
                  <c:v>Thin, BMI &lt; 18.5</c:v>
                </c:pt>
                <c:pt idx="1">
                  <c:v>Normal, 18.5 &lt;= BMI &lt; 25</c:v>
                </c:pt>
                <c:pt idx="2">
                  <c:v>Overweight, 25 &lt;= BMI &lt; 30</c:v>
                </c:pt>
                <c:pt idx="3">
                  <c:v>Obese, BMI &gt; 30</c:v>
                </c:pt>
              </c:strCache>
            </c:strRef>
          </c:cat>
          <c:val>
            <c:numRef>
              <c:f>Sheet1!$B$155:$E$155</c:f>
              <c:numCache>
                <c:formatCode>0.0</c:formatCode>
                <c:ptCount val="4"/>
                <c:pt idx="0">
                  <c:v>11.900511722004047</c:v>
                </c:pt>
                <c:pt idx="1">
                  <c:v>12.813436366503707</c:v>
                </c:pt>
                <c:pt idx="2">
                  <c:v>18.92570799353085</c:v>
                </c:pt>
                <c:pt idx="3">
                  <c:v>27.427854945829985</c:v>
                </c:pt>
              </c:numCache>
            </c:numRef>
          </c:val>
          <c:extLst>
            <c:ext xmlns:c16="http://schemas.microsoft.com/office/drawing/2014/chart" uri="{C3380CC4-5D6E-409C-BE32-E72D297353CC}">
              <c16:uniqueId val="{00000004-4A1B-4A7B-B522-407DC928BB01}"/>
            </c:ext>
          </c:extLst>
        </c:ser>
        <c:dLbls>
          <c:dLblPos val="outEnd"/>
          <c:showLegendKey val="0"/>
          <c:showVal val="1"/>
          <c:showCatName val="0"/>
          <c:showSerName val="0"/>
          <c:showPercent val="0"/>
          <c:showBubbleSize val="0"/>
        </c:dLbls>
        <c:gapWidth val="219"/>
        <c:overlap val="-27"/>
        <c:axId val="566068224"/>
        <c:axId val="566061664"/>
      </c:barChart>
      <c:catAx>
        <c:axId val="56606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66061664"/>
        <c:crosses val="autoZero"/>
        <c:auto val="1"/>
        <c:lblAlgn val="ctr"/>
        <c:lblOffset val="100"/>
        <c:noMultiLvlLbl val="0"/>
      </c:catAx>
      <c:valAx>
        <c:axId val="56606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Mortality Rate per 100,000 Live Births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606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1313C-ED7C-4274-8B20-1739C8AD621B}" type="doc">
      <dgm:prSet loTypeId="urn:microsoft.com/office/officeart/2005/8/layout/default" loCatId="list" qsTypeId="urn:microsoft.com/office/officeart/2005/8/quickstyle/3d3" qsCatId="3D" csTypeId="urn:microsoft.com/office/officeart/2005/8/colors/accent4_2" csCatId="accent4" phldr="1"/>
      <dgm:spPr/>
      <dgm:t>
        <a:bodyPr/>
        <a:lstStyle/>
        <a:p>
          <a:endParaRPr lang="en-US"/>
        </a:p>
      </dgm:t>
    </dgm:pt>
    <dgm:pt modelId="{317B5BA3-97BB-4A69-9D69-0D3899099194}">
      <dgm:prSet phldrT="[Text]"/>
      <dgm:spPr>
        <a:solidFill>
          <a:schemeClr val="accent4"/>
        </a:solidFill>
      </dgm:spPr>
      <dgm:t>
        <a:bodyPr/>
        <a:lstStyle/>
        <a:p>
          <a:pPr>
            <a:buNone/>
          </a:pPr>
          <a:r>
            <a:rPr lang="en-US">
              <a:effectLst/>
            </a:rPr>
            <a:t>Organizational Commitment to Anti-racist Efforts through </a:t>
          </a:r>
          <a:br>
            <a:rPr lang="en-US">
              <a:effectLst/>
            </a:rPr>
          </a:br>
          <a:r>
            <a:rPr lang="en-US">
              <a:effectLst/>
            </a:rPr>
            <a:t>Leadership &amp; Governance</a:t>
          </a:r>
          <a:endParaRPr lang="en-US"/>
        </a:p>
      </dgm:t>
    </dgm:pt>
    <dgm:pt modelId="{67B7B9F7-0BF5-4820-B9F9-50541335B326}" type="parTrans" cxnId="{3343BA2F-1E3C-461D-A055-CD4CC9F89570}">
      <dgm:prSet/>
      <dgm:spPr/>
      <dgm:t>
        <a:bodyPr/>
        <a:lstStyle/>
        <a:p>
          <a:endParaRPr lang="en-US"/>
        </a:p>
      </dgm:t>
    </dgm:pt>
    <dgm:pt modelId="{19B5E587-B9C5-49DD-ADC3-4A161F6B2094}" type="sibTrans" cxnId="{3343BA2F-1E3C-461D-A055-CD4CC9F89570}">
      <dgm:prSet/>
      <dgm:spPr/>
      <dgm:t>
        <a:bodyPr/>
        <a:lstStyle/>
        <a:p>
          <a:endParaRPr lang="en-US"/>
        </a:p>
      </dgm:t>
    </dgm:pt>
    <dgm:pt modelId="{3E8DF1EA-F9C7-4514-8131-341D94288D88}">
      <dgm:prSet phldrT="[Text]"/>
      <dgm:spPr/>
      <dgm:t>
        <a:bodyPr/>
        <a:lstStyle/>
        <a:p>
          <a:pPr>
            <a:buNone/>
          </a:pPr>
          <a:r>
            <a:rPr lang="en-US">
              <a:effectLst/>
            </a:rPr>
            <a:t>Accountability</a:t>
          </a:r>
          <a:endParaRPr lang="en-US"/>
        </a:p>
      </dgm:t>
    </dgm:pt>
    <dgm:pt modelId="{BE588E4A-B14F-4473-A28B-7021D2A6CE9F}" type="parTrans" cxnId="{2420BD16-AFDF-4837-A6BF-5C0B75322BAE}">
      <dgm:prSet/>
      <dgm:spPr/>
      <dgm:t>
        <a:bodyPr/>
        <a:lstStyle/>
        <a:p>
          <a:endParaRPr lang="en-US"/>
        </a:p>
      </dgm:t>
    </dgm:pt>
    <dgm:pt modelId="{DEDB0531-6604-4C9A-9A18-1714F88BF3B0}" type="sibTrans" cxnId="{2420BD16-AFDF-4837-A6BF-5C0B75322BAE}">
      <dgm:prSet/>
      <dgm:spPr/>
      <dgm:t>
        <a:bodyPr/>
        <a:lstStyle/>
        <a:p>
          <a:endParaRPr lang="en-US"/>
        </a:p>
      </dgm:t>
    </dgm:pt>
    <dgm:pt modelId="{4D96125B-D380-448F-94FE-E639CA569CFF}">
      <dgm:prSet phldrT="[Text]"/>
      <dgm:spPr/>
      <dgm:t>
        <a:bodyPr/>
        <a:lstStyle/>
        <a:p>
          <a:pPr>
            <a:buNone/>
          </a:pPr>
          <a:r>
            <a:rPr lang="en-US">
              <a:effectLst/>
            </a:rPr>
            <a:t>Respectful Patient Partnership with Black Birthing People</a:t>
          </a:r>
          <a:endParaRPr lang="en-US"/>
        </a:p>
      </dgm:t>
    </dgm:pt>
    <dgm:pt modelId="{C2EB3631-089D-401F-B199-16CF1E0BD922}" type="parTrans" cxnId="{80158FDE-50AD-47FE-8059-FFF1D3E1D908}">
      <dgm:prSet/>
      <dgm:spPr/>
      <dgm:t>
        <a:bodyPr/>
        <a:lstStyle/>
        <a:p>
          <a:endParaRPr lang="en-US"/>
        </a:p>
      </dgm:t>
    </dgm:pt>
    <dgm:pt modelId="{F537559A-A297-43B9-971A-2B76558406C4}" type="sibTrans" cxnId="{80158FDE-50AD-47FE-8059-FFF1D3E1D908}">
      <dgm:prSet/>
      <dgm:spPr/>
      <dgm:t>
        <a:bodyPr/>
        <a:lstStyle/>
        <a:p>
          <a:endParaRPr lang="en-US"/>
        </a:p>
      </dgm:t>
    </dgm:pt>
    <dgm:pt modelId="{CB3B93C9-9621-4258-AF49-F0C211F37697}">
      <dgm:prSet phldrT="[Text]"/>
      <dgm:spPr/>
      <dgm:t>
        <a:bodyPr/>
        <a:lstStyle/>
        <a:p>
          <a:pPr>
            <a:buNone/>
          </a:pPr>
          <a:r>
            <a:rPr lang="en-US">
              <a:effectLst/>
              <a:ea typeface="Calibri" panose="020F0502020204030204" pitchFamily="34" charset="0"/>
            </a:rPr>
            <a:t>Stratification of Perinatal Outcome Data by Race, Ethnicity, Gender Identity &amp; Language to Drive Improvement</a:t>
          </a:r>
          <a:endParaRPr lang="en-US"/>
        </a:p>
      </dgm:t>
    </dgm:pt>
    <dgm:pt modelId="{4BBCF2A0-2120-42CB-BA69-0877217A6253}" type="parTrans" cxnId="{F1CEA83B-5B97-4237-8486-A1D059D58BE8}">
      <dgm:prSet/>
      <dgm:spPr/>
      <dgm:t>
        <a:bodyPr/>
        <a:lstStyle/>
        <a:p>
          <a:endParaRPr lang="en-US"/>
        </a:p>
      </dgm:t>
    </dgm:pt>
    <dgm:pt modelId="{39AD47AB-3CD7-4E18-91A1-1A85A7EC7D1F}" type="sibTrans" cxnId="{F1CEA83B-5B97-4237-8486-A1D059D58BE8}">
      <dgm:prSet/>
      <dgm:spPr/>
      <dgm:t>
        <a:bodyPr/>
        <a:lstStyle/>
        <a:p>
          <a:endParaRPr lang="en-US"/>
        </a:p>
      </dgm:t>
    </dgm:pt>
    <dgm:pt modelId="{07F732D4-0B13-4925-AD9B-5FD5707818DC}" type="pres">
      <dgm:prSet presAssocID="{FE51313C-ED7C-4274-8B20-1739C8AD621B}" presName="diagram" presStyleCnt="0">
        <dgm:presLayoutVars>
          <dgm:dir/>
          <dgm:resizeHandles val="exact"/>
        </dgm:presLayoutVars>
      </dgm:prSet>
      <dgm:spPr/>
    </dgm:pt>
    <dgm:pt modelId="{4C6690C1-8445-440D-9914-0257566C9380}" type="pres">
      <dgm:prSet presAssocID="{317B5BA3-97BB-4A69-9D69-0D3899099194}" presName="node" presStyleLbl="node1" presStyleIdx="0" presStyleCnt="4">
        <dgm:presLayoutVars>
          <dgm:bulletEnabled val="1"/>
        </dgm:presLayoutVars>
      </dgm:prSet>
      <dgm:spPr/>
    </dgm:pt>
    <dgm:pt modelId="{D3609693-DD4F-414B-A459-E22816748FBB}" type="pres">
      <dgm:prSet presAssocID="{19B5E587-B9C5-49DD-ADC3-4A161F6B2094}" presName="sibTrans" presStyleCnt="0"/>
      <dgm:spPr/>
    </dgm:pt>
    <dgm:pt modelId="{5B9D240F-BC2C-48B4-87DE-3A88B6F643EB}" type="pres">
      <dgm:prSet presAssocID="{3E8DF1EA-F9C7-4514-8131-341D94288D88}" presName="node" presStyleLbl="node1" presStyleIdx="1" presStyleCnt="4">
        <dgm:presLayoutVars>
          <dgm:bulletEnabled val="1"/>
        </dgm:presLayoutVars>
      </dgm:prSet>
      <dgm:spPr/>
    </dgm:pt>
    <dgm:pt modelId="{A0B24014-E990-42EA-9765-C0AA56B407A6}" type="pres">
      <dgm:prSet presAssocID="{DEDB0531-6604-4C9A-9A18-1714F88BF3B0}" presName="sibTrans" presStyleCnt="0"/>
      <dgm:spPr/>
    </dgm:pt>
    <dgm:pt modelId="{3D61A53D-BFD0-486E-BBF4-936E37FF3D44}" type="pres">
      <dgm:prSet presAssocID="{4D96125B-D380-448F-94FE-E639CA569CFF}" presName="node" presStyleLbl="node1" presStyleIdx="2" presStyleCnt="4">
        <dgm:presLayoutVars>
          <dgm:bulletEnabled val="1"/>
        </dgm:presLayoutVars>
      </dgm:prSet>
      <dgm:spPr/>
    </dgm:pt>
    <dgm:pt modelId="{8AB1903D-6B4E-4B73-A82B-59CFB135433E}" type="pres">
      <dgm:prSet presAssocID="{F537559A-A297-43B9-971A-2B76558406C4}" presName="sibTrans" presStyleCnt="0"/>
      <dgm:spPr/>
    </dgm:pt>
    <dgm:pt modelId="{6A7C203E-F546-49B0-BC67-895E5DEBC28A}" type="pres">
      <dgm:prSet presAssocID="{CB3B93C9-9621-4258-AF49-F0C211F37697}" presName="node" presStyleLbl="node1" presStyleIdx="3" presStyleCnt="4">
        <dgm:presLayoutVars>
          <dgm:bulletEnabled val="1"/>
        </dgm:presLayoutVars>
      </dgm:prSet>
      <dgm:spPr/>
    </dgm:pt>
  </dgm:ptLst>
  <dgm:cxnLst>
    <dgm:cxn modelId="{2420BD16-AFDF-4837-A6BF-5C0B75322BAE}" srcId="{FE51313C-ED7C-4274-8B20-1739C8AD621B}" destId="{3E8DF1EA-F9C7-4514-8131-341D94288D88}" srcOrd="1" destOrd="0" parTransId="{BE588E4A-B14F-4473-A28B-7021D2A6CE9F}" sibTransId="{DEDB0531-6604-4C9A-9A18-1714F88BF3B0}"/>
    <dgm:cxn modelId="{3343BA2F-1E3C-461D-A055-CD4CC9F89570}" srcId="{FE51313C-ED7C-4274-8B20-1739C8AD621B}" destId="{317B5BA3-97BB-4A69-9D69-0D3899099194}" srcOrd="0" destOrd="0" parTransId="{67B7B9F7-0BF5-4820-B9F9-50541335B326}" sibTransId="{19B5E587-B9C5-49DD-ADC3-4A161F6B2094}"/>
    <dgm:cxn modelId="{F1CEA83B-5B97-4237-8486-A1D059D58BE8}" srcId="{FE51313C-ED7C-4274-8B20-1739C8AD621B}" destId="{CB3B93C9-9621-4258-AF49-F0C211F37697}" srcOrd="3" destOrd="0" parTransId="{4BBCF2A0-2120-42CB-BA69-0877217A6253}" sibTransId="{39AD47AB-3CD7-4E18-91A1-1A85A7EC7D1F}"/>
    <dgm:cxn modelId="{779AA47B-E7CF-4BFE-8454-1BEBA310276D}" type="presOf" srcId="{4D96125B-D380-448F-94FE-E639CA569CFF}" destId="{3D61A53D-BFD0-486E-BBF4-936E37FF3D44}" srcOrd="0" destOrd="0" presId="urn:microsoft.com/office/officeart/2005/8/layout/default"/>
    <dgm:cxn modelId="{1D052AA9-89BE-48F0-B9BB-A14D47B0707D}" type="presOf" srcId="{3E8DF1EA-F9C7-4514-8131-341D94288D88}" destId="{5B9D240F-BC2C-48B4-87DE-3A88B6F643EB}" srcOrd="0" destOrd="0" presId="urn:microsoft.com/office/officeart/2005/8/layout/default"/>
    <dgm:cxn modelId="{62B76BB8-3F39-4C46-9A97-7340CF568232}" type="presOf" srcId="{FE51313C-ED7C-4274-8B20-1739C8AD621B}" destId="{07F732D4-0B13-4925-AD9B-5FD5707818DC}" srcOrd="0" destOrd="0" presId="urn:microsoft.com/office/officeart/2005/8/layout/default"/>
    <dgm:cxn modelId="{BF6A70DB-3224-463E-A76A-7F7FCF1C6624}" type="presOf" srcId="{317B5BA3-97BB-4A69-9D69-0D3899099194}" destId="{4C6690C1-8445-440D-9914-0257566C9380}" srcOrd="0" destOrd="0" presId="urn:microsoft.com/office/officeart/2005/8/layout/default"/>
    <dgm:cxn modelId="{80158FDE-50AD-47FE-8059-FFF1D3E1D908}" srcId="{FE51313C-ED7C-4274-8B20-1739C8AD621B}" destId="{4D96125B-D380-448F-94FE-E639CA569CFF}" srcOrd="2" destOrd="0" parTransId="{C2EB3631-089D-401F-B199-16CF1E0BD922}" sibTransId="{F537559A-A297-43B9-971A-2B76558406C4}"/>
    <dgm:cxn modelId="{3A3FC6FB-BFC2-4400-951F-39AE27FCE791}" type="presOf" srcId="{CB3B93C9-9621-4258-AF49-F0C211F37697}" destId="{6A7C203E-F546-49B0-BC67-895E5DEBC28A}" srcOrd="0" destOrd="0" presId="urn:microsoft.com/office/officeart/2005/8/layout/default"/>
    <dgm:cxn modelId="{D6B72E7B-259E-471B-BB8B-7F88E2B48D0F}" type="presParOf" srcId="{07F732D4-0B13-4925-AD9B-5FD5707818DC}" destId="{4C6690C1-8445-440D-9914-0257566C9380}" srcOrd="0" destOrd="0" presId="urn:microsoft.com/office/officeart/2005/8/layout/default"/>
    <dgm:cxn modelId="{5DCB5941-B4EF-4E62-82C4-B513CF2463B1}" type="presParOf" srcId="{07F732D4-0B13-4925-AD9B-5FD5707818DC}" destId="{D3609693-DD4F-414B-A459-E22816748FBB}" srcOrd="1" destOrd="0" presId="urn:microsoft.com/office/officeart/2005/8/layout/default"/>
    <dgm:cxn modelId="{CCF291C3-411B-4C68-8CAD-28CC6153B760}" type="presParOf" srcId="{07F732D4-0B13-4925-AD9B-5FD5707818DC}" destId="{5B9D240F-BC2C-48B4-87DE-3A88B6F643EB}" srcOrd="2" destOrd="0" presId="urn:microsoft.com/office/officeart/2005/8/layout/default"/>
    <dgm:cxn modelId="{34BA60BB-3031-41D6-BEEE-3AE7B815BFBF}" type="presParOf" srcId="{07F732D4-0B13-4925-AD9B-5FD5707818DC}" destId="{A0B24014-E990-42EA-9765-C0AA56B407A6}" srcOrd="3" destOrd="0" presId="urn:microsoft.com/office/officeart/2005/8/layout/default"/>
    <dgm:cxn modelId="{CB27DC06-F43C-4E83-8454-8D41222B3004}" type="presParOf" srcId="{07F732D4-0B13-4925-AD9B-5FD5707818DC}" destId="{3D61A53D-BFD0-486E-BBF4-936E37FF3D44}" srcOrd="4" destOrd="0" presId="urn:microsoft.com/office/officeart/2005/8/layout/default"/>
    <dgm:cxn modelId="{4E3F27A5-3A3B-4E65-9F7D-1A7E415EE45E}" type="presParOf" srcId="{07F732D4-0B13-4925-AD9B-5FD5707818DC}" destId="{8AB1903D-6B4E-4B73-A82B-59CFB135433E}" srcOrd="5" destOrd="0" presId="urn:microsoft.com/office/officeart/2005/8/layout/default"/>
    <dgm:cxn modelId="{9ACECD58-A9FA-4539-9FE6-5199DBC1F1E7}" type="presParOf" srcId="{07F732D4-0B13-4925-AD9B-5FD5707818DC}" destId="{6A7C203E-F546-49B0-BC67-895E5DEBC28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690C1-8445-440D-9914-0257566C9380}">
      <dsp:nvSpPr>
        <dsp:cNvPr id="0" name=""/>
        <dsp:cNvSpPr/>
      </dsp:nvSpPr>
      <dsp:spPr>
        <a:xfrm>
          <a:off x="1835318" y="2523"/>
          <a:ext cx="3477220" cy="2086332"/>
        </a:xfrm>
        <a:prstGeom prst="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effectLst/>
            </a:rPr>
            <a:t>Organizational Commitment to Anti-racist Efforts through </a:t>
          </a:r>
          <a:br>
            <a:rPr lang="en-US" sz="2500" kern="1200">
              <a:effectLst/>
            </a:rPr>
          </a:br>
          <a:r>
            <a:rPr lang="en-US" sz="2500" kern="1200">
              <a:effectLst/>
            </a:rPr>
            <a:t>Leadership &amp; Governance</a:t>
          </a:r>
          <a:endParaRPr lang="en-US" sz="2500" kern="1200"/>
        </a:p>
      </dsp:txBody>
      <dsp:txXfrm>
        <a:off x="1835318" y="2523"/>
        <a:ext cx="3477220" cy="2086332"/>
      </dsp:txXfrm>
    </dsp:sp>
    <dsp:sp modelId="{5B9D240F-BC2C-48B4-87DE-3A88B6F643EB}">
      <dsp:nvSpPr>
        <dsp:cNvPr id="0" name=""/>
        <dsp:cNvSpPr/>
      </dsp:nvSpPr>
      <dsp:spPr>
        <a:xfrm>
          <a:off x="5660261" y="2523"/>
          <a:ext cx="3477220" cy="208633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effectLst/>
            </a:rPr>
            <a:t>Accountability</a:t>
          </a:r>
          <a:endParaRPr lang="en-US" sz="2500" kern="1200"/>
        </a:p>
      </dsp:txBody>
      <dsp:txXfrm>
        <a:off x="5660261" y="2523"/>
        <a:ext cx="3477220" cy="2086332"/>
      </dsp:txXfrm>
    </dsp:sp>
    <dsp:sp modelId="{3D61A53D-BFD0-486E-BBF4-936E37FF3D44}">
      <dsp:nvSpPr>
        <dsp:cNvPr id="0" name=""/>
        <dsp:cNvSpPr/>
      </dsp:nvSpPr>
      <dsp:spPr>
        <a:xfrm>
          <a:off x="1835318" y="2436577"/>
          <a:ext cx="3477220" cy="208633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effectLst/>
            </a:rPr>
            <a:t>Respectful Patient Partnership with Black Birthing People</a:t>
          </a:r>
          <a:endParaRPr lang="en-US" sz="2500" kern="1200"/>
        </a:p>
      </dsp:txBody>
      <dsp:txXfrm>
        <a:off x="1835318" y="2436577"/>
        <a:ext cx="3477220" cy="2086332"/>
      </dsp:txXfrm>
    </dsp:sp>
    <dsp:sp modelId="{6A7C203E-F546-49B0-BC67-895E5DEBC28A}">
      <dsp:nvSpPr>
        <dsp:cNvPr id="0" name=""/>
        <dsp:cNvSpPr/>
      </dsp:nvSpPr>
      <dsp:spPr>
        <a:xfrm>
          <a:off x="5660261" y="2436577"/>
          <a:ext cx="3477220" cy="2086332"/>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effectLst/>
              <a:ea typeface="Calibri" panose="020F0502020204030204" pitchFamily="34" charset="0"/>
            </a:rPr>
            <a:t>Stratification of Perinatal Outcome Data by Race, Ethnicity, Gender Identity &amp; Language to Drive Improvement</a:t>
          </a:r>
          <a:endParaRPr lang="en-US" sz="2500" kern="1200"/>
        </a:p>
      </dsp:txBody>
      <dsp:txXfrm>
        <a:off x="5660261" y="2436577"/>
        <a:ext cx="3477220" cy="20863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0.11167</cdr:x>
      <cdr:y>0.05278</cdr:y>
    </cdr:from>
    <cdr:to>
      <cdr:x>0.91833</cdr:x>
      <cdr:y>0.16111</cdr:y>
    </cdr:to>
    <cdr:sp macro="" textlink="">
      <cdr:nvSpPr>
        <cdr:cNvPr id="2" name="TextBox 1">
          <a:extLst xmlns:a="http://schemas.openxmlformats.org/drawingml/2006/main">
            <a:ext uri="{FF2B5EF4-FFF2-40B4-BE49-F238E27FC236}">
              <a16:creationId xmlns:a16="http://schemas.microsoft.com/office/drawing/2014/main" id="{FEB3F474-0E33-4C97-94E7-A92FC407959C}"/>
            </a:ext>
          </a:extLst>
        </cdr:cNvPr>
        <cdr:cNvSpPr txBox="1"/>
      </cdr:nvSpPr>
      <cdr:spPr>
        <a:xfrm xmlns:a="http://schemas.openxmlformats.org/drawingml/2006/main">
          <a:off x="510540" y="144780"/>
          <a:ext cx="368808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0.47778</cdr:x>
      <cdr:y>0.85987</cdr:y>
    </cdr:from>
    <cdr:to>
      <cdr:x>0.975</cdr:x>
      <cdr:y>0.96849</cdr:y>
    </cdr:to>
    <cdr:sp macro="" textlink="">
      <cdr:nvSpPr>
        <cdr:cNvPr id="6" name="TextBox 1">
          <a:extLst xmlns:a="http://schemas.openxmlformats.org/drawingml/2006/main">
            <a:ext uri="{FF2B5EF4-FFF2-40B4-BE49-F238E27FC236}">
              <a16:creationId xmlns:a16="http://schemas.microsoft.com/office/drawing/2014/main" id="{1D764FCE-7494-4651-9C2E-65C173AC24FB}"/>
            </a:ext>
          </a:extLst>
        </cdr:cNvPr>
        <cdr:cNvSpPr txBox="1"/>
      </cdr:nvSpPr>
      <cdr:spPr>
        <a:xfrm xmlns:a="http://schemas.openxmlformats.org/drawingml/2006/main">
          <a:off x="2184400" y="2633980"/>
          <a:ext cx="2273300" cy="332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C575E-72D4-44A4-A858-FB29791BAF4F}"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B7334-9E81-417F-818C-A8C01FA3D591}" type="slidenum">
              <a:rPr lang="en-US" smtClean="0"/>
              <a:t>‹#›</a:t>
            </a:fld>
            <a:endParaRPr lang="en-US"/>
          </a:p>
        </p:txBody>
      </p:sp>
    </p:spTree>
    <p:extLst>
      <p:ext uri="{BB962C8B-B14F-4D97-AF65-F5344CB8AC3E}">
        <p14:creationId xmlns:p14="http://schemas.microsoft.com/office/powerpoint/2010/main" val="104641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white paper identified opportunities for three change. I will share some data about what we have seen related to these three areas. Then I will share new, additional quantitative and qualitative data that became available since this white paper. You will see the Department’s work to support these three opportunities woven through the presentation along with new areas focuses based on additional data.</a:t>
            </a:r>
          </a:p>
        </p:txBody>
      </p:sp>
      <p:sp>
        <p:nvSpPr>
          <p:cNvPr id="4" name="Slide Number Placeholder 3"/>
          <p:cNvSpPr>
            <a:spLocks noGrp="1"/>
          </p:cNvSpPr>
          <p:nvPr>
            <p:ph type="sldNum" sz="quarter" idx="5"/>
          </p:nvPr>
        </p:nvSpPr>
        <p:spPr/>
        <p:txBody>
          <a:bodyPr/>
          <a:lstStyle/>
          <a:p>
            <a:fld id="{86AB7334-9E81-417F-818C-A8C01FA3D591}" type="slidenum">
              <a:rPr lang="en-US" smtClean="0"/>
              <a:t>3</a:t>
            </a:fld>
            <a:endParaRPr lang="en-US"/>
          </a:p>
        </p:txBody>
      </p:sp>
    </p:spTree>
    <p:extLst>
      <p:ext uri="{BB962C8B-B14F-4D97-AF65-F5344CB8AC3E}">
        <p14:creationId xmlns:p14="http://schemas.microsoft.com/office/powerpoint/2010/main" val="95371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partnership with the NYS DOH Maternal and Infant Community Health Collaboratives (MICHC) programs, listening sessions were conducted in seven communities: Buffalo, Syracuse, Albany, Bronx, Brooklyn, Harlem and Queens. The MICHC grantees were invaluable in organizing the Voice Your Vision – Share Your Birth Story Community Listening Sessions and engaged other community-based partners to recruit participants and to help facilitate the discussions. This series of participant led discussions engaged a total of 244 women, including recently and currently pregnant women and families, and women who have experienced an adverse birth outcome. With a structure loosely defined around issues related to family planning, pregnancy, childbirth, and postpartum care, participants were allowed the opportunity to drive the conversation themselves, identifying the unique themes and issues that resonated with them and their communities.</a:t>
            </a:r>
          </a:p>
        </p:txBody>
      </p:sp>
      <p:sp>
        <p:nvSpPr>
          <p:cNvPr id="4" name="Slide Number Placeholder 3"/>
          <p:cNvSpPr>
            <a:spLocks noGrp="1"/>
          </p:cNvSpPr>
          <p:nvPr>
            <p:ph type="sldNum" sz="quarter" idx="5"/>
          </p:nvPr>
        </p:nvSpPr>
        <p:spPr/>
        <p:txBody>
          <a:bodyPr/>
          <a:lstStyle/>
          <a:p>
            <a:fld id="{86AB7334-9E81-417F-818C-A8C01FA3D591}" type="slidenum">
              <a:rPr lang="en-US" smtClean="0"/>
              <a:t>15</a:t>
            </a:fld>
            <a:endParaRPr lang="en-US"/>
          </a:p>
        </p:txBody>
      </p:sp>
    </p:spTree>
    <p:extLst>
      <p:ext uri="{BB962C8B-B14F-4D97-AF65-F5344CB8AC3E}">
        <p14:creationId xmlns:p14="http://schemas.microsoft.com/office/powerpoint/2010/main" val="288095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16</a:t>
            </a:fld>
            <a:endParaRPr lang="en-US"/>
          </a:p>
        </p:txBody>
      </p:sp>
    </p:spTree>
    <p:extLst>
      <p:ext uri="{BB962C8B-B14F-4D97-AF65-F5344CB8AC3E}">
        <p14:creationId xmlns:p14="http://schemas.microsoft.com/office/powerpoint/2010/main" val="325862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17</a:t>
            </a:fld>
            <a:endParaRPr lang="en-US"/>
          </a:p>
        </p:txBody>
      </p:sp>
    </p:spTree>
    <p:extLst>
      <p:ext uri="{BB962C8B-B14F-4D97-AF65-F5344CB8AC3E}">
        <p14:creationId xmlns:p14="http://schemas.microsoft.com/office/powerpoint/2010/main" val="325863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00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20</a:t>
            </a:fld>
            <a:endParaRPr lang="en-US"/>
          </a:p>
        </p:txBody>
      </p:sp>
    </p:spTree>
    <p:extLst>
      <p:ext uri="{BB962C8B-B14F-4D97-AF65-F5344CB8AC3E}">
        <p14:creationId xmlns:p14="http://schemas.microsoft.com/office/powerpoint/2010/main" val="421157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297032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22</a:t>
            </a:fld>
            <a:endParaRPr lang="en-US"/>
          </a:p>
        </p:txBody>
      </p:sp>
    </p:spTree>
    <p:extLst>
      <p:ext uri="{BB962C8B-B14F-4D97-AF65-F5344CB8AC3E}">
        <p14:creationId xmlns:p14="http://schemas.microsoft.com/office/powerpoint/2010/main" val="329422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10732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Committees proposed total of 236 recommendations</a:t>
            </a:r>
          </a:p>
          <a:p>
            <a:r>
              <a:rPr lang="en-US"/>
              <a:t>155 recommendations were identified for pregnancy-related deaths</a:t>
            </a:r>
          </a:p>
          <a:p>
            <a:r>
              <a:rPr lang="en-US"/>
              <a:t>Executive Committee and MMRB members proposed 14 key recommendations for NYS 2018 death cohort</a:t>
            </a:r>
          </a:p>
          <a:p>
            <a:endParaRPr lang="en-US"/>
          </a:p>
        </p:txBody>
      </p:sp>
      <p:sp>
        <p:nvSpPr>
          <p:cNvPr id="4" name="Slide Number Placeholder 3"/>
          <p:cNvSpPr>
            <a:spLocks noGrp="1"/>
          </p:cNvSpPr>
          <p:nvPr>
            <p:ph type="sldNum" sz="quarter" idx="5"/>
          </p:nvPr>
        </p:nvSpPr>
        <p:spPr/>
        <p:txBody>
          <a:bodyPr/>
          <a:lstStyle/>
          <a:p>
            <a:fld id="{86AB7334-9E81-417F-818C-A8C01FA3D591}" type="slidenum">
              <a:rPr lang="en-US" smtClean="0"/>
              <a:t>24</a:t>
            </a:fld>
            <a:endParaRPr lang="en-US"/>
          </a:p>
        </p:txBody>
      </p:sp>
    </p:spTree>
    <p:extLst>
      <p:ext uri="{BB962C8B-B14F-4D97-AF65-F5344CB8AC3E}">
        <p14:creationId xmlns:p14="http://schemas.microsoft.com/office/powerpoint/2010/main" val="1153890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Committees proposed total of 236 recommendations</a:t>
            </a:r>
          </a:p>
          <a:p>
            <a:r>
              <a:rPr lang="en-US"/>
              <a:t>155 recommendations were identified for pregnancy-related deaths</a:t>
            </a:r>
          </a:p>
          <a:p>
            <a:r>
              <a:rPr lang="en-US"/>
              <a:t>Executive Committee and MMRB members proposed 14 key recommendations for NYS 2018 death cohort</a:t>
            </a:r>
          </a:p>
          <a:p>
            <a:endParaRPr lang="en-US"/>
          </a:p>
        </p:txBody>
      </p:sp>
      <p:sp>
        <p:nvSpPr>
          <p:cNvPr id="4" name="Slide Number Placeholder 3"/>
          <p:cNvSpPr>
            <a:spLocks noGrp="1"/>
          </p:cNvSpPr>
          <p:nvPr>
            <p:ph type="sldNum" sz="quarter" idx="5"/>
          </p:nvPr>
        </p:nvSpPr>
        <p:spPr/>
        <p:txBody>
          <a:bodyPr/>
          <a:lstStyle/>
          <a:p>
            <a:fld id="{86AB7334-9E81-417F-818C-A8C01FA3D591}" type="slidenum">
              <a:rPr lang="en-US" smtClean="0"/>
              <a:t>25</a:t>
            </a:fld>
            <a:endParaRPr lang="en-US"/>
          </a:p>
        </p:txBody>
      </p:sp>
    </p:spTree>
    <p:extLst>
      <p:ext uri="{BB962C8B-B14F-4D97-AF65-F5344CB8AC3E}">
        <p14:creationId xmlns:p14="http://schemas.microsoft.com/office/powerpoint/2010/main" val="255224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also seen teen pregnancy decline significantly.</a:t>
            </a:r>
          </a:p>
        </p:txBody>
      </p:sp>
      <p:sp>
        <p:nvSpPr>
          <p:cNvPr id="4" name="Slide Number Placeholder 3"/>
          <p:cNvSpPr>
            <a:spLocks noGrp="1"/>
          </p:cNvSpPr>
          <p:nvPr>
            <p:ph type="sldNum" sz="quarter" idx="5"/>
          </p:nvPr>
        </p:nvSpPr>
        <p:spPr/>
        <p:txBody>
          <a:bodyPr/>
          <a:lstStyle/>
          <a:p>
            <a:fld id="{86AB7334-9E81-417F-818C-A8C01FA3D591}" type="slidenum">
              <a:rPr lang="en-US" smtClean="0"/>
              <a:t>5</a:t>
            </a:fld>
            <a:endParaRPr lang="en-US"/>
          </a:p>
        </p:txBody>
      </p:sp>
    </p:spTree>
    <p:extLst>
      <p:ext uri="{BB962C8B-B14F-4D97-AF65-F5344CB8AC3E}">
        <p14:creationId xmlns:p14="http://schemas.microsoft.com/office/powerpoint/2010/main" val="254254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Committees proposed total of 236 recommendations</a:t>
            </a:r>
          </a:p>
          <a:p>
            <a:r>
              <a:rPr lang="en-US"/>
              <a:t>155 recommendations were identified for pregnancy-related deaths</a:t>
            </a:r>
          </a:p>
          <a:p>
            <a:r>
              <a:rPr lang="en-US"/>
              <a:t>Executive Committee and MMRB members proposed 14 key recommendations for NYS 2018 death cohort</a:t>
            </a:r>
          </a:p>
          <a:p>
            <a:endParaRPr lang="en-US"/>
          </a:p>
        </p:txBody>
      </p:sp>
      <p:sp>
        <p:nvSpPr>
          <p:cNvPr id="4" name="Slide Number Placeholder 3"/>
          <p:cNvSpPr>
            <a:spLocks noGrp="1"/>
          </p:cNvSpPr>
          <p:nvPr>
            <p:ph type="sldNum" sz="quarter" idx="5"/>
          </p:nvPr>
        </p:nvSpPr>
        <p:spPr/>
        <p:txBody>
          <a:bodyPr/>
          <a:lstStyle/>
          <a:p>
            <a:fld id="{86AB7334-9E81-417F-818C-A8C01FA3D591}" type="slidenum">
              <a:rPr lang="en-US" smtClean="0"/>
              <a:t>26</a:t>
            </a:fld>
            <a:endParaRPr lang="en-US"/>
          </a:p>
        </p:txBody>
      </p:sp>
    </p:spTree>
    <p:extLst>
      <p:ext uri="{BB962C8B-B14F-4D97-AF65-F5344CB8AC3E}">
        <p14:creationId xmlns:p14="http://schemas.microsoft.com/office/powerpoint/2010/main" val="2759111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28</a:t>
            </a:fld>
            <a:endParaRPr lang="en-US"/>
          </a:p>
        </p:txBody>
      </p:sp>
    </p:spTree>
    <p:extLst>
      <p:ext uri="{BB962C8B-B14F-4D97-AF65-F5344CB8AC3E}">
        <p14:creationId xmlns:p14="http://schemas.microsoft.com/office/powerpoint/2010/main" val="1372225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29</a:t>
            </a:fld>
            <a:endParaRPr lang="en-US"/>
          </a:p>
        </p:txBody>
      </p:sp>
    </p:spTree>
    <p:extLst>
      <p:ext uri="{BB962C8B-B14F-4D97-AF65-F5344CB8AC3E}">
        <p14:creationId xmlns:p14="http://schemas.microsoft.com/office/powerpoint/2010/main" val="4000417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31</a:t>
            </a:fld>
            <a:endParaRPr lang="en-US"/>
          </a:p>
        </p:txBody>
      </p:sp>
    </p:spTree>
    <p:extLst>
      <p:ext uri="{BB962C8B-B14F-4D97-AF65-F5344CB8AC3E}">
        <p14:creationId xmlns:p14="http://schemas.microsoft.com/office/powerpoint/2010/main" val="925146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Office of Primary Care and Health Systems Management and the Office of Public Health’s Division of Family Health working together</a:t>
            </a:r>
          </a:p>
        </p:txBody>
      </p:sp>
      <p:sp>
        <p:nvSpPr>
          <p:cNvPr id="4" name="Slide Number Placeholder 3"/>
          <p:cNvSpPr>
            <a:spLocks noGrp="1"/>
          </p:cNvSpPr>
          <p:nvPr>
            <p:ph type="sldNum" sz="quarter" idx="5"/>
          </p:nvPr>
        </p:nvSpPr>
        <p:spPr/>
        <p:txBody>
          <a:bodyPr/>
          <a:lstStyle/>
          <a:p>
            <a:fld id="{86AB7334-9E81-417F-818C-A8C01FA3D591}" type="slidenum">
              <a:rPr lang="en-US" smtClean="0"/>
              <a:t>32</a:t>
            </a:fld>
            <a:endParaRPr lang="en-US"/>
          </a:p>
        </p:txBody>
      </p:sp>
    </p:spTree>
    <p:extLst>
      <p:ext uri="{BB962C8B-B14F-4D97-AF65-F5344CB8AC3E}">
        <p14:creationId xmlns:p14="http://schemas.microsoft.com/office/powerpoint/2010/main" val="10816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9"/>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07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9"/>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60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81"/>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a:p>
        </p:txBody>
      </p:sp>
    </p:spTree>
    <p:extLst>
      <p:ext uri="{BB962C8B-B14F-4D97-AF65-F5344CB8AC3E}">
        <p14:creationId xmlns:p14="http://schemas.microsoft.com/office/powerpoint/2010/main" val="218669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81"/>
            <a:ext cx="5607050" cy="3660775"/>
          </a:xfrm>
          <a:prstGeom prst="rect">
            <a:avLst/>
          </a:prstGeom>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406206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81"/>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136632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81"/>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13</a:t>
            </a:fld>
            <a:endParaRPr lang="en-US"/>
          </a:p>
        </p:txBody>
      </p:sp>
    </p:spTree>
    <p:extLst>
      <p:ext uri="{BB962C8B-B14F-4D97-AF65-F5344CB8AC3E}">
        <p14:creationId xmlns:p14="http://schemas.microsoft.com/office/powerpoint/2010/main" val="22091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81"/>
            <a:ext cx="5607050"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a:p>
        </p:txBody>
      </p:sp>
    </p:spTree>
    <p:extLst>
      <p:ext uri="{BB962C8B-B14F-4D97-AF65-F5344CB8AC3E}">
        <p14:creationId xmlns:p14="http://schemas.microsoft.com/office/powerpoint/2010/main" val="236569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5526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3061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2641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64963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8DA1F-12DE-448F-A71B-2EC9794C9808}"/>
              </a:ext>
            </a:extLst>
          </p:cNvPr>
          <p:cNvSpPr>
            <a:spLocks noGrp="1"/>
          </p:cNvSpPr>
          <p:nvPr>
            <p:ph type="dt" sz="half" idx="10"/>
          </p:nvPr>
        </p:nvSpPr>
        <p:spPr>
          <a:xfrm>
            <a:off x="0" y="0"/>
            <a:ext cx="0" cy="0"/>
          </a:xfrm>
        </p:spPr>
        <p:txBody>
          <a:bodyPr/>
          <a:lstStyle>
            <a:lvl1pPr>
              <a:defRPr>
                <a:solidFill>
                  <a:prstClr val="black">
                    <a:tint val="75000"/>
                  </a:prstClr>
                </a:solidFill>
              </a:defRPr>
            </a:lvl1pPr>
          </a:lstStyle>
          <a:p>
            <a:pPr>
              <a:defRPr/>
            </a:pPr>
            <a:endParaRPr lang="en-IE"/>
          </a:p>
        </p:txBody>
      </p:sp>
      <p:sp>
        <p:nvSpPr>
          <p:cNvPr id="6" name="Footer Placeholder 5">
            <a:extLst>
              <a:ext uri="{FF2B5EF4-FFF2-40B4-BE49-F238E27FC236}">
                <a16:creationId xmlns:a16="http://schemas.microsoft.com/office/drawing/2014/main" id="{1F1E1015-7090-4544-89FB-011484FC5D27}"/>
              </a:ext>
            </a:extLst>
          </p:cNvPr>
          <p:cNvSpPr>
            <a:spLocks noGrp="1"/>
          </p:cNvSpPr>
          <p:nvPr>
            <p:ph type="ftr" sz="quarter" idx="11"/>
          </p:nvPr>
        </p:nvSpPr>
        <p:spPr>
          <a:xfrm>
            <a:off x="0" y="0"/>
            <a:ext cx="0" cy="0"/>
          </a:xfrm>
        </p:spPr>
        <p:txBody>
          <a:bodyPr/>
          <a:lstStyle>
            <a:lvl1pPr>
              <a:defRPr>
                <a:solidFill>
                  <a:prstClr val="black">
                    <a:tint val="75000"/>
                  </a:prstClr>
                </a:solidFill>
              </a:defRPr>
            </a:lvl1pPr>
          </a:lstStyle>
          <a:p>
            <a:pPr>
              <a:defRPr/>
            </a:pPr>
            <a:r>
              <a:rPr lang="en-US"/>
              <a:t> </a:t>
            </a:r>
            <a:endParaRPr lang="en-IE"/>
          </a:p>
        </p:txBody>
      </p:sp>
      <p:sp>
        <p:nvSpPr>
          <p:cNvPr id="7" name="Slide Number Placeholder 6">
            <a:extLst>
              <a:ext uri="{FF2B5EF4-FFF2-40B4-BE49-F238E27FC236}">
                <a16:creationId xmlns:a16="http://schemas.microsoft.com/office/drawing/2014/main" id="{8C93B67A-81BB-4487-B1B0-264B3E2C1F87}"/>
              </a:ext>
            </a:extLst>
          </p:cNvPr>
          <p:cNvSpPr>
            <a:spLocks noGrp="1"/>
          </p:cNvSpPr>
          <p:nvPr>
            <p:ph type="sldNum" sz="quarter" idx="12"/>
          </p:nvPr>
        </p:nvSpPr>
        <p:spPr/>
        <p:txBody>
          <a:bodyPr/>
          <a:lstStyle>
            <a:lvl1pPr>
              <a:defRPr>
                <a:solidFill>
                  <a:prstClr val="black">
                    <a:tint val="75000"/>
                  </a:prstClr>
                </a:solidFill>
              </a:defRPr>
            </a:lvl1pPr>
          </a:lstStyle>
          <a:p>
            <a:pPr>
              <a:defRPr/>
            </a:pPr>
            <a:fld id="{5A688D8A-E811-47FA-A36D-B34464205904}" type="slidenum">
              <a:rPr lang="en-IE"/>
              <a:pPr>
                <a:defRPr/>
              </a:pPr>
              <a:t>‹#›</a:t>
            </a:fld>
            <a:endParaRPr lang="en-IE"/>
          </a:p>
        </p:txBody>
      </p:sp>
    </p:spTree>
    <p:extLst>
      <p:ext uri="{BB962C8B-B14F-4D97-AF65-F5344CB8AC3E}">
        <p14:creationId xmlns:p14="http://schemas.microsoft.com/office/powerpoint/2010/main" val="16245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97752ED-1198-4DBB-9489-C6C19FEF0739}"/>
              </a:ext>
            </a:extLst>
          </p:cNvPr>
          <p:cNvSpPr>
            <a:spLocks noGrp="1" noChangeArrowheads="1"/>
          </p:cNvSpPr>
          <p:nvPr>
            <p:ph type="ftr" sz="quarter" idx="10"/>
          </p:nvPr>
        </p:nvSpPr>
        <p:spPr>
          <a:xfrm>
            <a:off x="2133600" y="6153149"/>
            <a:ext cx="7213600" cy="476251"/>
          </a:xfrm>
          <a:prstGeom prst="rect">
            <a:avLst/>
          </a:prstGeom>
        </p:spPr>
        <p:txBody>
          <a:bodyPr/>
          <a:lstStyle>
            <a:lvl1pPr eaLnBrk="1" hangingPunct="1">
              <a:defRPr>
                <a:latin typeface="Arial" charset="0"/>
                <a:cs typeface="+mn-cs"/>
              </a:defRPr>
            </a:lvl1pPr>
          </a:lstStyle>
          <a:p>
            <a:pPr>
              <a:defRPr/>
            </a:pPr>
            <a:endParaRPr lang="en-US"/>
          </a:p>
          <a:p>
            <a:pPr>
              <a:defRPr/>
            </a:pPr>
            <a:endParaRPr lang="en-US"/>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363258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9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12/14/2022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826995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12/14/2022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28815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12/14/2022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174753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12/14/2022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7615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998999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12/14/2022</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838970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12/14/2022</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97615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12/14/2022</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50557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12/14/2022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25136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12/14/2022</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32188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12/14/2022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1973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12/14/2022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12654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5"/>
          </a:xfrm>
        </p:spPr>
        <p:txBody>
          <a:bodyPr/>
          <a:lstStyle>
            <a:lvl1pPr>
              <a:defRPr b="0">
                <a:solidFill>
                  <a:srgbClr val="503278"/>
                </a:solidFill>
                <a:latin typeface="+mj-lt"/>
              </a:defRPr>
            </a:lvl1pPr>
          </a:lstStyle>
          <a:p>
            <a:r>
              <a:rPr lang="en-US" b="1">
                <a:solidFill>
                  <a:srgbClr val="503278"/>
                </a:solidFill>
                <a:latin typeface="Arial" panose="020B0604020202020204" pitchFamily="34" charset="0"/>
                <a:cs typeface="Arial" panose="020B0604020202020204" pitchFamily="34" charset="0"/>
              </a:rPr>
              <a:t>Put Text Here</a:t>
            </a:r>
            <a:endParaRPr lang="en-US"/>
          </a:p>
        </p:txBody>
      </p:sp>
      <p:sp>
        <p:nvSpPr>
          <p:cNvPr id="3" name="Content Placeholder 2"/>
          <p:cNvSpPr>
            <a:spLocks noGrp="1"/>
          </p:cNvSpPr>
          <p:nvPr>
            <p:ph idx="1"/>
          </p:nvPr>
        </p:nvSpPr>
        <p:spPr>
          <a:xfrm>
            <a:off x="838200" y="1825625"/>
            <a:ext cx="10515600" cy="4351339"/>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0" y="156101"/>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B800"/>
              </a:solidFill>
            </a:endParaRPr>
          </a:p>
        </p:txBody>
      </p:sp>
      <p:sp>
        <p:nvSpPr>
          <p:cNvPr id="8" name="Rectangle 7"/>
          <p:cNvSpPr/>
          <p:nvPr userDrawn="1"/>
        </p:nvSpPr>
        <p:spPr>
          <a:xfrm>
            <a:off x="0" y="16"/>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6" name="Content Placeholder 5"/>
          <p:cNvSpPr>
            <a:spLocks noGrp="1"/>
          </p:cNvSpPr>
          <p:nvPr>
            <p:ph sz="quarter" idx="12" hasCustomPrompt="1"/>
          </p:nvPr>
        </p:nvSpPr>
        <p:spPr>
          <a:xfrm>
            <a:off x="231777" y="155576"/>
            <a:ext cx="3806825" cy="390525"/>
          </a:xfrm>
          <a:prstGeom prst="rect">
            <a:avLst/>
          </a:prstGeom>
        </p:spPr>
        <p:txBody>
          <a:bodyPr/>
          <a:lstStyle>
            <a:lvl1pPr marL="0" indent="0">
              <a:buNone/>
              <a:defRPr sz="1600" baseline="0">
                <a:solidFill>
                  <a:schemeClr val="bg1"/>
                </a:solidFill>
              </a:defRPr>
            </a:lvl1pPr>
          </a:lstStyle>
          <a:p>
            <a:pPr lvl="0"/>
            <a:r>
              <a:rPr lang="en-US"/>
              <a:t>Put Date Here</a:t>
            </a:r>
          </a:p>
        </p:txBody>
      </p:sp>
      <p:sp>
        <p:nvSpPr>
          <p:cNvPr id="4" name="TextBox 3"/>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pPr algn="r"/>
              <a:t>‹#›</a:t>
            </a:fld>
            <a:endParaRPr lang="en-US" sz="1600">
              <a:solidFill>
                <a:schemeClr val="bg1"/>
              </a:solidFill>
            </a:endParaRPr>
          </a:p>
        </p:txBody>
      </p:sp>
    </p:spTree>
    <p:extLst>
      <p:ext uri="{BB962C8B-B14F-4D97-AF65-F5344CB8AC3E}">
        <p14:creationId xmlns:p14="http://schemas.microsoft.com/office/powerpoint/2010/main" val="284442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lstStyle>
            <a:lvl1pPr>
              <a:defRPr b="0">
                <a:solidFill>
                  <a:srgbClr val="503278"/>
                </a:solidFill>
                <a:latin typeface="+mj-lt"/>
              </a:defRPr>
            </a:lvl1pPr>
          </a:lstStyle>
          <a:p>
            <a:r>
              <a:rPr lang="en-US" b="1">
                <a:solidFill>
                  <a:srgbClr val="503278"/>
                </a:solidFill>
                <a:latin typeface="Arial" panose="020B0604020202020204" pitchFamily="34" charset="0"/>
                <a:cs typeface="Arial" panose="020B0604020202020204" pitchFamily="34" charset="0"/>
              </a:rPr>
              <a:t>Put Text Here</a:t>
            </a:r>
            <a:endParaRPr lang="en-US"/>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0" name="Rectangle 9"/>
          <p:cNvSpPr/>
          <p:nvPr userDrawn="1"/>
        </p:nvSpPr>
        <p:spPr>
          <a:xfrm>
            <a:off x="0" y="156101"/>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B800"/>
              </a:solidFill>
            </a:endParaRPr>
          </a:p>
        </p:txBody>
      </p:sp>
      <p:sp>
        <p:nvSpPr>
          <p:cNvPr id="11" name="Rectangle 10"/>
          <p:cNvSpPr/>
          <p:nvPr userDrawn="1"/>
        </p:nvSpPr>
        <p:spPr>
          <a:xfrm>
            <a:off x="0" y="16"/>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13" name="Content Placeholder 5"/>
          <p:cNvSpPr>
            <a:spLocks noGrp="1"/>
          </p:cNvSpPr>
          <p:nvPr>
            <p:ph sz="quarter" idx="12" hasCustomPrompt="1"/>
          </p:nvPr>
        </p:nvSpPr>
        <p:spPr>
          <a:xfrm>
            <a:off x="231777" y="155576"/>
            <a:ext cx="3806825" cy="390525"/>
          </a:xfrm>
          <a:prstGeom prst="rect">
            <a:avLst/>
          </a:prstGeom>
        </p:spPr>
        <p:txBody>
          <a:bodyPr/>
          <a:lstStyle>
            <a:lvl1pPr marL="0" indent="0">
              <a:buNone/>
              <a:defRPr sz="1600" baseline="0">
                <a:solidFill>
                  <a:schemeClr val="bg1"/>
                </a:solidFill>
              </a:defRPr>
            </a:lvl1pPr>
          </a:lstStyle>
          <a:p>
            <a:pPr lvl="0"/>
            <a:r>
              <a:rPr lang="en-US"/>
              <a:t>Put Date Here</a:t>
            </a:r>
          </a:p>
        </p:txBody>
      </p:sp>
      <p:sp>
        <p:nvSpPr>
          <p:cNvPr id="15" name="TextBox 14"/>
          <p:cNvSpPr txBox="1"/>
          <p:nvPr userDrawn="1"/>
        </p:nvSpPr>
        <p:spPr>
          <a:xfrm>
            <a:off x="8621487" y="185720"/>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pPr algn="r"/>
              <a:t>‹#›</a:t>
            </a:fld>
            <a:endParaRPr lang="en-US" sz="1600">
              <a:solidFill>
                <a:schemeClr val="bg1"/>
              </a:solidFill>
            </a:endParaRPr>
          </a:p>
        </p:txBody>
      </p:sp>
    </p:spTree>
    <p:extLst>
      <p:ext uri="{BB962C8B-B14F-4D97-AF65-F5344CB8AC3E}">
        <p14:creationId xmlns:p14="http://schemas.microsoft.com/office/powerpoint/2010/main" val="314456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3420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8354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92678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84200"/>
            <a:ext cx="121920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75177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7219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6672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62521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userDrawn="1"/>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4225129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108200"/>
            <a:ext cx="7112000" cy="36576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0" y="2053938"/>
            <a:ext cx="711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a:solidFill>
                <a:srgbClr val="002D73"/>
              </a:solidFill>
            </a:endParaRPr>
          </a:p>
        </p:txBody>
      </p:sp>
      <p:pic>
        <p:nvPicPr>
          <p:cNvPr id="8" name="Picture 7"/>
          <p:cNvPicPr>
            <a:picLocks noChangeAspect="1"/>
          </p:cNvPicPr>
          <p:nvPr/>
        </p:nvPicPr>
        <p:blipFill>
          <a:blip r:embed="rId5"/>
          <a:stretch>
            <a:fillRect/>
          </a:stretch>
        </p:blipFill>
        <p:spPr>
          <a:xfrm>
            <a:off x="9228668" y="6037804"/>
            <a:ext cx="2861733" cy="637101"/>
          </a:xfrm>
          <a:prstGeom prst="rect">
            <a:avLst/>
          </a:prstGeom>
        </p:spPr>
      </p:pic>
    </p:spTree>
    <p:extLst>
      <p:ext uri="{BB962C8B-B14F-4D97-AF65-F5344CB8AC3E}">
        <p14:creationId xmlns:p14="http://schemas.microsoft.com/office/powerpoint/2010/main" val="27741342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9AE51E1D-7280-49D6-A2E2-CE63FE17EF16}" type="datetimeFigureOut">
              <a:rPr lang="en-US" smtClean="0"/>
              <a:t>6/26/2023</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4953000"/>
            <a:ext cx="12192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0" y="4953000"/>
            <a:ext cx="12192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Date Placeholder 1"/>
          <p:cNvSpPr txBox="1">
            <a:spLocks/>
          </p:cNvSpPr>
          <p:nvPr/>
        </p:nvSpPr>
        <p:spPr>
          <a:xfrm>
            <a:off x="609600" y="5257800"/>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67">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482600"/>
            <a:ext cx="4262269" cy="1085088"/>
          </a:xfrm>
          <a:prstGeom prst="rect">
            <a:avLst/>
          </a:prstGeom>
        </p:spPr>
      </p:pic>
    </p:spTree>
    <p:extLst>
      <p:ext uri="{BB962C8B-B14F-4D97-AF65-F5344CB8AC3E}">
        <p14:creationId xmlns:p14="http://schemas.microsoft.com/office/powerpoint/2010/main" val="188994414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US"/>
              <a:t>12/14/2022</a:t>
            </a: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7754AA7-8025-408E-B296-E2B43FE08638}" type="slidenum">
              <a:rPr lang="en-US" smtClean="0"/>
              <a:t>‹#›</a:t>
            </a:fld>
            <a:endParaRPr lang="en-US"/>
          </a:p>
        </p:txBody>
      </p:sp>
      <p:sp>
        <p:nvSpPr>
          <p:cNvPr id="7" name="Rectangle 6"/>
          <p:cNvSpPr/>
          <p:nvPr/>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Date Placeholder 1"/>
          <p:cNvSpPr txBox="1">
            <a:spLocks/>
          </p:cNvSpPr>
          <p:nvPr/>
        </p:nvSpPr>
        <p:spPr>
          <a:xfrm>
            <a:off x="203200" y="117474"/>
            <a:ext cx="2844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9" name="Slide Number Placeholder 3"/>
          <p:cNvSpPr txBox="1">
            <a:spLocks/>
          </p:cNvSpPr>
          <p:nvPr/>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600" smtClean="0"/>
              <a:pPr/>
              <a:t>‹#›</a:t>
            </a:fld>
            <a:endParaRPr lang="en-US" sz="1600"/>
          </a:p>
        </p:txBody>
      </p:sp>
      <p:sp>
        <p:nvSpPr>
          <p:cNvPr id="10" name="Rectangle 9"/>
          <p:cNvSpPr/>
          <p:nvPr/>
        </p:nvSpPr>
        <p:spPr>
          <a:xfrm>
            <a:off x="0" y="-25400"/>
            <a:ext cx="12192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5A46DEFD-2330-49FA-8C4E-E0BA9550169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2592" y="6017255"/>
            <a:ext cx="2011408" cy="512064"/>
          </a:xfrm>
          <a:prstGeom prst="rect">
            <a:avLst/>
          </a:prstGeom>
        </p:spPr>
      </p:pic>
    </p:spTree>
    <p:extLst>
      <p:ext uri="{BB962C8B-B14F-4D97-AF65-F5344CB8AC3E}">
        <p14:creationId xmlns:p14="http://schemas.microsoft.com/office/powerpoint/2010/main" val="7801652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sldNum="0" hdr="0" ftr="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18A05-9839-484A-82F2-AD544F5A4B3D}"/>
              </a:ext>
            </a:extLst>
          </p:cNvPr>
          <p:cNvSpPr txBox="1"/>
          <p:nvPr/>
        </p:nvSpPr>
        <p:spPr>
          <a:xfrm>
            <a:off x="1948543" y="2111829"/>
            <a:ext cx="7282543" cy="1569660"/>
          </a:xfrm>
          <a:prstGeom prst="rect">
            <a:avLst/>
          </a:prstGeom>
          <a:noFill/>
        </p:spPr>
        <p:txBody>
          <a:bodyPr wrap="square" rtlCol="0">
            <a:spAutoFit/>
          </a:bodyPr>
          <a:lstStyle/>
          <a:p>
            <a:pPr algn="ctr"/>
            <a:r>
              <a:rPr lang="en-US" sz="4800"/>
              <a:t>Maternal Mortality Update</a:t>
            </a:r>
          </a:p>
          <a:p>
            <a:pPr algn="ctr"/>
            <a:r>
              <a:rPr lang="en-US" sz="4800"/>
              <a:t>Public Health Committee</a:t>
            </a:r>
          </a:p>
        </p:txBody>
      </p:sp>
      <p:sp>
        <p:nvSpPr>
          <p:cNvPr id="3" name="TextBox 2">
            <a:extLst>
              <a:ext uri="{FF2B5EF4-FFF2-40B4-BE49-F238E27FC236}">
                <a16:creationId xmlns:a16="http://schemas.microsoft.com/office/drawing/2014/main" id="{3755ADC4-820A-4EE1-A44D-5680F88BA5F9}"/>
              </a:ext>
            </a:extLst>
          </p:cNvPr>
          <p:cNvSpPr txBox="1"/>
          <p:nvPr/>
        </p:nvSpPr>
        <p:spPr>
          <a:xfrm>
            <a:off x="566057" y="5421086"/>
            <a:ext cx="2895600" cy="523220"/>
          </a:xfrm>
          <a:prstGeom prst="rect">
            <a:avLst/>
          </a:prstGeom>
          <a:noFill/>
        </p:spPr>
        <p:txBody>
          <a:bodyPr wrap="square" rtlCol="0">
            <a:spAutoFit/>
          </a:bodyPr>
          <a:lstStyle/>
          <a:p>
            <a:r>
              <a:rPr lang="en-US" sz="2800">
                <a:solidFill>
                  <a:schemeClr val="bg1"/>
                </a:solidFill>
              </a:rPr>
              <a:t>June 26, 2023</a:t>
            </a:r>
          </a:p>
        </p:txBody>
      </p:sp>
    </p:spTree>
    <p:extLst>
      <p:ext uri="{BB962C8B-B14F-4D97-AF65-F5344CB8AC3E}">
        <p14:creationId xmlns:p14="http://schemas.microsoft.com/office/powerpoint/2010/main" val="3992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2EA81-BAAC-45B4-82C0-AE9081B6F3E9}"/>
              </a:ext>
            </a:extLst>
          </p:cNvPr>
          <p:cNvSpPr txBox="1"/>
          <p:nvPr/>
        </p:nvSpPr>
        <p:spPr>
          <a:xfrm>
            <a:off x="-75136" y="504936"/>
            <a:ext cx="12371295" cy="1077218"/>
          </a:xfrm>
          <a:prstGeom prst="rect">
            <a:avLst/>
          </a:prstGeom>
          <a:noFill/>
        </p:spPr>
        <p:txBody>
          <a:bodyPr wrap="square" rtlCol="0">
            <a:spAutoFit/>
          </a:bodyPr>
          <a:lstStyle/>
          <a:p>
            <a:pPr algn="ctr" defTabSz="1219170">
              <a:defRPr/>
            </a:pPr>
            <a:r>
              <a:rPr lang="en-US" sz="3200">
                <a:latin typeface="Arial" panose="020B0604020202020204" pitchFamily="34" charset="0"/>
                <a:cs typeface="Arial" panose="020B0604020202020204" pitchFamily="34" charset="0"/>
              </a:rPr>
              <a:t>Pregnancy-related Mortality Ratio (PRMR)</a:t>
            </a:r>
          </a:p>
          <a:p>
            <a:pPr algn="ctr" defTabSz="1219170">
              <a:defRPr/>
            </a:pPr>
            <a:r>
              <a:rPr lang="en-US" sz="3200">
                <a:latin typeface="Arial" panose="020B0604020202020204" pitchFamily="34" charset="0"/>
                <a:cs typeface="Arial" panose="020B0604020202020204" pitchFamily="34" charset="0"/>
              </a:rPr>
              <a:t> by Race/Ethnicity, NYS 2018</a:t>
            </a:r>
          </a:p>
        </p:txBody>
      </p:sp>
      <p:graphicFrame>
        <p:nvGraphicFramePr>
          <p:cNvPr id="12" name="Chart 11">
            <a:extLst>
              <a:ext uri="{FF2B5EF4-FFF2-40B4-BE49-F238E27FC236}">
                <a16:creationId xmlns:a16="http://schemas.microsoft.com/office/drawing/2014/main" id="{6BE06DFC-EBD7-47F8-9282-CF7898C42307}"/>
              </a:ext>
            </a:extLst>
          </p:cNvPr>
          <p:cNvGraphicFramePr>
            <a:graphicFrameLocks/>
          </p:cNvGraphicFramePr>
          <p:nvPr/>
        </p:nvGraphicFramePr>
        <p:xfrm>
          <a:off x="3047999" y="1600200"/>
          <a:ext cx="6125028" cy="4083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8F1CBFD-9554-42EC-8786-03EC642740EF}"/>
              </a:ext>
            </a:extLst>
          </p:cNvPr>
          <p:cNvGraphicFramePr/>
          <p:nvPr>
            <p:extLst>
              <p:ext uri="{D42A27DB-BD31-4B8C-83A1-F6EECF244321}">
                <p14:modId xmlns:p14="http://schemas.microsoft.com/office/powerpoint/2010/main" val="1752590873"/>
              </p:ext>
            </p:extLst>
          </p:nvPr>
        </p:nvGraphicFramePr>
        <p:xfrm>
          <a:off x="1930614" y="2025657"/>
          <a:ext cx="8778620" cy="365759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624A7B57-571C-4721-ACA9-A93DD47303DE}"/>
              </a:ext>
            </a:extLst>
          </p:cNvPr>
          <p:cNvSpPr/>
          <p:nvPr/>
        </p:nvSpPr>
        <p:spPr>
          <a:xfrm>
            <a:off x="707573" y="6305930"/>
            <a:ext cx="4322017" cy="338554"/>
          </a:xfrm>
          <a:prstGeom prst="rect">
            <a:avLst/>
          </a:prstGeom>
        </p:spPr>
        <p:txBody>
          <a:bodyPr wrap="none">
            <a:spAutoFit/>
          </a:bodyPr>
          <a:lstStyle/>
          <a:p>
            <a:r>
              <a:rPr lang="en-US" sz="1600" b="1">
                <a:solidFill>
                  <a:prstClr val="black"/>
                </a:solidFill>
                <a:latin typeface="Arial" panose="020B0604020202020204" pitchFamily="34" charset="0"/>
                <a:cs typeface="Arial" panose="020B0604020202020204" pitchFamily="34" charset="0"/>
              </a:rPr>
              <a:t>Data source: </a:t>
            </a:r>
            <a:r>
              <a:rPr lang="en-US" sz="1600">
                <a:solidFill>
                  <a:prstClr val="black"/>
                </a:solidFill>
                <a:latin typeface="Arial" panose="020B0604020202020204" pitchFamily="34" charset="0"/>
                <a:cs typeface="Arial" panose="020B0604020202020204" pitchFamily="34" charset="0"/>
              </a:rPr>
              <a:t>NYS Maternal Mortality Review</a:t>
            </a:r>
          </a:p>
        </p:txBody>
      </p:sp>
    </p:spTree>
    <p:extLst>
      <p:ext uri="{BB962C8B-B14F-4D97-AF65-F5344CB8AC3E}">
        <p14:creationId xmlns:p14="http://schemas.microsoft.com/office/powerpoint/2010/main" val="223644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2EA81-BAAC-45B4-82C0-AE9081B6F3E9}"/>
              </a:ext>
            </a:extLst>
          </p:cNvPr>
          <p:cNvSpPr txBox="1"/>
          <p:nvPr/>
        </p:nvSpPr>
        <p:spPr>
          <a:xfrm>
            <a:off x="0" y="471685"/>
            <a:ext cx="12097024" cy="1077218"/>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Pregnancy-related Mortality Rate by Race/Ethnicity </a:t>
            </a:r>
          </a:p>
          <a:p>
            <a:pPr algn="ctr"/>
            <a:r>
              <a:rPr lang="en-US" sz="3200">
                <a:latin typeface="Arial" panose="020B0604020202020204" pitchFamily="34" charset="0"/>
                <a:cs typeface="Arial" panose="020B0604020202020204" pitchFamily="34" charset="0"/>
              </a:rPr>
              <a:t>and Insurance Type, NYS 2018 </a:t>
            </a:r>
          </a:p>
        </p:txBody>
      </p:sp>
      <p:graphicFrame>
        <p:nvGraphicFramePr>
          <p:cNvPr id="12" name="Chart 11">
            <a:extLst>
              <a:ext uri="{FF2B5EF4-FFF2-40B4-BE49-F238E27FC236}">
                <a16:creationId xmlns:a16="http://schemas.microsoft.com/office/drawing/2014/main" id="{6BE06DFC-EBD7-47F8-9282-CF7898C42307}"/>
              </a:ext>
            </a:extLst>
          </p:cNvPr>
          <p:cNvGraphicFramePr>
            <a:graphicFrameLocks/>
          </p:cNvGraphicFramePr>
          <p:nvPr/>
        </p:nvGraphicFramePr>
        <p:xfrm>
          <a:off x="2951109" y="1877805"/>
          <a:ext cx="6125028" cy="37559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CF5BE24-BB2F-49B8-8CB8-5A9EB8F99079}"/>
              </a:ext>
            </a:extLst>
          </p:cNvPr>
          <p:cNvSpPr/>
          <p:nvPr/>
        </p:nvSpPr>
        <p:spPr>
          <a:xfrm>
            <a:off x="864903" y="6448652"/>
            <a:ext cx="9855200" cy="297454"/>
          </a:xfrm>
          <a:prstGeom prst="rect">
            <a:avLst/>
          </a:prstGeom>
        </p:spPr>
        <p:txBody>
          <a:bodyPr wrap="square">
            <a:spAutoFit/>
          </a:bodyPr>
          <a:lstStyle/>
          <a:p>
            <a:r>
              <a:rPr lang="en-US" sz="1333" b="1">
                <a:solidFill>
                  <a:srgbClr val="FF0000"/>
                </a:solidFill>
                <a:latin typeface="Arial" panose="020B0604020202020204" pitchFamily="34" charset="0"/>
                <a:cs typeface="Arial" panose="020B0604020202020204" pitchFamily="34" charset="0"/>
              </a:rPr>
              <a:t>Note: Due to the small number of cases in the cohort, rates may be unstable and must be cautiously interpreted.</a:t>
            </a:r>
          </a:p>
        </p:txBody>
      </p:sp>
      <p:sp>
        <p:nvSpPr>
          <p:cNvPr id="10" name="TextBox 9">
            <a:extLst>
              <a:ext uri="{FF2B5EF4-FFF2-40B4-BE49-F238E27FC236}">
                <a16:creationId xmlns:a16="http://schemas.microsoft.com/office/drawing/2014/main" id="{B94E840E-4881-4652-9C71-349437A9E9FC}"/>
              </a:ext>
            </a:extLst>
          </p:cNvPr>
          <p:cNvSpPr txBox="1"/>
          <p:nvPr/>
        </p:nvSpPr>
        <p:spPr>
          <a:xfrm>
            <a:off x="4743633" y="5716723"/>
            <a:ext cx="5976471" cy="461665"/>
          </a:xfrm>
          <a:prstGeom prst="rect">
            <a:avLst/>
          </a:prstGeom>
          <a:noFill/>
        </p:spPr>
        <p:txBody>
          <a:bodyPr wrap="square">
            <a:spAutoFit/>
          </a:bodyPr>
          <a:lstStyle/>
          <a:p>
            <a:r>
              <a:rPr lang="en-US" sz="2400" b="1">
                <a:solidFill>
                  <a:schemeClr val="tx2"/>
                </a:solidFill>
                <a:latin typeface="Arial"/>
                <a:cs typeface="Arial"/>
              </a:rPr>
              <a:t>              </a:t>
            </a:r>
            <a:r>
              <a:rPr lang="en-US" sz="1467" b="1">
                <a:latin typeface="Arial"/>
                <a:cs typeface="Arial"/>
              </a:rPr>
              <a:t>Source: </a:t>
            </a:r>
            <a:r>
              <a:rPr lang="en-US" sz="1467">
                <a:latin typeface="Arial"/>
                <a:cs typeface="Arial"/>
              </a:rPr>
              <a:t>NYS MMR and NYS Vital Statistics </a:t>
            </a:r>
            <a:endParaRPr lang="en-US" sz="1467">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CC3E04D1-1E59-444E-BD57-DB8802E8490B}"/>
              </a:ext>
            </a:extLst>
          </p:cNvPr>
          <p:cNvGraphicFramePr>
            <a:graphicFrameLocks/>
          </p:cNvGraphicFramePr>
          <p:nvPr/>
        </p:nvGraphicFramePr>
        <p:xfrm>
          <a:off x="2052199" y="1606966"/>
          <a:ext cx="7735807" cy="4109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921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2EA81-BAAC-45B4-82C0-AE9081B6F3E9}"/>
              </a:ext>
            </a:extLst>
          </p:cNvPr>
          <p:cNvSpPr txBox="1"/>
          <p:nvPr/>
        </p:nvSpPr>
        <p:spPr>
          <a:xfrm>
            <a:off x="0" y="471685"/>
            <a:ext cx="12097024" cy="1107996"/>
          </a:xfrm>
          <a:prstGeom prst="rect">
            <a:avLst/>
          </a:prstGeom>
          <a:noFill/>
        </p:spPr>
        <p:txBody>
          <a:bodyPr wrap="square" lIns="121920" tIns="60960" rIns="121920" bIns="60960" rtlCol="0" anchor="t">
            <a:spAutoFit/>
          </a:bodyPr>
          <a:lstStyle/>
          <a:p>
            <a:pPr algn="ctr"/>
            <a:r>
              <a:rPr lang="en-US" sz="3200">
                <a:latin typeface="Arial" panose="020B0604020202020204" pitchFamily="34" charset="0"/>
                <a:cs typeface="Arial" panose="020B0604020202020204" pitchFamily="34" charset="0"/>
              </a:rPr>
              <a:t>Pregnancy-related Mortality Rate by </a:t>
            </a:r>
          </a:p>
          <a:p>
            <a:pPr algn="ctr"/>
            <a:r>
              <a:rPr lang="en-US" sz="3200">
                <a:latin typeface="Arial" panose="020B0604020202020204" pitchFamily="34" charset="0"/>
                <a:cs typeface="Arial" panose="020B0604020202020204" pitchFamily="34" charset="0"/>
              </a:rPr>
              <a:t>Race/Ethnicity and Education Level, NYS 2018 </a:t>
            </a:r>
          </a:p>
        </p:txBody>
      </p:sp>
      <p:sp>
        <p:nvSpPr>
          <p:cNvPr id="2" name="Rectangle 1">
            <a:extLst>
              <a:ext uri="{FF2B5EF4-FFF2-40B4-BE49-F238E27FC236}">
                <a16:creationId xmlns:a16="http://schemas.microsoft.com/office/drawing/2014/main" id="{C6186C03-E344-4C69-9A96-84ADA476A3AE}"/>
              </a:ext>
            </a:extLst>
          </p:cNvPr>
          <p:cNvSpPr/>
          <p:nvPr/>
        </p:nvSpPr>
        <p:spPr>
          <a:xfrm>
            <a:off x="83364" y="6278061"/>
            <a:ext cx="9945153" cy="297454"/>
          </a:xfrm>
          <a:prstGeom prst="rect">
            <a:avLst/>
          </a:prstGeom>
        </p:spPr>
        <p:txBody>
          <a:bodyPr wrap="square">
            <a:spAutoFit/>
          </a:bodyPr>
          <a:lstStyle/>
          <a:p>
            <a:r>
              <a:rPr lang="en-US" sz="1333" b="1">
                <a:solidFill>
                  <a:srgbClr val="FF0000"/>
                </a:solidFill>
                <a:latin typeface="+mj-lt"/>
                <a:cs typeface="Arial" panose="020B0604020202020204" pitchFamily="34" charset="0"/>
              </a:rPr>
              <a:t>Note: Due to the small number of cases in the cohort, rates may be unstable and must be cautiously interpreted.</a:t>
            </a:r>
          </a:p>
        </p:txBody>
      </p:sp>
      <p:graphicFrame>
        <p:nvGraphicFramePr>
          <p:cNvPr id="12" name="Chart 11">
            <a:extLst>
              <a:ext uri="{FF2B5EF4-FFF2-40B4-BE49-F238E27FC236}">
                <a16:creationId xmlns:a16="http://schemas.microsoft.com/office/drawing/2014/main" id="{6BE06DFC-EBD7-47F8-9282-CF7898C42307}"/>
              </a:ext>
            </a:extLst>
          </p:cNvPr>
          <p:cNvGraphicFramePr>
            <a:graphicFrameLocks/>
          </p:cNvGraphicFramePr>
          <p:nvPr/>
        </p:nvGraphicFramePr>
        <p:xfrm>
          <a:off x="3047999" y="1600200"/>
          <a:ext cx="6125028" cy="40830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B314CB7-E86A-445C-8FC4-CAEA1E3BCC30}"/>
              </a:ext>
            </a:extLst>
          </p:cNvPr>
          <p:cNvSpPr txBox="1"/>
          <p:nvPr/>
        </p:nvSpPr>
        <p:spPr>
          <a:xfrm>
            <a:off x="5839357" y="5703775"/>
            <a:ext cx="3886535" cy="318100"/>
          </a:xfrm>
          <a:prstGeom prst="rect">
            <a:avLst/>
          </a:prstGeom>
          <a:noFill/>
        </p:spPr>
        <p:txBody>
          <a:bodyPr wrap="square">
            <a:spAutoFit/>
          </a:bodyPr>
          <a:lstStyle/>
          <a:p>
            <a:r>
              <a:rPr lang="en-US" sz="1467" b="1">
                <a:latin typeface="Arial"/>
                <a:cs typeface="Arial"/>
              </a:rPr>
              <a:t>Source: </a:t>
            </a:r>
            <a:r>
              <a:rPr lang="en-US" sz="1467">
                <a:latin typeface="Arial"/>
                <a:cs typeface="Arial"/>
              </a:rPr>
              <a:t>NYS MMR and NYS </a:t>
            </a:r>
            <a:r>
              <a:rPr lang="en-US" sz="1467">
                <a:latin typeface="+mj-lt"/>
                <a:cs typeface="Arial"/>
              </a:rPr>
              <a:t>Vital</a:t>
            </a:r>
            <a:r>
              <a:rPr lang="en-US" sz="1467">
                <a:latin typeface="Arial"/>
                <a:cs typeface="Arial"/>
              </a:rPr>
              <a:t> Statistics </a:t>
            </a:r>
            <a:endParaRPr lang="en-US" sz="1467"/>
          </a:p>
        </p:txBody>
      </p:sp>
      <p:graphicFrame>
        <p:nvGraphicFramePr>
          <p:cNvPr id="9" name="Chart 8">
            <a:extLst>
              <a:ext uri="{FF2B5EF4-FFF2-40B4-BE49-F238E27FC236}">
                <a16:creationId xmlns:a16="http://schemas.microsoft.com/office/drawing/2014/main" id="{0F9249B4-8C86-4D41-ADCA-887F002FB58F}"/>
              </a:ext>
            </a:extLst>
          </p:cNvPr>
          <p:cNvGraphicFramePr>
            <a:graphicFrameLocks/>
          </p:cNvGraphicFramePr>
          <p:nvPr/>
        </p:nvGraphicFramePr>
        <p:xfrm>
          <a:off x="1410447" y="1482167"/>
          <a:ext cx="8522448" cy="42010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548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2EA81-BAAC-45B4-82C0-AE9081B6F3E9}"/>
              </a:ext>
            </a:extLst>
          </p:cNvPr>
          <p:cNvSpPr txBox="1"/>
          <p:nvPr/>
        </p:nvSpPr>
        <p:spPr>
          <a:xfrm>
            <a:off x="0" y="471685"/>
            <a:ext cx="12097024" cy="1107996"/>
          </a:xfrm>
          <a:prstGeom prst="rect">
            <a:avLst/>
          </a:prstGeom>
          <a:noFill/>
        </p:spPr>
        <p:txBody>
          <a:bodyPr wrap="square" lIns="121920" tIns="60960" rIns="121920" bIns="60960" rtlCol="0" anchor="t">
            <a:spAutoFit/>
          </a:bodyPr>
          <a:lstStyle/>
          <a:p>
            <a:pPr algn="ctr"/>
            <a:r>
              <a:rPr lang="en-US" sz="3200">
                <a:latin typeface="Arial" panose="020B0604020202020204" pitchFamily="34" charset="0"/>
                <a:cs typeface="Arial" panose="020B0604020202020204" pitchFamily="34" charset="0"/>
              </a:rPr>
              <a:t>Pregnancy-Related Mortality Rate by Race/Ethnicity </a:t>
            </a:r>
          </a:p>
          <a:p>
            <a:pPr algn="ctr"/>
            <a:r>
              <a:rPr lang="en-US" sz="3200">
                <a:latin typeface="Arial" panose="020B0604020202020204" pitchFamily="34" charset="0"/>
                <a:cs typeface="Arial" panose="020B0604020202020204" pitchFamily="34" charset="0"/>
              </a:rPr>
              <a:t>and Pre-pregnancy BMI, NYS 2018 </a:t>
            </a:r>
            <a:endParaRPr lang="en-US" sz="3200">
              <a:highlight>
                <a:srgbClr val="FFFF00"/>
              </a:highligh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6186C03-E344-4C69-9A96-84ADA476A3AE}"/>
              </a:ext>
            </a:extLst>
          </p:cNvPr>
          <p:cNvSpPr/>
          <p:nvPr/>
        </p:nvSpPr>
        <p:spPr>
          <a:xfrm>
            <a:off x="83364" y="6278061"/>
            <a:ext cx="9013744" cy="297454"/>
          </a:xfrm>
          <a:prstGeom prst="rect">
            <a:avLst/>
          </a:prstGeom>
        </p:spPr>
        <p:txBody>
          <a:bodyPr wrap="square">
            <a:spAutoFit/>
          </a:bodyPr>
          <a:lstStyle/>
          <a:p>
            <a:r>
              <a:rPr lang="en-US" sz="1333" b="1">
                <a:solidFill>
                  <a:srgbClr val="FF0000"/>
                </a:solidFill>
                <a:latin typeface="+mj-lt"/>
                <a:cs typeface="Arial" panose="020B0604020202020204" pitchFamily="34" charset="0"/>
              </a:rPr>
              <a:t>Note: Due to the small number of cases in the cohort, rates may be unstable and must be cautiously interpreted.</a:t>
            </a:r>
          </a:p>
        </p:txBody>
      </p:sp>
      <p:graphicFrame>
        <p:nvGraphicFramePr>
          <p:cNvPr id="12" name="Chart 11">
            <a:extLst>
              <a:ext uri="{FF2B5EF4-FFF2-40B4-BE49-F238E27FC236}">
                <a16:creationId xmlns:a16="http://schemas.microsoft.com/office/drawing/2014/main" id="{6BE06DFC-EBD7-47F8-9282-CF7898C42307}"/>
              </a:ext>
            </a:extLst>
          </p:cNvPr>
          <p:cNvGraphicFramePr>
            <a:graphicFrameLocks/>
          </p:cNvGraphicFramePr>
          <p:nvPr/>
        </p:nvGraphicFramePr>
        <p:xfrm>
          <a:off x="3047999" y="1600200"/>
          <a:ext cx="6125028" cy="4083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B97CC8D-A7F2-4B28-81A6-3D3B774B89BE}"/>
              </a:ext>
            </a:extLst>
          </p:cNvPr>
          <p:cNvGraphicFramePr>
            <a:graphicFrameLocks/>
          </p:cNvGraphicFramePr>
          <p:nvPr/>
        </p:nvGraphicFramePr>
        <p:xfrm>
          <a:off x="1243106" y="1423458"/>
          <a:ext cx="9321177" cy="434981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FEC85AA-385C-4877-8224-6661FC2E4D02}"/>
              </a:ext>
            </a:extLst>
          </p:cNvPr>
          <p:cNvSpPr txBox="1"/>
          <p:nvPr/>
        </p:nvSpPr>
        <p:spPr>
          <a:xfrm>
            <a:off x="5645393" y="5929247"/>
            <a:ext cx="3886535" cy="318100"/>
          </a:xfrm>
          <a:prstGeom prst="rect">
            <a:avLst/>
          </a:prstGeom>
          <a:noFill/>
        </p:spPr>
        <p:txBody>
          <a:bodyPr wrap="square">
            <a:spAutoFit/>
          </a:bodyPr>
          <a:lstStyle/>
          <a:p>
            <a:r>
              <a:rPr lang="en-US" sz="1467" b="1">
                <a:latin typeface="Arial"/>
                <a:cs typeface="Arial"/>
              </a:rPr>
              <a:t>Source: </a:t>
            </a:r>
            <a:r>
              <a:rPr lang="en-US" sz="1467">
                <a:latin typeface="Arial"/>
                <a:cs typeface="Arial"/>
              </a:rPr>
              <a:t>NYS MMR and NYS </a:t>
            </a:r>
            <a:r>
              <a:rPr lang="en-US" sz="1467">
                <a:latin typeface="+mj-lt"/>
                <a:cs typeface="Arial"/>
              </a:rPr>
              <a:t>Vital</a:t>
            </a:r>
            <a:r>
              <a:rPr lang="en-US" sz="1467">
                <a:latin typeface="Arial"/>
                <a:cs typeface="Arial"/>
              </a:rPr>
              <a:t> Statistics </a:t>
            </a:r>
            <a:endParaRPr lang="en-US" sz="1467"/>
          </a:p>
        </p:txBody>
      </p:sp>
    </p:spTree>
    <p:extLst>
      <p:ext uri="{BB962C8B-B14F-4D97-AF65-F5344CB8AC3E}">
        <p14:creationId xmlns:p14="http://schemas.microsoft.com/office/powerpoint/2010/main" val="222612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E2EA81-BAAC-45B4-82C0-AE9081B6F3E9}"/>
              </a:ext>
            </a:extLst>
          </p:cNvPr>
          <p:cNvSpPr txBox="1"/>
          <p:nvPr/>
        </p:nvSpPr>
        <p:spPr>
          <a:xfrm>
            <a:off x="-11952" y="471685"/>
            <a:ext cx="12203952" cy="1077218"/>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Pregnancy-related Mortality Rate by </a:t>
            </a:r>
          </a:p>
          <a:p>
            <a:pPr algn="ctr"/>
            <a:r>
              <a:rPr lang="en-US" sz="3200">
                <a:latin typeface="Arial" panose="020B0604020202020204" pitchFamily="34" charset="0"/>
                <a:cs typeface="Arial" panose="020B0604020202020204" pitchFamily="34" charset="0"/>
              </a:rPr>
              <a:t>Race/Ethnicity and Delivery Method, NYS 2018 </a:t>
            </a:r>
          </a:p>
        </p:txBody>
      </p:sp>
      <p:sp>
        <p:nvSpPr>
          <p:cNvPr id="8" name="Rectangle 7">
            <a:extLst>
              <a:ext uri="{FF2B5EF4-FFF2-40B4-BE49-F238E27FC236}">
                <a16:creationId xmlns:a16="http://schemas.microsoft.com/office/drawing/2014/main" id="{0A3D0693-6FB2-41D0-8DD1-3E63F1702A36}"/>
              </a:ext>
            </a:extLst>
          </p:cNvPr>
          <p:cNvSpPr/>
          <p:nvPr/>
        </p:nvSpPr>
        <p:spPr>
          <a:xfrm>
            <a:off x="304800" y="6350221"/>
            <a:ext cx="9753600" cy="297454"/>
          </a:xfrm>
          <a:prstGeom prst="rect">
            <a:avLst/>
          </a:prstGeom>
        </p:spPr>
        <p:txBody>
          <a:bodyPr wrap="square">
            <a:spAutoFit/>
          </a:bodyPr>
          <a:lstStyle/>
          <a:p>
            <a:r>
              <a:rPr lang="en-US" sz="1333" b="1">
                <a:solidFill>
                  <a:srgbClr val="FF0000"/>
                </a:solidFill>
                <a:latin typeface="+mj-lt"/>
                <a:cs typeface="Arial" panose="020B0604020202020204" pitchFamily="34" charset="0"/>
              </a:rPr>
              <a:t>Note: Due to the small number of cases in the cohort, rates may be unstable and must be cautiously interpreted.</a:t>
            </a:r>
          </a:p>
        </p:txBody>
      </p:sp>
      <p:graphicFrame>
        <p:nvGraphicFramePr>
          <p:cNvPr id="7" name="Chart 6">
            <a:extLst>
              <a:ext uri="{FF2B5EF4-FFF2-40B4-BE49-F238E27FC236}">
                <a16:creationId xmlns:a16="http://schemas.microsoft.com/office/drawing/2014/main" id="{5E8BF803-C16B-4808-82FA-154C4AFAB781}"/>
              </a:ext>
            </a:extLst>
          </p:cNvPr>
          <p:cNvGraphicFramePr>
            <a:graphicFrameLocks/>
          </p:cNvGraphicFramePr>
          <p:nvPr/>
        </p:nvGraphicFramePr>
        <p:xfrm>
          <a:off x="1343853" y="1580171"/>
          <a:ext cx="9488713" cy="41857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B94252D-F9E3-4A1B-9E37-F5666BD6760D}"/>
              </a:ext>
            </a:extLst>
          </p:cNvPr>
          <p:cNvSpPr txBox="1"/>
          <p:nvPr/>
        </p:nvSpPr>
        <p:spPr>
          <a:xfrm>
            <a:off x="5731979" y="5765943"/>
            <a:ext cx="6057152" cy="318100"/>
          </a:xfrm>
          <a:prstGeom prst="rect">
            <a:avLst/>
          </a:prstGeom>
          <a:noFill/>
        </p:spPr>
        <p:txBody>
          <a:bodyPr wrap="square">
            <a:spAutoFit/>
          </a:bodyPr>
          <a:lstStyle/>
          <a:p>
            <a:r>
              <a:rPr lang="en-US" sz="1467" b="1">
                <a:latin typeface="+mj-lt"/>
                <a:cs typeface="Arial"/>
              </a:rPr>
              <a:t>Source: </a:t>
            </a:r>
            <a:r>
              <a:rPr lang="en-US" sz="1467">
                <a:latin typeface="+mj-lt"/>
                <a:cs typeface="Arial"/>
              </a:rPr>
              <a:t>NYS MMR and NYS Vital Statistics </a:t>
            </a:r>
            <a:endParaRPr lang="en-US" sz="1467">
              <a:latin typeface="+mj-lt"/>
            </a:endParaRPr>
          </a:p>
        </p:txBody>
      </p:sp>
    </p:spTree>
    <p:extLst>
      <p:ext uri="{BB962C8B-B14F-4D97-AF65-F5344CB8AC3E}">
        <p14:creationId xmlns:p14="http://schemas.microsoft.com/office/powerpoint/2010/main" val="27774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4A39-E80B-4747-9011-EB074F0C3EF2}"/>
              </a:ext>
            </a:extLst>
          </p:cNvPr>
          <p:cNvSpPr>
            <a:spLocks noGrp="1"/>
          </p:cNvSpPr>
          <p:nvPr>
            <p:ph type="title"/>
          </p:nvPr>
        </p:nvSpPr>
        <p:spPr/>
        <p:txBody>
          <a:bodyPr>
            <a:normAutofit/>
          </a:bodyPr>
          <a:lstStyle/>
          <a:p>
            <a:r>
              <a:rPr lang="en-US" sz="4000"/>
              <a:t>Voice Your Vision</a:t>
            </a:r>
          </a:p>
        </p:txBody>
      </p:sp>
      <p:sp>
        <p:nvSpPr>
          <p:cNvPr id="3" name="Content Placeholder 2">
            <a:extLst>
              <a:ext uri="{FF2B5EF4-FFF2-40B4-BE49-F238E27FC236}">
                <a16:creationId xmlns:a16="http://schemas.microsoft.com/office/drawing/2014/main" id="{04B1A77C-2824-45DF-A14C-D6141EB2D1AC}"/>
              </a:ext>
            </a:extLst>
          </p:cNvPr>
          <p:cNvSpPr>
            <a:spLocks noGrp="1"/>
          </p:cNvSpPr>
          <p:nvPr>
            <p:ph idx="1"/>
          </p:nvPr>
        </p:nvSpPr>
        <p:spPr>
          <a:xfrm>
            <a:off x="316637" y="1267329"/>
            <a:ext cx="11558726" cy="5315504"/>
          </a:xfrm>
        </p:spPr>
        <p:txBody>
          <a:bodyPr>
            <a:normAutofit fontScale="92500" lnSpcReduction="10000"/>
          </a:bodyPr>
          <a:lstStyle/>
          <a:p>
            <a:r>
              <a:rPr lang="en-US" sz="2400"/>
              <a:t>NYSDOH partnered with community-based organizations in 2018</a:t>
            </a:r>
          </a:p>
          <a:p>
            <a:r>
              <a:rPr lang="en-US" sz="2400"/>
              <a:t>Actively recruited people who are Black and who recently gave birth to share stories</a:t>
            </a:r>
          </a:p>
          <a:p>
            <a:r>
              <a:rPr lang="en-US" sz="2400"/>
              <a:t>Common sentiments:</a:t>
            </a:r>
          </a:p>
          <a:p>
            <a:pPr lvl="1"/>
            <a:r>
              <a:rPr lang="en-US" sz="1866"/>
              <a:t>Feeling disrespected by providers. </a:t>
            </a:r>
          </a:p>
          <a:p>
            <a:pPr lvl="1"/>
            <a:r>
              <a:rPr lang="en-US" sz="1866"/>
              <a:t>Not getting their questions answered and their concerns addressed. </a:t>
            </a:r>
          </a:p>
          <a:p>
            <a:pPr lvl="1"/>
            <a:r>
              <a:rPr lang="en-US" sz="1866"/>
              <a:t>Insufficient time with the provider, and not receiving individualized care.</a:t>
            </a:r>
          </a:p>
          <a:p>
            <a:pPr lvl="1"/>
            <a:r>
              <a:rPr lang="en-US" sz="1866"/>
              <a:t>Not receiving enough information to make proper decisions. </a:t>
            </a:r>
          </a:p>
          <a:p>
            <a:pPr lvl="1"/>
            <a:r>
              <a:rPr lang="en-US" sz="1866"/>
              <a:t>Feeling pressure to agree to certain medical procedures.</a:t>
            </a:r>
          </a:p>
          <a:p>
            <a:pPr lvl="1"/>
            <a:r>
              <a:rPr lang="en-US" sz="1866"/>
              <a:t>Lack of social support during the prenatal and postpartum periods</a:t>
            </a:r>
          </a:p>
          <a:p>
            <a:r>
              <a:rPr lang="en-US" sz="2400"/>
              <a:t>Suggestions:</a:t>
            </a:r>
          </a:p>
          <a:p>
            <a:pPr lvl="1"/>
            <a:r>
              <a:rPr lang="en-US" sz="1866"/>
              <a:t>Increase health care professional awareness of racial disparities in health outcomes.</a:t>
            </a:r>
          </a:p>
          <a:p>
            <a:pPr lvl="1"/>
            <a:r>
              <a:rPr lang="en-US" sz="1866"/>
              <a:t>Train health care professionals on the impact of implicit bias on health care outcomes. </a:t>
            </a:r>
          </a:p>
          <a:p>
            <a:pPr lvl="1"/>
            <a:r>
              <a:rPr lang="en-US" sz="1866"/>
              <a:t>Increase provider support during the postpartum period.</a:t>
            </a:r>
          </a:p>
          <a:p>
            <a:pPr lvl="1"/>
            <a:r>
              <a:rPr lang="en-US" sz="1866"/>
              <a:t>Increase availability of social support for example, birthing classes, group prenatal care, doulas, midwives, community health workers and parenting classes.</a:t>
            </a:r>
          </a:p>
          <a:p>
            <a:pPr lvl="1"/>
            <a:r>
              <a:rPr lang="en-US" sz="1866"/>
              <a:t>Increase availability of community services and resources, for example, community health worker services, home visiting services</a:t>
            </a:r>
          </a:p>
        </p:txBody>
      </p:sp>
    </p:spTree>
    <p:extLst>
      <p:ext uri="{BB962C8B-B14F-4D97-AF65-F5344CB8AC3E}">
        <p14:creationId xmlns:p14="http://schemas.microsoft.com/office/powerpoint/2010/main" val="74899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D2D7-DA6F-4B71-82AB-E8451CA6121B}"/>
              </a:ext>
            </a:extLst>
          </p:cNvPr>
          <p:cNvSpPr>
            <a:spLocks noGrp="1"/>
          </p:cNvSpPr>
          <p:nvPr>
            <p:ph type="title"/>
          </p:nvPr>
        </p:nvSpPr>
        <p:spPr/>
        <p:txBody>
          <a:bodyPr/>
          <a:lstStyle/>
          <a:p>
            <a:r>
              <a:rPr lang="en-US"/>
              <a:t>Department Initiatives: OPH</a:t>
            </a:r>
          </a:p>
        </p:txBody>
      </p:sp>
      <p:sp>
        <p:nvSpPr>
          <p:cNvPr id="3" name="Content Placeholder 2">
            <a:extLst>
              <a:ext uri="{FF2B5EF4-FFF2-40B4-BE49-F238E27FC236}">
                <a16:creationId xmlns:a16="http://schemas.microsoft.com/office/drawing/2014/main" id="{766F0140-685D-4552-B686-EF314FA43D7D}"/>
              </a:ext>
            </a:extLst>
          </p:cNvPr>
          <p:cNvSpPr>
            <a:spLocks noGrp="1"/>
          </p:cNvSpPr>
          <p:nvPr>
            <p:ph idx="1"/>
          </p:nvPr>
        </p:nvSpPr>
        <p:spPr>
          <a:xfrm>
            <a:off x="468085" y="1418167"/>
            <a:ext cx="11527972" cy="4660627"/>
          </a:xfrm>
        </p:spPr>
        <p:txBody>
          <a:bodyPr vert="horz" lIns="121920" tIns="60960" rIns="121920" bIns="60960" rtlCol="0" anchor="t">
            <a:normAutofit lnSpcReduction="10000"/>
          </a:bodyPr>
          <a:lstStyle/>
          <a:p>
            <a:pPr marL="0" indent="0">
              <a:buNone/>
            </a:pPr>
            <a:r>
              <a:rPr lang="en-US" sz="2667">
                <a:latin typeface="Arial"/>
                <a:cs typeface="Arial"/>
              </a:rPr>
              <a:t>Office of Public Health Initiatives:</a:t>
            </a:r>
          </a:p>
          <a:p>
            <a:r>
              <a:rPr lang="en-US" sz="2667">
                <a:latin typeface="Arial"/>
                <a:cs typeface="Arial"/>
              </a:rPr>
              <a:t>Perinatal Quality Collaborative: Hemorrhage, OUD-NAS, Birth Equity Improvement Project</a:t>
            </a:r>
          </a:p>
          <a:p>
            <a:r>
              <a:rPr lang="en-US" sz="2667">
                <a:latin typeface="Arial"/>
                <a:cs typeface="Arial"/>
              </a:rPr>
              <a:t>Home Visiting Programs</a:t>
            </a:r>
          </a:p>
          <a:p>
            <a:r>
              <a:rPr lang="en-US" sz="2667">
                <a:latin typeface="Arial"/>
                <a:cs typeface="Arial"/>
              </a:rPr>
              <a:t>Perinatal Regionalization System and Regulations</a:t>
            </a:r>
          </a:p>
          <a:p>
            <a:r>
              <a:rPr lang="en-US" sz="2667">
                <a:latin typeface="Arial"/>
                <a:cs typeface="Arial"/>
              </a:rPr>
              <a:t>Maternal Mortality and Morbidity Advisory Council</a:t>
            </a:r>
          </a:p>
          <a:p>
            <a:r>
              <a:rPr lang="en-US" sz="2667">
                <a:latin typeface="Arial"/>
                <a:cs typeface="Arial"/>
              </a:rPr>
              <a:t>Maternal Mortality Review Board</a:t>
            </a:r>
          </a:p>
          <a:p>
            <a:r>
              <a:rPr lang="en-US" sz="2667">
                <a:latin typeface="Arial"/>
                <a:cs typeface="Arial"/>
              </a:rPr>
              <a:t>Postpartum Depression Study</a:t>
            </a:r>
          </a:p>
          <a:p>
            <a:r>
              <a:rPr lang="en-US" sz="2667">
                <a:latin typeface="Arial"/>
                <a:cs typeface="Arial"/>
              </a:rPr>
              <a:t>Education and Training</a:t>
            </a:r>
          </a:p>
          <a:p>
            <a:r>
              <a:rPr lang="en-US" sz="2667">
                <a:latin typeface="Arial"/>
                <a:cs typeface="Arial"/>
              </a:rPr>
              <a:t>Reproductive Health investments</a:t>
            </a:r>
          </a:p>
        </p:txBody>
      </p:sp>
    </p:spTree>
    <p:extLst>
      <p:ext uri="{BB962C8B-B14F-4D97-AF65-F5344CB8AC3E}">
        <p14:creationId xmlns:p14="http://schemas.microsoft.com/office/powerpoint/2010/main" val="248795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10B-BB79-49A1-8851-BCAAB5609B21}"/>
              </a:ext>
            </a:extLst>
          </p:cNvPr>
          <p:cNvSpPr>
            <a:spLocks noGrp="1"/>
          </p:cNvSpPr>
          <p:nvPr>
            <p:ph type="title"/>
          </p:nvPr>
        </p:nvSpPr>
        <p:spPr>
          <a:xfrm>
            <a:off x="377184" y="461838"/>
            <a:ext cx="11437632" cy="842423"/>
          </a:xfrm>
        </p:spPr>
        <p:txBody>
          <a:bodyPr>
            <a:noAutofit/>
          </a:bodyPr>
          <a:lstStyle/>
          <a:p>
            <a:r>
              <a:rPr lang="en-US" sz="4000">
                <a:latin typeface="Arial"/>
                <a:cs typeface="Arial"/>
              </a:rPr>
              <a:t>NYS Perinatal Quality Collaborative </a:t>
            </a:r>
            <a:endParaRPr lang="en-US" sz="4000"/>
          </a:p>
        </p:txBody>
      </p:sp>
      <p:sp>
        <p:nvSpPr>
          <p:cNvPr id="3" name="Content Placeholder 2">
            <a:extLst>
              <a:ext uri="{FF2B5EF4-FFF2-40B4-BE49-F238E27FC236}">
                <a16:creationId xmlns:a16="http://schemas.microsoft.com/office/drawing/2014/main" id="{4055251F-2FA8-4D49-B9C7-9938D5692AC5}"/>
              </a:ext>
            </a:extLst>
          </p:cNvPr>
          <p:cNvSpPr>
            <a:spLocks noGrp="1"/>
          </p:cNvSpPr>
          <p:nvPr>
            <p:ph idx="1"/>
          </p:nvPr>
        </p:nvSpPr>
        <p:spPr>
          <a:xfrm>
            <a:off x="377186" y="1207247"/>
            <a:ext cx="11437631" cy="5450541"/>
          </a:xfrm>
        </p:spPr>
        <p:txBody>
          <a:bodyPr vert="horz" lIns="121920" tIns="60960" rIns="121920" bIns="60960" rtlCol="0" anchor="t">
            <a:normAutofit fontScale="92500"/>
          </a:bodyPr>
          <a:lstStyle/>
          <a:p>
            <a:pPr marL="0" indent="0">
              <a:buNone/>
            </a:pPr>
            <a:r>
              <a:rPr lang="en-US" sz="2933" b="1">
                <a:solidFill>
                  <a:schemeClr val="tx2">
                    <a:lumMod val="75000"/>
                  </a:schemeClr>
                </a:solidFill>
                <a:latin typeface="Arial"/>
                <a:cs typeface="Arial"/>
              </a:rPr>
              <a:t>Improve Widespread Adoption of Patient Safety Bundles &amp; Policies</a:t>
            </a:r>
          </a:p>
          <a:p>
            <a:r>
              <a:rPr lang="en-US" sz="2933">
                <a:latin typeface="Arial"/>
                <a:cs typeface="Arial"/>
              </a:rPr>
              <a:t>NYS Obstetric Hemorrhage Project (Nov. 2017 - June 2021)</a:t>
            </a:r>
          </a:p>
          <a:p>
            <a:pPr marL="609585" lvl="1" indent="0">
              <a:buNone/>
            </a:pPr>
            <a:r>
              <a:rPr lang="en-US" sz="2400" b="1">
                <a:latin typeface="Arial"/>
                <a:ea typeface="Calibri" panose="020F0502020204030204" pitchFamily="34" charset="0"/>
                <a:cs typeface="Arial"/>
              </a:rPr>
              <a:t>Outcomes</a:t>
            </a:r>
            <a:r>
              <a:rPr lang="en-US" sz="2400">
                <a:latin typeface="Arial"/>
                <a:ea typeface="Calibri" panose="020F0502020204030204" pitchFamily="34" charset="0"/>
                <a:cs typeface="Arial"/>
              </a:rPr>
              <a:t>: Among patients with an obstetric hemorrhage, transfer to higher care, including the Intensive Care Unit or a higher-level hospital (e.g., the Regional Perinatal Center), decreased 64% and hysterectomies decreased 29%.</a:t>
            </a:r>
            <a:endParaRPr lang="en-US" sz="2800" b="1">
              <a:solidFill>
                <a:schemeClr val="tx2">
                  <a:lumMod val="75000"/>
                </a:schemeClr>
              </a:solidFill>
              <a:ea typeface="Calibri" panose="020F0502020204030204" pitchFamily="34" charset="0"/>
            </a:endParaRPr>
          </a:p>
          <a:p>
            <a:pPr marL="76198" indent="0">
              <a:buNone/>
            </a:pPr>
            <a:r>
              <a:rPr lang="en-US" sz="2800" b="1">
                <a:solidFill>
                  <a:schemeClr val="tx2">
                    <a:lumMod val="75000"/>
                  </a:schemeClr>
                </a:solidFill>
                <a:latin typeface="Arial"/>
                <a:ea typeface="Calibri" panose="020F0502020204030204" pitchFamily="34" charset="0"/>
                <a:cs typeface="Arial"/>
              </a:rPr>
              <a:t>Optimize Treatment of Pregnant &amp; Postpartum Women with Mental Health Conditions/Substance Use Disorders</a:t>
            </a:r>
          </a:p>
          <a:p>
            <a:r>
              <a:rPr lang="en-US" sz="2933">
                <a:latin typeface="Arial"/>
                <a:cs typeface="Arial"/>
              </a:rPr>
              <a:t>NYS Opioid Use Disorder in Pregnancy &amp; Neonatal Syndrome Project (current)</a:t>
            </a:r>
          </a:p>
          <a:p>
            <a:pPr marL="609585" lvl="1" indent="0">
              <a:buNone/>
            </a:pPr>
            <a:r>
              <a:rPr lang="en-US" sz="2400" b="1">
                <a:latin typeface="Arial"/>
                <a:cs typeface="Arial"/>
              </a:rPr>
              <a:t>Outcomes</a:t>
            </a:r>
            <a:r>
              <a:rPr lang="en-US" sz="2400">
                <a:latin typeface="Arial"/>
                <a:cs typeface="Arial"/>
              </a:rPr>
              <a:t>: Most recent project data shows that 85-90% of maternity patients with OUD have existing or newly initiated referral/linkage to Medication Assisted Treatment or other treatment of opioid use at time of discharge.</a:t>
            </a:r>
            <a:endParaRPr lang="en-US" sz="2400"/>
          </a:p>
          <a:p>
            <a:pPr lvl="1">
              <a:buFontTx/>
              <a:buChar char="-"/>
            </a:pPr>
            <a:endParaRPr lang="en-US" sz="2400"/>
          </a:p>
          <a:p>
            <a:pPr lvl="1">
              <a:buFontTx/>
              <a:buChar char="-"/>
            </a:pPr>
            <a:endParaRPr lang="en-US" sz="2400"/>
          </a:p>
          <a:p>
            <a:pPr marL="0" indent="0">
              <a:buNone/>
            </a:pPr>
            <a:endParaRPr lang="en-US" sz="2000"/>
          </a:p>
        </p:txBody>
      </p:sp>
    </p:spTree>
    <p:extLst>
      <p:ext uri="{BB962C8B-B14F-4D97-AF65-F5344CB8AC3E}">
        <p14:creationId xmlns:p14="http://schemas.microsoft.com/office/powerpoint/2010/main" val="312131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7442-25E2-4C5C-B466-BB2E2DAA567D}"/>
              </a:ext>
            </a:extLst>
          </p:cNvPr>
          <p:cNvSpPr>
            <a:spLocks noGrp="1"/>
          </p:cNvSpPr>
          <p:nvPr>
            <p:ph type="title"/>
          </p:nvPr>
        </p:nvSpPr>
        <p:spPr>
          <a:xfrm>
            <a:off x="1891989" y="697521"/>
            <a:ext cx="8776011" cy="646515"/>
          </a:xfrm>
        </p:spPr>
        <p:txBody>
          <a:bodyPr>
            <a:noAutofit/>
          </a:bodyPr>
          <a:lstStyle/>
          <a:p>
            <a:r>
              <a:rPr lang="en-US" sz="5333" b="1">
                <a:solidFill>
                  <a:srgbClr val="002D73"/>
                </a:solidFill>
                <a:latin typeface="Arial"/>
                <a:cs typeface="Arial"/>
              </a:rPr>
              <a:t>NYSBEIP Project Goal</a:t>
            </a:r>
            <a:endParaRPr lang="en-US" sz="5333"/>
          </a:p>
        </p:txBody>
      </p:sp>
      <p:sp>
        <p:nvSpPr>
          <p:cNvPr id="3" name="Content Placeholder 2">
            <a:extLst>
              <a:ext uri="{FF2B5EF4-FFF2-40B4-BE49-F238E27FC236}">
                <a16:creationId xmlns:a16="http://schemas.microsoft.com/office/drawing/2014/main" id="{A6B7E191-C0A6-4AB7-B44B-016D6EF8BDF0}"/>
              </a:ext>
            </a:extLst>
          </p:cNvPr>
          <p:cNvSpPr>
            <a:spLocks noGrp="1"/>
          </p:cNvSpPr>
          <p:nvPr>
            <p:ph idx="1"/>
          </p:nvPr>
        </p:nvSpPr>
        <p:spPr>
          <a:xfrm>
            <a:off x="844162" y="1666037"/>
            <a:ext cx="6408516" cy="3279155"/>
          </a:xfrm>
        </p:spPr>
        <p:txBody>
          <a:bodyPr>
            <a:noAutofit/>
          </a:bodyPr>
          <a:lstStyle/>
          <a:p>
            <a:pPr marL="0" indent="0">
              <a:buNone/>
            </a:pPr>
            <a:r>
              <a:rPr lang="en-US" sz="2667"/>
              <a:t>All New York State birthing hospitals and centers will identify how individual and systemic racism impacts birth outcomes at their facility and will take actions to improve both the experience of care and perinatal outcomes of Black birthing people in the communities they serve.</a:t>
            </a:r>
          </a:p>
          <a:p>
            <a:pPr marL="0" indent="0">
              <a:buNone/>
            </a:pPr>
            <a:endParaRPr lang="en-US" sz="2667"/>
          </a:p>
          <a:p>
            <a:r>
              <a:rPr lang="en-US" sz="2667"/>
              <a:t>January 2021 Project Launch</a:t>
            </a:r>
          </a:p>
          <a:p>
            <a:r>
              <a:rPr lang="en-US" sz="2667"/>
              <a:t>73 NYS birthing facilities participating (73% of NYS births)</a:t>
            </a:r>
          </a:p>
          <a:p>
            <a:pPr marL="0" indent="0">
              <a:buNone/>
            </a:pPr>
            <a:endParaRPr lang="en-US"/>
          </a:p>
          <a:p>
            <a:pPr marL="0" indent="0">
              <a:buNone/>
            </a:pPr>
            <a:endParaRPr lang="en-US" b="1"/>
          </a:p>
          <a:p>
            <a:pPr marL="0" indent="0">
              <a:buNone/>
            </a:pPr>
            <a:endParaRPr lang="en-US">
              <a:solidFill>
                <a:srgbClr val="FF0000"/>
              </a:solidFill>
            </a:endParaRPr>
          </a:p>
          <a:p>
            <a:pPr marL="0" indent="0">
              <a:buNone/>
            </a:pPr>
            <a:endParaRPr lang="en-US" b="1"/>
          </a:p>
        </p:txBody>
      </p:sp>
      <p:pic>
        <p:nvPicPr>
          <p:cNvPr id="9218" name="Picture 2" descr="Birth Equity Advocacy Project | Fighting for Racial Equity in Maternal Care">
            <a:extLst>
              <a:ext uri="{FF2B5EF4-FFF2-40B4-BE49-F238E27FC236}">
                <a16:creationId xmlns:a16="http://schemas.microsoft.com/office/drawing/2014/main" id="{70BD26AC-8D2A-4BA9-8C69-2AC2087A0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61" y="1666037"/>
            <a:ext cx="4300416" cy="430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6241-12D3-40EC-AB0A-B6F21F5CBAAE}"/>
              </a:ext>
            </a:extLst>
          </p:cNvPr>
          <p:cNvSpPr>
            <a:spLocks noGrp="1"/>
          </p:cNvSpPr>
          <p:nvPr>
            <p:ph type="title"/>
          </p:nvPr>
        </p:nvSpPr>
        <p:spPr/>
        <p:txBody>
          <a:bodyPr/>
          <a:lstStyle/>
          <a:p>
            <a:r>
              <a:rPr lang="en-US" b="1">
                <a:solidFill>
                  <a:schemeClr val="tx2"/>
                </a:solidFill>
              </a:rPr>
              <a:t>Key Strategies</a:t>
            </a:r>
          </a:p>
        </p:txBody>
      </p:sp>
      <p:graphicFrame>
        <p:nvGraphicFramePr>
          <p:cNvPr id="4" name="Content Placeholder 3">
            <a:extLst>
              <a:ext uri="{FF2B5EF4-FFF2-40B4-BE49-F238E27FC236}">
                <a16:creationId xmlns:a16="http://schemas.microsoft.com/office/drawing/2014/main" id="{27F2F419-D49A-4928-9FF9-8DE328664A3E}"/>
              </a:ext>
            </a:extLst>
          </p:cNvPr>
          <p:cNvGraphicFramePr>
            <a:graphicFrameLocks noGrp="1"/>
          </p:cNvGraphicFramePr>
          <p:nvPr>
            <p:ph idx="1"/>
          </p:nvPr>
        </p:nvGraphicFramePr>
        <p:xfrm>
          <a:off x="609600" y="1600201"/>
          <a:ext cx="10972800" cy="452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86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3CFE-5207-4CE7-B67B-A88CA0A1EE1B}"/>
              </a:ext>
            </a:extLst>
          </p:cNvPr>
          <p:cNvSpPr>
            <a:spLocks noGrp="1"/>
          </p:cNvSpPr>
          <p:nvPr>
            <p:ph type="title"/>
          </p:nvPr>
        </p:nvSpPr>
        <p:spPr/>
        <p:txBody>
          <a:bodyPr>
            <a:normAutofit/>
          </a:bodyPr>
          <a:lstStyle/>
          <a:p>
            <a:r>
              <a:rPr lang="en-US" sz="4400"/>
              <a:t>Public Health Committee White Paper</a:t>
            </a:r>
          </a:p>
        </p:txBody>
      </p:sp>
      <p:sp>
        <p:nvSpPr>
          <p:cNvPr id="3" name="Content Placeholder 2">
            <a:extLst>
              <a:ext uri="{FF2B5EF4-FFF2-40B4-BE49-F238E27FC236}">
                <a16:creationId xmlns:a16="http://schemas.microsoft.com/office/drawing/2014/main" id="{2F8CB2D4-0842-4485-8C33-C29A2E90E882}"/>
              </a:ext>
            </a:extLst>
          </p:cNvPr>
          <p:cNvSpPr>
            <a:spLocks noGrp="1"/>
          </p:cNvSpPr>
          <p:nvPr>
            <p:ph idx="1"/>
          </p:nvPr>
        </p:nvSpPr>
        <p:spPr/>
        <p:txBody>
          <a:bodyPr>
            <a:normAutofit/>
          </a:bodyPr>
          <a:lstStyle/>
          <a:p>
            <a:r>
              <a:rPr lang="en-US" sz="3200"/>
              <a:t>Published 2016</a:t>
            </a:r>
          </a:p>
          <a:p>
            <a:r>
              <a:rPr lang="en-US" sz="3200"/>
              <a:t>Maternal Mortality Recommendations for Action</a:t>
            </a:r>
          </a:p>
          <a:p>
            <a:r>
              <a:rPr lang="en-US" sz="3200"/>
              <a:t>Data:</a:t>
            </a:r>
          </a:p>
          <a:p>
            <a:pPr lvl="1"/>
            <a:r>
              <a:rPr lang="en-US" sz="2800"/>
              <a:t>NY Ranks 47 out of 50 states</a:t>
            </a:r>
          </a:p>
          <a:p>
            <a:pPr lvl="1"/>
            <a:r>
              <a:rPr lang="en-US" sz="2800"/>
              <a:t>Rates were at 17.9 per 100,000 births</a:t>
            </a:r>
          </a:p>
          <a:p>
            <a:pPr lvl="1"/>
            <a:r>
              <a:rPr lang="en-US" sz="2800"/>
              <a:t>Disparities between Black and White birthing people</a:t>
            </a:r>
          </a:p>
          <a:p>
            <a:pPr lvl="1"/>
            <a:endParaRPr lang="en-US" sz="2800"/>
          </a:p>
        </p:txBody>
      </p:sp>
    </p:spTree>
    <p:extLst>
      <p:ext uri="{BB962C8B-B14F-4D97-AF65-F5344CB8AC3E}">
        <p14:creationId xmlns:p14="http://schemas.microsoft.com/office/powerpoint/2010/main" val="389923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10B-BB79-49A1-8851-BCAAB5609B21}"/>
              </a:ext>
            </a:extLst>
          </p:cNvPr>
          <p:cNvSpPr>
            <a:spLocks noGrp="1"/>
          </p:cNvSpPr>
          <p:nvPr>
            <p:ph type="title"/>
          </p:nvPr>
        </p:nvSpPr>
        <p:spPr>
          <a:xfrm>
            <a:off x="307732" y="475083"/>
            <a:ext cx="11437632" cy="842423"/>
          </a:xfrm>
        </p:spPr>
        <p:txBody>
          <a:bodyPr>
            <a:noAutofit/>
          </a:bodyPr>
          <a:lstStyle/>
          <a:p>
            <a:r>
              <a:rPr lang="en-US" sz="4000">
                <a:latin typeface="Arial"/>
                <a:cs typeface="Arial"/>
              </a:rPr>
              <a:t>NYS Birth Equity Improvement Project </a:t>
            </a:r>
            <a:endParaRPr lang="en-US" sz="4000"/>
          </a:p>
        </p:txBody>
      </p:sp>
      <p:sp>
        <p:nvSpPr>
          <p:cNvPr id="3" name="Content Placeholder 2">
            <a:extLst>
              <a:ext uri="{FF2B5EF4-FFF2-40B4-BE49-F238E27FC236}">
                <a16:creationId xmlns:a16="http://schemas.microsoft.com/office/drawing/2014/main" id="{4055251F-2FA8-4D49-B9C7-9938D5692AC5}"/>
              </a:ext>
            </a:extLst>
          </p:cNvPr>
          <p:cNvSpPr>
            <a:spLocks noGrp="1"/>
          </p:cNvSpPr>
          <p:nvPr>
            <p:ph idx="1"/>
          </p:nvPr>
        </p:nvSpPr>
        <p:spPr>
          <a:xfrm>
            <a:off x="307732" y="1379536"/>
            <a:ext cx="10342339" cy="4941353"/>
          </a:xfrm>
        </p:spPr>
        <p:txBody>
          <a:bodyPr vert="horz" lIns="121920" tIns="60960" rIns="121920" bIns="60960" rtlCol="0" anchor="t">
            <a:normAutofit/>
          </a:bodyPr>
          <a:lstStyle/>
          <a:p>
            <a:r>
              <a:rPr lang="en-US" sz="2667">
                <a:latin typeface="Arial"/>
                <a:cs typeface="Arial"/>
              </a:rPr>
              <a:t>Learning collaborative framework based on the NYS Perinatal Quality Collaborative (NYSPQC) structure</a:t>
            </a:r>
          </a:p>
          <a:p>
            <a:endParaRPr lang="en-US" sz="2667">
              <a:latin typeface="Arial"/>
              <a:cs typeface="Arial"/>
            </a:endParaRPr>
          </a:p>
          <a:p>
            <a:r>
              <a:rPr lang="en-US" sz="2667">
                <a:latin typeface="Arial"/>
                <a:cs typeface="Arial"/>
              </a:rPr>
              <a:t>Equity curriculum emphasizes structural and systems change within participating facilities to promote equitable care</a:t>
            </a:r>
          </a:p>
          <a:p>
            <a:endParaRPr lang="en-US" sz="2667">
              <a:latin typeface="Arial"/>
              <a:cs typeface="Arial"/>
            </a:endParaRPr>
          </a:p>
          <a:p>
            <a:r>
              <a:rPr lang="en-US" sz="2667">
                <a:latin typeface="Arial"/>
                <a:cs typeface="Arial"/>
              </a:rPr>
              <a:t>Participating facilities are collecting and using patient experience data stratified by race and ethnicity</a:t>
            </a:r>
          </a:p>
          <a:p>
            <a:endParaRPr lang="en-US" sz="2667">
              <a:latin typeface="Arial"/>
              <a:cs typeface="Arial"/>
            </a:endParaRPr>
          </a:p>
          <a:p>
            <a:r>
              <a:rPr lang="en-US" sz="2667">
                <a:latin typeface="Arial"/>
                <a:cs typeface="Arial"/>
              </a:rPr>
              <a:t>Receive monthly reports on progress to tailor their efforts</a:t>
            </a:r>
          </a:p>
          <a:p>
            <a:pPr>
              <a:buFontTx/>
              <a:buChar char="-"/>
            </a:pPr>
            <a:endParaRPr lang="en-US" sz="2933"/>
          </a:p>
          <a:p>
            <a:pPr marL="0" indent="0">
              <a:buNone/>
            </a:pPr>
            <a:endParaRPr lang="en-US" sz="2000"/>
          </a:p>
        </p:txBody>
      </p:sp>
    </p:spTree>
    <p:extLst>
      <p:ext uri="{BB962C8B-B14F-4D97-AF65-F5344CB8AC3E}">
        <p14:creationId xmlns:p14="http://schemas.microsoft.com/office/powerpoint/2010/main" val="77752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10B-BB79-49A1-8851-BCAAB5609B21}"/>
              </a:ext>
            </a:extLst>
          </p:cNvPr>
          <p:cNvSpPr>
            <a:spLocks noGrp="1"/>
          </p:cNvSpPr>
          <p:nvPr>
            <p:ph type="title"/>
          </p:nvPr>
        </p:nvSpPr>
        <p:spPr>
          <a:xfrm>
            <a:off x="307732" y="310142"/>
            <a:ext cx="11437632" cy="1334219"/>
          </a:xfrm>
        </p:spPr>
        <p:txBody>
          <a:bodyPr>
            <a:noAutofit/>
          </a:bodyPr>
          <a:lstStyle/>
          <a:p>
            <a:r>
              <a:rPr lang="en-US" sz="4000">
                <a:latin typeface="Arial"/>
                <a:cs typeface="Arial"/>
              </a:rPr>
              <a:t>Home Visiting Programs</a:t>
            </a:r>
            <a:endParaRPr lang="en-US" sz="4000"/>
          </a:p>
        </p:txBody>
      </p:sp>
      <p:sp>
        <p:nvSpPr>
          <p:cNvPr id="3" name="Content Placeholder 2">
            <a:extLst>
              <a:ext uri="{FF2B5EF4-FFF2-40B4-BE49-F238E27FC236}">
                <a16:creationId xmlns:a16="http://schemas.microsoft.com/office/drawing/2014/main" id="{4055251F-2FA8-4D49-B9C7-9938D5692AC5}"/>
              </a:ext>
            </a:extLst>
          </p:cNvPr>
          <p:cNvSpPr>
            <a:spLocks noGrp="1"/>
          </p:cNvSpPr>
          <p:nvPr>
            <p:ph idx="1"/>
          </p:nvPr>
        </p:nvSpPr>
        <p:spPr>
          <a:xfrm>
            <a:off x="307732" y="1323407"/>
            <a:ext cx="11437632" cy="4979422"/>
          </a:xfrm>
        </p:spPr>
        <p:txBody>
          <a:bodyPr vert="horz" lIns="121920" tIns="60960" rIns="121920" bIns="60960" rtlCol="0" anchor="t">
            <a:noAutofit/>
          </a:bodyPr>
          <a:lstStyle/>
          <a:p>
            <a:pPr marL="0" indent="0">
              <a:buNone/>
            </a:pPr>
            <a:r>
              <a:rPr lang="en-US" sz="2133" b="1">
                <a:solidFill>
                  <a:schemeClr val="tx2">
                    <a:lumMod val="75000"/>
                  </a:schemeClr>
                </a:solidFill>
                <a:latin typeface="Arial"/>
                <a:cs typeface="Arial"/>
              </a:rPr>
              <a:t>Improve Access to Care</a:t>
            </a:r>
          </a:p>
          <a:p>
            <a:pPr>
              <a:spcBef>
                <a:spcPts val="0"/>
              </a:spcBef>
              <a:spcAft>
                <a:spcPts val="800"/>
              </a:spcAft>
              <a:buFont typeface="Arial"/>
              <a:buChar char="•"/>
            </a:pPr>
            <a:r>
              <a:rPr lang="en-US" sz="2133">
                <a:latin typeface="Arial"/>
                <a:cs typeface="Arial"/>
              </a:rPr>
              <a:t>Perinatal and Infant Community Health Collaboratives (new initiative started 7/1/22) (anticipate up to 128 CHWs).</a:t>
            </a:r>
          </a:p>
          <a:p>
            <a:pPr lvl="1">
              <a:spcBef>
                <a:spcPts val="0"/>
              </a:spcBef>
              <a:spcAft>
                <a:spcPts val="800"/>
              </a:spcAft>
              <a:buFont typeface="Arial"/>
              <a:buChar char="•"/>
            </a:pPr>
            <a:r>
              <a:rPr lang="en-US" sz="2133">
                <a:latin typeface="Arial"/>
                <a:cs typeface="Arial"/>
              </a:rPr>
              <a:t>Also funding PICHC Data Management Information System, and Center for Community Action (Training and TA)</a:t>
            </a:r>
            <a:endParaRPr lang="en-US" sz="2133"/>
          </a:p>
          <a:p>
            <a:pPr>
              <a:spcBef>
                <a:spcPts val="0"/>
              </a:spcBef>
              <a:spcAft>
                <a:spcPts val="800"/>
              </a:spcAft>
              <a:buFont typeface="Arial"/>
              <a:buChar char="•"/>
            </a:pPr>
            <a:r>
              <a:rPr lang="en-US" sz="2133">
                <a:latin typeface="Arial"/>
                <a:cs typeface="Arial"/>
              </a:rPr>
              <a:t>Reauthorization of the federal Maternal, Infant, and Early Childhood Home Visiting (MIECHV) Program in December 2022 will support enhancements to evidence-based home visiting programs such as Healthy Families New York and Nurse-Family Partnership for the next six years. These programs:</a:t>
            </a:r>
          </a:p>
          <a:p>
            <a:pPr lvl="1">
              <a:spcBef>
                <a:spcPts val="0"/>
              </a:spcBef>
              <a:spcAft>
                <a:spcPts val="800"/>
              </a:spcAft>
              <a:buFont typeface="Arial"/>
              <a:buChar char="•"/>
            </a:pPr>
            <a:r>
              <a:rPr lang="en-US" sz="2133">
                <a:latin typeface="Arial"/>
                <a:cs typeface="Arial"/>
              </a:rPr>
              <a:t>provide education, screening, and referrals to at-risk families in low-income households</a:t>
            </a:r>
            <a:endParaRPr lang="en-US" sz="2133"/>
          </a:p>
          <a:p>
            <a:pPr lvl="1">
              <a:spcBef>
                <a:spcPts val="0"/>
              </a:spcBef>
              <a:spcAft>
                <a:spcPts val="800"/>
              </a:spcAft>
              <a:buFont typeface="Arial"/>
              <a:buChar char="•"/>
            </a:pPr>
            <a:r>
              <a:rPr lang="en-US" sz="2133">
                <a:latin typeface="Arial"/>
                <a:cs typeface="Arial"/>
              </a:rPr>
              <a:t>assist families in maintaining health insurance coverage and receiving recommended prenatal, postpartum, and well childcare</a:t>
            </a:r>
            <a:endParaRPr lang="en-US" sz="6933">
              <a:highlight>
                <a:srgbClr val="FFFF00"/>
              </a:highlight>
            </a:endParaRPr>
          </a:p>
          <a:p>
            <a:pPr marL="0" indent="0">
              <a:buNone/>
            </a:pPr>
            <a:endParaRPr lang="en-US" sz="8000">
              <a:highlight>
                <a:srgbClr val="FFFF00"/>
              </a:highlight>
            </a:endParaRPr>
          </a:p>
          <a:p>
            <a:pPr>
              <a:buFontTx/>
              <a:buChar char="-"/>
            </a:pPr>
            <a:endParaRPr lang="en-US" sz="2933"/>
          </a:p>
          <a:p>
            <a:pPr lvl="1">
              <a:buFontTx/>
              <a:buChar char="-"/>
            </a:pPr>
            <a:endParaRPr lang="en-US" sz="2400"/>
          </a:p>
          <a:p>
            <a:pPr>
              <a:buFontTx/>
              <a:buChar char="-"/>
            </a:pPr>
            <a:endParaRPr lang="en-US" sz="2933"/>
          </a:p>
          <a:p>
            <a:pPr marL="0" indent="0">
              <a:buNone/>
            </a:pPr>
            <a:endParaRPr lang="en-US" sz="2000"/>
          </a:p>
          <a:p>
            <a:pPr marL="0" indent="0">
              <a:buNone/>
            </a:pPr>
            <a:endParaRPr lang="en-US" sz="2000"/>
          </a:p>
        </p:txBody>
      </p:sp>
    </p:spTree>
    <p:extLst>
      <p:ext uri="{BB962C8B-B14F-4D97-AF65-F5344CB8AC3E}">
        <p14:creationId xmlns:p14="http://schemas.microsoft.com/office/powerpoint/2010/main" val="359554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10B-BB79-49A1-8851-BCAAB5609B21}"/>
              </a:ext>
            </a:extLst>
          </p:cNvPr>
          <p:cNvSpPr>
            <a:spLocks noGrp="1"/>
          </p:cNvSpPr>
          <p:nvPr>
            <p:ph type="title"/>
          </p:nvPr>
        </p:nvSpPr>
        <p:spPr>
          <a:xfrm>
            <a:off x="449471" y="418312"/>
            <a:ext cx="11437632" cy="1334219"/>
          </a:xfrm>
        </p:spPr>
        <p:txBody>
          <a:bodyPr>
            <a:noAutofit/>
          </a:bodyPr>
          <a:lstStyle/>
          <a:p>
            <a:pPr algn="l"/>
            <a:r>
              <a:rPr lang="en-US" sz="4000">
                <a:latin typeface="Arial"/>
                <a:cs typeface="Arial"/>
              </a:rPr>
              <a:t>Maternal Mortality &amp; Morbidity Advisory Council</a:t>
            </a:r>
            <a:endParaRPr lang="en-US" sz="4000"/>
          </a:p>
        </p:txBody>
      </p:sp>
      <p:sp>
        <p:nvSpPr>
          <p:cNvPr id="3" name="Content Placeholder 2">
            <a:extLst>
              <a:ext uri="{FF2B5EF4-FFF2-40B4-BE49-F238E27FC236}">
                <a16:creationId xmlns:a16="http://schemas.microsoft.com/office/drawing/2014/main" id="{4055251F-2FA8-4D49-B9C7-9938D5692AC5}"/>
              </a:ext>
            </a:extLst>
          </p:cNvPr>
          <p:cNvSpPr>
            <a:spLocks noGrp="1"/>
          </p:cNvSpPr>
          <p:nvPr>
            <p:ph idx="1"/>
          </p:nvPr>
        </p:nvSpPr>
        <p:spPr>
          <a:xfrm>
            <a:off x="307732" y="1717817"/>
            <a:ext cx="11434797" cy="4721871"/>
          </a:xfrm>
        </p:spPr>
        <p:txBody>
          <a:bodyPr vert="horz" lIns="121920" tIns="60960" rIns="121920" bIns="60960" rtlCol="0" anchor="t">
            <a:noAutofit/>
          </a:bodyPr>
          <a:lstStyle/>
          <a:p>
            <a:r>
              <a:rPr lang="en-US" sz="2667">
                <a:latin typeface="Arial"/>
                <a:cs typeface="Arial"/>
              </a:rPr>
              <a:t>Working collaboratively with the MMRB to review findings and address structural and social determinant factors that impact maternal health outcomes </a:t>
            </a:r>
            <a:endParaRPr lang="en-US"/>
          </a:p>
          <a:p>
            <a:r>
              <a:rPr lang="en-US" sz="2667">
                <a:latin typeface="Arial"/>
                <a:cs typeface="Arial"/>
              </a:rPr>
              <a:t>Members from across NYS from many different disciplines including community members, perinatal network professionals, midwives, doulas, home visitors, physicians, nurses, social workers</a:t>
            </a:r>
          </a:p>
          <a:p>
            <a:r>
              <a:rPr lang="en-US" sz="2667">
                <a:latin typeface="Arial"/>
                <a:cs typeface="Arial"/>
              </a:rPr>
              <a:t>The Advisory Council is currently developing its own recommendations on policies, best practices, and strategies to prevent maternal mortality and morbidity. </a:t>
            </a:r>
            <a:endParaRPr lang="en-US" sz="2667"/>
          </a:p>
          <a:p>
            <a:pPr lvl="1"/>
            <a:r>
              <a:rPr lang="en-US" sz="2133">
                <a:latin typeface="Arial"/>
                <a:cs typeface="Arial"/>
              </a:rPr>
              <a:t>12 meetings over last year </a:t>
            </a:r>
          </a:p>
          <a:p>
            <a:pPr lvl="1"/>
            <a:r>
              <a:rPr lang="en-US" sz="2133">
                <a:latin typeface="Arial"/>
                <a:cs typeface="Arial"/>
              </a:rPr>
              <a:t>Recommendations are expected this fall.</a:t>
            </a:r>
            <a:endParaRPr lang="en-US" sz="2133"/>
          </a:p>
        </p:txBody>
      </p:sp>
    </p:spTree>
    <p:extLst>
      <p:ext uri="{BB962C8B-B14F-4D97-AF65-F5344CB8AC3E}">
        <p14:creationId xmlns:p14="http://schemas.microsoft.com/office/powerpoint/2010/main" val="363574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810B-BB79-49A1-8851-BCAAB5609B21}"/>
              </a:ext>
            </a:extLst>
          </p:cNvPr>
          <p:cNvSpPr>
            <a:spLocks noGrp="1"/>
          </p:cNvSpPr>
          <p:nvPr>
            <p:ph type="title"/>
          </p:nvPr>
        </p:nvSpPr>
        <p:spPr>
          <a:xfrm>
            <a:off x="307732" y="506085"/>
            <a:ext cx="11437632" cy="1334219"/>
          </a:xfrm>
        </p:spPr>
        <p:txBody>
          <a:bodyPr>
            <a:noAutofit/>
          </a:bodyPr>
          <a:lstStyle/>
          <a:p>
            <a:r>
              <a:rPr lang="en-US" sz="4000">
                <a:latin typeface="Arial"/>
                <a:cs typeface="Arial"/>
              </a:rPr>
              <a:t> Maternal Mortality Review Board (MMRB)</a:t>
            </a:r>
            <a:endParaRPr lang="en-US" sz="4000"/>
          </a:p>
        </p:txBody>
      </p:sp>
      <p:sp>
        <p:nvSpPr>
          <p:cNvPr id="3" name="Content Placeholder 2">
            <a:extLst>
              <a:ext uri="{FF2B5EF4-FFF2-40B4-BE49-F238E27FC236}">
                <a16:creationId xmlns:a16="http://schemas.microsoft.com/office/drawing/2014/main" id="{4055251F-2FA8-4D49-B9C7-9938D5692AC5}"/>
              </a:ext>
            </a:extLst>
          </p:cNvPr>
          <p:cNvSpPr>
            <a:spLocks noGrp="1"/>
          </p:cNvSpPr>
          <p:nvPr>
            <p:ph idx="1"/>
          </p:nvPr>
        </p:nvSpPr>
        <p:spPr>
          <a:xfrm>
            <a:off x="307732" y="1631369"/>
            <a:ext cx="11173069" cy="4640384"/>
          </a:xfrm>
        </p:spPr>
        <p:txBody>
          <a:bodyPr vert="horz" lIns="121920" tIns="60960" rIns="121920" bIns="60960" rtlCol="0" anchor="t">
            <a:normAutofit/>
          </a:bodyPr>
          <a:lstStyle/>
          <a:p>
            <a:r>
              <a:rPr lang="en-US" sz="2667">
                <a:latin typeface="Arial"/>
                <a:cs typeface="Arial"/>
              </a:rPr>
              <a:t>Meets 4-6 times/year to review cases and make recommendations</a:t>
            </a:r>
          </a:p>
          <a:p>
            <a:r>
              <a:rPr lang="en-US" sz="2667">
                <a:latin typeface="Arial"/>
                <a:cs typeface="Arial"/>
              </a:rPr>
              <a:t>Biennial reports – report of 2018 maternal death cohort released in 2022; next report is in progress and will include 2018, 2019, and 2020</a:t>
            </a:r>
          </a:p>
          <a:p>
            <a:pPr lvl="1"/>
            <a:r>
              <a:rPr lang="en-US" sz="2133">
                <a:latin typeface="Arial"/>
                <a:cs typeface="Arial"/>
              </a:rPr>
              <a:t>Will develop updated recommendations</a:t>
            </a:r>
          </a:p>
          <a:p>
            <a:r>
              <a:rPr lang="en-US" sz="2667">
                <a:latin typeface="Arial"/>
                <a:cs typeface="Arial"/>
              </a:rPr>
              <a:t>Issue brief on mental health completed; currently working on one for substance use disorder</a:t>
            </a:r>
            <a:endParaRPr lang="en-US" sz="2667"/>
          </a:p>
          <a:p>
            <a:r>
              <a:rPr lang="en-US" sz="2667">
                <a:latin typeface="Arial"/>
                <a:cs typeface="Arial"/>
              </a:rPr>
              <a:t>Naloxone brochures were developed for the person using substances and their family; recommended by Board</a:t>
            </a:r>
            <a:endParaRPr lang="en-US" sz="2667"/>
          </a:p>
          <a:p>
            <a:endParaRPr lang="en-US" sz="2000"/>
          </a:p>
          <a:p>
            <a:pPr marL="0" indent="0">
              <a:buNone/>
            </a:pPr>
            <a:endParaRPr lang="en-US" sz="2000"/>
          </a:p>
        </p:txBody>
      </p:sp>
    </p:spTree>
    <p:extLst>
      <p:ext uri="{BB962C8B-B14F-4D97-AF65-F5344CB8AC3E}">
        <p14:creationId xmlns:p14="http://schemas.microsoft.com/office/powerpoint/2010/main" val="230723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DB5D-3D28-4C35-9B08-5E73E5F5714A}"/>
              </a:ext>
            </a:extLst>
          </p:cNvPr>
          <p:cNvSpPr>
            <a:spLocks noGrp="1"/>
          </p:cNvSpPr>
          <p:nvPr>
            <p:ph type="title"/>
          </p:nvPr>
        </p:nvSpPr>
        <p:spPr/>
        <p:txBody>
          <a:bodyPr>
            <a:normAutofit/>
          </a:bodyPr>
          <a:lstStyle/>
          <a:p>
            <a:r>
              <a:rPr lang="en-US" sz="4000"/>
              <a:t>MMRB Recommendations: Facility</a:t>
            </a:r>
          </a:p>
        </p:txBody>
      </p:sp>
      <p:sp>
        <p:nvSpPr>
          <p:cNvPr id="3" name="Content Placeholder 2">
            <a:extLst>
              <a:ext uri="{FF2B5EF4-FFF2-40B4-BE49-F238E27FC236}">
                <a16:creationId xmlns:a16="http://schemas.microsoft.com/office/drawing/2014/main" id="{5739B884-D085-4B4B-A421-AA856FF1A006}"/>
              </a:ext>
            </a:extLst>
          </p:cNvPr>
          <p:cNvSpPr>
            <a:spLocks noGrp="1"/>
          </p:cNvSpPr>
          <p:nvPr>
            <p:ph idx="1"/>
          </p:nvPr>
        </p:nvSpPr>
        <p:spPr>
          <a:xfrm>
            <a:off x="609600" y="1418167"/>
            <a:ext cx="10972800" cy="4582886"/>
          </a:xfrm>
        </p:spPr>
        <p:txBody>
          <a:bodyPr>
            <a:normAutofit fontScale="92500"/>
          </a:bodyPr>
          <a:lstStyle/>
          <a:p>
            <a:r>
              <a:rPr lang="en-US" sz="3600"/>
              <a:t>Facility Level</a:t>
            </a:r>
          </a:p>
          <a:p>
            <a:pPr lvl="1"/>
            <a:r>
              <a:rPr lang="en-US" sz="2400"/>
              <a:t>Hospitals should implement the AIM bundle to reduce cesarean delivery rates  (32% working on it; 56% in place)</a:t>
            </a:r>
          </a:p>
          <a:p>
            <a:pPr lvl="1"/>
            <a:r>
              <a:rPr lang="en-US" sz="2400"/>
              <a:t>Hospitals should ensure that anesthesiologists and obstetricians follow a standard protocol for massive transfusion in hemorrhage during pregnancy, delivery and postpartum period (94% working on it; 5% in place)</a:t>
            </a:r>
          </a:p>
          <a:p>
            <a:pPr lvl="1"/>
            <a:r>
              <a:rPr lang="en-US" sz="2400"/>
              <a:t>All facilities should implement screening for venous thromboembolism and chemoprophylaxis during intrapartum and postpartum care (75% working on it; 20% in place)</a:t>
            </a:r>
          </a:p>
          <a:p>
            <a:pPr lvl="1"/>
            <a:r>
              <a:rPr lang="en-US" sz="2400"/>
              <a:t>All facilities should implement universal systems for quantification of blood loss and anesthesia involvement during delivery and postpartum (86% working on it; 13% in place)</a:t>
            </a:r>
          </a:p>
        </p:txBody>
      </p:sp>
    </p:spTree>
    <p:extLst>
      <p:ext uri="{BB962C8B-B14F-4D97-AF65-F5344CB8AC3E}">
        <p14:creationId xmlns:p14="http://schemas.microsoft.com/office/powerpoint/2010/main" val="324260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DB5D-3D28-4C35-9B08-5E73E5F5714A}"/>
              </a:ext>
            </a:extLst>
          </p:cNvPr>
          <p:cNvSpPr>
            <a:spLocks noGrp="1"/>
          </p:cNvSpPr>
          <p:nvPr>
            <p:ph type="title"/>
          </p:nvPr>
        </p:nvSpPr>
        <p:spPr/>
        <p:txBody>
          <a:bodyPr>
            <a:normAutofit/>
          </a:bodyPr>
          <a:lstStyle/>
          <a:p>
            <a:r>
              <a:rPr lang="en-US" sz="4000"/>
              <a:t>MMRB Recommendations: Provider</a:t>
            </a:r>
          </a:p>
        </p:txBody>
      </p:sp>
      <p:sp>
        <p:nvSpPr>
          <p:cNvPr id="3" name="Content Placeholder 2">
            <a:extLst>
              <a:ext uri="{FF2B5EF4-FFF2-40B4-BE49-F238E27FC236}">
                <a16:creationId xmlns:a16="http://schemas.microsoft.com/office/drawing/2014/main" id="{5739B884-D085-4B4B-A421-AA856FF1A006}"/>
              </a:ext>
            </a:extLst>
          </p:cNvPr>
          <p:cNvSpPr>
            <a:spLocks noGrp="1"/>
          </p:cNvSpPr>
          <p:nvPr>
            <p:ph idx="1"/>
          </p:nvPr>
        </p:nvSpPr>
        <p:spPr>
          <a:xfrm>
            <a:off x="341127" y="1227973"/>
            <a:ext cx="10972800" cy="5396290"/>
          </a:xfrm>
        </p:spPr>
        <p:txBody>
          <a:bodyPr>
            <a:normAutofit fontScale="55000" lnSpcReduction="20000"/>
          </a:bodyPr>
          <a:lstStyle/>
          <a:p>
            <a:r>
              <a:rPr lang="en-US" sz="5100"/>
              <a:t>Provider Level</a:t>
            </a:r>
          </a:p>
          <a:p>
            <a:pPr lvl="1"/>
            <a:r>
              <a:rPr lang="en-US"/>
              <a:t>The Department, ACOG, and partners, should develop a cardiac bundle to assist with provider education (Working with ACOG on educational presentation)</a:t>
            </a:r>
          </a:p>
          <a:p>
            <a:pPr lvl="1"/>
            <a:r>
              <a:rPr lang="en-US"/>
              <a:t>The Department, ACOG, and partners should develop a communication brief on the importance of involvement of multidisciplinary specialists in chronic care management during antenatal, intrapartum and postpartum care  (Brief on perinatal mental health completed; SUD in progress)</a:t>
            </a:r>
          </a:p>
          <a:p>
            <a:pPr lvl="1"/>
            <a:r>
              <a:rPr lang="en-US"/>
              <a:t>Obstetricians and other providers should utilize a multi-disciplinary approach for collaborative chronic care management of obstetrical patients including the postpartum period</a:t>
            </a:r>
          </a:p>
          <a:p>
            <a:pPr lvl="1"/>
            <a:r>
              <a:rPr lang="en-US"/>
              <a:t>The Office of Mental Health, ACOG and partners should develop materials to educate providers on behavioral health evaluation, treatment and understanding of patient barriers to seeking care</a:t>
            </a:r>
          </a:p>
          <a:p>
            <a:pPr lvl="1"/>
            <a:r>
              <a:rPr lang="en-US"/>
              <a:t>Obstetrical providers and hospitals should engage community resources during prenatal and hospital discharge planning (e.g., doula, visiting nurses, community health workers/patient navigators, telehealth, and remote monitoring) to help support and link high risk mothers with chronic conditions and difficult access (e.g., rural areas) to follow-up care and community resources</a:t>
            </a:r>
          </a:p>
        </p:txBody>
      </p:sp>
    </p:spTree>
    <p:extLst>
      <p:ext uri="{BB962C8B-B14F-4D97-AF65-F5344CB8AC3E}">
        <p14:creationId xmlns:p14="http://schemas.microsoft.com/office/powerpoint/2010/main" val="708405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DB5D-3D28-4C35-9B08-5E73E5F5714A}"/>
              </a:ext>
            </a:extLst>
          </p:cNvPr>
          <p:cNvSpPr>
            <a:spLocks noGrp="1"/>
          </p:cNvSpPr>
          <p:nvPr>
            <p:ph type="title"/>
          </p:nvPr>
        </p:nvSpPr>
        <p:spPr/>
        <p:txBody>
          <a:bodyPr>
            <a:normAutofit/>
          </a:bodyPr>
          <a:lstStyle/>
          <a:p>
            <a:r>
              <a:rPr lang="en-US" sz="4000"/>
              <a:t>MMRB Recommendations: System</a:t>
            </a:r>
          </a:p>
        </p:txBody>
      </p:sp>
      <p:sp>
        <p:nvSpPr>
          <p:cNvPr id="3" name="Content Placeholder 2">
            <a:extLst>
              <a:ext uri="{FF2B5EF4-FFF2-40B4-BE49-F238E27FC236}">
                <a16:creationId xmlns:a16="http://schemas.microsoft.com/office/drawing/2014/main" id="{5739B884-D085-4B4B-A421-AA856FF1A006}"/>
              </a:ext>
            </a:extLst>
          </p:cNvPr>
          <p:cNvSpPr>
            <a:spLocks noGrp="1"/>
          </p:cNvSpPr>
          <p:nvPr>
            <p:ph idx="1"/>
          </p:nvPr>
        </p:nvSpPr>
        <p:spPr>
          <a:xfrm>
            <a:off x="402771" y="1186543"/>
            <a:ext cx="10972800" cy="5396290"/>
          </a:xfrm>
        </p:spPr>
        <p:txBody>
          <a:bodyPr>
            <a:normAutofit fontScale="92500" lnSpcReduction="10000"/>
          </a:bodyPr>
          <a:lstStyle/>
          <a:p>
            <a:r>
              <a:rPr lang="en-US" sz="3000"/>
              <a:t>System Level</a:t>
            </a:r>
          </a:p>
          <a:p>
            <a:pPr lvl="1"/>
            <a:r>
              <a:rPr lang="en-US" sz="2600"/>
              <a:t>The Department should implement a maternity medical home model of care and convene a multi-stakeholder group to develop standard guidance about additional psychosocial services and coordination of care which includes trauma and social determinants of health</a:t>
            </a:r>
          </a:p>
          <a:p>
            <a:pPr lvl="1"/>
            <a:r>
              <a:rPr lang="en-US" sz="2600"/>
              <a:t>The Department and partners should develop a systemic approach to reduce structural racism (NYS Birth Equity Project)</a:t>
            </a:r>
          </a:p>
          <a:p>
            <a:pPr lvl="1"/>
            <a:r>
              <a:rPr lang="en-US" sz="2600"/>
              <a:t>The Department should expand Medicaid coverage to include one year postpartum (Implemented March 2023)</a:t>
            </a:r>
          </a:p>
          <a:p>
            <a:pPr lvl="1"/>
            <a:r>
              <a:rPr lang="en-US" sz="2600"/>
              <a:t>The Department, ACOG DII, and partners should develop an emergency room bundle for the care of pregnant women</a:t>
            </a:r>
          </a:p>
          <a:p>
            <a:pPr lvl="1"/>
            <a:r>
              <a:rPr lang="en-US" sz="2600"/>
              <a:t>NYS should offer all families at least one home visit from a nurse or paraprofessional within 2 weeks postpartum to educate patients and families about signs and symptoms of potential complications</a:t>
            </a:r>
          </a:p>
        </p:txBody>
      </p:sp>
    </p:spTree>
    <p:extLst>
      <p:ext uri="{BB962C8B-B14F-4D97-AF65-F5344CB8AC3E}">
        <p14:creationId xmlns:p14="http://schemas.microsoft.com/office/powerpoint/2010/main" val="407766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CA49BE-D5A7-4CC8-A2D0-E456C0249034}"/>
              </a:ext>
            </a:extLst>
          </p:cNvPr>
          <p:cNvSpPr txBox="1"/>
          <p:nvPr/>
        </p:nvSpPr>
        <p:spPr>
          <a:xfrm>
            <a:off x="314359" y="1270007"/>
            <a:ext cx="11877641" cy="4923720"/>
          </a:xfrm>
          <a:prstGeom prst="rect">
            <a:avLst/>
          </a:prstGeom>
          <a:noFill/>
          <a:ln>
            <a:noFill/>
          </a:ln>
        </p:spPr>
        <p:txBody>
          <a:bodyPr wrap="square" lIns="121920" tIns="60960" rIns="121920" bIns="60960" rtlCol="0" anchor="t">
            <a:spAutoFit/>
          </a:bodyPr>
          <a:lstStyle/>
          <a:p>
            <a:pPr>
              <a:spcAft>
                <a:spcPts val="800"/>
              </a:spcAft>
              <a:defRPr/>
            </a:pPr>
            <a:r>
              <a:rPr lang="en-US" sz="2533">
                <a:latin typeface="Arial"/>
                <a:cs typeface="Arial"/>
              </a:rPr>
              <a:t>Impact of proposed regulations (published in </a:t>
            </a:r>
            <a:r>
              <a:rPr lang="en-US" sz="2533" i="1">
                <a:latin typeface="Arial"/>
                <a:cs typeface="Arial"/>
              </a:rPr>
              <a:t>State Register </a:t>
            </a:r>
            <a:r>
              <a:rPr lang="en-US" sz="2533">
                <a:latin typeface="Arial"/>
                <a:cs typeface="Arial"/>
              </a:rPr>
              <a:t>for comment May 31, 2023):</a:t>
            </a:r>
          </a:p>
          <a:p>
            <a:pPr marL="457189" indent="-457189" defTabSz="1219170">
              <a:spcAft>
                <a:spcPts val="800"/>
              </a:spcAft>
              <a:buFont typeface="Arial" panose="020B0604020202020204" pitchFamily="34" charset="0"/>
              <a:buChar char="•"/>
              <a:defRPr/>
            </a:pPr>
            <a:r>
              <a:rPr lang="en-US" sz="2533">
                <a:latin typeface="Arial"/>
                <a:cs typeface="Arial"/>
              </a:rPr>
              <a:t>Expanded the regionalized system in New York State to incorporate birth centers, including midwifery birth centers as the first level of care</a:t>
            </a:r>
          </a:p>
          <a:p>
            <a:pPr marL="457189" indent="-457189" defTabSz="1219170">
              <a:spcAft>
                <a:spcPts val="800"/>
              </a:spcAft>
              <a:buFont typeface="Arial" panose="020B0604020202020204" pitchFamily="34" charset="0"/>
              <a:buChar char="•"/>
              <a:defRPr/>
            </a:pPr>
            <a:r>
              <a:rPr lang="en-US" sz="2533">
                <a:latin typeface="Arial"/>
                <a:cs typeface="Arial"/>
              </a:rPr>
              <a:t>Formalized a relationship with the Regional Perinatal Center (RPC) for training, consultation and quality improvement through an affiliation agreement</a:t>
            </a:r>
          </a:p>
          <a:p>
            <a:pPr marL="457189" indent="-457189" defTabSz="1219170">
              <a:spcAft>
                <a:spcPts val="800"/>
              </a:spcAft>
              <a:buFont typeface="Arial" panose="020B0604020202020204" pitchFamily="34" charset="0"/>
              <a:buChar char="•"/>
              <a:defRPr/>
            </a:pPr>
            <a:r>
              <a:rPr lang="en-US" sz="2533">
                <a:latin typeface="Arial"/>
                <a:cs typeface="Arial"/>
              </a:rPr>
              <a:t>Strengthened the requirement for transfer agreements with higher level perinatal hospitals</a:t>
            </a:r>
          </a:p>
          <a:p>
            <a:pPr marL="457189" indent="-457189" defTabSz="1219170">
              <a:spcAft>
                <a:spcPts val="800"/>
              </a:spcAft>
              <a:buFont typeface="Arial" panose="020B0604020202020204" pitchFamily="34" charset="0"/>
              <a:buChar char="•"/>
              <a:defRPr/>
            </a:pPr>
            <a:r>
              <a:rPr lang="en-US" sz="2533">
                <a:latin typeface="Arial"/>
                <a:cs typeface="Arial"/>
              </a:rPr>
              <a:t>Strengthened the requirements for all levels including birthing centers to improve maternal and neonatal outcomes</a:t>
            </a:r>
          </a:p>
          <a:p>
            <a:pPr defTabSz="1219170">
              <a:spcAft>
                <a:spcPts val="800"/>
              </a:spcAft>
              <a:defRPr/>
            </a:pPr>
            <a:endParaRPr lang="en-US" sz="2533">
              <a:latin typeface="Arial"/>
              <a:cs typeface="Arial"/>
            </a:endParaRPr>
          </a:p>
        </p:txBody>
      </p:sp>
      <p:sp>
        <p:nvSpPr>
          <p:cNvPr id="9" name="TextBox 8">
            <a:extLst>
              <a:ext uri="{FF2B5EF4-FFF2-40B4-BE49-F238E27FC236}">
                <a16:creationId xmlns:a16="http://schemas.microsoft.com/office/drawing/2014/main" id="{6DBBBCCB-2596-4D6F-B04D-E3672CC90979}"/>
              </a:ext>
            </a:extLst>
          </p:cNvPr>
          <p:cNvSpPr txBox="1"/>
          <p:nvPr/>
        </p:nvSpPr>
        <p:spPr>
          <a:xfrm>
            <a:off x="203200" y="562121"/>
            <a:ext cx="11582400" cy="707886"/>
          </a:xfrm>
          <a:prstGeom prst="rect">
            <a:avLst/>
          </a:prstGeom>
          <a:noFill/>
          <a:ln>
            <a:noFill/>
          </a:ln>
        </p:spPr>
        <p:txBody>
          <a:bodyPr wrap="square" rtlCol="0">
            <a:spAutoFit/>
          </a:bodyPr>
          <a:lstStyle/>
          <a:p>
            <a:pPr algn="ctr" defTabSz="1219170">
              <a:defRPr/>
            </a:pPr>
            <a:r>
              <a:rPr lang="en-US" sz="4000">
                <a:latin typeface="Arial" panose="020B0604020202020204" pitchFamily="34" charset="0"/>
                <a:cs typeface="Arial" panose="020B0604020202020204" pitchFamily="34" charset="0"/>
              </a:rPr>
              <a:t>Strengthen the NYS Perinatal System</a:t>
            </a:r>
          </a:p>
        </p:txBody>
      </p:sp>
    </p:spTree>
    <p:extLst>
      <p:ext uri="{BB962C8B-B14F-4D97-AF65-F5344CB8AC3E}">
        <p14:creationId xmlns:p14="http://schemas.microsoft.com/office/powerpoint/2010/main" val="239556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46B8CA-9C92-4B93-BADF-1E339325BF4E}"/>
              </a:ext>
            </a:extLst>
          </p:cNvPr>
          <p:cNvSpPr txBox="1"/>
          <p:nvPr/>
        </p:nvSpPr>
        <p:spPr>
          <a:xfrm>
            <a:off x="101600" y="1306538"/>
            <a:ext cx="11988800" cy="4226542"/>
          </a:xfrm>
          <a:prstGeom prst="rect">
            <a:avLst/>
          </a:prstGeom>
          <a:noFill/>
          <a:ln>
            <a:noFill/>
          </a:ln>
        </p:spPr>
        <p:txBody>
          <a:bodyPr wrap="square" lIns="121920" tIns="60960" rIns="121920" bIns="60960" rtlCol="0" anchor="t">
            <a:spAutoFit/>
          </a:bodyPr>
          <a:lstStyle/>
          <a:p>
            <a:pPr>
              <a:spcAft>
                <a:spcPts val="800"/>
              </a:spcAft>
              <a:defRPr/>
            </a:pPr>
            <a:r>
              <a:rPr lang="en-US" sz="2333">
                <a:latin typeface="Arial"/>
                <a:cs typeface="Arial"/>
              </a:rPr>
              <a:t>Current Postpartum Depression Screening Protocols and Tools: A Review of Evidence on Adequacy and Equity </a:t>
            </a:r>
          </a:p>
          <a:p>
            <a:pPr marL="380990" indent="-380990">
              <a:spcAft>
                <a:spcPts val="800"/>
              </a:spcAft>
              <a:buFont typeface="Arial" panose="020B0604020202020204" pitchFamily="34" charset="0"/>
              <a:buChar char="•"/>
              <a:defRPr/>
            </a:pPr>
            <a:r>
              <a:rPr lang="en-US" sz="2000">
                <a:latin typeface="Arial"/>
                <a:cs typeface="Arial"/>
              </a:rPr>
              <a:t>NYSDOH and Office of Mental Health are collaborating on a study of postpartum depression screening tools, their validity and potential issues when used with racial and ethnic minority populations</a:t>
            </a:r>
          </a:p>
          <a:p>
            <a:pPr marL="380990" indent="-380990">
              <a:spcAft>
                <a:spcPts val="800"/>
              </a:spcAft>
              <a:buFont typeface="Arial"/>
              <a:buChar char="•"/>
              <a:defRPr/>
            </a:pPr>
            <a:r>
              <a:rPr lang="en-US" sz="2000">
                <a:latin typeface="Arial"/>
                <a:cs typeface="Arial"/>
              </a:rPr>
              <a:t>Mandated by Senate Bill 7753, the study also examines screening related to social determinants of health that may affect PPD</a:t>
            </a:r>
            <a:endParaRPr lang="en-US" sz="2333">
              <a:latin typeface="Arial"/>
              <a:cs typeface="Arial"/>
            </a:endParaRPr>
          </a:p>
          <a:p>
            <a:pPr>
              <a:spcAft>
                <a:spcPts val="800"/>
              </a:spcAft>
              <a:defRPr/>
            </a:pPr>
            <a:r>
              <a:rPr lang="en-US" sz="2333">
                <a:latin typeface="Arial"/>
                <a:cs typeface="Arial"/>
              </a:rPr>
              <a:t>Project TEACH Maternal Mental Health</a:t>
            </a:r>
          </a:p>
          <a:p>
            <a:pPr marL="380990" indent="-380990">
              <a:spcAft>
                <a:spcPts val="800"/>
              </a:spcAft>
              <a:buFont typeface="Arial" panose="020B0604020202020204" pitchFamily="34" charset="0"/>
              <a:buChar char="•"/>
              <a:defRPr/>
            </a:pPr>
            <a:r>
              <a:rPr lang="en-US" sz="2000">
                <a:latin typeface="Arial"/>
                <a:cs typeface="Arial"/>
              </a:rPr>
              <a:t>Support and promote OMH’s Project TEACH’s Maternal Mental Health Program, a teleconsultation program connecting perinatal care providers with mental health expertise</a:t>
            </a:r>
          </a:p>
          <a:p>
            <a:pPr marL="380990" indent="-380990">
              <a:spcAft>
                <a:spcPts val="800"/>
              </a:spcAft>
              <a:buFont typeface="Arial" panose="020B0604020202020204" pitchFamily="34" charset="0"/>
              <a:buChar char="•"/>
              <a:defRPr/>
            </a:pPr>
            <a:r>
              <a:rPr lang="en-US" sz="2000">
                <a:latin typeface="Arial"/>
                <a:cs typeface="Arial"/>
              </a:rPr>
              <a:t>In 2022, consultations were made to providers caring for 128 pregnant and postpartum patients</a:t>
            </a:r>
          </a:p>
        </p:txBody>
      </p:sp>
      <p:sp>
        <p:nvSpPr>
          <p:cNvPr id="9" name="TextBox 8">
            <a:extLst>
              <a:ext uri="{FF2B5EF4-FFF2-40B4-BE49-F238E27FC236}">
                <a16:creationId xmlns:a16="http://schemas.microsoft.com/office/drawing/2014/main" id="{29DAB3B8-3073-4E2F-AC7A-F1822112EA64}"/>
              </a:ext>
            </a:extLst>
          </p:cNvPr>
          <p:cNvSpPr txBox="1"/>
          <p:nvPr/>
        </p:nvSpPr>
        <p:spPr>
          <a:xfrm>
            <a:off x="203200" y="567874"/>
            <a:ext cx="11582400" cy="738664"/>
          </a:xfrm>
          <a:prstGeom prst="rect">
            <a:avLst/>
          </a:prstGeom>
          <a:noFill/>
          <a:ln>
            <a:noFill/>
          </a:ln>
        </p:spPr>
        <p:txBody>
          <a:bodyPr wrap="square" lIns="121920" tIns="60960" rIns="121920" bIns="60960" rtlCol="0" anchor="t">
            <a:spAutoFit/>
          </a:bodyPr>
          <a:lstStyle/>
          <a:p>
            <a:pPr algn="ctr">
              <a:defRPr/>
            </a:pPr>
            <a:r>
              <a:rPr lang="en-US" sz="4000">
                <a:latin typeface="Arial"/>
                <a:cs typeface="Arial"/>
              </a:rPr>
              <a:t>Maternal Mental Health</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772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3A2048-B661-4ACE-855F-10A2DD22C6A2}"/>
              </a:ext>
            </a:extLst>
          </p:cNvPr>
          <p:cNvSpPr txBox="1"/>
          <p:nvPr/>
        </p:nvSpPr>
        <p:spPr>
          <a:xfrm>
            <a:off x="203200" y="1160594"/>
            <a:ext cx="11717867" cy="5313506"/>
          </a:xfrm>
          <a:prstGeom prst="rect">
            <a:avLst/>
          </a:prstGeom>
          <a:noFill/>
          <a:ln>
            <a:noFill/>
          </a:ln>
        </p:spPr>
        <p:txBody>
          <a:bodyPr wrap="square" lIns="121920" tIns="60960" rIns="121920" bIns="60960" rtlCol="0" anchor="t">
            <a:spAutoFit/>
          </a:bodyPr>
          <a:lstStyle/>
          <a:p>
            <a:pPr>
              <a:spcAft>
                <a:spcPts val="800"/>
              </a:spcAft>
              <a:defRPr/>
            </a:pPr>
            <a:r>
              <a:rPr lang="en-US" sz="2400" b="1">
                <a:latin typeface="Arial"/>
                <a:cs typeface="Arial"/>
              </a:rPr>
              <a:t>Improve provider training: </a:t>
            </a:r>
            <a:endParaRPr lang="en-US" sz="2400" b="1">
              <a:latin typeface="Arial" panose="020B0604020202020204" pitchFamily="34" charset="0"/>
              <a:cs typeface="Arial" panose="020B0604020202020204" pitchFamily="34" charset="0"/>
            </a:endParaRPr>
          </a:p>
          <a:p>
            <a:pPr marL="380990" indent="-380990">
              <a:spcAft>
                <a:spcPts val="800"/>
              </a:spcAft>
              <a:buFont typeface="Arial"/>
              <a:buChar char="•"/>
              <a:defRPr/>
            </a:pPr>
            <a:r>
              <a:rPr lang="en-US" sz="2133">
                <a:latin typeface="Arial"/>
                <a:cs typeface="Arial"/>
              </a:rPr>
              <a:t>DOH contracted with Association of Women’s Health, Obstetrical and Neonatal Nurses (AWOHNN) to provide the POST-BIRTH Warning Signs Education Program for </a:t>
            </a:r>
            <a:r>
              <a:rPr lang="en-US" sz="2133" b="1">
                <a:latin typeface="Arial"/>
                <a:cs typeface="Arial"/>
              </a:rPr>
              <a:t>all</a:t>
            </a:r>
            <a:r>
              <a:rPr lang="en-US" sz="2133">
                <a:latin typeface="Arial"/>
                <a:cs typeface="Arial"/>
              </a:rPr>
              <a:t> NYS birthing hospitals.  DOH is also contracting with AWHONN in 2023 to support in-depth training for perinatal nursing through the Perinatal Orientation and Education Program.</a:t>
            </a:r>
          </a:p>
          <a:p>
            <a:pPr marL="380990" indent="-380990" defTabSz="1219170">
              <a:spcAft>
                <a:spcPts val="800"/>
              </a:spcAft>
              <a:buFont typeface="Arial"/>
              <a:buChar char="•"/>
              <a:defRPr/>
            </a:pPr>
            <a:r>
              <a:rPr lang="en-US" sz="2133">
                <a:latin typeface="Arial"/>
                <a:cs typeface="Arial"/>
              </a:rPr>
              <a:t>NYSPQC, ACOG District II, and Project TEACH hosted four webinars focused on maternal mental health access, integrating mental health into OB/GYN practices, and the impact of social determinates of health on maternal mental health.</a:t>
            </a:r>
          </a:p>
          <a:p>
            <a:pPr defTabSz="1219170">
              <a:spcAft>
                <a:spcPts val="800"/>
              </a:spcAft>
              <a:defRPr/>
            </a:pPr>
            <a:r>
              <a:rPr lang="en-US" sz="2400" b="1">
                <a:latin typeface="Arial"/>
                <a:cs typeface="Arial"/>
              </a:rPr>
              <a:t>Improve Public Education and Awareness:</a:t>
            </a:r>
          </a:p>
          <a:p>
            <a:pPr marL="380990" indent="-380990">
              <a:spcAft>
                <a:spcPts val="800"/>
              </a:spcAft>
              <a:buFont typeface="Arial"/>
              <a:buChar char="•"/>
              <a:defRPr/>
            </a:pPr>
            <a:r>
              <a:rPr lang="en-US" sz="2133">
                <a:latin typeface="Arial"/>
                <a:cs typeface="Arial"/>
              </a:rPr>
              <a:t>DOH implemented the CDC’s Hear Her Campaign to increase awareness of serious pregnancy-related complications and their warning signs, empower women to speak up, encourage women’s support systems to have important conversations, and provide tools to facilitate conversations for women and providers. </a:t>
            </a:r>
            <a:endParaRPr lang="en-US" sz="2133">
              <a:latin typeface="Arial" panose="020B0604020202020204" pitchFamily="34" charset="0"/>
              <a:cs typeface="Arial" panose="020B0604020202020204" pitchFamily="34" charset="0"/>
            </a:endParaRPr>
          </a:p>
          <a:p>
            <a:pPr marL="380990" indent="-380990" defTabSz="1219170">
              <a:spcAft>
                <a:spcPts val="800"/>
              </a:spcAft>
              <a:buFont typeface="Arial"/>
              <a:buChar char="•"/>
              <a:defRPr/>
            </a:pPr>
            <a:r>
              <a:rPr lang="en-US" sz="2133">
                <a:latin typeface="Arial"/>
                <a:cs typeface="Arial"/>
              </a:rPr>
              <a:t>DOH conducted a Perinatal Mood and Anxiety Disorder Campaign</a:t>
            </a:r>
          </a:p>
        </p:txBody>
      </p:sp>
      <p:sp>
        <p:nvSpPr>
          <p:cNvPr id="5" name="TextBox 4">
            <a:extLst>
              <a:ext uri="{FF2B5EF4-FFF2-40B4-BE49-F238E27FC236}">
                <a16:creationId xmlns:a16="http://schemas.microsoft.com/office/drawing/2014/main" id="{ED922993-F35C-4BEA-AE9A-139D5E837E2E}"/>
              </a:ext>
            </a:extLst>
          </p:cNvPr>
          <p:cNvSpPr txBox="1"/>
          <p:nvPr/>
        </p:nvSpPr>
        <p:spPr>
          <a:xfrm>
            <a:off x="203200" y="567873"/>
            <a:ext cx="11582400" cy="707886"/>
          </a:xfrm>
          <a:prstGeom prst="rect">
            <a:avLst/>
          </a:prstGeom>
          <a:noFill/>
          <a:ln>
            <a:noFill/>
          </a:ln>
        </p:spPr>
        <p:txBody>
          <a:bodyPr wrap="square" rtlCol="0">
            <a:spAutoFit/>
          </a:bodyPr>
          <a:lstStyle/>
          <a:p>
            <a:pPr lvl="0" algn="ctr">
              <a:defRPr/>
            </a:pPr>
            <a:r>
              <a:rPr lang="en-US" sz="4000">
                <a:latin typeface="Arial" panose="020B0604020202020204" pitchFamily="34" charset="0"/>
                <a:cs typeface="Arial" panose="020B0604020202020204" pitchFamily="34" charset="0"/>
              </a:rPr>
              <a:t>Additional Actions</a:t>
            </a:r>
          </a:p>
        </p:txBody>
      </p:sp>
    </p:spTree>
    <p:extLst>
      <p:ext uri="{BB962C8B-B14F-4D97-AF65-F5344CB8AC3E}">
        <p14:creationId xmlns:p14="http://schemas.microsoft.com/office/powerpoint/2010/main" val="163152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258D-4572-41A8-A50D-D014B8F73B7B}"/>
              </a:ext>
            </a:extLst>
          </p:cNvPr>
          <p:cNvSpPr>
            <a:spLocks noGrp="1"/>
          </p:cNvSpPr>
          <p:nvPr>
            <p:ph type="title"/>
          </p:nvPr>
        </p:nvSpPr>
        <p:spPr/>
        <p:txBody>
          <a:bodyPr/>
          <a:lstStyle/>
          <a:p>
            <a:r>
              <a:rPr lang="en-US" sz="4000"/>
              <a:t>Opportunities</a:t>
            </a:r>
            <a:r>
              <a:rPr lang="en-US"/>
              <a:t> </a:t>
            </a:r>
            <a:r>
              <a:rPr lang="en-US" sz="4000"/>
              <a:t>for Change</a:t>
            </a:r>
          </a:p>
        </p:txBody>
      </p:sp>
      <p:sp>
        <p:nvSpPr>
          <p:cNvPr id="3" name="Content Placeholder 2">
            <a:extLst>
              <a:ext uri="{FF2B5EF4-FFF2-40B4-BE49-F238E27FC236}">
                <a16:creationId xmlns:a16="http://schemas.microsoft.com/office/drawing/2014/main" id="{7064CE78-ED18-435E-BF1B-C8F4A4FDDDEC}"/>
              </a:ext>
            </a:extLst>
          </p:cNvPr>
          <p:cNvSpPr>
            <a:spLocks noGrp="1"/>
          </p:cNvSpPr>
          <p:nvPr>
            <p:ph idx="1"/>
          </p:nvPr>
        </p:nvSpPr>
        <p:spPr/>
        <p:txBody>
          <a:bodyPr>
            <a:normAutofit/>
          </a:bodyPr>
          <a:lstStyle/>
          <a:p>
            <a:pPr marL="514350" indent="-514350">
              <a:buFont typeface="+mj-lt"/>
              <a:buAutoNum type="arabicPeriod"/>
            </a:pPr>
            <a:r>
              <a:rPr lang="en-US" sz="2800"/>
              <a:t>Integrate preconception and </a:t>
            </a:r>
            <a:r>
              <a:rPr lang="en-US" sz="2800" err="1"/>
              <a:t>interconception</a:t>
            </a:r>
            <a:r>
              <a:rPr lang="en-US" sz="2800"/>
              <a:t> care into routine outpatient care for all women of reproductive age</a:t>
            </a:r>
          </a:p>
          <a:p>
            <a:pPr marL="514350" indent="-514350">
              <a:buFont typeface="+mj-lt"/>
              <a:buAutoNum type="arabicPeriod"/>
            </a:pPr>
            <a:r>
              <a:rPr lang="en-US" sz="2800"/>
              <a:t>Assess and address pregnancy planning and prevention of unintended pregnancy among women in general and especially those with serious chronic conditions and risk factors</a:t>
            </a:r>
          </a:p>
          <a:p>
            <a:pPr marL="514350" indent="-514350">
              <a:buFont typeface="+mj-lt"/>
              <a:buAutoNum type="arabicPeriod"/>
            </a:pPr>
            <a:r>
              <a:rPr lang="en-US" sz="2800"/>
              <a:t>Institute systems and protocols for early identification and management of high­-risk pregnancies</a:t>
            </a:r>
          </a:p>
          <a:p>
            <a:endParaRPr lang="en-US" sz="2800"/>
          </a:p>
        </p:txBody>
      </p:sp>
    </p:spTree>
    <p:extLst>
      <p:ext uri="{BB962C8B-B14F-4D97-AF65-F5344CB8AC3E}">
        <p14:creationId xmlns:p14="http://schemas.microsoft.com/office/powerpoint/2010/main" val="348451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499D-9C2C-4468-8625-BF205B220FDE}"/>
              </a:ext>
            </a:extLst>
          </p:cNvPr>
          <p:cNvSpPr>
            <a:spLocks noGrp="1"/>
          </p:cNvSpPr>
          <p:nvPr>
            <p:ph type="title"/>
          </p:nvPr>
        </p:nvSpPr>
        <p:spPr/>
        <p:txBody>
          <a:bodyPr>
            <a:normAutofit/>
          </a:bodyPr>
          <a:lstStyle/>
          <a:p>
            <a:r>
              <a:rPr lang="en-US" sz="4000"/>
              <a:t>Reproductive Health Investments</a:t>
            </a:r>
          </a:p>
        </p:txBody>
      </p:sp>
      <p:sp>
        <p:nvSpPr>
          <p:cNvPr id="3" name="Content Placeholder 2">
            <a:extLst>
              <a:ext uri="{FF2B5EF4-FFF2-40B4-BE49-F238E27FC236}">
                <a16:creationId xmlns:a16="http://schemas.microsoft.com/office/drawing/2014/main" id="{367DF326-0310-4F96-A6BB-699148ED8584}"/>
              </a:ext>
            </a:extLst>
          </p:cNvPr>
          <p:cNvSpPr>
            <a:spLocks noGrp="1"/>
          </p:cNvSpPr>
          <p:nvPr>
            <p:ph idx="1"/>
          </p:nvPr>
        </p:nvSpPr>
        <p:spPr/>
        <p:txBody>
          <a:bodyPr>
            <a:normAutofit/>
          </a:bodyPr>
          <a:lstStyle/>
          <a:p>
            <a:r>
              <a:rPr lang="en-US" sz="2800"/>
              <a:t>Expanded the state’s Family Planning Program (FPP)</a:t>
            </a:r>
          </a:p>
          <a:p>
            <a:pPr lvl="1"/>
            <a:r>
              <a:rPr lang="en-US" sz="2266"/>
              <a:t>34 FPP contracts were amended in 2022 to add value and extend length of contract.</a:t>
            </a:r>
          </a:p>
          <a:p>
            <a:pPr lvl="1"/>
            <a:r>
              <a:rPr lang="en-US" sz="2266"/>
              <a:t>3 new contracts were awarded to organizations that applied in the 2021 FPP procurement but were not awarded initially because there was no funding remaining. </a:t>
            </a:r>
          </a:p>
          <a:p>
            <a:pPr lvl="2"/>
            <a:r>
              <a:rPr lang="en-US" sz="1733"/>
              <a:t>These contracts represent 9 additional family planning sites located in Erie County, Queens, Manhattan, and the Bronx</a:t>
            </a:r>
          </a:p>
          <a:p>
            <a:r>
              <a:rPr lang="en-US" sz="2800"/>
              <a:t>New funding for abortion access</a:t>
            </a:r>
          </a:p>
          <a:p>
            <a:pPr lvl="1"/>
            <a:r>
              <a:rPr lang="en-US" sz="2266"/>
              <a:t>Total Awarded:  $24.1M awarded to 51 organizations with 127 clinics</a:t>
            </a:r>
          </a:p>
          <a:p>
            <a:endParaRPr lang="en-US" sz="2800"/>
          </a:p>
        </p:txBody>
      </p:sp>
    </p:spTree>
    <p:extLst>
      <p:ext uri="{BB962C8B-B14F-4D97-AF65-F5344CB8AC3E}">
        <p14:creationId xmlns:p14="http://schemas.microsoft.com/office/powerpoint/2010/main" val="402372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D2D7-DA6F-4B71-82AB-E8451CA6121B}"/>
              </a:ext>
            </a:extLst>
          </p:cNvPr>
          <p:cNvSpPr>
            <a:spLocks noGrp="1"/>
          </p:cNvSpPr>
          <p:nvPr>
            <p:ph type="title"/>
          </p:nvPr>
        </p:nvSpPr>
        <p:spPr/>
        <p:txBody>
          <a:bodyPr>
            <a:normAutofit/>
          </a:bodyPr>
          <a:lstStyle/>
          <a:p>
            <a:r>
              <a:rPr lang="en-US" sz="4000"/>
              <a:t>Department Initiatives: OHIP</a:t>
            </a:r>
          </a:p>
        </p:txBody>
      </p:sp>
      <p:sp>
        <p:nvSpPr>
          <p:cNvPr id="3" name="Content Placeholder 2">
            <a:extLst>
              <a:ext uri="{FF2B5EF4-FFF2-40B4-BE49-F238E27FC236}">
                <a16:creationId xmlns:a16="http://schemas.microsoft.com/office/drawing/2014/main" id="{766F0140-685D-4552-B686-EF314FA43D7D}"/>
              </a:ext>
            </a:extLst>
          </p:cNvPr>
          <p:cNvSpPr>
            <a:spLocks noGrp="1"/>
          </p:cNvSpPr>
          <p:nvPr>
            <p:ph idx="1"/>
          </p:nvPr>
        </p:nvSpPr>
        <p:spPr>
          <a:xfrm>
            <a:off x="269421" y="1284513"/>
            <a:ext cx="11653157" cy="5461605"/>
          </a:xfrm>
        </p:spPr>
        <p:txBody>
          <a:bodyPr vert="horz" lIns="121920" tIns="60960" rIns="121920" bIns="60960" rtlCol="0" anchor="t">
            <a:normAutofit fontScale="92500" lnSpcReduction="20000"/>
          </a:bodyPr>
          <a:lstStyle/>
          <a:p>
            <a:pPr marL="0" indent="0">
              <a:buNone/>
            </a:pPr>
            <a:r>
              <a:rPr lang="en-US" sz="2400">
                <a:latin typeface="Arial"/>
                <a:cs typeface="Arial"/>
              </a:rPr>
              <a:t>Office of Health Insurance’s Medicaid Initiatives:</a:t>
            </a:r>
          </a:p>
          <a:p>
            <a:r>
              <a:rPr lang="en-US" sz="2000" b="1">
                <a:latin typeface="Arial"/>
                <a:cs typeface="Arial"/>
              </a:rPr>
              <a:t>Doula Coverage</a:t>
            </a:r>
            <a:r>
              <a:rPr lang="en-US" sz="2000">
                <a:latin typeface="Arial"/>
                <a:cs typeface="Arial"/>
              </a:rPr>
              <a:t>: Effective January 1, 2024, Medicaid will expand coverage of doula services for all pregnant, birthing, and postpartum Medicaid-enrolled individuals through 12-months postpartum</a:t>
            </a:r>
          </a:p>
          <a:p>
            <a:r>
              <a:rPr lang="en-US" sz="2000" b="1">
                <a:latin typeface="Arial"/>
                <a:cs typeface="Arial"/>
              </a:rPr>
              <a:t>Midwifery Services</a:t>
            </a:r>
            <a:r>
              <a:rPr lang="en-US" sz="2000">
                <a:latin typeface="Arial"/>
                <a:cs typeface="Arial"/>
              </a:rPr>
              <a:t>: As of July 2022, increased reimbursement rate from 85% to 95% of the physician fee schedule, and across the board increases in 2023</a:t>
            </a:r>
          </a:p>
          <a:p>
            <a:r>
              <a:rPr lang="en-US" sz="2000" b="1">
                <a:latin typeface="Arial"/>
                <a:cs typeface="Arial"/>
              </a:rPr>
              <a:t>Community Health Worker Coverage</a:t>
            </a:r>
            <a:r>
              <a:rPr lang="en-US" sz="2000">
                <a:latin typeface="Arial"/>
                <a:cs typeface="Arial"/>
              </a:rPr>
              <a:t>: Medicaid will soon cover stablishing coverage for community health workers serving the perinatal population</a:t>
            </a:r>
          </a:p>
          <a:p>
            <a:r>
              <a:rPr lang="en-US" sz="2000" b="1">
                <a:latin typeface="Arial"/>
                <a:cs typeface="Arial"/>
              </a:rPr>
              <a:t>Nutrition Counseling</a:t>
            </a:r>
            <a:r>
              <a:rPr lang="en-US" sz="2000">
                <a:latin typeface="Arial"/>
                <a:cs typeface="Arial"/>
              </a:rPr>
              <a:t>: Medicaid will expand coverage to include nutrition counseling provided by Certified Dieticians/Nutritionists provided within their scope of practice. </a:t>
            </a:r>
          </a:p>
          <a:p>
            <a:r>
              <a:rPr lang="en-US" sz="2000" b="1">
                <a:latin typeface="Arial"/>
                <a:cs typeface="Arial"/>
              </a:rPr>
              <a:t>Lactation Counseling</a:t>
            </a:r>
            <a:r>
              <a:rPr lang="en-US" sz="2000">
                <a:latin typeface="Arial"/>
                <a:cs typeface="Arial"/>
              </a:rPr>
              <a:t>: Effective August 1, 2022, Medicaid expanded the list of allowable lactation certifications of licensed medical professionals to be eligible for reimbursement for lactation counseling</a:t>
            </a:r>
          </a:p>
          <a:p>
            <a:r>
              <a:rPr lang="en-US" sz="2000" b="1">
                <a:latin typeface="Arial"/>
                <a:cs typeface="Arial"/>
              </a:rPr>
              <a:t>Prenatal testing expansion</a:t>
            </a:r>
            <a:r>
              <a:rPr lang="en-US" sz="2000">
                <a:latin typeface="Arial"/>
                <a:cs typeface="Arial"/>
              </a:rPr>
              <a:t>: non-invasive prenatal trisomy screening, Spinal Muscular Atrophy, third trimester Syphilis screening</a:t>
            </a:r>
          </a:p>
          <a:p>
            <a:r>
              <a:rPr lang="en-US" sz="2000" b="1">
                <a:latin typeface="Arial"/>
                <a:cs typeface="Arial"/>
              </a:rPr>
              <a:t>Remote Patient Monitoring</a:t>
            </a:r>
            <a:r>
              <a:rPr lang="en-US" sz="2000">
                <a:latin typeface="Arial"/>
                <a:cs typeface="Arial"/>
              </a:rPr>
              <a:t>: Effective October 1, 2022, an additional monthly reimbursement is available to cover the cost of remote patient monitoring devices</a:t>
            </a:r>
          </a:p>
          <a:p>
            <a:r>
              <a:rPr lang="en-US" sz="2000" b="1">
                <a:latin typeface="Arial"/>
                <a:cs typeface="Arial"/>
              </a:rPr>
              <a:t>Perinatal Care Standards</a:t>
            </a:r>
            <a:r>
              <a:rPr lang="en-US" sz="2000">
                <a:latin typeface="Arial"/>
                <a:cs typeface="Arial"/>
              </a:rPr>
              <a:t>: Effective August 1, 2022, Medicaid released updated Perinatal Care Standards for all Medicaid providers serving pregnant and postpartum individuals to support improved access to and quality of maternal care</a:t>
            </a:r>
          </a:p>
          <a:p>
            <a:r>
              <a:rPr lang="en-US" sz="2000">
                <a:latin typeface="Arial"/>
                <a:cs typeface="Arial"/>
              </a:rPr>
              <a:t>Increased reproductive health services reimbursement: family planning and abortion</a:t>
            </a:r>
          </a:p>
        </p:txBody>
      </p:sp>
    </p:spTree>
    <p:extLst>
      <p:ext uri="{BB962C8B-B14F-4D97-AF65-F5344CB8AC3E}">
        <p14:creationId xmlns:p14="http://schemas.microsoft.com/office/powerpoint/2010/main" val="2043658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1BCB-9E30-45B4-96A4-0D0E550E458C}"/>
              </a:ext>
            </a:extLst>
          </p:cNvPr>
          <p:cNvSpPr>
            <a:spLocks noGrp="1"/>
          </p:cNvSpPr>
          <p:nvPr>
            <p:ph type="title"/>
          </p:nvPr>
        </p:nvSpPr>
        <p:spPr/>
        <p:txBody>
          <a:bodyPr>
            <a:normAutofit/>
          </a:bodyPr>
          <a:lstStyle/>
          <a:p>
            <a:r>
              <a:rPr lang="en-US" sz="4000"/>
              <a:t>Midwife-Led Birth Centers</a:t>
            </a:r>
          </a:p>
        </p:txBody>
      </p:sp>
      <p:sp>
        <p:nvSpPr>
          <p:cNvPr id="3" name="Content Placeholder 2">
            <a:extLst>
              <a:ext uri="{FF2B5EF4-FFF2-40B4-BE49-F238E27FC236}">
                <a16:creationId xmlns:a16="http://schemas.microsoft.com/office/drawing/2014/main" id="{4A935CEE-B0C8-440A-91FB-7FA07AC5AC4F}"/>
              </a:ext>
            </a:extLst>
          </p:cNvPr>
          <p:cNvSpPr>
            <a:spLocks noGrp="1"/>
          </p:cNvSpPr>
          <p:nvPr>
            <p:ph idx="1"/>
          </p:nvPr>
        </p:nvSpPr>
        <p:spPr>
          <a:xfrm>
            <a:off x="609600" y="1418167"/>
            <a:ext cx="10972800" cy="5003181"/>
          </a:xfrm>
        </p:spPr>
        <p:txBody>
          <a:bodyPr>
            <a:normAutofit fontScale="92500" lnSpcReduction="20000"/>
          </a:bodyPr>
          <a:lstStyle/>
          <a:p>
            <a:r>
              <a:rPr lang="en-US" sz="2800"/>
              <a:t>Law</a:t>
            </a:r>
          </a:p>
          <a:p>
            <a:pPr lvl="1"/>
            <a:r>
              <a:rPr lang="en-US" sz="2266"/>
              <a:t>Senate and Assembly bills (S.1414-A and A.259-A)</a:t>
            </a:r>
          </a:p>
          <a:p>
            <a:pPr lvl="1"/>
            <a:r>
              <a:rPr lang="en-US" sz="2266"/>
              <a:t>Public Health Law Subdivision 11 of section 2803</a:t>
            </a:r>
          </a:p>
          <a:p>
            <a:pPr lvl="1"/>
            <a:r>
              <a:rPr lang="en-US" sz="2266"/>
              <a:t>Amend the public health law, in relation to the operation of midwifery birth centers and to accreditation, approval, and operation of midwifery birth centers</a:t>
            </a:r>
          </a:p>
          <a:p>
            <a:r>
              <a:rPr lang="en-US" sz="2800"/>
              <a:t>Regulations: 10 NYCRR 795</a:t>
            </a:r>
          </a:p>
          <a:p>
            <a:pPr lvl="1"/>
            <a:r>
              <a:rPr lang="en-US" sz="2400"/>
              <a:t>Part of the regulations posted for public comment on May 31, 2023 (referenced above under work to strengthen perinatal system)</a:t>
            </a:r>
          </a:p>
          <a:p>
            <a:pPr lvl="1"/>
            <a:r>
              <a:rPr lang="en-US" sz="2400"/>
              <a:t>Presented to PHHPC on February 9</a:t>
            </a:r>
          </a:p>
          <a:p>
            <a:pPr lvl="1"/>
            <a:r>
              <a:rPr lang="en-US" sz="2400"/>
              <a:t>Purpose of Updates:</a:t>
            </a:r>
          </a:p>
          <a:p>
            <a:pPr lvl="2"/>
            <a:r>
              <a:rPr lang="en-US" sz="1867"/>
              <a:t>Require transfer and affiliate agreements, to ensure critical patients are transferred to the appropriate level of care.</a:t>
            </a:r>
          </a:p>
          <a:p>
            <a:pPr lvl="2"/>
            <a:r>
              <a:rPr lang="en-US" sz="1867"/>
              <a:t>Increase patient access to ancillary services </a:t>
            </a:r>
          </a:p>
          <a:p>
            <a:pPr lvl="2"/>
            <a:r>
              <a:rPr lang="en-US" sz="1867"/>
              <a:t>Increase facility access to expertise of the Regional Perinatal Center </a:t>
            </a:r>
          </a:p>
          <a:p>
            <a:pPr lvl="2"/>
            <a:r>
              <a:rPr lang="en-US" sz="1867"/>
              <a:t>Alignment of MBC staffing and ancillary services with physician-led birth centers as appropriate</a:t>
            </a:r>
          </a:p>
          <a:p>
            <a:pPr lvl="2"/>
            <a:r>
              <a:rPr lang="en-US" sz="1867"/>
              <a:t>Outline requirement for accreditation and establishment</a:t>
            </a:r>
          </a:p>
        </p:txBody>
      </p:sp>
    </p:spTree>
    <p:extLst>
      <p:ext uri="{BB962C8B-B14F-4D97-AF65-F5344CB8AC3E}">
        <p14:creationId xmlns:p14="http://schemas.microsoft.com/office/powerpoint/2010/main" val="369683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ferent colored question marks">
            <a:extLst>
              <a:ext uri="{FF2B5EF4-FFF2-40B4-BE49-F238E27FC236}">
                <a16:creationId xmlns:a16="http://schemas.microsoft.com/office/drawing/2014/main" id="{F1985AFA-9EE6-4447-B8A5-408223D1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346" y="2291137"/>
            <a:ext cx="6246458" cy="3513762"/>
          </a:xfrm>
          <a:prstGeom prst="rect">
            <a:avLst/>
          </a:prstGeom>
        </p:spPr>
      </p:pic>
      <p:sp>
        <p:nvSpPr>
          <p:cNvPr id="4" name="TextBox 3">
            <a:extLst>
              <a:ext uri="{FF2B5EF4-FFF2-40B4-BE49-F238E27FC236}">
                <a16:creationId xmlns:a16="http://schemas.microsoft.com/office/drawing/2014/main" id="{C9446F47-83A8-4081-8F6D-9DFE9AEED357}"/>
              </a:ext>
            </a:extLst>
          </p:cNvPr>
          <p:cNvSpPr txBox="1"/>
          <p:nvPr/>
        </p:nvSpPr>
        <p:spPr>
          <a:xfrm>
            <a:off x="4715838" y="1372116"/>
            <a:ext cx="4787757"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57444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685ED29C-36F2-4F81-A6EF-EEAE6A5DDD14}"/>
              </a:ext>
            </a:extLst>
          </p:cNvPr>
          <p:cNvPicPr>
            <a:picLocks noChangeAspect="1"/>
          </p:cNvPicPr>
          <p:nvPr/>
        </p:nvPicPr>
        <p:blipFill rotWithShape="1">
          <a:blip r:embed="rId2">
            <a:extLst>
              <a:ext uri="{28A0092B-C50C-407E-A947-70E740481C1C}">
                <a14:useLocalDpi xmlns:a14="http://schemas.microsoft.com/office/drawing/2010/main" val="0"/>
              </a:ext>
            </a:extLst>
          </a:blip>
          <a:srcRect t="8254" b="59206"/>
          <a:stretch/>
        </p:blipFill>
        <p:spPr>
          <a:xfrm>
            <a:off x="661627" y="761999"/>
            <a:ext cx="10650397" cy="4778829"/>
          </a:xfrm>
          <a:prstGeom prst="rect">
            <a:avLst/>
          </a:prstGeom>
        </p:spPr>
      </p:pic>
      <p:sp>
        <p:nvSpPr>
          <p:cNvPr id="4" name="TextBox 3">
            <a:extLst>
              <a:ext uri="{FF2B5EF4-FFF2-40B4-BE49-F238E27FC236}">
                <a16:creationId xmlns:a16="http://schemas.microsoft.com/office/drawing/2014/main" id="{35C6ACF5-37AB-4063-85CF-3DE98C222BFD}"/>
              </a:ext>
            </a:extLst>
          </p:cNvPr>
          <p:cNvSpPr txBox="1"/>
          <p:nvPr/>
        </p:nvSpPr>
        <p:spPr>
          <a:xfrm>
            <a:off x="661627" y="6204857"/>
            <a:ext cx="2558142" cy="369332"/>
          </a:xfrm>
          <a:prstGeom prst="rect">
            <a:avLst/>
          </a:prstGeom>
          <a:noFill/>
        </p:spPr>
        <p:txBody>
          <a:bodyPr wrap="square" rtlCol="0">
            <a:spAutoFit/>
          </a:bodyPr>
          <a:lstStyle/>
          <a:p>
            <a:r>
              <a:rPr lang="en-US"/>
              <a:t>PRAMS data</a:t>
            </a:r>
          </a:p>
        </p:txBody>
      </p:sp>
    </p:spTree>
    <p:extLst>
      <p:ext uri="{BB962C8B-B14F-4D97-AF65-F5344CB8AC3E}">
        <p14:creationId xmlns:p14="http://schemas.microsoft.com/office/powerpoint/2010/main" val="264281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E9DA09F7-612B-4D13-868C-8BF82AE8D2D7}"/>
              </a:ext>
            </a:extLst>
          </p:cNvPr>
          <p:cNvPicPr>
            <a:picLocks noChangeAspect="1"/>
          </p:cNvPicPr>
          <p:nvPr/>
        </p:nvPicPr>
        <p:blipFill rotWithShape="1">
          <a:blip r:embed="rId3">
            <a:extLst>
              <a:ext uri="{28A0092B-C50C-407E-A947-70E740481C1C}">
                <a14:useLocalDpi xmlns:a14="http://schemas.microsoft.com/office/drawing/2010/main" val="0"/>
              </a:ext>
            </a:extLst>
          </a:blip>
          <a:srcRect t="7619" b="59683"/>
          <a:stretch/>
        </p:blipFill>
        <p:spPr>
          <a:xfrm>
            <a:off x="833431" y="838199"/>
            <a:ext cx="9874414" cy="4452257"/>
          </a:xfrm>
          <a:prstGeom prst="rect">
            <a:avLst/>
          </a:prstGeom>
        </p:spPr>
      </p:pic>
      <p:sp>
        <p:nvSpPr>
          <p:cNvPr id="4" name="TextBox 3">
            <a:extLst>
              <a:ext uri="{FF2B5EF4-FFF2-40B4-BE49-F238E27FC236}">
                <a16:creationId xmlns:a16="http://schemas.microsoft.com/office/drawing/2014/main" id="{8093296F-1399-4B6F-B0CF-1C24379746D0}"/>
              </a:ext>
            </a:extLst>
          </p:cNvPr>
          <p:cNvSpPr txBox="1"/>
          <p:nvPr/>
        </p:nvSpPr>
        <p:spPr>
          <a:xfrm>
            <a:off x="661627" y="6204857"/>
            <a:ext cx="2558142" cy="369332"/>
          </a:xfrm>
          <a:prstGeom prst="rect">
            <a:avLst/>
          </a:prstGeom>
          <a:noFill/>
        </p:spPr>
        <p:txBody>
          <a:bodyPr wrap="square" rtlCol="0">
            <a:spAutoFit/>
          </a:bodyPr>
          <a:lstStyle/>
          <a:p>
            <a:r>
              <a:rPr lang="en-US"/>
              <a:t>PRAMS data</a:t>
            </a:r>
          </a:p>
        </p:txBody>
      </p:sp>
    </p:spTree>
    <p:extLst>
      <p:ext uri="{BB962C8B-B14F-4D97-AF65-F5344CB8AC3E}">
        <p14:creationId xmlns:p14="http://schemas.microsoft.com/office/powerpoint/2010/main" val="421277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6BA7ECC1-5EA5-4CED-876E-075966111372}"/>
              </a:ext>
            </a:extLst>
          </p:cNvPr>
          <p:cNvPicPr>
            <a:picLocks noChangeAspect="1"/>
          </p:cNvPicPr>
          <p:nvPr/>
        </p:nvPicPr>
        <p:blipFill rotWithShape="1">
          <a:blip r:embed="rId2">
            <a:extLst>
              <a:ext uri="{28A0092B-C50C-407E-A947-70E740481C1C}">
                <a14:useLocalDpi xmlns:a14="http://schemas.microsoft.com/office/drawing/2010/main" val="0"/>
              </a:ext>
            </a:extLst>
          </a:blip>
          <a:srcRect t="7619" b="59524"/>
          <a:stretch/>
        </p:blipFill>
        <p:spPr>
          <a:xfrm>
            <a:off x="583171" y="329317"/>
            <a:ext cx="6862657" cy="3109313"/>
          </a:xfrm>
          <a:prstGeom prst="rect">
            <a:avLst/>
          </a:prstGeom>
        </p:spPr>
      </p:pic>
      <p:pic>
        <p:nvPicPr>
          <p:cNvPr id="5" name="Picture 4" descr="Chart, line chart&#10;&#10;Description automatically generated">
            <a:extLst>
              <a:ext uri="{FF2B5EF4-FFF2-40B4-BE49-F238E27FC236}">
                <a16:creationId xmlns:a16="http://schemas.microsoft.com/office/drawing/2014/main" id="{21470C0F-2FC8-43E3-8D70-2E27F20CACA0}"/>
              </a:ext>
            </a:extLst>
          </p:cNvPr>
          <p:cNvPicPr>
            <a:picLocks noChangeAspect="1"/>
          </p:cNvPicPr>
          <p:nvPr/>
        </p:nvPicPr>
        <p:blipFill rotWithShape="1">
          <a:blip r:embed="rId3">
            <a:extLst>
              <a:ext uri="{28A0092B-C50C-407E-A947-70E740481C1C}">
                <a14:useLocalDpi xmlns:a14="http://schemas.microsoft.com/office/drawing/2010/main" val="0"/>
              </a:ext>
            </a:extLst>
          </a:blip>
          <a:srcRect t="7619" b="59524"/>
          <a:stretch/>
        </p:blipFill>
        <p:spPr>
          <a:xfrm>
            <a:off x="2596917" y="3585879"/>
            <a:ext cx="7221997" cy="3272121"/>
          </a:xfrm>
          <a:prstGeom prst="rect">
            <a:avLst/>
          </a:prstGeom>
        </p:spPr>
      </p:pic>
      <p:sp>
        <p:nvSpPr>
          <p:cNvPr id="6" name="TextBox 5">
            <a:extLst>
              <a:ext uri="{FF2B5EF4-FFF2-40B4-BE49-F238E27FC236}">
                <a16:creationId xmlns:a16="http://schemas.microsoft.com/office/drawing/2014/main" id="{FDA9260C-24F7-418E-90DE-F7DF833A18A9}"/>
              </a:ext>
            </a:extLst>
          </p:cNvPr>
          <p:cNvSpPr txBox="1"/>
          <p:nvPr/>
        </p:nvSpPr>
        <p:spPr>
          <a:xfrm>
            <a:off x="215313" y="6344017"/>
            <a:ext cx="2558142" cy="369332"/>
          </a:xfrm>
          <a:prstGeom prst="rect">
            <a:avLst/>
          </a:prstGeom>
          <a:noFill/>
        </p:spPr>
        <p:txBody>
          <a:bodyPr wrap="square" rtlCol="0">
            <a:spAutoFit/>
          </a:bodyPr>
          <a:lstStyle/>
          <a:p>
            <a:r>
              <a:rPr lang="en-US"/>
              <a:t>PRAMS data</a:t>
            </a:r>
          </a:p>
        </p:txBody>
      </p:sp>
    </p:spTree>
    <p:extLst>
      <p:ext uri="{BB962C8B-B14F-4D97-AF65-F5344CB8AC3E}">
        <p14:creationId xmlns:p14="http://schemas.microsoft.com/office/powerpoint/2010/main" val="195224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2E23-9546-4C6C-B0E9-FB40E9249BED}"/>
              </a:ext>
            </a:extLst>
          </p:cNvPr>
          <p:cNvSpPr>
            <a:spLocks noGrp="1"/>
          </p:cNvSpPr>
          <p:nvPr>
            <p:ph type="title"/>
          </p:nvPr>
        </p:nvSpPr>
        <p:spPr/>
        <p:txBody>
          <a:bodyPr>
            <a:normAutofit/>
          </a:bodyPr>
          <a:lstStyle/>
          <a:p>
            <a:r>
              <a:rPr lang="en-US" sz="4000"/>
              <a:t>NYS Ranking Maternal Mortality</a:t>
            </a:r>
          </a:p>
        </p:txBody>
      </p:sp>
      <p:graphicFrame>
        <p:nvGraphicFramePr>
          <p:cNvPr id="5" name="Content Placeholder 4">
            <a:extLst>
              <a:ext uri="{FF2B5EF4-FFF2-40B4-BE49-F238E27FC236}">
                <a16:creationId xmlns:a16="http://schemas.microsoft.com/office/drawing/2014/main" id="{71D978A9-FC62-4479-B92B-6E10063D3D8C}"/>
              </a:ext>
            </a:extLst>
          </p:cNvPr>
          <p:cNvGraphicFramePr>
            <a:graphicFrameLocks noGrp="1"/>
          </p:cNvGraphicFramePr>
          <p:nvPr>
            <p:ph idx="1"/>
            <p:extLst>
              <p:ext uri="{D42A27DB-BD31-4B8C-83A1-F6EECF244321}">
                <p14:modId xmlns:p14="http://schemas.microsoft.com/office/powerpoint/2010/main" val="3888476733"/>
              </p:ext>
            </p:extLst>
          </p:nvPr>
        </p:nvGraphicFramePr>
        <p:xfrm>
          <a:off x="881894" y="1418167"/>
          <a:ext cx="10700504" cy="3980464"/>
        </p:xfrm>
        <a:graphic>
          <a:graphicData uri="http://schemas.openxmlformats.org/drawingml/2006/table">
            <a:tbl>
              <a:tblPr firstRow="1" firstCol="1" bandRow="1">
                <a:tableStyleId>{5C22544A-7EE6-4342-B048-85BDC9FD1C3A}</a:tableStyleId>
              </a:tblPr>
              <a:tblGrid>
                <a:gridCol w="3186672">
                  <a:extLst>
                    <a:ext uri="{9D8B030D-6E8A-4147-A177-3AD203B41FA5}">
                      <a16:colId xmlns:a16="http://schemas.microsoft.com/office/drawing/2014/main" val="2314185094"/>
                    </a:ext>
                  </a:extLst>
                </a:gridCol>
                <a:gridCol w="2712378">
                  <a:extLst>
                    <a:ext uri="{9D8B030D-6E8A-4147-A177-3AD203B41FA5}">
                      <a16:colId xmlns:a16="http://schemas.microsoft.com/office/drawing/2014/main" val="1120518029"/>
                    </a:ext>
                  </a:extLst>
                </a:gridCol>
                <a:gridCol w="4801454">
                  <a:extLst>
                    <a:ext uri="{9D8B030D-6E8A-4147-A177-3AD203B41FA5}">
                      <a16:colId xmlns:a16="http://schemas.microsoft.com/office/drawing/2014/main" val="1443266320"/>
                    </a:ext>
                  </a:extLst>
                </a:gridCol>
              </a:tblGrid>
              <a:tr h="644053">
                <a:tc>
                  <a:txBody>
                    <a:bodyPr/>
                    <a:lstStyle/>
                    <a:p>
                      <a:pPr marL="0" marR="0">
                        <a:spcBef>
                          <a:spcPts val="0"/>
                        </a:spcBef>
                        <a:spcAft>
                          <a:spcPts val="0"/>
                        </a:spcAft>
                      </a:pPr>
                      <a:r>
                        <a:rPr lang="en-US" sz="2800" cap="all">
                          <a:effectLst/>
                        </a:rPr>
                        <a:t>Publication Year</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cap="all">
                          <a:effectLst/>
                        </a:rPr>
                        <a:t>Rank</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800" cap="all">
                          <a:effectLst/>
                        </a:rPr>
                        <a:t>Source</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12193339"/>
                  </a:ext>
                </a:extLst>
              </a:tr>
              <a:tr h="917286">
                <a:tc>
                  <a:txBody>
                    <a:bodyPr/>
                    <a:lstStyle/>
                    <a:p>
                      <a:pPr marL="0" marR="0">
                        <a:spcBef>
                          <a:spcPts val="0"/>
                        </a:spcBef>
                        <a:spcAft>
                          <a:spcPts val="0"/>
                        </a:spcAft>
                      </a:pPr>
                      <a:r>
                        <a:rPr lang="en-US" sz="2800" cap="all">
                          <a:effectLst/>
                        </a:rPr>
                        <a:t>2010</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a:effectLst/>
                        </a:rPr>
                        <a:t>46</a:t>
                      </a:r>
                      <a:r>
                        <a:rPr lang="en-US" sz="2800" baseline="30000">
                          <a:effectLst/>
                        </a:rPr>
                        <a:t>th</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800">
                          <a:effectLst/>
                        </a:rPr>
                        <a:t>National Women’s Law Center </a:t>
                      </a:r>
                    </a:p>
                    <a:p>
                      <a:pPr marL="0" marR="0">
                        <a:spcBef>
                          <a:spcPts val="0"/>
                        </a:spcBef>
                        <a:spcAft>
                          <a:spcPts val="0"/>
                        </a:spcAft>
                      </a:pPr>
                      <a:r>
                        <a:rPr lang="en-US" sz="1200">
                          <a:effectLst/>
                        </a:rPr>
                        <a:t>(no longer available online)</a:t>
                      </a:r>
                      <a:endParaRPr lang="en-US"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27135801"/>
                  </a:ext>
                </a:extLst>
              </a:tr>
              <a:tr h="806375">
                <a:tc>
                  <a:txBody>
                    <a:bodyPr/>
                    <a:lstStyle/>
                    <a:p>
                      <a:pPr marL="0" marR="0">
                        <a:spcBef>
                          <a:spcPts val="0"/>
                        </a:spcBef>
                        <a:spcAft>
                          <a:spcPts val="0"/>
                        </a:spcAft>
                      </a:pPr>
                      <a:r>
                        <a:rPr lang="en-US" sz="2800" cap="all">
                          <a:effectLst/>
                        </a:rPr>
                        <a:t>2018</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a:effectLst/>
                        </a:rPr>
                        <a:t>30</a:t>
                      </a:r>
                      <a:r>
                        <a:rPr lang="en-US" sz="2800" baseline="30000">
                          <a:effectLst/>
                        </a:rPr>
                        <a:t>th</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800">
                          <a:effectLst/>
                        </a:rPr>
                        <a:t>America’s Health Rankings</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16922326"/>
                  </a:ext>
                </a:extLst>
              </a:tr>
              <a:tr h="806375">
                <a:tc>
                  <a:txBody>
                    <a:bodyPr/>
                    <a:lstStyle/>
                    <a:p>
                      <a:pPr marL="0" marR="0">
                        <a:spcBef>
                          <a:spcPts val="0"/>
                        </a:spcBef>
                        <a:spcAft>
                          <a:spcPts val="0"/>
                        </a:spcAft>
                      </a:pPr>
                      <a:r>
                        <a:rPr lang="en-US" sz="2800" cap="all">
                          <a:effectLst/>
                        </a:rPr>
                        <a:t>2020</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a:effectLst/>
                        </a:rPr>
                        <a:t>23</a:t>
                      </a:r>
                      <a:r>
                        <a:rPr lang="en-US" sz="2800" baseline="30000">
                          <a:effectLst/>
                        </a:rPr>
                        <a:t>rd</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800">
                          <a:effectLst/>
                        </a:rPr>
                        <a:t>America’s Health Rankings</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18685404"/>
                  </a:ext>
                </a:extLst>
              </a:tr>
              <a:tr h="806375">
                <a:tc>
                  <a:txBody>
                    <a:bodyPr/>
                    <a:lstStyle/>
                    <a:p>
                      <a:pPr marL="0" marR="0">
                        <a:spcBef>
                          <a:spcPts val="0"/>
                        </a:spcBef>
                        <a:spcAft>
                          <a:spcPts val="0"/>
                        </a:spcAft>
                      </a:pPr>
                      <a:r>
                        <a:rPr lang="en-US" sz="2800" cap="all">
                          <a:effectLst/>
                        </a:rPr>
                        <a:t>2022</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a:effectLst/>
                        </a:rPr>
                        <a:t>15</a:t>
                      </a:r>
                      <a:r>
                        <a:rPr lang="en-US" sz="2800" baseline="30000">
                          <a:effectLst/>
                        </a:rPr>
                        <a:t>th</a:t>
                      </a:r>
                      <a:endParaRPr lang="en-US" sz="28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2800">
                          <a:effectLst/>
                        </a:rPr>
                        <a:t>America’s Health Rankings</a:t>
                      </a:r>
                      <a:endParaRPr lang="en-US"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63448020"/>
                  </a:ext>
                </a:extLst>
              </a:tr>
            </a:tbl>
          </a:graphicData>
        </a:graphic>
      </p:graphicFrame>
    </p:spTree>
    <p:extLst>
      <p:ext uri="{BB962C8B-B14F-4D97-AF65-F5344CB8AC3E}">
        <p14:creationId xmlns:p14="http://schemas.microsoft.com/office/powerpoint/2010/main" val="259494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174" y="586967"/>
            <a:ext cx="10790518" cy="615553"/>
          </a:xfrm>
          <a:prstGeom prst="rect">
            <a:avLst/>
          </a:prstGeom>
          <a:noFill/>
        </p:spPr>
        <p:txBody>
          <a:bodyPr wrap="none" lIns="121920" tIns="60960" rIns="121920" bIns="60960" rtlCol="0" anchor="t">
            <a:spAutoFit/>
          </a:bodyPr>
          <a:lstStyle/>
          <a:p>
            <a:pPr defTabSz="1219170">
              <a:defRPr/>
            </a:pPr>
            <a:r>
              <a:rPr lang="en-US" sz="3200">
                <a:latin typeface="Arial" panose="020B0604020202020204" pitchFamily="34" charset="0"/>
                <a:cs typeface="Arial" panose="020B0604020202020204" pitchFamily="34" charset="0"/>
              </a:rPr>
              <a:t>Trends in Maternal Mortality as Reported in Vital Records*</a:t>
            </a:r>
          </a:p>
        </p:txBody>
      </p:sp>
      <p:sp>
        <p:nvSpPr>
          <p:cNvPr id="9" name="TextBox 8">
            <a:extLst>
              <a:ext uri="{FF2B5EF4-FFF2-40B4-BE49-F238E27FC236}">
                <a16:creationId xmlns:a16="http://schemas.microsoft.com/office/drawing/2014/main" id="{BDB402E9-1B49-4DBF-9B53-9060AF4E0E17}"/>
              </a:ext>
            </a:extLst>
          </p:cNvPr>
          <p:cNvSpPr txBox="1"/>
          <p:nvPr/>
        </p:nvSpPr>
        <p:spPr>
          <a:xfrm>
            <a:off x="156596" y="6216463"/>
            <a:ext cx="9160777" cy="502573"/>
          </a:xfrm>
          <a:prstGeom prst="rect">
            <a:avLst/>
          </a:prstGeom>
          <a:noFill/>
        </p:spPr>
        <p:txBody>
          <a:bodyPr wrap="square" rtlCol="0">
            <a:spAutoFit/>
          </a:bodyPr>
          <a:lstStyle/>
          <a:p>
            <a:r>
              <a:rPr lang="en-US" sz="1333">
                <a:latin typeface="Arial" panose="020B0604020202020204" pitchFamily="34" charset="0"/>
                <a:cs typeface="Arial" panose="020B0604020202020204" pitchFamily="34" charset="0"/>
              </a:rPr>
              <a:t>*Causes of death from death records A34, O00-O95,O98-O99  (within 42 days of the end of pregnancy)</a:t>
            </a:r>
          </a:p>
          <a:p>
            <a:r>
              <a:rPr lang="en-US" sz="1333">
                <a:latin typeface="Arial" panose="020B0604020202020204" pitchFamily="34" charset="0"/>
                <a:cs typeface="Arial" panose="020B0604020202020204" pitchFamily="34" charset="0"/>
              </a:rPr>
              <a:t>Data Source: National Data from CDC Wonder database and NY data from NYS Vital Statistics. </a:t>
            </a:r>
          </a:p>
        </p:txBody>
      </p:sp>
      <p:pic>
        <p:nvPicPr>
          <p:cNvPr id="2" name="Picture 2">
            <a:extLst>
              <a:ext uri="{FF2B5EF4-FFF2-40B4-BE49-F238E27FC236}">
                <a16:creationId xmlns:a16="http://schemas.microsoft.com/office/drawing/2014/main" id="{E7D57AA7-55D5-455B-D501-F0C8782FE69F}"/>
              </a:ext>
            </a:extLst>
          </p:cNvPr>
          <p:cNvPicPr>
            <a:picLocks noChangeAspect="1"/>
          </p:cNvPicPr>
          <p:nvPr/>
        </p:nvPicPr>
        <p:blipFill>
          <a:blip r:embed="rId3"/>
          <a:stretch>
            <a:fillRect/>
          </a:stretch>
        </p:blipFill>
        <p:spPr>
          <a:xfrm>
            <a:off x="1036320" y="1133663"/>
            <a:ext cx="9652000" cy="4895475"/>
          </a:xfrm>
          <a:prstGeom prst="rect">
            <a:avLst/>
          </a:prstGeom>
        </p:spPr>
      </p:pic>
    </p:spTree>
    <p:extLst>
      <p:ext uri="{BB962C8B-B14F-4D97-AF65-F5344CB8AC3E}">
        <p14:creationId xmlns:p14="http://schemas.microsoft.com/office/powerpoint/2010/main" val="237690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9C794F-89F1-4B37-8C26-90E2C9D08276}"/>
              </a:ext>
            </a:extLst>
          </p:cNvPr>
          <p:cNvSpPr/>
          <p:nvPr/>
        </p:nvSpPr>
        <p:spPr>
          <a:xfrm>
            <a:off x="1" y="488304"/>
            <a:ext cx="12191999" cy="1600438"/>
          </a:xfrm>
          <a:prstGeom prst="rect">
            <a:avLst/>
          </a:prstGeom>
        </p:spPr>
        <p:txBody>
          <a:bodyPr wrap="square" lIns="121920" tIns="60960" rIns="121920" bIns="60960" anchor="t">
            <a:spAutoFit/>
          </a:bodyPr>
          <a:lstStyle/>
          <a:p>
            <a:pPr algn="ctr">
              <a:defRPr/>
            </a:pPr>
            <a:r>
              <a:rPr lang="en-US" sz="3200">
                <a:latin typeface="Arial" panose="020B0604020202020204" pitchFamily="34" charset="0"/>
                <a:cs typeface="Arial" panose="020B0604020202020204" pitchFamily="34" charset="0"/>
              </a:rPr>
              <a:t>Trends in Maternal Mortality as Reported </a:t>
            </a:r>
          </a:p>
          <a:p>
            <a:pPr algn="ctr">
              <a:defRPr/>
            </a:pPr>
            <a:r>
              <a:rPr lang="en-US" sz="3200">
                <a:latin typeface="Arial" panose="020B0604020202020204" pitchFamily="34" charset="0"/>
                <a:cs typeface="Arial" panose="020B0604020202020204" pitchFamily="34" charset="0"/>
              </a:rPr>
              <a:t>in Vital Records* by Race</a:t>
            </a:r>
            <a:br>
              <a:rPr lang="en-US" sz="3200">
                <a:highlight>
                  <a:srgbClr val="FFFF00"/>
                </a:highlight>
                <a:latin typeface="Arial" panose="020B0604020202020204" pitchFamily="34" charset="0"/>
                <a:cs typeface="Arial" panose="020B0604020202020204" pitchFamily="34" charset="0"/>
              </a:rPr>
            </a:br>
            <a:endParaRPr lang="en-US" sz="3200">
              <a:highlight>
                <a:srgbClr val="FFFF00"/>
              </a:highligh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E0E57A-FAE7-4642-80A8-2290EFFD8373}"/>
              </a:ext>
            </a:extLst>
          </p:cNvPr>
          <p:cNvSpPr txBox="1"/>
          <p:nvPr/>
        </p:nvSpPr>
        <p:spPr>
          <a:xfrm>
            <a:off x="566058" y="6143994"/>
            <a:ext cx="7050327" cy="420756"/>
          </a:xfrm>
          <a:prstGeom prst="rect">
            <a:avLst/>
          </a:prstGeom>
          <a:noFill/>
        </p:spPr>
        <p:txBody>
          <a:bodyPr wrap="square" rtlCol="0">
            <a:spAutoFit/>
          </a:bodyPr>
          <a:lstStyle/>
          <a:p>
            <a:r>
              <a:rPr lang="en-US" sz="1067">
                <a:latin typeface="Arial" panose="020B0604020202020204" pitchFamily="34" charset="0"/>
                <a:cs typeface="Arial" panose="020B0604020202020204" pitchFamily="34" charset="0"/>
              </a:rPr>
              <a:t>*Causes of death from death records A34, O00-O95,O98-O99 (within 42 days of the end of pregnancy)</a:t>
            </a:r>
          </a:p>
          <a:p>
            <a:r>
              <a:rPr lang="en-US" sz="1067">
                <a:latin typeface="Arial" panose="020B0604020202020204" pitchFamily="34" charset="0"/>
                <a:cs typeface="Arial" panose="020B0604020202020204" pitchFamily="34" charset="0"/>
              </a:rPr>
              <a:t>Data Source: National Data from CDC Wonder database and NY data from NYS Vital Statistics</a:t>
            </a:r>
            <a:endParaRPr lang="en-US" sz="104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193AF07A-5E3B-4F43-9F0D-7226A56D9A9A}"/>
              </a:ext>
            </a:extLst>
          </p:cNvPr>
          <p:cNvGraphicFramePr>
            <a:graphicFrameLocks/>
          </p:cNvGraphicFramePr>
          <p:nvPr/>
        </p:nvGraphicFramePr>
        <p:xfrm>
          <a:off x="1149816" y="1853580"/>
          <a:ext cx="9585091" cy="3867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1210499"/>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_Powerpoint_final.potx [Read-Only]" id="{5FC337C7-1C55-4399-B00B-C608D14BC797}" vid="{CD8958A0-6F79-4257-A562-77B2E8E5A1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2891</Words>
  <Application>Microsoft Office PowerPoint</Application>
  <PresentationFormat>Widescreen</PresentationFormat>
  <Paragraphs>255</Paragraphs>
  <Slides>33</Slides>
  <Notes>24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33</vt:i4>
      </vt:variant>
    </vt:vector>
  </HeadingPairs>
  <TitlesOfParts>
    <vt:vector size="39" baseType="lpstr">
      <vt:lpstr>Arial</vt:lpstr>
      <vt:lpstr>Calibri</vt:lpstr>
      <vt:lpstr>3_Custom Design</vt:lpstr>
      <vt:lpstr>2_Section Master</vt:lpstr>
      <vt:lpstr>Cover Master</vt:lpstr>
      <vt:lpstr>4_Custom Design</vt:lpstr>
      <vt:lpstr>PowerPoint Presentation</vt:lpstr>
      <vt:lpstr>Public Health Committee White Paper</vt:lpstr>
      <vt:lpstr>Opportunities for Change</vt:lpstr>
      <vt:lpstr>PowerPoint Presentation</vt:lpstr>
      <vt:lpstr>PowerPoint Presentation</vt:lpstr>
      <vt:lpstr>PowerPoint Presentation</vt:lpstr>
      <vt:lpstr>NYS Ranking Maternal Mortality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Voice Your Vision</vt:lpstr>
      <vt:lpstr>Department Initiatives: OPH</vt:lpstr>
      <vt:lpstr>NYS Perinatal Quality Collaborative </vt:lpstr>
      <vt:lpstr>NYSBEIP Project Goal</vt:lpstr>
      <vt:lpstr>Key Strategies</vt:lpstr>
      <vt:lpstr>NYS Birth Equity Improvement Project </vt:lpstr>
      <vt:lpstr>Home Visiting Programs</vt:lpstr>
      <vt:lpstr>Maternal Mortality &amp; Morbidity Advisory Council</vt:lpstr>
      <vt:lpstr> Maternal Mortality Review Board (MMRB)</vt:lpstr>
      <vt:lpstr>MMRB Recommendations: Facility</vt:lpstr>
      <vt:lpstr>MMRB Recommendations: Provider</vt:lpstr>
      <vt:lpstr>MMRB Recommendations: System</vt:lpstr>
      <vt:lpstr>PowerPoint Presentation</vt:lpstr>
      <vt:lpstr>PowerPoint Presentation</vt:lpstr>
      <vt:lpstr>PowerPoint Presentation</vt:lpstr>
      <vt:lpstr>Reproductive Health Investments</vt:lpstr>
      <vt:lpstr>Department Initiatives: OHIP</vt:lpstr>
      <vt:lpstr>Midwife-Led Birth Centers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Family Health Priorities</dc:title>
  <dc:creator>Tyrrell, Megan A (HEALTH)</dc:creator>
  <cp:lastModifiedBy>Leonard, Colleen M (HEALTH)</cp:lastModifiedBy>
  <cp:revision>2</cp:revision>
  <dcterms:created xsi:type="dcterms:W3CDTF">2022-10-24T15:34:48Z</dcterms:created>
  <dcterms:modified xsi:type="dcterms:W3CDTF">2023-06-26T12:28:28Z</dcterms:modified>
</cp:coreProperties>
</file>