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  <p:sldMasterId id="2147483660" r:id="rId2"/>
    <p:sldMasterId id="2147483648" r:id="rId3"/>
    <p:sldMasterId id="2147483674" r:id="rId4"/>
  </p:sldMasterIdLst>
  <p:notesMasterIdLst>
    <p:notesMasterId r:id="rId19"/>
  </p:notesMasterIdLst>
  <p:sldIdLst>
    <p:sldId id="256" r:id="rId5"/>
    <p:sldId id="258" r:id="rId6"/>
    <p:sldId id="259" r:id="rId7"/>
    <p:sldId id="257" r:id="rId8"/>
    <p:sldId id="260" r:id="rId9"/>
    <p:sldId id="261" r:id="rId10"/>
    <p:sldId id="262" r:id="rId11"/>
    <p:sldId id="265" r:id="rId12"/>
    <p:sldId id="279" r:id="rId13"/>
    <p:sldId id="1467" r:id="rId14"/>
    <p:sldId id="270" r:id="rId15"/>
    <p:sldId id="280" r:id="rId16"/>
    <p:sldId id="264" r:id="rId17"/>
    <p:sldId id="263" r:id="rId18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3278"/>
    <a:srgbClr val="002D73"/>
    <a:srgbClr val="646569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FAFC0E-4C82-4E81-BB13-20CBE7A8D4E1}" v="37" dt="2023-06-23T03:15:24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 autoAdjust="0"/>
    <p:restoredTop sz="94627" autoAdjust="0"/>
  </p:normalViewPr>
  <p:slideViewPr>
    <p:cSldViewPr>
      <p:cViewPr varScale="1">
        <p:scale>
          <a:sx n="95" d="100"/>
          <a:sy n="95" d="100"/>
        </p:scale>
        <p:origin x="546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B1F0B-1929-445F-A7EC-45E267E8FC8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315A8A7-0223-4263-BB1E-C6F335CE5BAD}">
      <dgm:prSet/>
      <dgm:spPr/>
      <dgm:t>
        <a:bodyPr/>
        <a:lstStyle/>
        <a:p>
          <a:r>
            <a:rPr lang="en-US" b="1" i="0" dirty="0"/>
            <a:t>Measure 1</a:t>
          </a:r>
          <a:br>
            <a:rPr lang="en-US" dirty="0"/>
          </a:br>
          <a:r>
            <a:rPr lang="en-US" b="0" i="0" dirty="0"/>
            <a:t>Number of ED visits for ambulatory care sensitive nontraumatic dental conditions per 100,000 member-months for adults</a:t>
          </a:r>
          <a:endParaRPr lang="en-US" dirty="0"/>
        </a:p>
      </dgm:t>
    </dgm:pt>
    <dgm:pt modelId="{9ADB8D0A-95BB-4821-8A80-4AE258796C24}" type="parTrans" cxnId="{E31A9F3A-00D7-4D16-A497-2047EBAE401F}">
      <dgm:prSet/>
      <dgm:spPr/>
      <dgm:t>
        <a:bodyPr/>
        <a:lstStyle/>
        <a:p>
          <a:endParaRPr lang="en-US"/>
        </a:p>
      </dgm:t>
    </dgm:pt>
    <dgm:pt modelId="{1F8ADFF0-4A0D-45F2-8D61-24EAC5A2B5F1}" type="sibTrans" cxnId="{E31A9F3A-00D7-4D16-A497-2047EBAE401F}">
      <dgm:prSet/>
      <dgm:spPr/>
      <dgm:t>
        <a:bodyPr/>
        <a:lstStyle/>
        <a:p>
          <a:endParaRPr lang="en-US"/>
        </a:p>
      </dgm:t>
    </dgm:pt>
    <dgm:pt modelId="{1267B2B7-D802-48E5-BE0F-70B2AA3E2A1C}">
      <dgm:prSet/>
      <dgm:spPr/>
      <dgm:t>
        <a:bodyPr/>
        <a:lstStyle/>
        <a:p>
          <a:r>
            <a:rPr lang="en-US" b="1" i="0"/>
            <a:t>Measure 2</a:t>
          </a:r>
          <a:br>
            <a:rPr lang="en-US"/>
          </a:br>
          <a:r>
            <a:rPr lang="en-US" b="0" i="0"/>
            <a:t>The percentage of ambulatory care sensitive nontraumatic dental condition ED visits among adults ≥ 18 y in the reporting period for which the member visited a dentist within 7 d and within 30 d of the ED visit</a:t>
          </a:r>
          <a:endParaRPr lang="en-US"/>
        </a:p>
      </dgm:t>
    </dgm:pt>
    <dgm:pt modelId="{C86E197D-5A43-45AF-B90E-27A844D72AB7}" type="parTrans" cxnId="{84DB8A1E-3531-46C3-82BA-FCF95CE2B1A0}">
      <dgm:prSet/>
      <dgm:spPr/>
      <dgm:t>
        <a:bodyPr/>
        <a:lstStyle/>
        <a:p>
          <a:endParaRPr lang="en-US"/>
        </a:p>
      </dgm:t>
    </dgm:pt>
    <dgm:pt modelId="{CF9D2535-4263-45D9-9568-7C84ED29DB97}" type="sibTrans" cxnId="{84DB8A1E-3531-46C3-82BA-FCF95CE2B1A0}">
      <dgm:prSet/>
      <dgm:spPr/>
      <dgm:t>
        <a:bodyPr/>
        <a:lstStyle/>
        <a:p>
          <a:endParaRPr lang="en-US"/>
        </a:p>
      </dgm:t>
    </dgm:pt>
    <dgm:pt modelId="{7BBF0F55-D2F4-124D-8D2C-C6CDB329D178}" type="pres">
      <dgm:prSet presAssocID="{B7EB1F0B-1929-445F-A7EC-45E267E8FC8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FDF304-D830-6F48-865E-E1F5009F54D9}" type="pres">
      <dgm:prSet presAssocID="{6315A8A7-0223-4263-BB1E-C6F335CE5BAD}" presName="hierRoot1" presStyleCnt="0"/>
      <dgm:spPr/>
    </dgm:pt>
    <dgm:pt modelId="{65C286B2-0220-464A-8F81-03BA79114F38}" type="pres">
      <dgm:prSet presAssocID="{6315A8A7-0223-4263-BB1E-C6F335CE5BAD}" presName="composite" presStyleCnt="0"/>
      <dgm:spPr/>
    </dgm:pt>
    <dgm:pt modelId="{FF605A14-6CC4-B046-B72B-D11430E16557}" type="pres">
      <dgm:prSet presAssocID="{6315A8A7-0223-4263-BB1E-C6F335CE5BAD}" presName="background" presStyleLbl="node0" presStyleIdx="0" presStyleCnt="2"/>
      <dgm:spPr/>
    </dgm:pt>
    <dgm:pt modelId="{F121DFC0-3933-9745-A6C5-C728B533CBF8}" type="pres">
      <dgm:prSet presAssocID="{6315A8A7-0223-4263-BB1E-C6F335CE5BAD}" presName="text" presStyleLbl="fgAcc0" presStyleIdx="0" presStyleCnt="2">
        <dgm:presLayoutVars>
          <dgm:chPref val="3"/>
        </dgm:presLayoutVars>
      </dgm:prSet>
      <dgm:spPr/>
    </dgm:pt>
    <dgm:pt modelId="{1879DFF5-5F5E-AC4D-AB86-8E4E19B0B21D}" type="pres">
      <dgm:prSet presAssocID="{6315A8A7-0223-4263-BB1E-C6F335CE5BAD}" presName="hierChild2" presStyleCnt="0"/>
      <dgm:spPr/>
    </dgm:pt>
    <dgm:pt modelId="{F0F446D7-D7C3-164A-95AC-8CECE1BA2998}" type="pres">
      <dgm:prSet presAssocID="{1267B2B7-D802-48E5-BE0F-70B2AA3E2A1C}" presName="hierRoot1" presStyleCnt="0"/>
      <dgm:spPr/>
    </dgm:pt>
    <dgm:pt modelId="{8527389A-80F0-4F48-B766-106E0C8492C8}" type="pres">
      <dgm:prSet presAssocID="{1267B2B7-D802-48E5-BE0F-70B2AA3E2A1C}" presName="composite" presStyleCnt="0"/>
      <dgm:spPr/>
    </dgm:pt>
    <dgm:pt modelId="{DDD8ECD5-132D-5E43-B941-2DEF9CCEE8EC}" type="pres">
      <dgm:prSet presAssocID="{1267B2B7-D802-48E5-BE0F-70B2AA3E2A1C}" presName="background" presStyleLbl="node0" presStyleIdx="1" presStyleCnt="2"/>
      <dgm:spPr/>
    </dgm:pt>
    <dgm:pt modelId="{C022753D-F7F9-4844-A374-C599FE9E97F3}" type="pres">
      <dgm:prSet presAssocID="{1267B2B7-D802-48E5-BE0F-70B2AA3E2A1C}" presName="text" presStyleLbl="fgAcc0" presStyleIdx="1" presStyleCnt="2">
        <dgm:presLayoutVars>
          <dgm:chPref val="3"/>
        </dgm:presLayoutVars>
      </dgm:prSet>
      <dgm:spPr/>
    </dgm:pt>
    <dgm:pt modelId="{DD2682A2-3B86-654D-9925-9854E842C827}" type="pres">
      <dgm:prSet presAssocID="{1267B2B7-D802-48E5-BE0F-70B2AA3E2A1C}" presName="hierChild2" presStyleCnt="0"/>
      <dgm:spPr/>
    </dgm:pt>
  </dgm:ptLst>
  <dgm:cxnLst>
    <dgm:cxn modelId="{38E37D1D-F534-F34B-8D9E-CF4E343F919C}" type="presOf" srcId="{6315A8A7-0223-4263-BB1E-C6F335CE5BAD}" destId="{F121DFC0-3933-9745-A6C5-C728B533CBF8}" srcOrd="0" destOrd="0" presId="urn:microsoft.com/office/officeart/2005/8/layout/hierarchy1"/>
    <dgm:cxn modelId="{84DB8A1E-3531-46C3-82BA-FCF95CE2B1A0}" srcId="{B7EB1F0B-1929-445F-A7EC-45E267E8FC84}" destId="{1267B2B7-D802-48E5-BE0F-70B2AA3E2A1C}" srcOrd="1" destOrd="0" parTransId="{C86E197D-5A43-45AF-B90E-27A844D72AB7}" sibTransId="{CF9D2535-4263-45D9-9568-7C84ED29DB97}"/>
    <dgm:cxn modelId="{5C54FC27-00A5-0B47-ACB7-3625E2CE04BC}" type="presOf" srcId="{1267B2B7-D802-48E5-BE0F-70B2AA3E2A1C}" destId="{C022753D-F7F9-4844-A374-C599FE9E97F3}" srcOrd="0" destOrd="0" presId="urn:microsoft.com/office/officeart/2005/8/layout/hierarchy1"/>
    <dgm:cxn modelId="{E31A9F3A-00D7-4D16-A497-2047EBAE401F}" srcId="{B7EB1F0B-1929-445F-A7EC-45E267E8FC84}" destId="{6315A8A7-0223-4263-BB1E-C6F335CE5BAD}" srcOrd="0" destOrd="0" parTransId="{9ADB8D0A-95BB-4821-8A80-4AE258796C24}" sibTransId="{1F8ADFF0-4A0D-45F2-8D61-24EAC5A2B5F1}"/>
    <dgm:cxn modelId="{FBC511A4-2A9F-004C-B0A8-B1D6F3FDCEEB}" type="presOf" srcId="{B7EB1F0B-1929-445F-A7EC-45E267E8FC84}" destId="{7BBF0F55-D2F4-124D-8D2C-C6CDB329D178}" srcOrd="0" destOrd="0" presId="urn:microsoft.com/office/officeart/2005/8/layout/hierarchy1"/>
    <dgm:cxn modelId="{C0ABA82E-3C61-5641-B699-4E9F4442FA01}" type="presParOf" srcId="{7BBF0F55-D2F4-124D-8D2C-C6CDB329D178}" destId="{33FDF304-D830-6F48-865E-E1F5009F54D9}" srcOrd="0" destOrd="0" presId="urn:microsoft.com/office/officeart/2005/8/layout/hierarchy1"/>
    <dgm:cxn modelId="{3125EDD9-61D2-BC49-BC67-DC57495BAF92}" type="presParOf" srcId="{33FDF304-D830-6F48-865E-E1F5009F54D9}" destId="{65C286B2-0220-464A-8F81-03BA79114F38}" srcOrd="0" destOrd="0" presId="urn:microsoft.com/office/officeart/2005/8/layout/hierarchy1"/>
    <dgm:cxn modelId="{B5486843-EFA1-8743-BB8A-EB519E96F6AA}" type="presParOf" srcId="{65C286B2-0220-464A-8F81-03BA79114F38}" destId="{FF605A14-6CC4-B046-B72B-D11430E16557}" srcOrd="0" destOrd="0" presId="urn:microsoft.com/office/officeart/2005/8/layout/hierarchy1"/>
    <dgm:cxn modelId="{3E39EA12-C68F-DD46-A7B3-E813B609DE64}" type="presParOf" srcId="{65C286B2-0220-464A-8F81-03BA79114F38}" destId="{F121DFC0-3933-9745-A6C5-C728B533CBF8}" srcOrd="1" destOrd="0" presId="urn:microsoft.com/office/officeart/2005/8/layout/hierarchy1"/>
    <dgm:cxn modelId="{24F0A2CE-1094-7A4D-95D9-5C7E5EFD18DC}" type="presParOf" srcId="{33FDF304-D830-6F48-865E-E1F5009F54D9}" destId="{1879DFF5-5F5E-AC4D-AB86-8E4E19B0B21D}" srcOrd="1" destOrd="0" presId="urn:microsoft.com/office/officeart/2005/8/layout/hierarchy1"/>
    <dgm:cxn modelId="{E6F812B3-5C37-5246-A57A-279ECD16B01B}" type="presParOf" srcId="{7BBF0F55-D2F4-124D-8D2C-C6CDB329D178}" destId="{F0F446D7-D7C3-164A-95AC-8CECE1BA2998}" srcOrd="1" destOrd="0" presId="urn:microsoft.com/office/officeart/2005/8/layout/hierarchy1"/>
    <dgm:cxn modelId="{0577FF69-3FB8-9F4E-BF14-95BF5E766A26}" type="presParOf" srcId="{F0F446D7-D7C3-164A-95AC-8CECE1BA2998}" destId="{8527389A-80F0-4F48-B766-106E0C8492C8}" srcOrd="0" destOrd="0" presId="urn:microsoft.com/office/officeart/2005/8/layout/hierarchy1"/>
    <dgm:cxn modelId="{4BE722A1-315A-934B-B09A-222D7B25E7A7}" type="presParOf" srcId="{8527389A-80F0-4F48-B766-106E0C8492C8}" destId="{DDD8ECD5-132D-5E43-B941-2DEF9CCEE8EC}" srcOrd="0" destOrd="0" presId="urn:microsoft.com/office/officeart/2005/8/layout/hierarchy1"/>
    <dgm:cxn modelId="{2A733461-5C3A-6347-9D2D-15EF2DCFCE5F}" type="presParOf" srcId="{8527389A-80F0-4F48-B766-106E0C8492C8}" destId="{C022753D-F7F9-4844-A374-C599FE9E97F3}" srcOrd="1" destOrd="0" presId="urn:microsoft.com/office/officeart/2005/8/layout/hierarchy1"/>
    <dgm:cxn modelId="{A8CF74F1-5BCB-0041-AE5E-CEE9B10D8C45}" type="presParOf" srcId="{F0F446D7-D7C3-164A-95AC-8CECE1BA2998}" destId="{DD2682A2-3B86-654D-9925-9854E842C82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F36384-05A4-B74D-B689-3661D0F5116E}" type="doc">
      <dgm:prSet loTypeId="urn:microsoft.com/office/officeart/2005/8/layout/cycle4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CF6119-B127-404D-BB28-6196EE1CDB9E}">
      <dgm:prSet phldrT="[Text]"/>
      <dgm:spPr/>
      <dgm:t>
        <a:bodyPr/>
        <a:lstStyle/>
        <a:p>
          <a:r>
            <a:rPr lang="en-US" b="0" dirty="0"/>
            <a:t>Divert 911 Calls</a:t>
          </a:r>
        </a:p>
      </dgm:t>
    </dgm:pt>
    <dgm:pt modelId="{B51B2DF8-CB45-834F-95F6-3CE25895F5B0}" type="parTrans" cxnId="{40F61DF1-CB8A-D64B-8F6C-E03A5FBEB0FB}">
      <dgm:prSet/>
      <dgm:spPr/>
      <dgm:t>
        <a:bodyPr/>
        <a:lstStyle/>
        <a:p>
          <a:endParaRPr lang="en-US"/>
        </a:p>
      </dgm:t>
    </dgm:pt>
    <dgm:pt modelId="{341593F6-C7B8-7147-9F08-6C336F9FDD9D}" type="sibTrans" cxnId="{40F61DF1-CB8A-D64B-8F6C-E03A5FBEB0FB}">
      <dgm:prSet/>
      <dgm:spPr/>
      <dgm:t>
        <a:bodyPr/>
        <a:lstStyle/>
        <a:p>
          <a:endParaRPr lang="en-US"/>
        </a:p>
      </dgm:t>
    </dgm:pt>
    <dgm:pt modelId="{FEC607AC-B9B7-AD46-B028-820E0F52A529}">
      <dgm:prSet phldrT="[Text]"/>
      <dgm:spPr/>
      <dgm:t>
        <a:bodyPr/>
        <a:lstStyle/>
        <a:p>
          <a:r>
            <a:rPr lang="en-US" dirty="0"/>
            <a:t>Divert Patients</a:t>
          </a:r>
        </a:p>
      </dgm:t>
    </dgm:pt>
    <dgm:pt modelId="{662E6688-F51C-BF40-8B48-BA52DFC4744C}" type="parTrans" cxnId="{D5376A52-51C4-AD45-AACD-417E788C1188}">
      <dgm:prSet/>
      <dgm:spPr/>
      <dgm:t>
        <a:bodyPr/>
        <a:lstStyle/>
        <a:p>
          <a:endParaRPr lang="en-US"/>
        </a:p>
      </dgm:t>
    </dgm:pt>
    <dgm:pt modelId="{37DAD4F4-FA0A-9E4F-A8C9-E0B8996F17F6}" type="sibTrans" cxnId="{D5376A52-51C4-AD45-AACD-417E788C1188}">
      <dgm:prSet/>
      <dgm:spPr/>
      <dgm:t>
        <a:bodyPr/>
        <a:lstStyle/>
        <a:p>
          <a:endParaRPr lang="en-US"/>
        </a:p>
      </dgm:t>
    </dgm:pt>
    <dgm:pt modelId="{0BA7FD3C-B97A-2148-A45D-2B00DD8AE9EE}">
      <dgm:prSet phldrT="[Text]"/>
      <dgm:spPr/>
      <dgm:t>
        <a:bodyPr/>
        <a:lstStyle/>
        <a:p>
          <a:r>
            <a:rPr lang="en-US" dirty="0"/>
            <a:t>Provide Definitive Dental Treatment</a:t>
          </a:r>
        </a:p>
      </dgm:t>
    </dgm:pt>
    <dgm:pt modelId="{CAC3D99F-925C-E149-B05D-8D017F50D54A}" type="parTrans" cxnId="{F678A736-3524-AA42-952D-0FDEC316D4ED}">
      <dgm:prSet/>
      <dgm:spPr/>
      <dgm:t>
        <a:bodyPr/>
        <a:lstStyle/>
        <a:p>
          <a:endParaRPr lang="en-US"/>
        </a:p>
      </dgm:t>
    </dgm:pt>
    <dgm:pt modelId="{1AEB04C5-8651-5A4C-878B-239A48254FD3}" type="sibTrans" cxnId="{F678A736-3524-AA42-952D-0FDEC316D4ED}">
      <dgm:prSet/>
      <dgm:spPr/>
      <dgm:t>
        <a:bodyPr/>
        <a:lstStyle/>
        <a:p>
          <a:endParaRPr lang="en-US"/>
        </a:p>
      </dgm:t>
    </dgm:pt>
    <dgm:pt modelId="{A65209F0-541B-E342-A8C0-3F409F450DBF}">
      <dgm:prSet phldrT="[Text]"/>
      <dgm:spPr/>
      <dgm:t>
        <a:bodyPr/>
        <a:lstStyle/>
        <a:p>
          <a:r>
            <a:rPr lang="en-US" b="0" dirty="0"/>
            <a:t>Connect to a Dental Home</a:t>
          </a:r>
        </a:p>
      </dgm:t>
    </dgm:pt>
    <dgm:pt modelId="{70FFF65B-61FE-E547-AA16-C04DD18263EB}" type="parTrans" cxnId="{BDEA7E4C-71F1-FB46-B03B-F74A68BD2EFD}">
      <dgm:prSet/>
      <dgm:spPr/>
      <dgm:t>
        <a:bodyPr/>
        <a:lstStyle/>
        <a:p>
          <a:endParaRPr lang="en-US"/>
        </a:p>
      </dgm:t>
    </dgm:pt>
    <dgm:pt modelId="{CC703FA6-B0D8-764D-8EE0-2CA490366208}" type="sibTrans" cxnId="{BDEA7E4C-71F1-FB46-B03B-F74A68BD2EFD}">
      <dgm:prSet/>
      <dgm:spPr/>
      <dgm:t>
        <a:bodyPr/>
        <a:lstStyle/>
        <a:p>
          <a:endParaRPr lang="en-US"/>
        </a:p>
      </dgm:t>
    </dgm:pt>
    <dgm:pt modelId="{A9F3FE23-199C-6142-A526-233788DA9F9B}">
      <dgm:prSet phldrT="[Text]" custT="1"/>
      <dgm:spPr/>
      <dgm:t>
        <a:bodyPr/>
        <a:lstStyle/>
        <a:p>
          <a:pPr algn="ctr">
            <a:buNone/>
          </a:pPr>
          <a:r>
            <a:rPr lang="en-US" sz="2000" b="1" dirty="0"/>
            <a:t>Mobile Dental Van</a:t>
          </a:r>
        </a:p>
      </dgm:t>
    </dgm:pt>
    <dgm:pt modelId="{B3BBCAB3-06DE-8344-A2DB-38612E288A3B}" type="parTrans" cxnId="{474AB674-1781-BD4D-A6BC-04136EA7CABA}">
      <dgm:prSet/>
      <dgm:spPr/>
      <dgm:t>
        <a:bodyPr/>
        <a:lstStyle/>
        <a:p>
          <a:endParaRPr lang="en-US"/>
        </a:p>
      </dgm:t>
    </dgm:pt>
    <dgm:pt modelId="{173EC503-FFC1-E149-B06E-0BB951E3E81E}" type="sibTrans" cxnId="{474AB674-1781-BD4D-A6BC-04136EA7CABA}">
      <dgm:prSet/>
      <dgm:spPr/>
      <dgm:t>
        <a:bodyPr/>
        <a:lstStyle/>
        <a:p>
          <a:endParaRPr lang="en-US"/>
        </a:p>
      </dgm:t>
    </dgm:pt>
    <dgm:pt modelId="{E92A096D-6086-B948-8F5F-E900D85BE070}">
      <dgm:prSet phldrT="[Text]" custT="1"/>
      <dgm:spPr/>
      <dgm:t>
        <a:bodyPr/>
        <a:lstStyle/>
        <a:p>
          <a:pPr algn="ctr">
            <a:buNone/>
          </a:pPr>
          <a:r>
            <a:rPr lang="en-US" sz="2000" b="1" dirty="0"/>
            <a:t>Co-located Dental Office (Urgent Care)</a:t>
          </a:r>
        </a:p>
      </dgm:t>
    </dgm:pt>
    <dgm:pt modelId="{90843013-A953-4A43-9FB5-1A0AFCF338B4}" type="parTrans" cxnId="{064DFF70-E583-B945-898B-72C90FA2BA1E}">
      <dgm:prSet/>
      <dgm:spPr/>
      <dgm:t>
        <a:bodyPr/>
        <a:lstStyle/>
        <a:p>
          <a:endParaRPr lang="en-US"/>
        </a:p>
      </dgm:t>
    </dgm:pt>
    <dgm:pt modelId="{BC39A1A5-D532-5A4D-86F3-2FD1F10C725B}" type="sibTrans" cxnId="{064DFF70-E583-B945-898B-72C90FA2BA1E}">
      <dgm:prSet/>
      <dgm:spPr/>
      <dgm:t>
        <a:bodyPr/>
        <a:lstStyle/>
        <a:p>
          <a:endParaRPr lang="en-US"/>
        </a:p>
      </dgm:t>
    </dgm:pt>
    <dgm:pt modelId="{A3BBDCC4-32D9-9246-9295-FA0490C5FA1E}">
      <dgm:prSet phldrT="[Text]" custT="1"/>
      <dgm:spPr/>
      <dgm:t>
        <a:bodyPr/>
        <a:lstStyle/>
        <a:p>
          <a:pPr algn="ctr">
            <a:buNone/>
          </a:pPr>
          <a:r>
            <a:rPr lang="en-US" sz="2000" b="1" dirty="0"/>
            <a:t>Referral and Care Coordination </a:t>
          </a:r>
        </a:p>
      </dgm:t>
    </dgm:pt>
    <dgm:pt modelId="{5F243968-30AC-DB40-AE97-1C8EC66BEB8B}" type="parTrans" cxnId="{DD1281B9-9D5D-094B-86BD-D0607483C6F2}">
      <dgm:prSet/>
      <dgm:spPr/>
      <dgm:t>
        <a:bodyPr/>
        <a:lstStyle/>
        <a:p>
          <a:endParaRPr lang="en-US"/>
        </a:p>
      </dgm:t>
    </dgm:pt>
    <dgm:pt modelId="{BCD8223D-C1AA-9C4A-B28F-29F91C0D3B2C}" type="sibTrans" cxnId="{DD1281B9-9D5D-094B-86BD-D0607483C6F2}">
      <dgm:prSet/>
      <dgm:spPr/>
      <dgm:t>
        <a:bodyPr/>
        <a:lstStyle/>
        <a:p>
          <a:endParaRPr lang="en-US"/>
        </a:p>
      </dgm:t>
    </dgm:pt>
    <dgm:pt modelId="{80E788CA-0116-B34B-8E7A-F6D2E04BCD8B}">
      <dgm:prSet phldrT="[Text]" custT="1"/>
      <dgm:spPr/>
      <dgm:t>
        <a:bodyPr/>
        <a:lstStyle/>
        <a:p>
          <a:pPr algn="ctr">
            <a:buNone/>
          </a:pPr>
          <a:r>
            <a:rPr lang="en-US" sz="2000" b="1" dirty="0"/>
            <a:t>Tele-dentistry Triage Platform</a:t>
          </a:r>
        </a:p>
      </dgm:t>
    </dgm:pt>
    <dgm:pt modelId="{4837B922-8ADD-144C-8962-820C3833208A}" type="parTrans" cxnId="{0B6E0252-2CE3-E44D-A4EF-10D842E4E784}">
      <dgm:prSet/>
      <dgm:spPr/>
      <dgm:t>
        <a:bodyPr/>
        <a:lstStyle/>
        <a:p>
          <a:endParaRPr lang="en-US"/>
        </a:p>
      </dgm:t>
    </dgm:pt>
    <dgm:pt modelId="{5B77232A-C273-4244-BFA2-A4A6671A8849}" type="sibTrans" cxnId="{0B6E0252-2CE3-E44D-A4EF-10D842E4E784}">
      <dgm:prSet/>
      <dgm:spPr/>
      <dgm:t>
        <a:bodyPr/>
        <a:lstStyle/>
        <a:p>
          <a:endParaRPr lang="en-US"/>
        </a:p>
      </dgm:t>
    </dgm:pt>
    <dgm:pt modelId="{B21C81FB-DEBC-2E44-8D04-9E6174DA217A}" type="pres">
      <dgm:prSet presAssocID="{96F36384-05A4-B74D-B689-3661D0F5116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8FDADDD6-4D43-8C4B-B441-213B3A3713F9}" type="pres">
      <dgm:prSet presAssocID="{96F36384-05A4-B74D-B689-3661D0F5116E}" presName="children" presStyleCnt="0"/>
      <dgm:spPr/>
    </dgm:pt>
    <dgm:pt modelId="{A69AAC42-DC23-AF4B-98F4-D905F12A52E4}" type="pres">
      <dgm:prSet presAssocID="{96F36384-05A4-B74D-B689-3661D0F5116E}" presName="child1group" presStyleCnt="0"/>
      <dgm:spPr/>
    </dgm:pt>
    <dgm:pt modelId="{4859929B-D024-EB45-AD0E-65BC16B76222}" type="pres">
      <dgm:prSet presAssocID="{96F36384-05A4-B74D-B689-3661D0F5116E}" presName="child1" presStyleLbl="bgAcc1" presStyleIdx="0" presStyleCnt="4" custScaleX="164142" custScaleY="70525" custLinFactNeighborX="0" custLinFactNeighborY="1091"/>
      <dgm:spPr/>
    </dgm:pt>
    <dgm:pt modelId="{1FF14AE6-876B-954A-8127-960E26A3B69D}" type="pres">
      <dgm:prSet presAssocID="{96F36384-05A4-B74D-B689-3661D0F5116E}" presName="child1Text" presStyleLbl="bgAcc1" presStyleIdx="0" presStyleCnt="4">
        <dgm:presLayoutVars>
          <dgm:bulletEnabled val="1"/>
        </dgm:presLayoutVars>
      </dgm:prSet>
      <dgm:spPr/>
    </dgm:pt>
    <dgm:pt modelId="{653F4813-3F67-6A42-86B8-0F7E67B5DE14}" type="pres">
      <dgm:prSet presAssocID="{96F36384-05A4-B74D-B689-3661D0F5116E}" presName="child2group" presStyleCnt="0"/>
      <dgm:spPr/>
    </dgm:pt>
    <dgm:pt modelId="{2662024E-BF5D-9849-AE81-47B62425CC9B}" type="pres">
      <dgm:prSet presAssocID="{96F36384-05A4-B74D-B689-3661D0F5116E}" presName="child2" presStyleLbl="bgAcc1" presStyleIdx="1" presStyleCnt="4" custScaleX="155580" custScaleY="57901"/>
      <dgm:spPr/>
    </dgm:pt>
    <dgm:pt modelId="{FC1F7EED-D9E5-DF4E-B378-5995C797C0E5}" type="pres">
      <dgm:prSet presAssocID="{96F36384-05A4-B74D-B689-3661D0F5116E}" presName="child2Text" presStyleLbl="bgAcc1" presStyleIdx="1" presStyleCnt="4">
        <dgm:presLayoutVars>
          <dgm:bulletEnabled val="1"/>
        </dgm:presLayoutVars>
      </dgm:prSet>
      <dgm:spPr/>
    </dgm:pt>
    <dgm:pt modelId="{9F90AD92-9C18-2840-8D26-69514E165E6B}" type="pres">
      <dgm:prSet presAssocID="{96F36384-05A4-B74D-B689-3661D0F5116E}" presName="child3group" presStyleCnt="0"/>
      <dgm:spPr/>
    </dgm:pt>
    <dgm:pt modelId="{5D8BB572-F339-A644-9B32-BA7BC49FBA7E}" type="pres">
      <dgm:prSet presAssocID="{96F36384-05A4-B74D-B689-3661D0F5116E}" presName="child3" presStyleLbl="bgAcc1" presStyleIdx="2" presStyleCnt="4" custScaleX="196741" custScaleY="76739" custLinFactNeighborX="33051" custLinFactNeighborY="-13618"/>
      <dgm:spPr/>
    </dgm:pt>
    <dgm:pt modelId="{F0F3FD49-CA1C-3240-850F-9B2146C0EA6E}" type="pres">
      <dgm:prSet presAssocID="{96F36384-05A4-B74D-B689-3661D0F5116E}" presName="child3Text" presStyleLbl="bgAcc1" presStyleIdx="2" presStyleCnt="4">
        <dgm:presLayoutVars>
          <dgm:bulletEnabled val="1"/>
        </dgm:presLayoutVars>
      </dgm:prSet>
      <dgm:spPr/>
    </dgm:pt>
    <dgm:pt modelId="{D485368A-284C-0442-B9C7-31CE6DFA4988}" type="pres">
      <dgm:prSet presAssocID="{96F36384-05A4-B74D-B689-3661D0F5116E}" presName="child4group" presStyleCnt="0"/>
      <dgm:spPr/>
    </dgm:pt>
    <dgm:pt modelId="{A342C6AE-A4C2-A147-B228-21E9FA9CB0F1}" type="pres">
      <dgm:prSet presAssocID="{96F36384-05A4-B74D-B689-3661D0F5116E}" presName="child4" presStyleLbl="bgAcc1" presStyleIdx="3" presStyleCnt="4" custScaleX="164245" custScaleY="74751" custLinFactNeighborX="-24481" custLinFactNeighborY="-13619"/>
      <dgm:spPr/>
    </dgm:pt>
    <dgm:pt modelId="{9D98B5A3-EB4D-814A-865F-52929B48EE9A}" type="pres">
      <dgm:prSet presAssocID="{96F36384-05A4-B74D-B689-3661D0F5116E}" presName="child4Text" presStyleLbl="bgAcc1" presStyleIdx="3" presStyleCnt="4">
        <dgm:presLayoutVars>
          <dgm:bulletEnabled val="1"/>
        </dgm:presLayoutVars>
      </dgm:prSet>
      <dgm:spPr/>
    </dgm:pt>
    <dgm:pt modelId="{BD67357E-01F3-5543-BE7A-336DFBDB3AC0}" type="pres">
      <dgm:prSet presAssocID="{96F36384-05A4-B74D-B689-3661D0F5116E}" presName="childPlaceholder" presStyleCnt="0"/>
      <dgm:spPr/>
    </dgm:pt>
    <dgm:pt modelId="{56CE53E2-7ADD-374D-A823-0AFE410914B6}" type="pres">
      <dgm:prSet presAssocID="{96F36384-05A4-B74D-B689-3661D0F5116E}" presName="circle" presStyleCnt="0"/>
      <dgm:spPr/>
    </dgm:pt>
    <dgm:pt modelId="{B3DC8804-1703-E14F-A8DC-2CE69ABD0CB3}" type="pres">
      <dgm:prSet presAssocID="{96F36384-05A4-B74D-B689-3661D0F5116E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48B14E2-8E0E-3542-B266-BA0CDE3E6E64}" type="pres">
      <dgm:prSet presAssocID="{96F36384-05A4-B74D-B689-3661D0F5116E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3AA32BA7-DAFE-1E4F-A7C9-F4CD4C74C2ED}" type="pres">
      <dgm:prSet presAssocID="{96F36384-05A4-B74D-B689-3661D0F5116E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E2176698-1F3E-DC4F-A774-69A84F6AA604}" type="pres">
      <dgm:prSet presAssocID="{96F36384-05A4-B74D-B689-3661D0F5116E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39DE05E5-169C-CF44-87E3-AE903768180F}" type="pres">
      <dgm:prSet presAssocID="{96F36384-05A4-B74D-B689-3661D0F5116E}" presName="quadrantPlaceholder" presStyleCnt="0"/>
      <dgm:spPr/>
    </dgm:pt>
    <dgm:pt modelId="{2EFFB456-45FF-8F44-98FC-257E6D0CE869}" type="pres">
      <dgm:prSet presAssocID="{96F36384-05A4-B74D-B689-3661D0F5116E}" presName="center1" presStyleLbl="fgShp" presStyleIdx="0" presStyleCnt="2"/>
      <dgm:spPr/>
    </dgm:pt>
    <dgm:pt modelId="{8B0A52AC-42C4-CF46-8086-D9B6E2492625}" type="pres">
      <dgm:prSet presAssocID="{96F36384-05A4-B74D-B689-3661D0F5116E}" presName="center2" presStyleLbl="fgShp" presStyleIdx="1" presStyleCnt="2"/>
      <dgm:spPr/>
    </dgm:pt>
  </dgm:ptLst>
  <dgm:cxnLst>
    <dgm:cxn modelId="{FA68BE1F-35D1-4D44-BDA4-95DE7B0BF510}" type="presOf" srcId="{A65209F0-541B-E342-A8C0-3F409F450DBF}" destId="{E2176698-1F3E-DC4F-A774-69A84F6AA604}" srcOrd="0" destOrd="0" presId="urn:microsoft.com/office/officeart/2005/8/layout/cycle4"/>
    <dgm:cxn modelId="{C1228522-57F7-E047-A5FF-5B3024974F0B}" type="presOf" srcId="{C6CF6119-B127-404D-BB28-6196EE1CDB9E}" destId="{B3DC8804-1703-E14F-A8DC-2CE69ABD0CB3}" srcOrd="0" destOrd="0" presId="urn:microsoft.com/office/officeart/2005/8/layout/cycle4"/>
    <dgm:cxn modelId="{CFB81D23-E968-E948-9850-0E18F0666BCB}" type="presOf" srcId="{E92A096D-6086-B948-8F5F-E900D85BE070}" destId="{F0F3FD49-CA1C-3240-850F-9B2146C0EA6E}" srcOrd="1" destOrd="0" presId="urn:microsoft.com/office/officeart/2005/8/layout/cycle4"/>
    <dgm:cxn modelId="{731AC52B-4C96-A442-BB2E-321E53F3F562}" type="presOf" srcId="{80E788CA-0116-B34B-8E7A-F6D2E04BCD8B}" destId="{1FF14AE6-876B-954A-8127-960E26A3B69D}" srcOrd="1" destOrd="0" presId="urn:microsoft.com/office/officeart/2005/8/layout/cycle4"/>
    <dgm:cxn modelId="{F678A736-3524-AA42-952D-0FDEC316D4ED}" srcId="{96F36384-05A4-B74D-B689-3661D0F5116E}" destId="{0BA7FD3C-B97A-2148-A45D-2B00DD8AE9EE}" srcOrd="2" destOrd="0" parTransId="{CAC3D99F-925C-E149-B05D-8D017F50D54A}" sibTransId="{1AEB04C5-8651-5A4C-878B-239A48254FD3}"/>
    <dgm:cxn modelId="{8553AB38-E296-FF41-A482-75684FE2CF5C}" type="presOf" srcId="{96F36384-05A4-B74D-B689-3661D0F5116E}" destId="{B21C81FB-DEBC-2E44-8D04-9E6174DA217A}" srcOrd="0" destOrd="0" presId="urn:microsoft.com/office/officeart/2005/8/layout/cycle4"/>
    <dgm:cxn modelId="{3AD23D3B-F5C6-654F-9E6A-7D90C33EE8A6}" type="presOf" srcId="{0BA7FD3C-B97A-2148-A45D-2B00DD8AE9EE}" destId="{3AA32BA7-DAFE-1E4F-A7C9-F4CD4C74C2ED}" srcOrd="0" destOrd="0" presId="urn:microsoft.com/office/officeart/2005/8/layout/cycle4"/>
    <dgm:cxn modelId="{D4189365-BA42-BA4A-9A43-61A042EC6100}" type="presOf" srcId="{FEC607AC-B9B7-AD46-B028-820E0F52A529}" destId="{248B14E2-8E0E-3542-B266-BA0CDE3E6E64}" srcOrd="0" destOrd="0" presId="urn:microsoft.com/office/officeart/2005/8/layout/cycle4"/>
    <dgm:cxn modelId="{9D544748-1C07-4542-8829-3A1F9BC3437B}" type="presOf" srcId="{80E788CA-0116-B34B-8E7A-F6D2E04BCD8B}" destId="{4859929B-D024-EB45-AD0E-65BC16B76222}" srcOrd="0" destOrd="0" presId="urn:microsoft.com/office/officeart/2005/8/layout/cycle4"/>
    <dgm:cxn modelId="{AC3B9E6B-3AD9-6B4B-AF51-6AA6EBDFBB3F}" type="presOf" srcId="{A3BBDCC4-32D9-9246-9295-FA0490C5FA1E}" destId="{A342C6AE-A4C2-A147-B228-21E9FA9CB0F1}" srcOrd="0" destOrd="0" presId="urn:microsoft.com/office/officeart/2005/8/layout/cycle4"/>
    <dgm:cxn modelId="{BDEA7E4C-71F1-FB46-B03B-F74A68BD2EFD}" srcId="{96F36384-05A4-B74D-B689-3661D0F5116E}" destId="{A65209F0-541B-E342-A8C0-3F409F450DBF}" srcOrd="3" destOrd="0" parTransId="{70FFF65B-61FE-E547-AA16-C04DD18263EB}" sibTransId="{CC703FA6-B0D8-764D-8EE0-2CA490366208}"/>
    <dgm:cxn modelId="{064DFF70-E583-B945-898B-72C90FA2BA1E}" srcId="{0BA7FD3C-B97A-2148-A45D-2B00DD8AE9EE}" destId="{E92A096D-6086-B948-8F5F-E900D85BE070}" srcOrd="0" destOrd="0" parTransId="{90843013-A953-4A43-9FB5-1A0AFCF338B4}" sibTransId="{BC39A1A5-D532-5A4D-86F3-2FD1F10C725B}"/>
    <dgm:cxn modelId="{0B6E0252-2CE3-E44D-A4EF-10D842E4E784}" srcId="{C6CF6119-B127-404D-BB28-6196EE1CDB9E}" destId="{80E788CA-0116-B34B-8E7A-F6D2E04BCD8B}" srcOrd="0" destOrd="0" parTransId="{4837B922-8ADD-144C-8962-820C3833208A}" sibTransId="{5B77232A-C273-4244-BFA2-A4A6671A8849}"/>
    <dgm:cxn modelId="{D5376A52-51C4-AD45-AACD-417E788C1188}" srcId="{96F36384-05A4-B74D-B689-3661D0F5116E}" destId="{FEC607AC-B9B7-AD46-B028-820E0F52A529}" srcOrd="1" destOrd="0" parTransId="{662E6688-F51C-BF40-8B48-BA52DFC4744C}" sibTransId="{37DAD4F4-FA0A-9E4F-A8C9-E0B8996F17F6}"/>
    <dgm:cxn modelId="{474AB674-1781-BD4D-A6BC-04136EA7CABA}" srcId="{FEC607AC-B9B7-AD46-B028-820E0F52A529}" destId="{A9F3FE23-199C-6142-A526-233788DA9F9B}" srcOrd="0" destOrd="0" parTransId="{B3BBCAB3-06DE-8344-A2DB-38612E288A3B}" sibTransId="{173EC503-FFC1-E149-B06E-0BB951E3E81E}"/>
    <dgm:cxn modelId="{20B16488-5E5B-654C-A135-C2434A255E4E}" type="presOf" srcId="{E92A096D-6086-B948-8F5F-E900D85BE070}" destId="{5D8BB572-F339-A644-9B32-BA7BC49FBA7E}" srcOrd="0" destOrd="0" presId="urn:microsoft.com/office/officeart/2005/8/layout/cycle4"/>
    <dgm:cxn modelId="{BCDF61B1-BC5D-1F4D-83F1-A114615B25B2}" type="presOf" srcId="{A9F3FE23-199C-6142-A526-233788DA9F9B}" destId="{2662024E-BF5D-9849-AE81-47B62425CC9B}" srcOrd="0" destOrd="0" presId="urn:microsoft.com/office/officeart/2005/8/layout/cycle4"/>
    <dgm:cxn modelId="{DD1281B9-9D5D-094B-86BD-D0607483C6F2}" srcId="{A65209F0-541B-E342-A8C0-3F409F450DBF}" destId="{A3BBDCC4-32D9-9246-9295-FA0490C5FA1E}" srcOrd="0" destOrd="0" parTransId="{5F243968-30AC-DB40-AE97-1C8EC66BEB8B}" sibTransId="{BCD8223D-C1AA-9C4A-B28F-29F91C0D3B2C}"/>
    <dgm:cxn modelId="{992556D5-D2F1-2549-892B-6A2F2FBA5778}" type="presOf" srcId="{A3BBDCC4-32D9-9246-9295-FA0490C5FA1E}" destId="{9D98B5A3-EB4D-814A-865F-52929B48EE9A}" srcOrd="1" destOrd="0" presId="urn:microsoft.com/office/officeart/2005/8/layout/cycle4"/>
    <dgm:cxn modelId="{40F61DF1-CB8A-D64B-8F6C-E03A5FBEB0FB}" srcId="{96F36384-05A4-B74D-B689-3661D0F5116E}" destId="{C6CF6119-B127-404D-BB28-6196EE1CDB9E}" srcOrd="0" destOrd="0" parTransId="{B51B2DF8-CB45-834F-95F6-3CE25895F5B0}" sibTransId="{341593F6-C7B8-7147-9F08-6C336F9FDD9D}"/>
    <dgm:cxn modelId="{06A78AF8-8A4D-2F4F-A499-825762A26591}" type="presOf" srcId="{A9F3FE23-199C-6142-A526-233788DA9F9B}" destId="{FC1F7EED-D9E5-DF4E-B378-5995C797C0E5}" srcOrd="1" destOrd="0" presId="urn:microsoft.com/office/officeart/2005/8/layout/cycle4"/>
    <dgm:cxn modelId="{A58E6397-C139-074C-8196-086A6D77398D}" type="presParOf" srcId="{B21C81FB-DEBC-2E44-8D04-9E6174DA217A}" destId="{8FDADDD6-4D43-8C4B-B441-213B3A3713F9}" srcOrd="0" destOrd="0" presId="urn:microsoft.com/office/officeart/2005/8/layout/cycle4"/>
    <dgm:cxn modelId="{243B0FB2-3A60-E84D-A385-AAD5B55EFA0C}" type="presParOf" srcId="{8FDADDD6-4D43-8C4B-B441-213B3A3713F9}" destId="{A69AAC42-DC23-AF4B-98F4-D905F12A52E4}" srcOrd="0" destOrd="0" presId="urn:microsoft.com/office/officeart/2005/8/layout/cycle4"/>
    <dgm:cxn modelId="{FF9DE2B4-5DE3-014F-9D27-850AE0B02BCC}" type="presParOf" srcId="{A69AAC42-DC23-AF4B-98F4-D905F12A52E4}" destId="{4859929B-D024-EB45-AD0E-65BC16B76222}" srcOrd="0" destOrd="0" presId="urn:microsoft.com/office/officeart/2005/8/layout/cycle4"/>
    <dgm:cxn modelId="{EA50F6C5-096A-F248-A6C3-BACFE56F5446}" type="presParOf" srcId="{A69AAC42-DC23-AF4B-98F4-D905F12A52E4}" destId="{1FF14AE6-876B-954A-8127-960E26A3B69D}" srcOrd="1" destOrd="0" presId="urn:microsoft.com/office/officeart/2005/8/layout/cycle4"/>
    <dgm:cxn modelId="{9035F292-B0FE-E741-9891-A69D1568E54B}" type="presParOf" srcId="{8FDADDD6-4D43-8C4B-B441-213B3A3713F9}" destId="{653F4813-3F67-6A42-86B8-0F7E67B5DE14}" srcOrd="1" destOrd="0" presId="urn:microsoft.com/office/officeart/2005/8/layout/cycle4"/>
    <dgm:cxn modelId="{6AF39F68-4047-7942-B73E-10248F66BEAA}" type="presParOf" srcId="{653F4813-3F67-6A42-86B8-0F7E67B5DE14}" destId="{2662024E-BF5D-9849-AE81-47B62425CC9B}" srcOrd="0" destOrd="0" presId="urn:microsoft.com/office/officeart/2005/8/layout/cycle4"/>
    <dgm:cxn modelId="{0B0072DA-F2F5-DA44-B858-4258BD864624}" type="presParOf" srcId="{653F4813-3F67-6A42-86B8-0F7E67B5DE14}" destId="{FC1F7EED-D9E5-DF4E-B378-5995C797C0E5}" srcOrd="1" destOrd="0" presId="urn:microsoft.com/office/officeart/2005/8/layout/cycle4"/>
    <dgm:cxn modelId="{F1D13CD0-5C49-2A49-8573-10A6007FB4FF}" type="presParOf" srcId="{8FDADDD6-4D43-8C4B-B441-213B3A3713F9}" destId="{9F90AD92-9C18-2840-8D26-69514E165E6B}" srcOrd="2" destOrd="0" presId="urn:microsoft.com/office/officeart/2005/8/layout/cycle4"/>
    <dgm:cxn modelId="{65E520EC-2280-4D42-8F6D-4A3D64FCEC46}" type="presParOf" srcId="{9F90AD92-9C18-2840-8D26-69514E165E6B}" destId="{5D8BB572-F339-A644-9B32-BA7BC49FBA7E}" srcOrd="0" destOrd="0" presId="urn:microsoft.com/office/officeart/2005/8/layout/cycle4"/>
    <dgm:cxn modelId="{87EAD2C8-40CB-204B-9B09-CE55685C7C3D}" type="presParOf" srcId="{9F90AD92-9C18-2840-8D26-69514E165E6B}" destId="{F0F3FD49-CA1C-3240-850F-9B2146C0EA6E}" srcOrd="1" destOrd="0" presId="urn:microsoft.com/office/officeart/2005/8/layout/cycle4"/>
    <dgm:cxn modelId="{37C1CB45-0317-5A41-A834-3B4C1CC2864F}" type="presParOf" srcId="{8FDADDD6-4D43-8C4B-B441-213B3A3713F9}" destId="{D485368A-284C-0442-B9C7-31CE6DFA4988}" srcOrd="3" destOrd="0" presId="urn:microsoft.com/office/officeart/2005/8/layout/cycle4"/>
    <dgm:cxn modelId="{2BEF72DE-E75E-1F48-B78A-97DD4B04EA5F}" type="presParOf" srcId="{D485368A-284C-0442-B9C7-31CE6DFA4988}" destId="{A342C6AE-A4C2-A147-B228-21E9FA9CB0F1}" srcOrd="0" destOrd="0" presId="urn:microsoft.com/office/officeart/2005/8/layout/cycle4"/>
    <dgm:cxn modelId="{E377B27A-6F87-2D4B-AC0A-9641AC6799E8}" type="presParOf" srcId="{D485368A-284C-0442-B9C7-31CE6DFA4988}" destId="{9D98B5A3-EB4D-814A-865F-52929B48EE9A}" srcOrd="1" destOrd="0" presId="urn:microsoft.com/office/officeart/2005/8/layout/cycle4"/>
    <dgm:cxn modelId="{8B3101FA-7216-4D41-8730-EDCCA6131726}" type="presParOf" srcId="{8FDADDD6-4D43-8C4B-B441-213B3A3713F9}" destId="{BD67357E-01F3-5543-BE7A-336DFBDB3AC0}" srcOrd="4" destOrd="0" presId="urn:microsoft.com/office/officeart/2005/8/layout/cycle4"/>
    <dgm:cxn modelId="{BAEC8E34-32D6-A543-AA45-3BAFCC0209EE}" type="presParOf" srcId="{B21C81FB-DEBC-2E44-8D04-9E6174DA217A}" destId="{56CE53E2-7ADD-374D-A823-0AFE410914B6}" srcOrd="1" destOrd="0" presId="urn:microsoft.com/office/officeart/2005/8/layout/cycle4"/>
    <dgm:cxn modelId="{A46A919E-6402-0344-A032-41D6DBF4E79C}" type="presParOf" srcId="{56CE53E2-7ADD-374D-A823-0AFE410914B6}" destId="{B3DC8804-1703-E14F-A8DC-2CE69ABD0CB3}" srcOrd="0" destOrd="0" presId="urn:microsoft.com/office/officeart/2005/8/layout/cycle4"/>
    <dgm:cxn modelId="{7BA41921-EAA8-4843-9C51-946232359315}" type="presParOf" srcId="{56CE53E2-7ADD-374D-A823-0AFE410914B6}" destId="{248B14E2-8E0E-3542-B266-BA0CDE3E6E64}" srcOrd="1" destOrd="0" presId="urn:microsoft.com/office/officeart/2005/8/layout/cycle4"/>
    <dgm:cxn modelId="{55DABF88-F39F-144C-BBD5-AE7DF549D670}" type="presParOf" srcId="{56CE53E2-7ADD-374D-A823-0AFE410914B6}" destId="{3AA32BA7-DAFE-1E4F-A7C9-F4CD4C74C2ED}" srcOrd="2" destOrd="0" presId="urn:microsoft.com/office/officeart/2005/8/layout/cycle4"/>
    <dgm:cxn modelId="{06758892-C530-F74C-B224-D96731FBD23A}" type="presParOf" srcId="{56CE53E2-7ADD-374D-A823-0AFE410914B6}" destId="{E2176698-1F3E-DC4F-A774-69A84F6AA604}" srcOrd="3" destOrd="0" presId="urn:microsoft.com/office/officeart/2005/8/layout/cycle4"/>
    <dgm:cxn modelId="{E094B8AD-2F92-EB4F-924A-F8AAA2CA77B3}" type="presParOf" srcId="{56CE53E2-7ADD-374D-A823-0AFE410914B6}" destId="{39DE05E5-169C-CF44-87E3-AE903768180F}" srcOrd="4" destOrd="0" presId="urn:microsoft.com/office/officeart/2005/8/layout/cycle4"/>
    <dgm:cxn modelId="{8C3BB799-C9B9-6F46-9AEE-DCFE16E040B3}" type="presParOf" srcId="{B21C81FB-DEBC-2E44-8D04-9E6174DA217A}" destId="{2EFFB456-45FF-8F44-98FC-257E6D0CE869}" srcOrd="2" destOrd="0" presId="urn:microsoft.com/office/officeart/2005/8/layout/cycle4"/>
    <dgm:cxn modelId="{FBFE7376-C311-5643-A6C5-34520FC6825C}" type="presParOf" srcId="{B21C81FB-DEBC-2E44-8D04-9E6174DA217A}" destId="{8B0A52AC-42C4-CF46-8086-D9B6E2492625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05A14-6CC4-B046-B72B-D11430E16557}">
      <dsp:nvSpPr>
        <dsp:cNvPr id="0" name=""/>
        <dsp:cNvSpPr/>
      </dsp:nvSpPr>
      <dsp:spPr>
        <a:xfrm>
          <a:off x="1032" y="905991"/>
          <a:ext cx="3624057" cy="2301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1DFC0-3933-9745-A6C5-C728B533CBF8}">
      <dsp:nvSpPr>
        <dsp:cNvPr id="0" name=""/>
        <dsp:cNvSpPr/>
      </dsp:nvSpPr>
      <dsp:spPr>
        <a:xfrm>
          <a:off x="403705" y="1288531"/>
          <a:ext cx="3624057" cy="23012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/>
            <a:t>Measure 1</a:t>
          </a:r>
          <a:br>
            <a:rPr lang="en-US" sz="1800" kern="1200" dirty="0"/>
          </a:br>
          <a:r>
            <a:rPr lang="en-US" sz="1800" b="0" i="0" kern="1200" dirty="0"/>
            <a:t>Number of ED visits for ambulatory care sensitive nontraumatic dental conditions per 100,000 member-months for adults</a:t>
          </a:r>
          <a:endParaRPr lang="en-US" sz="1800" kern="1200" dirty="0"/>
        </a:p>
      </dsp:txBody>
      <dsp:txXfrm>
        <a:off x="471107" y="1355933"/>
        <a:ext cx="3489253" cy="2166472"/>
      </dsp:txXfrm>
    </dsp:sp>
    <dsp:sp modelId="{DDD8ECD5-132D-5E43-B941-2DEF9CCEE8EC}">
      <dsp:nvSpPr>
        <dsp:cNvPr id="0" name=""/>
        <dsp:cNvSpPr/>
      </dsp:nvSpPr>
      <dsp:spPr>
        <a:xfrm>
          <a:off x="4430436" y="905991"/>
          <a:ext cx="3624057" cy="2301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2753D-F7F9-4844-A374-C599FE9E97F3}">
      <dsp:nvSpPr>
        <dsp:cNvPr id="0" name=""/>
        <dsp:cNvSpPr/>
      </dsp:nvSpPr>
      <dsp:spPr>
        <a:xfrm>
          <a:off x="4833109" y="1288531"/>
          <a:ext cx="3624057" cy="23012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/>
            <a:t>Measure 2</a:t>
          </a:r>
          <a:br>
            <a:rPr lang="en-US" sz="1800" kern="1200"/>
          </a:br>
          <a:r>
            <a:rPr lang="en-US" sz="1800" b="0" i="0" kern="1200"/>
            <a:t>The percentage of ambulatory care sensitive nontraumatic dental condition ED visits among adults ≥ 18 y in the reporting period for which the member visited a dentist within 7 d and within 30 d of the ED visit</a:t>
          </a:r>
          <a:endParaRPr lang="en-US" sz="1800" kern="1200"/>
        </a:p>
      </dsp:txBody>
      <dsp:txXfrm>
        <a:off x="4900511" y="1355933"/>
        <a:ext cx="3489253" cy="21664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BB572-F339-A644-9B32-BA7BC49FBA7E}">
      <dsp:nvSpPr>
        <dsp:cNvPr id="0" name=""/>
        <dsp:cNvSpPr/>
      </dsp:nvSpPr>
      <dsp:spPr>
        <a:xfrm>
          <a:off x="4113223" y="2541296"/>
          <a:ext cx="3666479" cy="926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Co-located Dental Office (Urgent Care)</a:t>
          </a:r>
        </a:p>
      </dsp:txBody>
      <dsp:txXfrm>
        <a:off x="5233517" y="2793243"/>
        <a:ext cx="2525835" cy="654091"/>
      </dsp:txXfrm>
    </dsp:sp>
    <dsp:sp modelId="{A342C6AE-A4C2-A147-B228-21E9FA9CB0F1}">
      <dsp:nvSpPr>
        <dsp:cNvPr id="0" name=""/>
        <dsp:cNvSpPr/>
      </dsp:nvSpPr>
      <dsp:spPr>
        <a:xfrm>
          <a:off x="303230" y="2553283"/>
          <a:ext cx="3060881" cy="902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Referral and Care Coordination </a:t>
          </a:r>
        </a:p>
      </dsp:txBody>
      <dsp:txXfrm>
        <a:off x="323053" y="2798704"/>
        <a:ext cx="2102971" cy="637146"/>
      </dsp:txXfrm>
    </dsp:sp>
    <dsp:sp modelId="{2662024E-BF5D-9849-AE81-47B62425CC9B}">
      <dsp:nvSpPr>
        <dsp:cNvPr id="0" name=""/>
        <dsp:cNvSpPr/>
      </dsp:nvSpPr>
      <dsp:spPr>
        <a:xfrm>
          <a:off x="3880822" y="254108"/>
          <a:ext cx="2899399" cy="698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Mobile Dental Van</a:t>
          </a:r>
        </a:p>
      </dsp:txBody>
      <dsp:txXfrm>
        <a:off x="4765996" y="269462"/>
        <a:ext cx="1998871" cy="493525"/>
      </dsp:txXfrm>
    </dsp:sp>
    <dsp:sp modelId="{4859929B-D024-EB45-AD0E-65BC16B76222}">
      <dsp:nvSpPr>
        <dsp:cNvPr id="0" name=""/>
        <dsp:cNvSpPr/>
      </dsp:nvSpPr>
      <dsp:spPr>
        <a:xfrm>
          <a:off x="760419" y="191080"/>
          <a:ext cx="3058961" cy="851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b="1" kern="1200" dirty="0"/>
            <a:t>Tele-dentistry Triage Platform</a:t>
          </a:r>
        </a:p>
      </dsp:txBody>
      <dsp:txXfrm>
        <a:off x="779121" y="209782"/>
        <a:ext cx="2103869" cy="601126"/>
      </dsp:txXfrm>
    </dsp:sp>
    <dsp:sp modelId="{B3DC8804-1703-E14F-A8DC-2CE69ABD0CB3}">
      <dsp:nvSpPr>
        <dsp:cNvPr id="0" name=""/>
        <dsp:cNvSpPr/>
      </dsp:nvSpPr>
      <dsp:spPr>
        <a:xfrm>
          <a:off x="2290400" y="215031"/>
          <a:ext cx="1633485" cy="163348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Divert 911 Calls</a:t>
          </a:r>
        </a:p>
      </dsp:txBody>
      <dsp:txXfrm>
        <a:off x="2768837" y="693468"/>
        <a:ext cx="1155048" cy="1155048"/>
      </dsp:txXfrm>
    </dsp:sp>
    <dsp:sp modelId="{248B14E2-8E0E-3542-B266-BA0CDE3E6E64}">
      <dsp:nvSpPr>
        <dsp:cNvPr id="0" name=""/>
        <dsp:cNvSpPr/>
      </dsp:nvSpPr>
      <dsp:spPr>
        <a:xfrm rot="5400000">
          <a:off x="3999335" y="215031"/>
          <a:ext cx="1633485" cy="163348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Divert Patients</a:t>
          </a:r>
        </a:p>
      </dsp:txBody>
      <dsp:txXfrm rot="-5400000">
        <a:off x="3999335" y="693468"/>
        <a:ext cx="1155048" cy="1155048"/>
      </dsp:txXfrm>
    </dsp:sp>
    <dsp:sp modelId="{3AA32BA7-DAFE-1E4F-A7C9-F4CD4C74C2ED}">
      <dsp:nvSpPr>
        <dsp:cNvPr id="0" name=""/>
        <dsp:cNvSpPr/>
      </dsp:nvSpPr>
      <dsp:spPr>
        <a:xfrm rot="10800000">
          <a:off x="3999335" y="1923966"/>
          <a:ext cx="1633485" cy="163348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Provide Definitive Dental Treatment</a:t>
          </a:r>
        </a:p>
      </dsp:txBody>
      <dsp:txXfrm rot="10800000">
        <a:off x="3999335" y="1923966"/>
        <a:ext cx="1155048" cy="1155048"/>
      </dsp:txXfrm>
    </dsp:sp>
    <dsp:sp modelId="{E2176698-1F3E-DC4F-A774-69A84F6AA604}">
      <dsp:nvSpPr>
        <dsp:cNvPr id="0" name=""/>
        <dsp:cNvSpPr/>
      </dsp:nvSpPr>
      <dsp:spPr>
        <a:xfrm rot="16200000">
          <a:off x="2290400" y="1923966"/>
          <a:ext cx="1633485" cy="163348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Connect to a Dental Home</a:t>
          </a:r>
        </a:p>
      </dsp:txBody>
      <dsp:txXfrm rot="5400000">
        <a:off x="2768837" y="1923966"/>
        <a:ext cx="1155048" cy="1155048"/>
      </dsp:txXfrm>
    </dsp:sp>
    <dsp:sp modelId="{2EFFB456-45FF-8F44-98FC-257E6D0CE869}">
      <dsp:nvSpPr>
        <dsp:cNvPr id="0" name=""/>
        <dsp:cNvSpPr/>
      </dsp:nvSpPr>
      <dsp:spPr>
        <a:xfrm>
          <a:off x="3679617" y="1546718"/>
          <a:ext cx="563986" cy="49042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A52AC-42C4-CF46-8086-D9B6E2492625}">
      <dsp:nvSpPr>
        <dsp:cNvPr id="0" name=""/>
        <dsp:cNvSpPr/>
      </dsp:nvSpPr>
      <dsp:spPr>
        <a:xfrm rot="10800000">
          <a:off x="3679617" y="1735342"/>
          <a:ext cx="563986" cy="49042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3177" tIns="46589" rIns="93177" bIns="46589"/>
          <a:lstStyle/>
          <a:p>
            <a:r>
              <a:rPr lang="en-US" dirty="0"/>
              <a:t>Adults&gt;Children</a:t>
            </a:r>
          </a:p>
          <a:p>
            <a:r>
              <a:rPr lang="en-US" dirty="0"/>
              <a:t>Medicaid/uninsured&gt; commercially insured</a:t>
            </a:r>
          </a:p>
          <a:p>
            <a:r>
              <a:rPr lang="en-US" dirty="0"/>
              <a:t>Native Americans/African American&gt;Whites</a:t>
            </a:r>
          </a:p>
          <a:p>
            <a:r>
              <a:rPr lang="en-US" dirty="0"/>
              <a:t>Rural&gt; urban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9D78E-12D3-294F-8D81-1CB213C7A5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00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9D78E-12D3-294F-8D81-1CB213C7A5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78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26031" y="4593507"/>
            <a:ext cx="5808246" cy="3758324"/>
          </a:xfrm>
          <a:prstGeom prst="rect">
            <a:avLst/>
          </a:prstGeom>
        </p:spPr>
        <p:txBody>
          <a:bodyPr lIns="96019" tIns="48009" rIns="96019" bIns="48009"/>
          <a:lstStyle/>
          <a:p>
            <a:r>
              <a:rPr lang="en-US" dirty="0"/>
              <a:t>This is a list of initiatives and strategies that are the Division’s strategies for achieving oral health</a:t>
            </a:r>
          </a:p>
          <a:p>
            <a:endParaRPr lang="en-US" dirty="0"/>
          </a:p>
          <a:p>
            <a:r>
              <a:rPr lang="en-US" dirty="0"/>
              <a:t>DFH Oral Health  activities over the past several years about 7-10 years.   L</a:t>
            </a:r>
          </a:p>
          <a:p>
            <a:r>
              <a:rPr lang="en-US" dirty="0"/>
              <a:t>MCH supports  CWF and SBHC  programs through staffing, funding contracting and other grants </a:t>
            </a:r>
          </a:p>
          <a:p>
            <a:r>
              <a:rPr lang="en-US" dirty="0"/>
              <a:t>We partner with internal and external stakeholders to  support the other activities listed and we’ll talk a bit more about these activities</a:t>
            </a:r>
          </a:p>
          <a:p>
            <a:r>
              <a:rPr lang="en-US" dirty="0"/>
              <a:t>--Miscellaneous Category if it was there would include things like a request for data or data usage or support for assessing oral health needs by county.</a:t>
            </a:r>
          </a:p>
          <a:p>
            <a:r>
              <a:rPr lang="en-US" dirty="0"/>
              <a:t>We could spend more time discussing that and what we think the needs are and where we have data sources to support those needs</a:t>
            </a:r>
          </a:p>
          <a:p>
            <a:r>
              <a:rPr lang="en-US" dirty="0"/>
              <a:t>Where is dental public health headed and focused in current time is toward Medical Dental Integration  ---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F6DA9C80-B631-4EC4-8253-F63CFD0157DF}" type="slidenum">
              <a:rPr lang="en-US">
                <a:solidFill>
                  <a:prstClr val="black"/>
                </a:solidFill>
                <a:latin typeface="Calibri"/>
              </a:rPr>
              <a:pPr defTabSz="931774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8939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3177" tIns="46589" rIns="93177" bIns="4658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248E7-EE2D-DD47-8D55-BB71AA469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89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43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458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70F68-60BC-3449-8083-DC5284F4D563}" type="datetime1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1"/>
          <p:cNvSpPr txBox="1">
            <a:spLocks/>
          </p:cNvSpPr>
          <p:nvPr userDrawn="1"/>
        </p:nvSpPr>
        <p:spPr>
          <a:xfrm>
            <a:off x="457200" y="394335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3196702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7" r:id="rId2"/>
    <p:sldLayoutId id="2147483688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809750"/>
            <a:ext cx="7696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Room Wait Times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9612" y="3105150"/>
            <a:ext cx="57912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Health and Health Planning Council </a:t>
            </a:r>
          </a:p>
          <a:p>
            <a:r>
              <a:rPr lang="en-US" b="1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Planning Committee</a:t>
            </a:r>
          </a:p>
          <a:p>
            <a:endParaRPr lang="en-US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Workgroups 1 and 2</a:t>
            </a: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6BC762-3B2D-5684-3555-164E2D8FA97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36609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Division of Family Health</a:t>
            </a:r>
            <a:br>
              <a:rPr lang="en-US" dirty="0"/>
            </a:br>
            <a:r>
              <a:rPr lang="en-US" dirty="0"/>
              <a:t> Oral Health Initiatives/Strategies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94D02-7C3B-83B3-70E5-63FB06D278E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400727"/>
            <a:ext cx="38100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500" dirty="0"/>
              <a:t>Community Water Fluoridation</a:t>
            </a:r>
          </a:p>
          <a:p>
            <a:r>
              <a:rPr lang="en-US" sz="4500" dirty="0"/>
              <a:t>School-based Prevention Programs</a:t>
            </a:r>
          </a:p>
          <a:p>
            <a:r>
              <a:rPr lang="en-US" sz="4500" dirty="0"/>
              <a:t>Oral Health Education and Promotion </a:t>
            </a:r>
          </a:p>
          <a:p>
            <a:pPr lvl="1"/>
            <a:r>
              <a:rPr lang="en-US" sz="4000" dirty="0"/>
              <a:t>Perinatal oral health collaborative</a:t>
            </a:r>
          </a:p>
          <a:p>
            <a:pPr lvl="1"/>
            <a:r>
              <a:rPr lang="en-US" sz="4000" dirty="0"/>
              <a:t>Sugar sweetened beverage social media campaigns </a:t>
            </a:r>
          </a:p>
          <a:p>
            <a:pPr lvl="1"/>
            <a:r>
              <a:rPr lang="en-US" sz="4000" dirty="0"/>
              <a:t>Learning collaboratives: early childhood caries</a:t>
            </a:r>
          </a:p>
          <a:p>
            <a:pPr lvl="1"/>
            <a:r>
              <a:rPr lang="en-US" sz="4000" dirty="0"/>
              <a:t>Public Health Detailing in Local Health Departments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0489B1-2467-480D-B7CE-167F92A16A2B}"/>
              </a:ext>
            </a:extLst>
          </p:cNvPr>
          <p:cNvSpPr txBox="1"/>
          <p:nvPr/>
        </p:nvSpPr>
        <p:spPr>
          <a:xfrm>
            <a:off x="4419600" y="1581150"/>
            <a:ext cx="426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New Evidence-based Practice/Therapeutics</a:t>
            </a:r>
          </a:p>
          <a:p>
            <a:pPr lvl="1"/>
            <a:r>
              <a:rPr lang="en-US" sz="2000" dirty="0"/>
              <a:t>Fluoride Varnish</a:t>
            </a:r>
          </a:p>
          <a:p>
            <a:pPr lvl="1"/>
            <a:r>
              <a:rPr lang="en-US" sz="2000" dirty="0"/>
              <a:t>Tele-dentistry Uses in Oral Health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Dental Considerations During Public Health Emergencies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Medical Dental Integration</a:t>
            </a:r>
          </a:p>
          <a:p>
            <a:pPr lvl="1"/>
            <a:r>
              <a:rPr lang="en-US" sz="2000" dirty="0"/>
              <a:t>Interprofessional practice</a:t>
            </a:r>
          </a:p>
          <a:p>
            <a:pPr lvl="1"/>
            <a:r>
              <a:rPr lang="en-US" sz="2000" dirty="0"/>
              <a:t>Oral Health is Cross-cutting  </a:t>
            </a:r>
          </a:p>
        </p:txBody>
      </p:sp>
    </p:spTree>
    <p:extLst>
      <p:ext uri="{BB962C8B-B14F-4D97-AF65-F5344CB8AC3E}">
        <p14:creationId xmlns:p14="http://schemas.microsoft.com/office/powerpoint/2010/main" val="529610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DF76-3F95-6299-1470-D08422B47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8600" y="323723"/>
            <a:ext cx="5903163" cy="533654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 Diversion Programs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17AEC45-7603-DDEA-8FEA-0EF2FD7CA4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576443"/>
              </p:ext>
            </p:extLst>
          </p:nvPr>
        </p:nvGraphicFramePr>
        <p:xfrm>
          <a:off x="153978" y="780466"/>
          <a:ext cx="7923222" cy="377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91ED5-C387-CE4B-AE23-65E1DCAA0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30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38277A-473F-4A4E-8FD8-A1B12F59F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8150"/>
            <a:ext cx="6476891" cy="465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79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EBFBBF-3B81-4EF2-8ECF-900FDC2EC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42950"/>
            <a:ext cx="7086600" cy="43650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236702-53AF-4D56-BDFD-C5EF79FEFE85}"/>
              </a:ext>
            </a:extLst>
          </p:cNvPr>
          <p:cNvSpPr txBox="1"/>
          <p:nvPr/>
        </p:nvSpPr>
        <p:spPr>
          <a:xfrm>
            <a:off x="152400" y="361950"/>
            <a:ext cx="830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Authorization Status of Dental Therapists By State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30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Takeaways and Next Steps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" y="1022925"/>
            <a:ext cx="8763000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Tele-dentistry;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 dental units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Midlevel dental providers; dental therapists.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between medical home, dental home and care coordination models.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rubric of problems and possible solutions</a:t>
            </a:r>
            <a:r>
              <a:rPr lang="en-US" sz="200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</a:t>
            </a: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various proposed solutions and categorize as short term, mid term, long term.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future educational sessions.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3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09750"/>
            <a:ext cx="457200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Workgroup 1 – Behavioral Health Patients in the Emergency Department</a:t>
            </a:r>
          </a:p>
          <a:p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4, 2023</a:t>
            </a:r>
          </a:p>
        </p:txBody>
      </p:sp>
    </p:spTree>
    <p:extLst>
      <p:ext uri="{BB962C8B-B14F-4D97-AF65-F5344CB8AC3E}">
        <p14:creationId xmlns:p14="http://schemas.microsoft.com/office/powerpoint/2010/main" val="295752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1276350"/>
            <a:ext cx="87630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Commissioner Ann Sullivan, detailed three key issues affecting ED boarding: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getting the right assessment in the ED and appropriate workforce to conduct the assessment.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 patients in the 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psych beds.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088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Issues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38472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issues identified by Commissioner Sullivan include: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and workforce training.</a:t>
            </a:r>
          </a:p>
          <a:p>
            <a:pPr lvl="1"/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Connecting patients with care after discharge.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from both Medicaid and commercial insurers.</a:t>
            </a:r>
          </a:p>
          <a:p>
            <a:endParaRPr lang="en-US" sz="28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Takeaways and Next Steps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received from committee – in progress.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role of FQHCs, urgent care and primary care.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Enhancing workforce - attracting new and retaining existing providers.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overall capacity. </a:t>
            </a:r>
          </a:p>
        </p:txBody>
      </p:sp>
    </p:spTree>
    <p:extLst>
      <p:ext uri="{BB962C8B-B14F-4D97-AF65-F5344CB8AC3E}">
        <p14:creationId xmlns:p14="http://schemas.microsoft.com/office/powerpoint/2010/main" val="160470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09750"/>
            <a:ext cx="45720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Workgroup 2 – Dental/Oral Health in the Emergency Department</a:t>
            </a:r>
          </a:p>
          <a:p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8, 2023</a:t>
            </a:r>
          </a:p>
        </p:txBody>
      </p:sp>
    </p:spTree>
    <p:extLst>
      <p:ext uri="{BB962C8B-B14F-4D97-AF65-F5344CB8AC3E}">
        <p14:creationId xmlns:p14="http://schemas.microsoft.com/office/powerpoint/2010/main" val="198622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40318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Eni </a:t>
            </a:r>
            <a:r>
              <a:rPr lang="en-US" sz="2400" dirty="0" err="1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Obadan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-Udoh, Associate Professor and Director, Dental Public Health Postgraduate Program at University of California San Francisco School of Dentistry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Dionne Richardson, NYS Department of Health, Dental Director, Office of Public Health, Center for Community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 Moore, Director, Center for Health Workforce Studies, School of Public Health, University at Albany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616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B8F1823-3512-49F2-32D7-409A3DF9BB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876" y="360335"/>
            <a:ext cx="9167577" cy="4162238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71D6A-5F9B-66B8-50B5-24B83F58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3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DF2C0-A997-32F1-EB4F-25D47DED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0950" y="4767263"/>
            <a:ext cx="1085850" cy="27384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450"/>
              </a:spcAft>
            </a:pPr>
            <a:fld id="{5A33CB2A-1702-4C1D-9CC4-8D472D39F19E}" type="slidenum">
              <a:rPr lang="en-US" smtClean="0"/>
              <a:pPr>
                <a:spcAft>
                  <a:spcPts val="450"/>
                </a:spcAft>
              </a:pPr>
              <a:t>9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8B7891C-DE19-4A93-779C-D3A7460A0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598907"/>
              </p:ext>
            </p:extLst>
          </p:nvPr>
        </p:nvGraphicFramePr>
        <p:xfrm>
          <a:off x="381000" y="209550"/>
          <a:ext cx="8458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421707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4987</TotalTime>
  <Words>619</Words>
  <Application>Microsoft Office PowerPoint</Application>
  <PresentationFormat>On-screen Show (16:9)</PresentationFormat>
  <Paragraphs>96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Division of Family Health  Oral Health Initiatives/Strategies</vt:lpstr>
      <vt:lpstr>ED Diversion Programs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Warner, Jennifer</dc:creator>
  <cp:lastModifiedBy>Leonard, Colleen M (HEALTH)</cp:lastModifiedBy>
  <cp:revision>110</cp:revision>
  <cp:lastPrinted>2023-06-26T12:37:35Z</cp:lastPrinted>
  <dcterms:created xsi:type="dcterms:W3CDTF">2014-12-09T18:34:34Z</dcterms:created>
  <dcterms:modified xsi:type="dcterms:W3CDTF">2023-06-26T12:38:24Z</dcterms:modified>
</cp:coreProperties>
</file>