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60" r:id="rId5"/>
    <p:sldId id="276" r:id="rId6"/>
    <p:sldId id="416" r:id="rId7"/>
    <p:sldId id="264" r:id="rId8"/>
    <p:sldId id="278" r:id="rId9"/>
    <p:sldId id="277" r:id="rId10"/>
    <p:sldId id="272" r:id="rId11"/>
    <p:sldId id="41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76BC"/>
    <a:srgbClr val="357FC2"/>
    <a:srgbClr val="7F7F7F"/>
    <a:srgbClr val="004A87"/>
    <a:srgbClr val="004886"/>
    <a:srgbClr val="71B3DA"/>
    <a:srgbClr val="EEEDED"/>
    <a:srgbClr val="DAE3F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6283" autoAdjust="0"/>
  </p:normalViewPr>
  <p:slideViewPr>
    <p:cSldViewPr snapToGrid="0" snapToObjects="1">
      <p:cViewPr varScale="1">
        <p:scale>
          <a:sx n="77" d="100"/>
          <a:sy n="77" d="100"/>
        </p:scale>
        <p:origin x="84" y="2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Navigation Outcomes</a:t>
            </a:r>
            <a:r>
              <a:rPr lang="en-US" sz="2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Since Program Inception</a:t>
            </a:r>
            <a:br>
              <a:rPr lang="en-US" sz="2000" b="0" i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100,000+ Patients</a:t>
            </a:r>
            <a:endParaRPr lang="en-US" sz="2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270312499999999"/>
          <c:y val="0.84301354069080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130696358267719"/>
          <c:y val="0.15421531679912437"/>
          <c:w val="0.42582997047244092"/>
          <c:h val="0.676169498247132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Navigation Outcomes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7D-4B4C-B35D-790B8C9829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7D-4B4C-B35D-790B8C9829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7D-4B4C-B35D-790B8C9829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7D-4B4C-B35D-790B8C9829FC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7D-4B4C-B35D-790B8C9829FC}"/>
              </c:ext>
            </c:extLst>
          </c:dPt>
          <c:dLbls>
            <c:dLbl>
              <c:idx val="0"/>
              <c:layout>
                <c:manualLayout>
                  <c:x val="2.8124999999998854E-3"/>
                  <c:y val="1.5396266261920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6432086614173"/>
                      <c:h val="0.12202129337214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7D-4B4C-B35D-790B8C9829FC}"/>
                </c:ext>
              </c:extLst>
            </c:dLbl>
            <c:dLbl>
              <c:idx val="1"/>
              <c:layout>
                <c:manualLayout>
                  <c:x val="2.2898868110236104E-2"/>
                  <c:y val="-2.64779333075373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7D-4B4C-B35D-790B8C9829FC}"/>
                </c:ext>
              </c:extLst>
            </c:dLbl>
            <c:dLbl>
              <c:idx val="2"/>
              <c:layout>
                <c:manualLayout>
                  <c:x val="0.12499993848425185"/>
                  <c:y val="-0.155289705756207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21099901574801"/>
                      <c:h val="8.3726111631569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87D-4B4C-B35D-790B8C9829FC}"/>
                </c:ext>
              </c:extLst>
            </c:dLbl>
            <c:dLbl>
              <c:idx val="3"/>
              <c:layout>
                <c:manualLayout>
                  <c:x val="2.3438115157480314E-3"/>
                  <c:y val="-6.6616797588604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11724901574801"/>
                      <c:h val="0.186576618728577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87D-4B4C-B35D-790B8C9829FC}"/>
                </c:ext>
              </c:extLst>
            </c:dLbl>
            <c:dLbl>
              <c:idx val="4"/>
              <c:layout>
                <c:manualLayout>
                  <c:x val="-0.25312500000000004"/>
                  <c:y val="4.68260529348901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7D-4B4C-B35D-790B8C982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Alternative Destination</c:v>
                </c:pt>
                <c:pt idx="1">
                  <c:v>Mobile and/or Telehealth</c:v>
                </c:pt>
                <c:pt idx="2">
                  <c:v>Self Care</c:v>
                </c:pt>
                <c:pt idx="3">
                  <c:v>Scheduled BLS</c:v>
                </c:pt>
                <c:pt idx="4">
                  <c:v>Stat 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15126</c:v>
                </c:pt>
                <c:pt idx="1">
                  <c:v>4805</c:v>
                </c:pt>
                <c:pt idx="2">
                  <c:v>17316</c:v>
                </c:pt>
                <c:pt idx="3">
                  <c:v>34736</c:v>
                </c:pt>
                <c:pt idx="4">
                  <c:v>2320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7D-4B4C-B35D-790B8C9829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69DD9-ED84-418C-A524-46D8EEB0B93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2D142-A781-49F2-A59D-826657E5AF7F}">
      <dgm:prSet phldrT="[Text]" custT="1"/>
      <dgm:spPr/>
      <dgm:t>
        <a:bodyPr/>
        <a:lstStyle/>
        <a:p>
          <a:r>
            <a:rPr lang="en-US" sz="1150" b="1" dirty="0">
              <a:latin typeface="Arial" panose="020B0604020202020204" pitchFamily="34" charset="0"/>
              <a:cs typeface="Arial" panose="020B0604020202020204" pitchFamily="34" charset="0"/>
            </a:rPr>
            <a:t>Improved Patient Outcomes</a:t>
          </a:r>
        </a:p>
      </dgm:t>
    </dgm:pt>
    <dgm:pt modelId="{8C9710FE-5293-4DDF-92D4-E82977AF07B7}" type="parTrans" cxnId="{5474FB92-BF6E-44CA-BDB5-D3918D70C3C4}">
      <dgm:prSet/>
      <dgm:spPr/>
      <dgm:t>
        <a:bodyPr/>
        <a:lstStyle/>
        <a:p>
          <a:endParaRPr lang="en-US"/>
        </a:p>
      </dgm:t>
    </dgm:pt>
    <dgm:pt modelId="{981FE4CC-C084-48CF-93E0-FE9EEA19A28E}" type="sibTrans" cxnId="{5474FB92-BF6E-44CA-BDB5-D3918D70C3C4}">
      <dgm:prSet/>
      <dgm:spPr/>
      <dgm:t>
        <a:bodyPr/>
        <a:lstStyle/>
        <a:p>
          <a:endParaRPr lang="en-US"/>
        </a:p>
      </dgm:t>
    </dgm:pt>
    <dgm:pt modelId="{8B420805-6841-4BF4-8E2B-C41D5ABD37BB}">
      <dgm:prSet phldrT="[Text]" custT="1"/>
      <dgm:spPr/>
      <dgm:t>
        <a:bodyPr/>
        <a:lstStyle/>
        <a:p>
          <a:r>
            <a:rPr lang="en-US" sz="1150" b="1" dirty="0">
              <a:latin typeface="Arial" panose="020B0604020202020204" pitchFamily="34" charset="0"/>
              <a:cs typeface="Arial" panose="020B0604020202020204" pitchFamily="34" charset="0"/>
            </a:rPr>
            <a:t>Reduced Cost of Care</a:t>
          </a:r>
        </a:p>
      </dgm:t>
    </dgm:pt>
    <dgm:pt modelId="{73D46A4C-B241-4374-97C5-10B81E9B5A63}" type="parTrans" cxnId="{F71B2125-CF3C-4AD8-8C57-0747CA8CBA6D}">
      <dgm:prSet/>
      <dgm:spPr/>
      <dgm:t>
        <a:bodyPr/>
        <a:lstStyle/>
        <a:p>
          <a:endParaRPr lang="en-US"/>
        </a:p>
      </dgm:t>
    </dgm:pt>
    <dgm:pt modelId="{93C1226D-9462-4907-937E-8492B4F88B80}" type="sibTrans" cxnId="{F71B2125-CF3C-4AD8-8C57-0747CA8CBA6D}">
      <dgm:prSet/>
      <dgm:spPr/>
      <dgm:t>
        <a:bodyPr/>
        <a:lstStyle/>
        <a:p>
          <a:endParaRPr lang="en-US"/>
        </a:p>
      </dgm:t>
    </dgm:pt>
    <dgm:pt modelId="{40F76881-E1D5-48A2-B304-2315444F3A71}">
      <dgm:prSet phldrT="[Text]" custT="1"/>
      <dgm:spPr/>
      <dgm:t>
        <a:bodyPr/>
        <a:lstStyle/>
        <a:p>
          <a:r>
            <a:rPr lang="en-US" sz="1150" b="1" dirty="0">
              <a:latin typeface="Arial" panose="020B0604020202020204" pitchFamily="34" charset="0"/>
              <a:cs typeface="Arial" panose="020B0604020202020204" pitchFamily="34" charset="0"/>
            </a:rPr>
            <a:t>Improved Provider Experience</a:t>
          </a:r>
        </a:p>
      </dgm:t>
    </dgm:pt>
    <dgm:pt modelId="{B71D8B10-634F-4FE7-B872-A1B27FAF8731}" type="parTrans" cxnId="{4B1FF70E-DDC7-43A4-85FA-A4D958707CD8}">
      <dgm:prSet/>
      <dgm:spPr/>
      <dgm:t>
        <a:bodyPr/>
        <a:lstStyle/>
        <a:p>
          <a:endParaRPr lang="en-US"/>
        </a:p>
      </dgm:t>
    </dgm:pt>
    <dgm:pt modelId="{6056E0A8-10BE-4E80-8A03-9DC8D50F27DF}" type="sibTrans" cxnId="{4B1FF70E-DDC7-43A4-85FA-A4D958707CD8}">
      <dgm:prSet/>
      <dgm:spPr/>
      <dgm:t>
        <a:bodyPr/>
        <a:lstStyle/>
        <a:p>
          <a:endParaRPr lang="en-US"/>
        </a:p>
      </dgm:t>
    </dgm:pt>
    <dgm:pt modelId="{FC7A8020-55D9-4CE0-B3FC-4730DB56C778}">
      <dgm:prSet phldrT="[Text]" custT="1"/>
      <dgm:spPr/>
      <dgm:t>
        <a:bodyPr/>
        <a:lstStyle/>
        <a:p>
          <a:r>
            <a:rPr lang="en-US" sz="1150" b="1" dirty="0">
              <a:latin typeface="Arial" panose="020B0604020202020204" pitchFamily="34" charset="0"/>
              <a:cs typeface="Arial" panose="020B0604020202020204" pitchFamily="34" charset="0"/>
            </a:rPr>
            <a:t>Improved Community Access</a:t>
          </a:r>
        </a:p>
      </dgm:t>
    </dgm:pt>
    <dgm:pt modelId="{4224F648-AE7B-4790-99D8-1D005ACE2748}" type="parTrans" cxnId="{B0433DA4-7E5C-458C-9844-7558C73AA945}">
      <dgm:prSet/>
      <dgm:spPr/>
      <dgm:t>
        <a:bodyPr/>
        <a:lstStyle/>
        <a:p>
          <a:endParaRPr lang="en-US"/>
        </a:p>
      </dgm:t>
    </dgm:pt>
    <dgm:pt modelId="{D1FA5B75-FBAE-49F2-8DDB-95B90E9B88B5}" type="sibTrans" cxnId="{B0433DA4-7E5C-458C-9844-7558C73AA945}">
      <dgm:prSet/>
      <dgm:spPr/>
      <dgm:t>
        <a:bodyPr/>
        <a:lstStyle/>
        <a:p>
          <a:endParaRPr lang="en-US"/>
        </a:p>
      </dgm:t>
    </dgm:pt>
    <dgm:pt modelId="{575637FB-8DC4-49A0-8F44-2F4B0B9E1696}" type="pres">
      <dgm:prSet presAssocID="{59A69DD9-ED84-418C-A524-46D8EEB0B932}" presName="compositeShape" presStyleCnt="0">
        <dgm:presLayoutVars>
          <dgm:chMax val="7"/>
          <dgm:dir/>
          <dgm:resizeHandles val="exact"/>
        </dgm:presLayoutVars>
      </dgm:prSet>
      <dgm:spPr/>
    </dgm:pt>
    <dgm:pt modelId="{F77A53BD-3C98-4B83-9BF4-E21E9D5781F8}" type="pres">
      <dgm:prSet presAssocID="{59A69DD9-ED84-418C-A524-46D8EEB0B932}" presName="wedge1" presStyleLbl="node1" presStyleIdx="0" presStyleCnt="4"/>
      <dgm:spPr/>
    </dgm:pt>
    <dgm:pt modelId="{47653B5C-A606-411F-B855-9CB53ED98478}" type="pres">
      <dgm:prSet presAssocID="{59A69DD9-ED84-418C-A524-46D8EEB0B932}" presName="dummy1a" presStyleCnt="0"/>
      <dgm:spPr/>
    </dgm:pt>
    <dgm:pt modelId="{BAFA6E7E-2805-4AB9-93C3-D6D4DD0F9472}" type="pres">
      <dgm:prSet presAssocID="{59A69DD9-ED84-418C-A524-46D8EEB0B932}" presName="dummy1b" presStyleCnt="0"/>
      <dgm:spPr/>
    </dgm:pt>
    <dgm:pt modelId="{67CAA72F-00C6-4399-8A66-1677C89D03A5}" type="pres">
      <dgm:prSet presAssocID="{59A69DD9-ED84-418C-A524-46D8EEB0B93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A61727F-0364-4842-B47F-D88D52B1E768}" type="pres">
      <dgm:prSet presAssocID="{59A69DD9-ED84-418C-A524-46D8EEB0B932}" presName="wedge2" presStyleLbl="node1" presStyleIdx="1" presStyleCnt="4"/>
      <dgm:spPr/>
    </dgm:pt>
    <dgm:pt modelId="{75090B9D-FDA9-4829-AD24-99D357B6B132}" type="pres">
      <dgm:prSet presAssocID="{59A69DD9-ED84-418C-A524-46D8EEB0B932}" presName="dummy2a" presStyleCnt="0"/>
      <dgm:spPr/>
    </dgm:pt>
    <dgm:pt modelId="{AD0169D2-762F-4304-B957-C935E2D2B203}" type="pres">
      <dgm:prSet presAssocID="{59A69DD9-ED84-418C-A524-46D8EEB0B932}" presName="dummy2b" presStyleCnt="0"/>
      <dgm:spPr/>
    </dgm:pt>
    <dgm:pt modelId="{3CD6C292-F136-4311-AD81-CB282C2876B5}" type="pres">
      <dgm:prSet presAssocID="{59A69DD9-ED84-418C-A524-46D8EEB0B93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353864-6F55-4792-8390-1C9C78005C67}" type="pres">
      <dgm:prSet presAssocID="{59A69DD9-ED84-418C-A524-46D8EEB0B932}" presName="wedge3" presStyleLbl="node1" presStyleIdx="2" presStyleCnt="4"/>
      <dgm:spPr/>
    </dgm:pt>
    <dgm:pt modelId="{497986BF-5170-496A-8916-4DCD32177177}" type="pres">
      <dgm:prSet presAssocID="{59A69DD9-ED84-418C-A524-46D8EEB0B932}" presName="dummy3a" presStyleCnt="0"/>
      <dgm:spPr/>
    </dgm:pt>
    <dgm:pt modelId="{8FF5E1F4-4689-4C92-8B82-880A304C85D7}" type="pres">
      <dgm:prSet presAssocID="{59A69DD9-ED84-418C-A524-46D8EEB0B932}" presName="dummy3b" presStyleCnt="0"/>
      <dgm:spPr/>
    </dgm:pt>
    <dgm:pt modelId="{CBEBE8DA-F1EB-4DAF-A987-C8B256EFB0FC}" type="pres">
      <dgm:prSet presAssocID="{59A69DD9-ED84-418C-A524-46D8EEB0B93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0B0F38-D1CF-4FBF-A9AF-9FF843917E11}" type="pres">
      <dgm:prSet presAssocID="{59A69DD9-ED84-418C-A524-46D8EEB0B932}" presName="wedge4" presStyleLbl="node1" presStyleIdx="3" presStyleCnt="4"/>
      <dgm:spPr/>
    </dgm:pt>
    <dgm:pt modelId="{1EE73F30-134E-4CC4-AEBE-5CAE79339DC9}" type="pres">
      <dgm:prSet presAssocID="{59A69DD9-ED84-418C-A524-46D8EEB0B932}" presName="dummy4a" presStyleCnt="0"/>
      <dgm:spPr/>
    </dgm:pt>
    <dgm:pt modelId="{D6A3A1B6-F556-40C9-80BD-98B321737205}" type="pres">
      <dgm:prSet presAssocID="{59A69DD9-ED84-418C-A524-46D8EEB0B932}" presName="dummy4b" presStyleCnt="0"/>
      <dgm:spPr/>
    </dgm:pt>
    <dgm:pt modelId="{0745EA97-FFB2-41E5-AEFB-C39B78ED5521}" type="pres">
      <dgm:prSet presAssocID="{59A69DD9-ED84-418C-A524-46D8EEB0B93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BBA3511-FD7F-47DC-8288-EF789487204D}" type="pres">
      <dgm:prSet presAssocID="{981FE4CC-C084-48CF-93E0-FE9EEA19A28E}" presName="arrowWedge1" presStyleLbl="fgSibTrans2D1" presStyleIdx="0" presStyleCnt="4"/>
      <dgm:spPr/>
    </dgm:pt>
    <dgm:pt modelId="{C9882655-028D-4FB9-9C12-3A091F016C56}" type="pres">
      <dgm:prSet presAssocID="{93C1226D-9462-4907-937E-8492B4F88B80}" presName="arrowWedge2" presStyleLbl="fgSibTrans2D1" presStyleIdx="1" presStyleCnt="4"/>
      <dgm:spPr/>
    </dgm:pt>
    <dgm:pt modelId="{F91ACA7C-FEB3-47FC-8D03-AF711ECA4D33}" type="pres">
      <dgm:prSet presAssocID="{D1FA5B75-FBAE-49F2-8DDB-95B90E9B88B5}" presName="arrowWedge3" presStyleLbl="fgSibTrans2D1" presStyleIdx="2" presStyleCnt="4"/>
      <dgm:spPr/>
    </dgm:pt>
    <dgm:pt modelId="{6A7361AE-EC46-45BD-8C5B-B970DB0E9DC2}" type="pres">
      <dgm:prSet presAssocID="{6056E0A8-10BE-4E80-8A03-9DC8D50F27DF}" presName="arrowWedge4" presStyleLbl="fgSibTrans2D1" presStyleIdx="3" presStyleCnt="4"/>
      <dgm:spPr/>
    </dgm:pt>
  </dgm:ptLst>
  <dgm:cxnLst>
    <dgm:cxn modelId="{4B1FF70E-DDC7-43A4-85FA-A4D958707CD8}" srcId="{59A69DD9-ED84-418C-A524-46D8EEB0B932}" destId="{40F76881-E1D5-48A2-B304-2315444F3A71}" srcOrd="3" destOrd="0" parTransId="{B71D8B10-634F-4FE7-B872-A1B27FAF8731}" sibTransId="{6056E0A8-10BE-4E80-8A03-9DC8D50F27DF}"/>
    <dgm:cxn modelId="{8FF9FD17-59ED-4513-BEE7-E854B8B26721}" type="presOf" srcId="{FC7A8020-55D9-4CE0-B3FC-4730DB56C778}" destId="{4F353864-6F55-4792-8390-1C9C78005C67}" srcOrd="0" destOrd="0" presId="urn:microsoft.com/office/officeart/2005/8/layout/cycle8"/>
    <dgm:cxn modelId="{F71B2125-CF3C-4AD8-8C57-0747CA8CBA6D}" srcId="{59A69DD9-ED84-418C-A524-46D8EEB0B932}" destId="{8B420805-6841-4BF4-8E2B-C41D5ABD37BB}" srcOrd="1" destOrd="0" parTransId="{73D46A4C-B241-4374-97C5-10B81E9B5A63}" sibTransId="{93C1226D-9462-4907-937E-8492B4F88B80}"/>
    <dgm:cxn modelId="{41DA833A-5876-41E0-A609-B3FE3356044B}" type="presOf" srcId="{8B420805-6841-4BF4-8E2B-C41D5ABD37BB}" destId="{4A61727F-0364-4842-B47F-D88D52B1E768}" srcOrd="0" destOrd="0" presId="urn:microsoft.com/office/officeart/2005/8/layout/cycle8"/>
    <dgm:cxn modelId="{127E0C6A-1FD8-4FBE-B030-7770D0D9A911}" type="presOf" srcId="{40F76881-E1D5-48A2-B304-2315444F3A71}" destId="{0745EA97-FFB2-41E5-AEFB-C39B78ED5521}" srcOrd="1" destOrd="0" presId="urn:microsoft.com/office/officeart/2005/8/layout/cycle8"/>
    <dgm:cxn modelId="{5474FB92-BF6E-44CA-BDB5-D3918D70C3C4}" srcId="{59A69DD9-ED84-418C-A524-46D8EEB0B932}" destId="{C4F2D142-A781-49F2-A59D-826657E5AF7F}" srcOrd="0" destOrd="0" parTransId="{8C9710FE-5293-4DDF-92D4-E82977AF07B7}" sibTransId="{981FE4CC-C084-48CF-93E0-FE9EEA19A28E}"/>
    <dgm:cxn modelId="{37AE11A1-409A-4EC9-BE43-7391AF658B29}" type="presOf" srcId="{C4F2D142-A781-49F2-A59D-826657E5AF7F}" destId="{67CAA72F-00C6-4399-8A66-1677C89D03A5}" srcOrd="1" destOrd="0" presId="urn:microsoft.com/office/officeart/2005/8/layout/cycle8"/>
    <dgm:cxn modelId="{B0433DA4-7E5C-458C-9844-7558C73AA945}" srcId="{59A69DD9-ED84-418C-A524-46D8EEB0B932}" destId="{FC7A8020-55D9-4CE0-B3FC-4730DB56C778}" srcOrd="2" destOrd="0" parTransId="{4224F648-AE7B-4790-99D8-1D005ACE2748}" sibTransId="{D1FA5B75-FBAE-49F2-8DDB-95B90E9B88B5}"/>
    <dgm:cxn modelId="{66E1C1A4-D5A0-4A16-BC07-EDE6171766C8}" type="presOf" srcId="{59A69DD9-ED84-418C-A524-46D8EEB0B932}" destId="{575637FB-8DC4-49A0-8F44-2F4B0B9E1696}" srcOrd="0" destOrd="0" presId="urn:microsoft.com/office/officeart/2005/8/layout/cycle8"/>
    <dgm:cxn modelId="{77BE47B3-376E-4FA7-85BB-3A104774A955}" type="presOf" srcId="{8B420805-6841-4BF4-8E2B-C41D5ABD37BB}" destId="{3CD6C292-F136-4311-AD81-CB282C2876B5}" srcOrd="1" destOrd="0" presId="urn:microsoft.com/office/officeart/2005/8/layout/cycle8"/>
    <dgm:cxn modelId="{8945D5B7-C748-4FF2-8790-924457298E42}" type="presOf" srcId="{FC7A8020-55D9-4CE0-B3FC-4730DB56C778}" destId="{CBEBE8DA-F1EB-4DAF-A987-C8B256EFB0FC}" srcOrd="1" destOrd="0" presId="urn:microsoft.com/office/officeart/2005/8/layout/cycle8"/>
    <dgm:cxn modelId="{A27EB6ED-384D-4AE9-9BE1-7401AC3DCF86}" type="presOf" srcId="{C4F2D142-A781-49F2-A59D-826657E5AF7F}" destId="{F77A53BD-3C98-4B83-9BF4-E21E9D5781F8}" srcOrd="0" destOrd="0" presId="urn:microsoft.com/office/officeart/2005/8/layout/cycle8"/>
    <dgm:cxn modelId="{58F372F5-6768-4D0A-AFE6-0EB49BB8DFDB}" type="presOf" srcId="{40F76881-E1D5-48A2-B304-2315444F3A71}" destId="{3E0B0F38-D1CF-4FBF-A9AF-9FF843917E11}" srcOrd="0" destOrd="0" presId="urn:microsoft.com/office/officeart/2005/8/layout/cycle8"/>
    <dgm:cxn modelId="{ED27170C-ADF4-4EAB-9671-E30E73E2F60D}" type="presParOf" srcId="{575637FB-8DC4-49A0-8F44-2F4B0B9E1696}" destId="{F77A53BD-3C98-4B83-9BF4-E21E9D5781F8}" srcOrd="0" destOrd="0" presId="urn:microsoft.com/office/officeart/2005/8/layout/cycle8"/>
    <dgm:cxn modelId="{B057CB64-424E-4B6A-AB59-A3885B0F13A7}" type="presParOf" srcId="{575637FB-8DC4-49A0-8F44-2F4B0B9E1696}" destId="{47653B5C-A606-411F-B855-9CB53ED98478}" srcOrd="1" destOrd="0" presId="urn:microsoft.com/office/officeart/2005/8/layout/cycle8"/>
    <dgm:cxn modelId="{5042120F-A6B4-4467-81A4-1B738A8A8992}" type="presParOf" srcId="{575637FB-8DC4-49A0-8F44-2F4B0B9E1696}" destId="{BAFA6E7E-2805-4AB9-93C3-D6D4DD0F9472}" srcOrd="2" destOrd="0" presId="urn:microsoft.com/office/officeart/2005/8/layout/cycle8"/>
    <dgm:cxn modelId="{D5AED56F-D94E-4D09-8BBA-967389683AF8}" type="presParOf" srcId="{575637FB-8DC4-49A0-8F44-2F4B0B9E1696}" destId="{67CAA72F-00C6-4399-8A66-1677C89D03A5}" srcOrd="3" destOrd="0" presId="urn:microsoft.com/office/officeart/2005/8/layout/cycle8"/>
    <dgm:cxn modelId="{D31E8ECC-FD9A-47B3-953F-E45E29684704}" type="presParOf" srcId="{575637FB-8DC4-49A0-8F44-2F4B0B9E1696}" destId="{4A61727F-0364-4842-B47F-D88D52B1E768}" srcOrd="4" destOrd="0" presId="urn:microsoft.com/office/officeart/2005/8/layout/cycle8"/>
    <dgm:cxn modelId="{0299A6F1-2F4E-493C-AC2B-37838F6E329E}" type="presParOf" srcId="{575637FB-8DC4-49A0-8F44-2F4B0B9E1696}" destId="{75090B9D-FDA9-4829-AD24-99D357B6B132}" srcOrd="5" destOrd="0" presId="urn:microsoft.com/office/officeart/2005/8/layout/cycle8"/>
    <dgm:cxn modelId="{2FEB280E-88FF-4411-9CA7-57452B7DFE39}" type="presParOf" srcId="{575637FB-8DC4-49A0-8F44-2F4B0B9E1696}" destId="{AD0169D2-762F-4304-B957-C935E2D2B203}" srcOrd="6" destOrd="0" presId="urn:microsoft.com/office/officeart/2005/8/layout/cycle8"/>
    <dgm:cxn modelId="{422358D7-0F2F-4977-B78D-A58B8C603337}" type="presParOf" srcId="{575637FB-8DC4-49A0-8F44-2F4B0B9E1696}" destId="{3CD6C292-F136-4311-AD81-CB282C2876B5}" srcOrd="7" destOrd="0" presId="urn:microsoft.com/office/officeart/2005/8/layout/cycle8"/>
    <dgm:cxn modelId="{EB7DDBA8-E225-42DB-8476-A116DA2C085A}" type="presParOf" srcId="{575637FB-8DC4-49A0-8F44-2F4B0B9E1696}" destId="{4F353864-6F55-4792-8390-1C9C78005C67}" srcOrd="8" destOrd="0" presId="urn:microsoft.com/office/officeart/2005/8/layout/cycle8"/>
    <dgm:cxn modelId="{9F160462-7DDC-4B04-B8D7-BC8E19BA1999}" type="presParOf" srcId="{575637FB-8DC4-49A0-8F44-2F4B0B9E1696}" destId="{497986BF-5170-496A-8916-4DCD32177177}" srcOrd="9" destOrd="0" presId="urn:microsoft.com/office/officeart/2005/8/layout/cycle8"/>
    <dgm:cxn modelId="{82BA9F03-F1FE-4B3F-968F-A06EDB31D8C3}" type="presParOf" srcId="{575637FB-8DC4-49A0-8F44-2F4B0B9E1696}" destId="{8FF5E1F4-4689-4C92-8B82-880A304C85D7}" srcOrd="10" destOrd="0" presId="urn:microsoft.com/office/officeart/2005/8/layout/cycle8"/>
    <dgm:cxn modelId="{79AB48D1-0347-411E-A2ED-EB78EE2549E0}" type="presParOf" srcId="{575637FB-8DC4-49A0-8F44-2F4B0B9E1696}" destId="{CBEBE8DA-F1EB-4DAF-A987-C8B256EFB0FC}" srcOrd="11" destOrd="0" presId="urn:microsoft.com/office/officeart/2005/8/layout/cycle8"/>
    <dgm:cxn modelId="{E5991D56-8B9C-44C7-9CA1-D1AE2B300BD3}" type="presParOf" srcId="{575637FB-8DC4-49A0-8F44-2F4B0B9E1696}" destId="{3E0B0F38-D1CF-4FBF-A9AF-9FF843917E11}" srcOrd="12" destOrd="0" presId="urn:microsoft.com/office/officeart/2005/8/layout/cycle8"/>
    <dgm:cxn modelId="{9474EEF8-3FA4-4C0E-A485-B9DDF97085AF}" type="presParOf" srcId="{575637FB-8DC4-49A0-8F44-2F4B0B9E1696}" destId="{1EE73F30-134E-4CC4-AEBE-5CAE79339DC9}" srcOrd="13" destOrd="0" presId="urn:microsoft.com/office/officeart/2005/8/layout/cycle8"/>
    <dgm:cxn modelId="{7A12CD22-AD57-430D-8B7C-85DC84E8B99E}" type="presParOf" srcId="{575637FB-8DC4-49A0-8F44-2F4B0B9E1696}" destId="{D6A3A1B6-F556-40C9-80BD-98B321737205}" srcOrd="14" destOrd="0" presId="urn:microsoft.com/office/officeart/2005/8/layout/cycle8"/>
    <dgm:cxn modelId="{B4C8F25E-C25B-4AD6-9AE9-7631D9493281}" type="presParOf" srcId="{575637FB-8DC4-49A0-8F44-2F4B0B9E1696}" destId="{0745EA97-FFB2-41E5-AEFB-C39B78ED5521}" srcOrd="15" destOrd="0" presId="urn:microsoft.com/office/officeart/2005/8/layout/cycle8"/>
    <dgm:cxn modelId="{F21AD474-A636-49B1-B304-78EBBC1B5BD2}" type="presParOf" srcId="{575637FB-8DC4-49A0-8F44-2F4B0B9E1696}" destId="{BBBA3511-FD7F-47DC-8288-EF789487204D}" srcOrd="16" destOrd="0" presId="urn:microsoft.com/office/officeart/2005/8/layout/cycle8"/>
    <dgm:cxn modelId="{92B14601-BE3B-4A4A-BAC2-6482802D0C2A}" type="presParOf" srcId="{575637FB-8DC4-49A0-8F44-2F4B0B9E1696}" destId="{C9882655-028D-4FB9-9C12-3A091F016C56}" srcOrd="17" destOrd="0" presId="urn:microsoft.com/office/officeart/2005/8/layout/cycle8"/>
    <dgm:cxn modelId="{38C72B76-C99A-4CDC-9934-563F056BE3C8}" type="presParOf" srcId="{575637FB-8DC4-49A0-8F44-2F4B0B9E1696}" destId="{F91ACA7C-FEB3-47FC-8D03-AF711ECA4D33}" srcOrd="18" destOrd="0" presId="urn:microsoft.com/office/officeart/2005/8/layout/cycle8"/>
    <dgm:cxn modelId="{475EC6D6-C6BF-4C0A-9265-97D505341139}" type="presParOf" srcId="{575637FB-8DC4-49A0-8F44-2F4B0B9E1696}" destId="{6A7361AE-EC46-45BD-8C5B-B970DB0E9DC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7E5A6-4517-4F20-A733-A84A1B041AF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A7689-1FE4-4145-92C6-F794D4496310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Keep</a:t>
          </a:r>
        </a:p>
      </dgm:t>
    </dgm:pt>
    <dgm:pt modelId="{8B3143B8-760D-417E-ABEB-1DA2764D8ED5}" type="parTrans" cxnId="{46FC93BD-B393-4DE9-AA43-6D715916B256}">
      <dgm:prSet/>
      <dgm:spPr/>
      <dgm:t>
        <a:bodyPr/>
        <a:lstStyle/>
        <a:p>
          <a:endParaRPr lang="en-US"/>
        </a:p>
      </dgm:t>
    </dgm:pt>
    <dgm:pt modelId="{A44A703E-46C2-4384-A8E9-3C7D686F3AE5}" type="sibTrans" cxnId="{46FC93BD-B393-4DE9-AA43-6D715916B256}">
      <dgm:prSet/>
      <dgm:spPr/>
      <dgm:t>
        <a:bodyPr/>
        <a:lstStyle/>
        <a:p>
          <a:endParaRPr lang="en-US"/>
        </a:p>
      </dgm:t>
    </dgm:pt>
    <dgm:pt modelId="{9F70704D-D5C9-4D5F-A0B6-9CA5F7A1155C}">
      <dgm:prSet custT="1"/>
      <dgm:spPr/>
      <dgm:t>
        <a:bodyPr/>
        <a:lstStyle/>
        <a:p>
          <a:r>
            <a: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Keep critical first responder &amp; ED resources available for life threatening emergencies</a:t>
          </a:r>
        </a:p>
      </dgm:t>
    </dgm:pt>
    <dgm:pt modelId="{74441EF3-6F29-4695-83AA-EE98475D2354}" type="parTrans" cxnId="{EBB7FA3F-663A-454A-987C-24E1122A7152}">
      <dgm:prSet/>
      <dgm:spPr/>
      <dgm:t>
        <a:bodyPr/>
        <a:lstStyle/>
        <a:p>
          <a:endParaRPr lang="en-US"/>
        </a:p>
      </dgm:t>
    </dgm:pt>
    <dgm:pt modelId="{E68EA6A3-42C0-431B-B3C2-8ACB856C0805}" type="sibTrans" cxnId="{EBB7FA3F-663A-454A-987C-24E1122A7152}">
      <dgm:prSet/>
      <dgm:spPr/>
      <dgm:t>
        <a:bodyPr/>
        <a:lstStyle/>
        <a:p>
          <a:endParaRPr lang="en-US"/>
        </a:p>
      </dgm:t>
    </dgm:pt>
    <dgm:pt modelId="{C95E9371-DC44-445F-8A22-F8D2934FAE62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Improve</a:t>
          </a:r>
        </a:p>
      </dgm:t>
    </dgm:pt>
    <dgm:pt modelId="{D409BB8B-D0A0-4004-8890-0D6EFEE6B88C}" type="parTrans" cxnId="{A6588B7C-D282-42E2-A52A-93019FAB7B3A}">
      <dgm:prSet/>
      <dgm:spPr/>
      <dgm:t>
        <a:bodyPr/>
        <a:lstStyle/>
        <a:p>
          <a:endParaRPr lang="en-US"/>
        </a:p>
      </dgm:t>
    </dgm:pt>
    <dgm:pt modelId="{3EB6B3B8-913D-4D76-B652-0EE4D5145D81}" type="sibTrans" cxnId="{A6588B7C-D282-42E2-A52A-93019FAB7B3A}">
      <dgm:prSet/>
      <dgm:spPr/>
      <dgm:t>
        <a:bodyPr/>
        <a:lstStyle/>
        <a:p>
          <a:endParaRPr lang="en-US"/>
        </a:p>
      </dgm:t>
    </dgm:pt>
    <dgm:pt modelId="{40EEDA62-F2FD-4C44-B207-557E547C47B7}">
      <dgm:prSet custT="1"/>
      <dgm:spPr/>
      <dgm:t>
        <a:bodyPr/>
        <a:lstStyle/>
        <a:p>
          <a:r>
            <a: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Improve operational efficiencies - reduce costs / staffing</a:t>
          </a:r>
        </a:p>
      </dgm:t>
    </dgm:pt>
    <dgm:pt modelId="{DFA974FA-53F1-42D0-AE02-7169AAF7C814}" type="parTrans" cxnId="{946BA271-46CD-45C9-9309-27B8A683CB6B}">
      <dgm:prSet/>
      <dgm:spPr/>
      <dgm:t>
        <a:bodyPr/>
        <a:lstStyle/>
        <a:p>
          <a:endParaRPr lang="en-US"/>
        </a:p>
      </dgm:t>
    </dgm:pt>
    <dgm:pt modelId="{0B8461DE-DCDA-4E2D-9DB1-8F9ADDCE50C0}" type="sibTrans" cxnId="{946BA271-46CD-45C9-9309-27B8A683CB6B}">
      <dgm:prSet/>
      <dgm:spPr/>
      <dgm:t>
        <a:bodyPr/>
        <a:lstStyle/>
        <a:p>
          <a:endParaRPr lang="en-US"/>
        </a:p>
      </dgm:t>
    </dgm:pt>
    <dgm:pt modelId="{15C7F262-399D-4F3D-9407-5F38A1A661A4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Deliver</a:t>
          </a:r>
        </a:p>
      </dgm:t>
    </dgm:pt>
    <dgm:pt modelId="{F95D4DEE-7853-46E6-A3D7-9844376E10BA}" type="parTrans" cxnId="{F06CF69B-56A7-4AD9-BBE7-12400B73FBA2}">
      <dgm:prSet/>
      <dgm:spPr/>
      <dgm:t>
        <a:bodyPr/>
        <a:lstStyle/>
        <a:p>
          <a:endParaRPr lang="en-US"/>
        </a:p>
      </dgm:t>
    </dgm:pt>
    <dgm:pt modelId="{5EBFD0DB-2DFC-4FD7-85B7-C28D4A3CBAD0}" type="sibTrans" cxnId="{F06CF69B-56A7-4AD9-BBE7-12400B73FBA2}">
      <dgm:prSet/>
      <dgm:spPr/>
      <dgm:t>
        <a:bodyPr/>
        <a:lstStyle/>
        <a:p>
          <a:endParaRPr lang="en-US"/>
        </a:p>
      </dgm:t>
    </dgm:pt>
    <dgm:pt modelId="{DF5BEF74-3FCE-447D-97A8-F60ACDFA0632}">
      <dgm:prSet custT="1"/>
      <dgm:spPr/>
      <dgm:t>
        <a:bodyPr/>
        <a:lstStyle/>
        <a:p>
          <a:r>
            <a:rPr lang="en-US" sz="12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Deliver quality outcome data &amp; reporting metrics</a:t>
          </a:r>
        </a:p>
      </dgm:t>
    </dgm:pt>
    <dgm:pt modelId="{E5FEE8F8-6FA0-4EE8-8FED-9B94B7DCB7ED}" type="parTrans" cxnId="{3F3467E3-3821-41E7-AE53-5DD0FAA0947E}">
      <dgm:prSet/>
      <dgm:spPr/>
      <dgm:t>
        <a:bodyPr/>
        <a:lstStyle/>
        <a:p>
          <a:endParaRPr lang="en-US"/>
        </a:p>
      </dgm:t>
    </dgm:pt>
    <dgm:pt modelId="{9667E047-23DA-4264-866F-DBAB92D5021B}" type="sibTrans" cxnId="{3F3467E3-3821-41E7-AE53-5DD0FAA0947E}">
      <dgm:prSet/>
      <dgm:spPr/>
      <dgm:t>
        <a:bodyPr/>
        <a:lstStyle/>
        <a:p>
          <a:endParaRPr lang="en-US"/>
        </a:p>
      </dgm:t>
    </dgm:pt>
    <dgm:pt modelId="{19B6B41D-116C-4013-8C1E-50D27BC7BF0C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Expand</a:t>
          </a:r>
        </a:p>
      </dgm:t>
    </dgm:pt>
    <dgm:pt modelId="{C6A63471-7A0E-4376-9418-FDBCE6A63590}" type="parTrans" cxnId="{48A5DD94-CAC3-44C3-96B1-6AB1F3A8DEF5}">
      <dgm:prSet/>
      <dgm:spPr/>
      <dgm:t>
        <a:bodyPr/>
        <a:lstStyle/>
        <a:p>
          <a:endParaRPr lang="en-US"/>
        </a:p>
      </dgm:t>
    </dgm:pt>
    <dgm:pt modelId="{E1C8C884-F053-4E62-A15A-8FA0CACCF90F}" type="sibTrans" cxnId="{48A5DD94-CAC3-44C3-96B1-6AB1F3A8DEF5}">
      <dgm:prSet/>
      <dgm:spPr/>
      <dgm:t>
        <a:bodyPr/>
        <a:lstStyle/>
        <a:p>
          <a:endParaRPr lang="en-US"/>
        </a:p>
      </dgm:t>
    </dgm:pt>
    <dgm:pt modelId="{5EFC2D50-285E-464D-A16D-2EE2E4323A8A}">
      <dgm:prSet custT="1"/>
      <dgm:spPr/>
      <dgm:t>
        <a:bodyPr/>
        <a:lstStyle/>
        <a:p>
          <a:r>
            <a: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Expand access to care for underserved populations while keeping patients in-network and ensuring equity of care</a:t>
          </a:r>
        </a:p>
      </dgm:t>
    </dgm:pt>
    <dgm:pt modelId="{02BE313C-CB2E-4CB0-8096-41A15456AECD}" type="parTrans" cxnId="{12F9763F-7CBC-41CA-AD65-C5478CCE74B5}">
      <dgm:prSet/>
      <dgm:spPr/>
      <dgm:t>
        <a:bodyPr/>
        <a:lstStyle/>
        <a:p>
          <a:endParaRPr lang="en-US"/>
        </a:p>
      </dgm:t>
    </dgm:pt>
    <dgm:pt modelId="{B6786FAF-E112-4452-83A4-018C215B4E92}" type="sibTrans" cxnId="{12F9763F-7CBC-41CA-AD65-C5478CCE74B5}">
      <dgm:prSet/>
      <dgm:spPr/>
      <dgm:t>
        <a:bodyPr/>
        <a:lstStyle/>
        <a:p>
          <a:endParaRPr lang="en-US"/>
        </a:p>
      </dgm:t>
    </dgm:pt>
    <dgm:pt modelId="{BBB002B4-1FEF-4443-BD58-A93E46A5C160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Localize</a:t>
          </a:r>
        </a:p>
      </dgm:t>
    </dgm:pt>
    <dgm:pt modelId="{0A4FACBD-DFB7-4321-8C05-ADBC603DE913}" type="parTrans" cxnId="{9C49DE4A-6A77-4956-A9AD-C5F43F6CA5E8}">
      <dgm:prSet/>
      <dgm:spPr/>
      <dgm:t>
        <a:bodyPr/>
        <a:lstStyle/>
        <a:p>
          <a:endParaRPr lang="en-US"/>
        </a:p>
      </dgm:t>
    </dgm:pt>
    <dgm:pt modelId="{1CFDCA30-AFC9-48B0-B8F6-4FE21CC2E27B}" type="sibTrans" cxnId="{9C49DE4A-6A77-4956-A9AD-C5F43F6CA5E8}">
      <dgm:prSet/>
      <dgm:spPr/>
      <dgm:t>
        <a:bodyPr/>
        <a:lstStyle/>
        <a:p>
          <a:endParaRPr lang="en-US"/>
        </a:p>
      </dgm:t>
    </dgm:pt>
    <dgm:pt modelId="{69EBB568-68C2-4F71-92AE-2F69C04F1E2E}">
      <dgm:prSet custT="1"/>
      <dgm:spPr/>
      <dgm:t>
        <a:bodyPr/>
        <a:lstStyle/>
        <a:p>
          <a:r>
            <a: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Localize to community, support local healthcare resources, white label experience </a:t>
          </a:r>
        </a:p>
      </dgm:t>
    </dgm:pt>
    <dgm:pt modelId="{DC2E2CC1-6A36-4304-A2B1-C2C6FFA6883D}" type="parTrans" cxnId="{E753051C-109B-4973-B442-5390918EA482}">
      <dgm:prSet/>
      <dgm:spPr/>
      <dgm:t>
        <a:bodyPr/>
        <a:lstStyle/>
        <a:p>
          <a:endParaRPr lang="en-US"/>
        </a:p>
      </dgm:t>
    </dgm:pt>
    <dgm:pt modelId="{BB9327C8-7CC2-4934-8D34-977B6FD9958F}" type="sibTrans" cxnId="{E753051C-109B-4973-B442-5390918EA482}">
      <dgm:prSet/>
      <dgm:spPr/>
      <dgm:t>
        <a:bodyPr/>
        <a:lstStyle/>
        <a:p>
          <a:endParaRPr lang="en-US"/>
        </a:p>
      </dgm:t>
    </dgm:pt>
    <dgm:pt modelId="{8805CB83-2FC5-4C62-B4E9-6FD3FAB671D8}" type="pres">
      <dgm:prSet presAssocID="{0277E5A6-4517-4F20-A733-A84A1B041AFB}" presName="Name0" presStyleCnt="0">
        <dgm:presLayoutVars>
          <dgm:dir/>
          <dgm:animLvl val="lvl"/>
          <dgm:resizeHandles val="exact"/>
        </dgm:presLayoutVars>
      </dgm:prSet>
      <dgm:spPr/>
    </dgm:pt>
    <dgm:pt modelId="{698116D6-FA01-49D1-856A-FB47FD074DFE}" type="pres">
      <dgm:prSet presAssocID="{BBB002B4-1FEF-4443-BD58-A93E46A5C160}" presName="boxAndChildren" presStyleCnt="0"/>
      <dgm:spPr/>
    </dgm:pt>
    <dgm:pt modelId="{B4F76430-D89D-4517-9F3C-D6BE888F46DC}" type="pres">
      <dgm:prSet presAssocID="{BBB002B4-1FEF-4443-BD58-A93E46A5C160}" presName="parentTextBox" presStyleLbl="alignNode1" presStyleIdx="0" presStyleCnt="5"/>
      <dgm:spPr/>
    </dgm:pt>
    <dgm:pt modelId="{C5E4A2E0-956B-46B3-89BF-778F82624855}" type="pres">
      <dgm:prSet presAssocID="{BBB002B4-1FEF-4443-BD58-A93E46A5C160}" presName="descendantBox" presStyleLbl="bgAccFollowNode1" presStyleIdx="0" presStyleCnt="5"/>
      <dgm:spPr/>
    </dgm:pt>
    <dgm:pt modelId="{805DE287-E55F-42E5-AA2D-C0DCE6CB98BF}" type="pres">
      <dgm:prSet presAssocID="{E1C8C884-F053-4E62-A15A-8FA0CACCF90F}" presName="sp" presStyleCnt="0"/>
      <dgm:spPr/>
    </dgm:pt>
    <dgm:pt modelId="{E918C2DD-90DC-4979-A8C0-CBD032630BBC}" type="pres">
      <dgm:prSet presAssocID="{19B6B41D-116C-4013-8C1E-50D27BC7BF0C}" presName="arrowAndChildren" presStyleCnt="0"/>
      <dgm:spPr/>
    </dgm:pt>
    <dgm:pt modelId="{49544E4C-F1D4-4AF2-AB32-BCE5C6B67802}" type="pres">
      <dgm:prSet presAssocID="{19B6B41D-116C-4013-8C1E-50D27BC7BF0C}" presName="parentTextArrow" presStyleLbl="node1" presStyleIdx="0" presStyleCnt="0"/>
      <dgm:spPr/>
    </dgm:pt>
    <dgm:pt modelId="{E098B7B4-A142-43A1-84CF-A08D92DD8EC3}" type="pres">
      <dgm:prSet presAssocID="{19B6B41D-116C-4013-8C1E-50D27BC7BF0C}" presName="arrow" presStyleLbl="alignNode1" presStyleIdx="1" presStyleCnt="5"/>
      <dgm:spPr/>
    </dgm:pt>
    <dgm:pt modelId="{4BE42159-54C7-4FE8-AD67-8263932705A0}" type="pres">
      <dgm:prSet presAssocID="{19B6B41D-116C-4013-8C1E-50D27BC7BF0C}" presName="descendantArrow" presStyleLbl="bgAccFollowNode1" presStyleIdx="1" presStyleCnt="5"/>
      <dgm:spPr/>
    </dgm:pt>
    <dgm:pt modelId="{8226A46D-7E44-4EA9-88CC-B9E8F9F01CDF}" type="pres">
      <dgm:prSet presAssocID="{5EBFD0DB-2DFC-4FD7-85B7-C28D4A3CBAD0}" presName="sp" presStyleCnt="0"/>
      <dgm:spPr/>
    </dgm:pt>
    <dgm:pt modelId="{F67966E6-BEF7-4B45-8E59-A17EB66B6848}" type="pres">
      <dgm:prSet presAssocID="{15C7F262-399D-4F3D-9407-5F38A1A661A4}" presName="arrowAndChildren" presStyleCnt="0"/>
      <dgm:spPr/>
    </dgm:pt>
    <dgm:pt modelId="{9D9CB6D9-65FB-4D6E-B529-CCA9359FBD43}" type="pres">
      <dgm:prSet presAssocID="{15C7F262-399D-4F3D-9407-5F38A1A661A4}" presName="parentTextArrow" presStyleLbl="node1" presStyleIdx="0" presStyleCnt="0"/>
      <dgm:spPr/>
    </dgm:pt>
    <dgm:pt modelId="{571D5231-F9D3-43AF-B68E-15BB9D905E68}" type="pres">
      <dgm:prSet presAssocID="{15C7F262-399D-4F3D-9407-5F38A1A661A4}" presName="arrow" presStyleLbl="alignNode1" presStyleIdx="2" presStyleCnt="5"/>
      <dgm:spPr/>
    </dgm:pt>
    <dgm:pt modelId="{6766518C-79F6-4B7C-8920-8C50FF13D6D8}" type="pres">
      <dgm:prSet presAssocID="{15C7F262-399D-4F3D-9407-5F38A1A661A4}" presName="descendantArrow" presStyleLbl="bgAccFollowNode1" presStyleIdx="2" presStyleCnt="5"/>
      <dgm:spPr/>
    </dgm:pt>
    <dgm:pt modelId="{E833ACF2-9888-4B22-A76D-DDA49844B13A}" type="pres">
      <dgm:prSet presAssocID="{3EB6B3B8-913D-4D76-B652-0EE4D5145D81}" presName="sp" presStyleCnt="0"/>
      <dgm:spPr/>
    </dgm:pt>
    <dgm:pt modelId="{C9BE9C46-91D7-4A3E-AA0D-6BBFE62B4EF9}" type="pres">
      <dgm:prSet presAssocID="{C95E9371-DC44-445F-8A22-F8D2934FAE62}" presName="arrowAndChildren" presStyleCnt="0"/>
      <dgm:spPr/>
    </dgm:pt>
    <dgm:pt modelId="{8FCDBB42-DB74-4C4E-91D8-B29781576588}" type="pres">
      <dgm:prSet presAssocID="{C95E9371-DC44-445F-8A22-F8D2934FAE62}" presName="parentTextArrow" presStyleLbl="node1" presStyleIdx="0" presStyleCnt="0"/>
      <dgm:spPr/>
    </dgm:pt>
    <dgm:pt modelId="{99D7F9EC-1B0B-40F9-A89B-6A6F7DD9E9E9}" type="pres">
      <dgm:prSet presAssocID="{C95E9371-DC44-445F-8A22-F8D2934FAE62}" presName="arrow" presStyleLbl="alignNode1" presStyleIdx="3" presStyleCnt="5"/>
      <dgm:spPr/>
    </dgm:pt>
    <dgm:pt modelId="{90AF18D9-BA4E-4C2B-84A4-AEF5EC7BCC66}" type="pres">
      <dgm:prSet presAssocID="{C95E9371-DC44-445F-8A22-F8D2934FAE62}" presName="descendantArrow" presStyleLbl="bgAccFollowNode1" presStyleIdx="3" presStyleCnt="5"/>
      <dgm:spPr/>
    </dgm:pt>
    <dgm:pt modelId="{D1F84A2D-CD2A-47C9-BB62-2FEEE1081EDD}" type="pres">
      <dgm:prSet presAssocID="{A44A703E-46C2-4384-A8E9-3C7D686F3AE5}" presName="sp" presStyleCnt="0"/>
      <dgm:spPr/>
    </dgm:pt>
    <dgm:pt modelId="{C95F9718-E871-4274-8D16-A80B46FA805A}" type="pres">
      <dgm:prSet presAssocID="{015A7689-1FE4-4145-92C6-F794D4496310}" presName="arrowAndChildren" presStyleCnt="0"/>
      <dgm:spPr/>
    </dgm:pt>
    <dgm:pt modelId="{6FB1BFD5-3A77-4874-94E3-117D711A6C22}" type="pres">
      <dgm:prSet presAssocID="{015A7689-1FE4-4145-92C6-F794D4496310}" presName="parentTextArrow" presStyleLbl="node1" presStyleIdx="0" presStyleCnt="0"/>
      <dgm:spPr/>
    </dgm:pt>
    <dgm:pt modelId="{7213F3A6-A01B-4840-B053-C7A713ECF402}" type="pres">
      <dgm:prSet presAssocID="{015A7689-1FE4-4145-92C6-F794D4496310}" presName="arrow" presStyleLbl="alignNode1" presStyleIdx="4" presStyleCnt="5"/>
      <dgm:spPr/>
    </dgm:pt>
    <dgm:pt modelId="{4F968E4B-37E8-46AB-B758-E5A57235E817}" type="pres">
      <dgm:prSet presAssocID="{015A7689-1FE4-4145-92C6-F794D4496310}" presName="descendantArrow" presStyleLbl="bgAccFollowNode1" presStyleIdx="4" presStyleCnt="5"/>
      <dgm:spPr/>
    </dgm:pt>
  </dgm:ptLst>
  <dgm:cxnLst>
    <dgm:cxn modelId="{2AF77914-A730-442C-BF4E-9038CFAFDAB7}" type="presOf" srcId="{9F70704D-D5C9-4D5F-A0B6-9CA5F7A1155C}" destId="{4F968E4B-37E8-46AB-B758-E5A57235E817}" srcOrd="0" destOrd="0" presId="urn:microsoft.com/office/officeart/2016/7/layout/VerticalDownArrowProcess"/>
    <dgm:cxn modelId="{E753051C-109B-4973-B442-5390918EA482}" srcId="{BBB002B4-1FEF-4443-BD58-A93E46A5C160}" destId="{69EBB568-68C2-4F71-92AE-2F69C04F1E2E}" srcOrd="0" destOrd="0" parTransId="{DC2E2CC1-6A36-4304-A2B1-C2C6FFA6883D}" sibTransId="{BB9327C8-7CC2-4934-8D34-977B6FD9958F}"/>
    <dgm:cxn modelId="{3C81F535-22AF-445F-9734-756CB933ECB3}" type="presOf" srcId="{015A7689-1FE4-4145-92C6-F794D4496310}" destId="{7213F3A6-A01B-4840-B053-C7A713ECF402}" srcOrd="1" destOrd="0" presId="urn:microsoft.com/office/officeart/2016/7/layout/VerticalDownArrowProcess"/>
    <dgm:cxn modelId="{12F9763F-7CBC-41CA-AD65-C5478CCE74B5}" srcId="{19B6B41D-116C-4013-8C1E-50D27BC7BF0C}" destId="{5EFC2D50-285E-464D-A16D-2EE2E4323A8A}" srcOrd="0" destOrd="0" parTransId="{02BE313C-CB2E-4CB0-8096-41A15456AECD}" sibTransId="{B6786FAF-E112-4452-83A4-018C215B4E92}"/>
    <dgm:cxn modelId="{EBB7FA3F-663A-454A-987C-24E1122A7152}" srcId="{015A7689-1FE4-4145-92C6-F794D4496310}" destId="{9F70704D-D5C9-4D5F-A0B6-9CA5F7A1155C}" srcOrd="0" destOrd="0" parTransId="{74441EF3-6F29-4695-83AA-EE98475D2354}" sibTransId="{E68EA6A3-42C0-431B-B3C2-8ACB856C0805}"/>
    <dgm:cxn modelId="{803DE467-3243-4ADA-BAE2-E30049386640}" type="presOf" srcId="{19B6B41D-116C-4013-8C1E-50D27BC7BF0C}" destId="{E098B7B4-A142-43A1-84CF-A08D92DD8EC3}" srcOrd="1" destOrd="0" presId="urn:microsoft.com/office/officeart/2016/7/layout/VerticalDownArrowProcess"/>
    <dgm:cxn modelId="{9C49DE4A-6A77-4956-A9AD-C5F43F6CA5E8}" srcId="{0277E5A6-4517-4F20-A733-A84A1B041AFB}" destId="{BBB002B4-1FEF-4443-BD58-A93E46A5C160}" srcOrd="4" destOrd="0" parTransId="{0A4FACBD-DFB7-4321-8C05-ADBC603DE913}" sibTransId="{1CFDCA30-AFC9-48B0-B8F6-4FE21CC2E27B}"/>
    <dgm:cxn modelId="{0732524E-0027-4FE1-94B0-012708AA2710}" type="presOf" srcId="{C95E9371-DC44-445F-8A22-F8D2934FAE62}" destId="{8FCDBB42-DB74-4C4E-91D8-B29781576588}" srcOrd="0" destOrd="0" presId="urn:microsoft.com/office/officeart/2016/7/layout/VerticalDownArrowProcess"/>
    <dgm:cxn modelId="{946BA271-46CD-45C9-9309-27B8A683CB6B}" srcId="{C95E9371-DC44-445F-8A22-F8D2934FAE62}" destId="{40EEDA62-F2FD-4C44-B207-557E547C47B7}" srcOrd="0" destOrd="0" parTransId="{DFA974FA-53F1-42D0-AE02-7169AAF7C814}" sibTransId="{0B8461DE-DCDA-4E2D-9DB1-8F9ADDCE50C0}"/>
    <dgm:cxn modelId="{F432FE54-D1CB-475C-8C8D-C68100BF02D5}" type="presOf" srcId="{40EEDA62-F2FD-4C44-B207-557E547C47B7}" destId="{90AF18D9-BA4E-4C2B-84A4-AEF5EC7BCC66}" srcOrd="0" destOrd="0" presId="urn:microsoft.com/office/officeart/2016/7/layout/VerticalDownArrowProcess"/>
    <dgm:cxn modelId="{5A2B9A7A-FFF5-433F-B0FE-742417D5E64C}" type="presOf" srcId="{BBB002B4-1FEF-4443-BD58-A93E46A5C160}" destId="{B4F76430-D89D-4517-9F3C-D6BE888F46DC}" srcOrd="0" destOrd="0" presId="urn:microsoft.com/office/officeart/2016/7/layout/VerticalDownArrowProcess"/>
    <dgm:cxn modelId="{A6588B7C-D282-42E2-A52A-93019FAB7B3A}" srcId="{0277E5A6-4517-4F20-A733-A84A1B041AFB}" destId="{C95E9371-DC44-445F-8A22-F8D2934FAE62}" srcOrd="1" destOrd="0" parTransId="{D409BB8B-D0A0-4004-8890-0D6EFEE6B88C}" sibTransId="{3EB6B3B8-913D-4D76-B652-0EE4D5145D81}"/>
    <dgm:cxn modelId="{B0D0E789-3690-459B-841F-AD430FAC3F6D}" type="presOf" srcId="{15C7F262-399D-4F3D-9407-5F38A1A661A4}" destId="{571D5231-F9D3-43AF-B68E-15BB9D905E68}" srcOrd="1" destOrd="0" presId="urn:microsoft.com/office/officeart/2016/7/layout/VerticalDownArrowProcess"/>
    <dgm:cxn modelId="{48A5DD94-CAC3-44C3-96B1-6AB1F3A8DEF5}" srcId="{0277E5A6-4517-4F20-A733-A84A1B041AFB}" destId="{19B6B41D-116C-4013-8C1E-50D27BC7BF0C}" srcOrd="3" destOrd="0" parTransId="{C6A63471-7A0E-4376-9418-FDBCE6A63590}" sibTransId="{E1C8C884-F053-4E62-A15A-8FA0CACCF90F}"/>
    <dgm:cxn modelId="{685FA295-8C20-4EDA-8011-FC9E806D1CB9}" type="presOf" srcId="{DF5BEF74-3FCE-447D-97A8-F60ACDFA0632}" destId="{6766518C-79F6-4B7C-8920-8C50FF13D6D8}" srcOrd="0" destOrd="0" presId="urn:microsoft.com/office/officeart/2016/7/layout/VerticalDownArrowProcess"/>
    <dgm:cxn modelId="{F06CF69B-56A7-4AD9-BBE7-12400B73FBA2}" srcId="{0277E5A6-4517-4F20-A733-A84A1B041AFB}" destId="{15C7F262-399D-4F3D-9407-5F38A1A661A4}" srcOrd="2" destOrd="0" parTransId="{F95D4DEE-7853-46E6-A3D7-9844376E10BA}" sibTransId="{5EBFD0DB-2DFC-4FD7-85B7-C28D4A3CBAD0}"/>
    <dgm:cxn modelId="{BD3CD5BB-6F0B-4842-BBD9-7F74148209ED}" type="presOf" srcId="{69EBB568-68C2-4F71-92AE-2F69C04F1E2E}" destId="{C5E4A2E0-956B-46B3-89BF-778F82624855}" srcOrd="0" destOrd="0" presId="urn:microsoft.com/office/officeart/2016/7/layout/VerticalDownArrowProcess"/>
    <dgm:cxn modelId="{8B2C15BD-99C9-4A88-A803-921DC17E3B05}" type="presOf" srcId="{0277E5A6-4517-4F20-A733-A84A1B041AFB}" destId="{8805CB83-2FC5-4C62-B4E9-6FD3FAB671D8}" srcOrd="0" destOrd="0" presId="urn:microsoft.com/office/officeart/2016/7/layout/VerticalDownArrowProcess"/>
    <dgm:cxn modelId="{46FC93BD-B393-4DE9-AA43-6D715916B256}" srcId="{0277E5A6-4517-4F20-A733-A84A1B041AFB}" destId="{015A7689-1FE4-4145-92C6-F794D4496310}" srcOrd="0" destOrd="0" parTransId="{8B3143B8-760D-417E-ABEB-1DA2764D8ED5}" sibTransId="{A44A703E-46C2-4384-A8E9-3C7D686F3AE5}"/>
    <dgm:cxn modelId="{94FC5EC7-F0EF-4791-B21C-8F96A3EA2DC1}" type="presOf" srcId="{15C7F262-399D-4F3D-9407-5F38A1A661A4}" destId="{9D9CB6D9-65FB-4D6E-B529-CCA9359FBD43}" srcOrd="0" destOrd="0" presId="urn:microsoft.com/office/officeart/2016/7/layout/VerticalDownArrowProcess"/>
    <dgm:cxn modelId="{5F96A9D6-B33D-4F5C-B27C-9A04E4CF4ECF}" type="presOf" srcId="{C95E9371-DC44-445F-8A22-F8D2934FAE62}" destId="{99D7F9EC-1B0B-40F9-A89B-6A6F7DD9E9E9}" srcOrd="1" destOrd="0" presId="urn:microsoft.com/office/officeart/2016/7/layout/VerticalDownArrowProcess"/>
    <dgm:cxn modelId="{8E5CFEDC-7785-4BD4-B444-C606559D4C9D}" type="presOf" srcId="{015A7689-1FE4-4145-92C6-F794D4496310}" destId="{6FB1BFD5-3A77-4874-94E3-117D711A6C22}" srcOrd="0" destOrd="0" presId="urn:microsoft.com/office/officeart/2016/7/layout/VerticalDownArrowProcess"/>
    <dgm:cxn modelId="{382FCFE2-CE35-4DE1-A08B-5914170396AD}" type="presOf" srcId="{19B6B41D-116C-4013-8C1E-50D27BC7BF0C}" destId="{49544E4C-F1D4-4AF2-AB32-BCE5C6B67802}" srcOrd="0" destOrd="0" presId="urn:microsoft.com/office/officeart/2016/7/layout/VerticalDownArrowProcess"/>
    <dgm:cxn modelId="{3F3467E3-3821-41E7-AE53-5DD0FAA0947E}" srcId="{15C7F262-399D-4F3D-9407-5F38A1A661A4}" destId="{DF5BEF74-3FCE-447D-97A8-F60ACDFA0632}" srcOrd="0" destOrd="0" parTransId="{E5FEE8F8-6FA0-4EE8-8FED-9B94B7DCB7ED}" sibTransId="{9667E047-23DA-4264-866F-DBAB92D5021B}"/>
    <dgm:cxn modelId="{F63D95FB-D176-4CD3-893F-45CA70B8166E}" type="presOf" srcId="{5EFC2D50-285E-464D-A16D-2EE2E4323A8A}" destId="{4BE42159-54C7-4FE8-AD67-8263932705A0}" srcOrd="0" destOrd="0" presId="urn:microsoft.com/office/officeart/2016/7/layout/VerticalDownArrowProcess"/>
    <dgm:cxn modelId="{4BD71F4D-78B3-4673-9EE5-869D89E41F7C}" type="presParOf" srcId="{8805CB83-2FC5-4C62-B4E9-6FD3FAB671D8}" destId="{698116D6-FA01-49D1-856A-FB47FD074DFE}" srcOrd="0" destOrd="0" presId="urn:microsoft.com/office/officeart/2016/7/layout/VerticalDownArrowProcess"/>
    <dgm:cxn modelId="{F3538358-E132-4F3E-B92A-CC90CFCEA100}" type="presParOf" srcId="{698116D6-FA01-49D1-856A-FB47FD074DFE}" destId="{B4F76430-D89D-4517-9F3C-D6BE888F46DC}" srcOrd="0" destOrd="0" presId="urn:microsoft.com/office/officeart/2016/7/layout/VerticalDownArrowProcess"/>
    <dgm:cxn modelId="{11A72441-B81D-47D6-BDDD-1176DF2E4AE0}" type="presParOf" srcId="{698116D6-FA01-49D1-856A-FB47FD074DFE}" destId="{C5E4A2E0-956B-46B3-89BF-778F82624855}" srcOrd="1" destOrd="0" presId="urn:microsoft.com/office/officeart/2016/7/layout/VerticalDownArrowProcess"/>
    <dgm:cxn modelId="{FD202D32-9996-4331-9A48-58F77F0921A8}" type="presParOf" srcId="{8805CB83-2FC5-4C62-B4E9-6FD3FAB671D8}" destId="{805DE287-E55F-42E5-AA2D-C0DCE6CB98BF}" srcOrd="1" destOrd="0" presId="urn:microsoft.com/office/officeart/2016/7/layout/VerticalDownArrowProcess"/>
    <dgm:cxn modelId="{F0FFBA4A-5B9F-4091-8C6F-51D338637CC2}" type="presParOf" srcId="{8805CB83-2FC5-4C62-B4E9-6FD3FAB671D8}" destId="{E918C2DD-90DC-4979-A8C0-CBD032630BBC}" srcOrd="2" destOrd="0" presId="urn:microsoft.com/office/officeart/2016/7/layout/VerticalDownArrowProcess"/>
    <dgm:cxn modelId="{4D203915-FDA1-4E02-AD12-BCBAF9DB89B0}" type="presParOf" srcId="{E918C2DD-90DC-4979-A8C0-CBD032630BBC}" destId="{49544E4C-F1D4-4AF2-AB32-BCE5C6B67802}" srcOrd="0" destOrd="0" presId="urn:microsoft.com/office/officeart/2016/7/layout/VerticalDownArrowProcess"/>
    <dgm:cxn modelId="{F5212956-26C8-4E12-A7B4-362AF60A95DF}" type="presParOf" srcId="{E918C2DD-90DC-4979-A8C0-CBD032630BBC}" destId="{E098B7B4-A142-43A1-84CF-A08D92DD8EC3}" srcOrd="1" destOrd="0" presId="urn:microsoft.com/office/officeart/2016/7/layout/VerticalDownArrowProcess"/>
    <dgm:cxn modelId="{94311D32-844F-4AE8-8CEB-B45448A7FC50}" type="presParOf" srcId="{E918C2DD-90DC-4979-A8C0-CBD032630BBC}" destId="{4BE42159-54C7-4FE8-AD67-8263932705A0}" srcOrd="2" destOrd="0" presId="urn:microsoft.com/office/officeart/2016/7/layout/VerticalDownArrowProcess"/>
    <dgm:cxn modelId="{F845ED49-C163-4D38-B1BB-10AE95D1AB3D}" type="presParOf" srcId="{8805CB83-2FC5-4C62-B4E9-6FD3FAB671D8}" destId="{8226A46D-7E44-4EA9-88CC-B9E8F9F01CDF}" srcOrd="3" destOrd="0" presId="urn:microsoft.com/office/officeart/2016/7/layout/VerticalDownArrowProcess"/>
    <dgm:cxn modelId="{C235476B-D221-4FFE-BCB3-ECB97E74CDB9}" type="presParOf" srcId="{8805CB83-2FC5-4C62-B4E9-6FD3FAB671D8}" destId="{F67966E6-BEF7-4B45-8E59-A17EB66B6848}" srcOrd="4" destOrd="0" presId="urn:microsoft.com/office/officeart/2016/7/layout/VerticalDownArrowProcess"/>
    <dgm:cxn modelId="{C2F1D9C9-A512-4876-A075-3ED3552BFA67}" type="presParOf" srcId="{F67966E6-BEF7-4B45-8E59-A17EB66B6848}" destId="{9D9CB6D9-65FB-4D6E-B529-CCA9359FBD43}" srcOrd="0" destOrd="0" presId="urn:microsoft.com/office/officeart/2016/7/layout/VerticalDownArrowProcess"/>
    <dgm:cxn modelId="{3B315BEE-25DC-4471-9EB7-6D09341FD790}" type="presParOf" srcId="{F67966E6-BEF7-4B45-8E59-A17EB66B6848}" destId="{571D5231-F9D3-43AF-B68E-15BB9D905E68}" srcOrd="1" destOrd="0" presId="urn:microsoft.com/office/officeart/2016/7/layout/VerticalDownArrowProcess"/>
    <dgm:cxn modelId="{839BFA2D-0EC3-4339-9713-44A080E7D699}" type="presParOf" srcId="{F67966E6-BEF7-4B45-8E59-A17EB66B6848}" destId="{6766518C-79F6-4B7C-8920-8C50FF13D6D8}" srcOrd="2" destOrd="0" presId="urn:microsoft.com/office/officeart/2016/7/layout/VerticalDownArrowProcess"/>
    <dgm:cxn modelId="{B12770A8-2FE8-4FE9-850A-956EAAAE625E}" type="presParOf" srcId="{8805CB83-2FC5-4C62-B4E9-6FD3FAB671D8}" destId="{E833ACF2-9888-4B22-A76D-DDA49844B13A}" srcOrd="5" destOrd="0" presId="urn:microsoft.com/office/officeart/2016/7/layout/VerticalDownArrowProcess"/>
    <dgm:cxn modelId="{AC49C074-6E21-4BC0-BACE-C6487E839B21}" type="presParOf" srcId="{8805CB83-2FC5-4C62-B4E9-6FD3FAB671D8}" destId="{C9BE9C46-91D7-4A3E-AA0D-6BBFE62B4EF9}" srcOrd="6" destOrd="0" presId="urn:microsoft.com/office/officeart/2016/7/layout/VerticalDownArrowProcess"/>
    <dgm:cxn modelId="{F2321CF4-A9A7-4ACB-B3B0-F1C8727603A3}" type="presParOf" srcId="{C9BE9C46-91D7-4A3E-AA0D-6BBFE62B4EF9}" destId="{8FCDBB42-DB74-4C4E-91D8-B29781576588}" srcOrd="0" destOrd="0" presId="urn:microsoft.com/office/officeart/2016/7/layout/VerticalDownArrowProcess"/>
    <dgm:cxn modelId="{056B5A7B-B532-4324-B302-DA5110BD2AAF}" type="presParOf" srcId="{C9BE9C46-91D7-4A3E-AA0D-6BBFE62B4EF9}" destId="{99D7F9EC-1B0B-40F9-A89B-6A6F7DD9E9E9}" srcOrd="1" destOrd="0" presId="urn:microsoft.com/office/officeart/2016/7/layout/VerticalDownArrowProcess"/>
    <dgm:cxn modelId="{34A79CE6-B898-45DD-A361-7B276BD67739}" type="presParOf" srcId="{C9BE9C46-91D7-4A3E-AA0D-6BBFE62B4EF9}" destId="{90AF18D9-BA4E-4C2B-84A4-AEF5EC7BCC66}" srcOrd="2" destOrd="0" presId="urn:microsoft.com/office/officeart/2016/7/layout/VerticalDownArrowProcess"/>
    <dgm:cxn modelId="{AE005E6F-0F14-48E0-9D4A-31BE09175E5E}" type="presParOf" srcId="{8805CB83-2FC5-4C62-B4E9-6FD3FAB671D8}" destId="{D1F84A2D-CD2A-47C9-BB62-2FEEE1081EDD}" srcOrd="7" destOrd="0" presId="urn:microsoft.com/office/officeart/2016/7/layout/VerticalDownArrowProcess"/>
    <dgm:cxn modelId="{CAE412CD-A17B-4BEA-A739-1ECA9FB6A8CA}" type="presParOf" srcId="{8805CB83-2FC5-4C62-B4E9-6FD3FAB671D8}" destId="{C95F9718-E871-4274-8D16-A80B46FA805A}" srcOrd="8" destOrd="0" presId="urn:microsoft.com/office/officeart/2016/7/layout/VerticalDownArrowProcess"/>
    <dgm:cxn modelId="{23C34FF9-EE01-4475-9720-58A80FC65174}" type="presParOf" srcId="{C95F9718-E871-4274-8D16-A80B46FA805A}" destId="{6FB1BFD5-3A77-4874-94E3-117D711A6C22}" srcOrd="0" destOrd="0" presId="urn:microsoft.com/office/officeart/2016/7/layout/VerticalDownArrowProcess"/>
    <dgm:cxn modelId="{DE76B45F-B7DB-4555-928D-6B4EAD237AA0}" type="presParOf" srcId="{C95F9718-E871-4274-8D16-A80B46FA805A}" destId="{7213F3A6-A01B-4840-B053-C7A713ECF402}" srcOrd="1" destOrd="0" presId="urn:microsoft.com/office/officeart/2016/7/layout/VerticalDownArrowProcess"/>
    <dgm:cxn modelId="{9CB0FA96-2334-405C-BF45-440DB288D940}" type="presParOf" srcId="{C95F9718-E871-4274-8D16-A80B46FA805A}" destId="{4F968E4B-37E8-46AB-B758-E5A57235E81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A53BD-3C98-4B83-9BF4-E21E9D5781F8}">
      <dsp:nvSpPr>
        <dsp:cNvPr id="0" name=""/>
        <dsp:cNvSpPr/>
      </dsp:nvSpPr>
      <dsp:spPr>
        <a:xfrm>
          <a:off x="696330" y="166230"/>
          <a:ext cx="2348308" cy="234830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latin typeface="Arial" panose="020B0604020202020204" pitchFamily="34" charset="0"/>
              <a:cs typeface="Arial" panose="020B0604020202020204" pitchFamily="34" charset="0"/>
            </a:rPr>
            <a:t>Improved Patient Outcomes</a:t>
          </a:r>
        </a:p>
      </dsp:txBody>
      <dsp:txXfrm>
        <a:off x="1942891" y="652945"/>
        <a:ext cx="866637" cy="642989"/>
      </dsp:txXfrm>
    </dsp:sp>
    <dsp:sp modelId="{4A61727F-0364-4842-B47F-D88D52B1E768}">
      <dsp:nvSpPr>
        <dsp:cNvPr id="0" name=""/>
        <dsp:cNvSpPr/>
      </dsp:nvSpPr>
      <dsp:spPr>
        <a:xfrm>
          <a:off x="696330" y="245066"/>
          <a:ext cx="2348308" cy="234830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latin typeface="Arial" panose="020B0604020202020204" pitchFamily="34" charset="0"/>
              <a:cs typeface="Arial" panose="020B0604020202020204" pitchFamily="34" charset="0"/>
            </a:rPr>
            <a:t>Reduced Cost of Care</a:t>
          </a:r>
        </a:p>
      </dsp:txBody>
      <dsp:txXfrm>
        <a:off x="1942891" y="1463670"/>
        <a:ext cx="866637" cy="642989"/>
      </dsp:txXfrm>
    </dsp:sp>
    <dsp:sp modelId="{4F353864-6F55-4792-8390-1C9C78005C67}">
      <dsp:nvSpPr>
        <dsp:cNvPr id="0" name=""/>
        <dsp:cNvSpPr/>
      </dsp:nvSpPr>
      <dsp:spPr>
        <a:xfrm>
          <a:off x="617494" y="245066"/>
          <a:ext cx="2348308" cy="234830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latin typeface="Arial" panose="020B0604020202020204" pitchFamily="34" charset="0"/>
              <a:cs typeface="Arial" panose="020B0604020202020204" pitchFamily="34" charset="0"/>
            </a:rPr>
            <a:t>Improved Community Access</a:t>
          </a:r>
        </a:p>
      </dsp:txBody>
      <dsp:txXfrm>
        <a:off x="852605" y="1463670"/>
        <a:ext cx="866637" cy="642989"/>
      </dsp:txXfrm>
    </dsp:sp>
    <dsp:sp modelId="{3E0B0F38-D1CF-4FBF-A9AF-9FF843917E11}">
      <dsp:nvSpPr>
        <dsp:cNvPr id="0" name=""/>
        <dsp:cNvSpPr/>
      </dsp:nvSpPr>
      <dsp:spPr>
        <a:xfrm>
          <a:off x="617494" y="166230"/>
          <a:ext cx="2348308" cy="234830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latin typeface="Arial" panose="020B0604020202020204" pitchFamily="34" charset="0"/>
              <a:cs typeface="Arial" panose="020B0604020202020204" pitchFamily="34" charset="0"/>
            </a:rPr>
            <a:t>Improved Provider Experience</a:t>
          </a:r>
        </a:p>
      </dsp:txBody>
      <dsp:txXfrm>
        <a:off x="852605" y="652945"/>
        <a:ext cx="866637" cy="642989"/>
      </dsp:txXfrm>
    </dsp:sp>
    <dsp:sp modelId="{BBBA3511-FD7F-47DC-8288-EF789487204D}">
      <dsp:nvSpPr>
        <dsp:cNvPr id="0" name=""/>
        <dsp:cNvSpPr/>
      </dsp:nvSpPr>
      <dsp:spPr>
        <a:xfrm>
          <a:off x="550959" y="20858"/>
          <a:ext cx="2639051" cy="263905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2655-028D-4FB9-9C12-3A091F016C56}">
      <dsp:nvSpPr>
        <dsp:cNvPr id="0" name=""/>
        <dsp:cNvSpPr/>
      </dsp:nvSpPr>
      <dsp:spPr>
        <a:xfrm>
          <a:off x="550959" y="99694"/>
          <a:ext cx="2639051" cy="263905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ACA7C-FEB3-47FC-8D03-AF711ECA4D33}">
      <dsp:nvSpPr>
        <dsp:cNvPr id="0" name=""/>
        <dsp:cNvSpPr/>
      </dsp:nvSpPr>
      <dsp:spPr>
        <a:xfrm>
          <a:off x="472123" y="99694"/>
          <a:ext cx="2639051" cy="263905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361AE-EC46-45BD-8C5B-B970DB0E9DC2}">
      <dsp:nvSpPr>
        <dsp:cNvPr id="0" name=""/>
        <dsp:cNvSpPr/>
      </dsp:nvSpPr>
      <dsp:spPr>
        <a:xfrm>
          <a:off x="472123" y="20858"/>
          <a:ext cx="2639051" cy="263905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76430-D89D-4517-9F3C-D6BE888F46DC}">
      <dsp:nvSpPr>
        <dsp:cNvPr id="0" name=""/>
        <dsp:cNvSpPr/>
      </dsp:nvSpPr>
      <dsp:spPr>
        <a:xfrm>
          <a:off x="0" y="3146286"/>
          <a:ext cx="1506701" cy="516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57" tIns="128016" rIns="107157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Localize</a:t>
          </a:r>
        </a:p>
      </dsp:txBody>
      <dsp:txXfrm>
        <a:off x="0" y="3146286"/>
        <a:ext cx="1506701" cy="516174"/>
      </dsp:txXfrm>
    </dsp:sp>
    <dsp:sp modelId="{C5E4A2E0-956B-46B3-89BF-778F82624855}">
      <dsp:nvSpPr>
        <dsp:cNvPr id="0" name=""/>
        <dsp:cNvSpPr/>
      </dsp:nvSpPr>
      <dsp:spPr>
        <a:xfrm>
          <a:off x="1506701" y="3146286"/>
          <a:ext cx="4520104" cy="516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89" tIns="152400" rIns="91689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Localize to community, support local healthcare resources, white label experience </a:t>
          </a:r>
        </a:p>
      </dsp:txBody>
      <dsp:txXfrm>
        <a:off x="1506701" y="3146286"/>
        <a:ext cx="4520104" cy="516174"/>
      </dsp:txXfrm>
    </dsp:sp>
    <dsp:sp modelId="{E098B7B4-A142-43A1-84CF-A08D92DD8EC3}">
      <dsp:nvSpPr>
        <dsp:cNvPr id="0" name=""/>
        <dsp:cNvSpPr/>
      </dsp:nvSpPr>
      <dsp:spPr>
        <a:xfrm rot="10800000">
          <a:off x="0" y="2360153"/>
          <a:ext cx="1506701" cy="7938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57" tIns="128016" rIns="107157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Expand</a:t>
          </a:r>
        </a:p>
      </dsp:txBody>
      <dsp:txXfrm rot="-10800000">
        <a:off x="0" y="2360153"/>
        <a:ext cx="1506701" cy="516019"/>
      </dsp:txXfrm>
    </dsp:sp>
    <dsp:sp modelId="{4BE42159-54C7-4FE8-AD67-8263932705A0}">
      <dsp:nvSpPr>
        <dsp:cNvPr id="0" name=""/>
        <dsp:cNvSpPr/>
      </dsp:nvSpPr>
      <dsp:spPr>
        <a:xfrm>
          <a:off x="1506701" y="2360153"/>
          <a:ext cx="4520104" cy="516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89" tIns="152400" rIns="91689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Expand access to care for underserved populations while keeping patients in-network and ensuring equity of care</a:t>
          </a:r>
        </a:p>
      </dsp:txBody>
      <dsp:txXfrm>
        <a:off x="1506701" y="2360153"/>
        <a:ext cx="4520104" cy="516019"/>
      </dsp:txXfrm>
    </dsp:sp>
    <dsp:sp modelId="{571D5231-F9D3-43AF-B68E-15BB9D905E68}">
      <dsp:nvSpPr>
        <dsp:cNvPr id="0" name=""/>
        <dsp:cNvSpPr/>
      </dsp:nvSpPr>
      <dsp:spPr>
        <a:xfrm rot="10800000">
          <a:off x="0" y="1574019"/>
          <a:ext cx="1506701" cy="7938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57" tIns="128016" rIns="107157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Deliver</a:t>
          </a:r>
        </a:p>
      </dsp:txBody>
      <dsp:txXfrm rot="-10800000">
        <a:off x="0" y="1574019"/>
        <a:ext cx="1506701" cy="516019"/>
      </dsp:txXfrm>
    </dsp:sp>
    <dsp:sp modelId="{6766518C-79F6-4B7C-8920-8C50FF13D6D8}">
      <dsp:nvSpPr>
        <dsp:cNvPr id="0" name=""/>
        <dsp:cNvSpPr/>
      </dsp:nvSpPr>
      <dsp:spPr>
        <a:xfrm>
          <a:off x="1506701" y="1574019"/>
          <a:ext cx="4520104" cy="516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89" tIns="152400" rIns="91689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Deliver quality outcome data &amp; reporting metrics</a:t>
          </a:r>
        </a:p>
      </dsp:txBody>
      <dsp:txXfrm>
        <a:off x="1506701" y="1574019"/>
        <a:ext cx="4520104" cy="516019"/>
      </dsp:txXfrm>
    </dsp:sp>
    <dsp:sp modelId="{99D7F9EC-1B0B-40F9-A89B-6A6F7DD9E9E9}">
      <dsp:nvSpPr>
        <dsp:cNvPr id="0" name=""/>
        <dsp:cNvSpPr/>
      </dsp:nvSpPr>
      <dsp:spPr>
        <a:xfrm rot="10800000">
          <a:off x="0" y="787885"/>
          <a:ext cx="1506701" cy="7938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57" tIns="128016" rIns="107157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Improve</a:t>
          </a:r>
        </a:p>
      </dsp:txBody>
      <dsp:txXfrm rot="-10800000">
        <a:off x="0" y="787885"/>
        <a:ext cx="1506701" cy="516019"/>
      </dsp:txXfrm>
    </dsp:sp>
    <dsp:sp modelId="{90AF18D9-BA4E-4C2B-84A4-AEF5EC7BCC66}">
      <dsp:nvSpPr>
        <dsp:cNvPr id="0" name=""/>
        <dsp:cNvSpPr/>
      </dsp:nvSpPr>
      <dsp:spPr>
        <a:xfrm>
          <a:off x="1506701" y="787885"/>
          <a:ext cx="4520104" cy="516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89" tIns="152400" rIns="91689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Improve operational efficiencies - reduce costs / staffing</a:t>
          </a:r>
        </a:p>
      </dsp:txBody>
      <dsp:txXfrm>
        <a:off x="1506701" y="787885"/>
        <a:ext cx="4520104" cy="516019"/>
      </dsp:txXfrm>
    </dsp:sp>
    <dsp:sp modelId="{7213F3A6-A01B-4840-B053-C7A713ECF402}">
      <dsp:nvSpPr>
        <dsp:cNvPr id="0" name=""/>
        <dsp:cNvSpPr/>
      </dsp:nvSpPr>
      <dsp:spPr>
        <a:xfrm rot="10800000">
          <a:off x="0" y="1751"/>
          <a:ext cx="1506701" cy="7938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57" tIns="128016" rIns="107157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Keep</a:t>
          </a:r>
        </a:p>
      </dsp:txBody>
      <dsp:txXfrm rot="-10800000">
        <a:off x="0" y="1751"/>
        <a:ext cx="1506701" cy="516019"/>
      </dsp:txXfrm>
    </dsp:sp>
    <dsp:sp modelId="{4F968E4B-37E8-46AB-B758-E5A57235E817}">
      <dsp:nvSpPr>
        <dsp:cNvPr id="0" name=""/>
        <dsp:cNvSpPr/>
      </dsp:nvSpPr>
      <dsp:spPr>
        <a:xfrm>
          <a:off x="1506701" y="1751"/>
          <a:ext cx="4520104" cy="516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89" tIns="152400" rIns="91689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Keep critical first responder &amp; ED resources available for life threatening emergencies</a:t>
          </a:r>
        </a:p>
      </dsp:txBody>
      <dsp:txXfrm>
        <a:off x="1506701" y="1751"/>
        <a:ext cx="4520104" cy="51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0.62788</cdr:x>
      <cdr:y>0.45594</cdr:y>
    </cdr:from>
    <cdr:to>
      <cdr:x>0.65229</cdr:x>
      <cdr:y>0.49339</cdr:y>
    </cdr:to>
    <cdr:pic>
      <cdr:nvPicPr>
        <cdr:cNvPr id="2" name="Picture 1" descr="A picture containing object, clock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9377A82E-E9BC-29C0-93AD-7AF1A4F035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03375" y="2434388"/>
          <a:ext cx="198473" cy="19996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2B37-04D3-2C4E-BE4E-5883C95AB85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D90E-E9B2-7542-8E86-A1E487A3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eadset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B3F79838-1263-2BF9-AE3E-D18BA6B11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E71A84-9D7E-6B47-979B-D462C1A49285}"/>
              </a:ext>
            </a:extLst>
          </p:cNvPr>
          <p:cNvSpPr/>
          <p:nvPr userDrawn="1"/>
        </p:nvSpPr>
        <p:spPr>
          <a:xfrm>
            <a:off x="228600" y="1205344"/>
            <a:ext cx="11731752" cy="4572000"/>
          </a:xfrm>
          <a:prstGeom prst="rect">
            <a:avLst/>
          </a:prstGeom>
          <a:solidFill>
            <a:srgbClr val="014987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2F632E-1A8A-6647-A3A5-A8209E332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1866" y="2568943"/>
            <a:ext cx="5264484" cy="894876"/>
          </a:xfrm>
        </p:spPr>
        <p:txBody>
          <a:bodyPr anchor="ctr" anchorCtr="0">
            <a:norm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4300" b="1" dirty="0">
                <a:solidFill>
                  <a:schemeClr val="bg1"/>
                </a:solidFill>
                <a:latin typeface="Arial" charset="0"/>
                <a:cs typeface="Arial" charset="0"/>
              </a:rPr>
              <a:t>Click to edit Master title style</a:t>
            </a:r>
            <a:endParaRPr lang="en-US" sz="43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A91CDC-8355-AB48-A24A-BBB479F85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8" y="2774732"/>
            <a:ext cx="4817238" cy="13137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E774-E989-E948-93E9-127B78BC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75B9-5DAF-464D-9FE5-37C05FE015CE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29718-A073-5F42-9064-15E944B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8E64-CD2B-9844-919F-682AD0AA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63E94D-B516-494F-8AB3-D4A3D5BEE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3617913"/>
            <a:ext cx="5264150" cy="539750"/>
          </a:xfrm>
        </p:spPr>
        <p:txBody>
          <a:bodyPr>
            <a:normAutofit/>
          </a:bodyPr>
          <a:lstStyle>
            <a:lvl1pPr marL="11112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8596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FD3A-F9B1-4D44-A70F-BB520042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7" y="180618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3C40-41D7-204A-B452-BE2A7E5A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06"/>
            <a:ext cx="9829800" cy="3721630"/>
          </a:xfrm>
        </p:spPr>
        <p:txBody>
          <a:bodyPr/>
          <a:lstStyle>
            <a:lvl1pPr marL="344488" indent="-333375">
              <a:tabLst/>
              <a:defRPr/>
            </a:lvl1pPr>
            <a:lvl2pPr marL="923925" indent="-346075">
              <a:buSzPct val="80000"/>
              <a:tabLst/>
              <a:defRPr/>
            </a:lvl2pPr>
            <a:lvl3pPr>
              <a:buSzPct val="75000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0DE1-5046-A94A-AC84-D4F3AA26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126-59E3-47A7-890D-DCD0E4B4CE35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4641-5328-C349-B434-2D80BFCC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EB4F-BFE8-D44A-AD25-4919F87B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9D5050-12D4-4750-9B3F-9F6B8B347A3E}"/>
              </a:ext>
            </a:extLst>
          </p:cNvPr>
          <p:cNvSpPr txBox="1">
            <a:spLocks/>
          </p:cNvSpPr>
          <p:nvPr userDrawn="1"/>
        </p:nvSpPr>
        <p:spPr>
          <a:xfrm>
            <a:off x="9297573" y="6452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FB5023-8825-F145-B094-9C959F574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B194D-7522-484A-9232-125BF107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B254-74FB-4A6F-9C6B-DF047B408D51}" type="datetime1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15A94-69B7-2744-A160-B9B177B6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81591-5BEB-744C-B1BD-441D4B32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7D9DE0-8CED-B840-9492-7B4E1BD6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06"/>
            <a:ext cx="9829800" cy="3721630"/>
          </a:xfrm>
        </p:spPr>
        <p:txBody>
          <a:bodyPr/>
          <a:lstStyle>
            <a:lvl1pPr marL="344488" indent="-333375">
              <a:tabLst/>
              <a:defRPr/>
            </a:lvl1pPr>
            <a:lvl2pPr marL="923925" indent="-346075">
              <a:buSzPct val="80000"/>
              <a:tabLst/>
              <a:defRPr/>
            </a:lvl2pPr>
            <a:lvl3pPr>
              <a:buSzPct val="75000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6E36E3-64DB-8445-9EBB-8623320C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7" y="180618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12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F37DBB-5045-8647-AE7F-CC30F81A8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5" y="3088788"/>
            <a:ext cx="5368925" cy="895350"/>
          </a:xfrm>
        </p:spPr>
        <p:txBody>
          <a:bodyPr>
            <a:normAutofit/>
          </a:bodyPr>
          <a:lstStyle>
            <a:lvl1pPr marL="0" indent="0" algn="r">
              <a:buNone/>
              <a:defRPr sz="3200" b="1">
                <a:solidFill>
                  <a:srgbClr val="0076BD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E774-E989-E948-93E9-127B78BC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2C48-37BB-4AAD-BFDA-9BD9381835A4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29718-A073-5F42-9064-15E944B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8E64-CD2B-9844-919F-682AD0AA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B8584D-24E6-4551-914B-2A6D5DCF729C}"/>
              </a:ext>
            </a:extLst>
          </p:cNvPr>
          <p:cNvGrpSpPr/>
          <p:nvPr userDrawn="1"/>
        </p:nvGrpSpPr>
        <p:grpSpPr>
          <a:xfrm>
            <a:off x="228600" y="228600"/>
            <a:ext cx="3200400" cy="6400800"/>
            <a:chOff x="228600" y="228600"/>
            <a:chExt cx="3200400" cy="6400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3E6D4-3DAB-0C41-A888-EAD3013CF4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3200400" cy="64008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E7D2FAA-A0F5-4783-BFD9-9DAADB917779}"/>
                </a:ext>
              </a:extLst>
            </p:cNvPr>
            <p:cNvSpPr/>
            <p:nvPr userDrawn="1"/>
          </p:nvSpPr>
          <p:spPr>
            <a:xfrm>
              <a:off x="1894114" y="5494564"/>
              <a:ext cx="1404257" cy="996043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627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3A30E7-BD81-F145-93A4-F9C07E5BC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148"/>
          <a:stretch/>
        </p:blipFill>
        <p:spPr>
          <a:xfrm>
            <a:off x="-98089" y="-45720"/>
            <a:ext cx="12388179" cy="69494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83A83E8-435B-3B46-BE7E-9900CFC785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4853" y="3093395"/>
            <a:ext cx="66294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E774-E989-E948-93E9-127B78BC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013D-4BBD-4480-94B5-029CC797B971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29718-A073-5F42-9064-15E944B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8E64-CD2B-9844-919F-682AD0AA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855B66-D900-A04C-9EF4-E64655ABA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14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5FD3A-F9B1-4D44-A70F-BB520042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24" y="1022668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3C40-41D7-204A-B452-BE2A7E5A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624" y="2455333"/>
            <a:ext cx="9829800" cy="3721630"/>
          </a:xfrm>
        </p:spPr>
        <p:txBody>
          <a:bodyPr/>
          <a:lstStyle>
            <a:lvl1pPr marL="293688" indent="-282575">
              <a:tabLst/>
              <a:defRPr/>
            </a:lvl1pPr>
            <a:lvl2pPr marL="923925" indent="-346075">
              <a:buSzPct val="80000"/>
              <a:tabLst/>
              <a:defRPr/>
            </a:lvl2pPr>
            <a:lvl3pPr>
              <a:buSzPct val="75000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0DE1-5046-A94A-AC84-D4F3AA26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83BD-B66D-4834-9A32-CEB34A21EA2D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4641-5328-C349-B434-2D80BFCC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EB4F-BFE8-D44A-AD25-4919F87B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B5253-E668-B049-8B70-019E82EFAA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34" y="466198"/>
            <a:ext cx="2421466" cy="6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2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FD3A-F9B1-4D44-A70F-BB520042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75" y="1079500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3C40-41D7-204A-B452-BE2A7E5A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775" y="2455333"/>
            <a:ext cx="9829800" cy="3721630"/>
          </a:xfrm>
        </p:spPr>
        <p:txBody>
          <a:bodyPr/>
          <a:lstStyle>
            <a:lvl1pPr marL="344488" indent="-333375">
              <a:tabLst/>
              <a:defRPr/>
            </a:lvl1pPr>
            <a:lvl2pPr marL="923925" indent="-346075">
              <a:buSzPct val="80000"/>
              <a:tabLst/>
              <a:defRPr/>
            </a:lvl2pPr>
            <a:lvl3pPr>
              <a:buSzPct val="75000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0DE1-5046-A94A-AC84-D4F3AA26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5551-F16A-4F95-AC30-62B53FC78A7B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4641-5328-C349-B434-2D80BFCC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EB4F-BFE8-D44A-AD25-4919F87B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8D2A6-646E-724D-A1B8-780716FE0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"/>
            <a:ext cx="9403080" cy="777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8405CD-7798-EE4A-81ED-4FFE8014A6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34" y="166937"/>
            <a:ext cx="2421466" cy="6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5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FD3A-F9B1-4D44-A70F-BB520042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7" y="180618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3C40-41D7-204A-B452-BE2A7E5A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06"/>
            <a:ext cx="9829800" cy="3721630"/>
          </a:xfrm>
        </p:spPr>
        <p:txBody>
          <a:bodyPr/>
          <a:lstStyle>
            <a:lvl1pPr marL="344488" indent="-333375">
              <a:tabLst/>
              <a:defRPr/>
            </a:lvl1pPr>
            <a:lvl2pPr marL="923925" indent="-346075">
              <a:buSzPct val="80000"/>
              <a:tabLst/>
              <a:defRPr/>
            </a:lvl2pPr>
            <a:lvl3pPr>
              <a:buSzPct val="75000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0DE1-5046-A94A-AC84-D4F3AA26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126-59E3-47A7-890D-DCD0E4B4CE35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4641-5328-C349-B434-2D80BFCC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EB4F-BFE8-D44A-AD25-4919F87B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985C0F-7195-48FC-8186-5C1E59926B26}"/>
              </a:ext>
            </a:extLst>
          </p:cNvPr>
          <p:cNvGrpSpPr/>
          <p:nvPr userDrawn="1"/>
        </p:nvGrpSpPr>
        <p:grpSpPr>
          <a:xfrm>
            <a:off x="-30480" y="5804509"/>
            <a:ext cx="12252960" cy="1053491"/>
            <a:chOff x="-30480" y="5804509"/>
            <a:chExt cx="12252960" cy="10534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65D9A0-4382-4A58-B1E3-4DE8BA3E760D}"/>
                </a:ext>
              </a:extLst>
            </p:cNvPr>
            <p:cNvGrpSpPr/>
            <p:nvPr userDrawn="1"/>
          </p:nvGrpSpPr>
          <p:grpSpPr>
            <a:xfrm>
              <a:off x="-30480" y="5804509"/>
              <a:ext cx="12252960" cy="1053491"/>
              <a:chOff x="-30480" y="5804509"/>
              <a:chExt cx="12252960" cy="105349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496DEAB-2D04-4929-A544-723CD317A8C7}"/>
                  </a:ext>
                </a:extLst>
              </p:cNvPr>
              <p:cNvGrpSpPr/>
              <p:nvPr userDrawn="1"/>
            </p:nvGrpSpPr>
            <p:grpSpPr>
              <a:xfrm>
                <a:off x="-30480" y="5804509"/>
                <a:ext cx="12252960" cy="1053491"/>
                <a:chOff x="-30480" y="5804509"/>
                <a:chExt cx="12252960" cy="1053491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B6172116-2AEA-C140-A591-43035937986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0480" y="5804509"/>
                  <a:ext cx="12252960" cy="1053491"/>
                </a:xfrm>
                <a:prstGeom prst="rect">
                  <a:avLst/>
                </a:prstGeom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53D7D21-426A-41B0-8DB9-A91D67DC16E0}"/>
                    </a:ext>
                  </a:extLst>
                </p:cNvPr>
                <p:cNvSpPr/>
                <p:nvPr userDrawn="1"/>
              </p:nvSpPr>
              <p:spPr>
                <a:xfrm>
                  <a:off x="10001250" y="5878286"/>
                  <a:ext cx="1352550" cy="843189"/>
                </a:xfrm>
                <a:prstGeom prst="rect">
                  <a:avLst/>
                </a:prstGeom>
                <a:solidFill>
                  <a:srgbClr val="004A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A70811-C36B-40EA-9558-DAEA5DB4BA7B}"/>
                  </a:ext>
                </a:extLst>
              </p:cNvPr>
              <p:cNvSpPr/>
              <p:nvPr userDrawn="1"/>
            </p:nvSpPr>
            <p:spPr>
              <a:xfrm>
                <a:off x="358007" y="6133514"/>
                <a:ext cx="2188245" cy="616097"/>
              </a:xfrm>
              <a:prstGeom prst="rect">
                <a:avLst/>
              </a:prstGeom>
              <a:solidFill>
                <a:srgbClr val="0076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FE6720-B53D-4EFD-A9C6-1BCAE8C78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7745" y="6123578"/>
              <a:ext cx="2023461" cy="551853"/>
            </a:xfrm>
            <a:prstGeom prst="rect">
              <a:avLst/>
            </a:prstGeom>
          </p:spPr>
        </p:pic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9D5050-12D4-4750-9B3F-9F6B8B347A3E}"/>
              </a:ext>
            </a:extLst>
          </p:cNvPr>
          <p:cNvSpPr txBox="1">
            <a:spLocks/>
          </p:cNvSpPr>
          <p:nvPr userDrawn="1"/>
        </p:nvSpPr>
        <p:spPr>
          <a:xfrm>
            <a:off x="9297573" y="6452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FB5023-8825-F145-B094-9C959F574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476EFC-5A5E-442F-A4EC-5C7F6F947571}"/>
              </a:ext>
            </a:extLst>
          </p:cNvPr>
          <p:cNvSpPr/>
          <p:nvPr userDrawn="1"/>
        </p:nvSpPr>
        <p:spPr>
          <a:xfrm>
            <a:off x="0" y="5693229"/>
            <a:ext cx="12188952" cy="1164772"/>
          </a:xfrm>
          <a:prstGeom prst="rect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1E57EA-4129-4549-A647-9B95FB2D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73" y="414407"/>
            <a:ext cx="11209401" cy="96308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D511A-5B2D-4312-87BA-1BFA2902C0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873" y="1464537"/>
            <a:ext cx="11209401" cy="4081734"/>
          </a:xfrm>
        </p:spPr>
        <p:txBody>
          <a:bodyPr/>
          <a:lstStyle>
            <a:lvl1pPr marL="293688" indent="-282575">
              <a:tabLst/>
              <a:defRPr/>
            </a:lvl1pPr>
            <a:lvl2pPr marL="685800" indent="-320040">
              <a:buSzPct val="80000"/>
              <a:tabLst/>
              <a:defRPr/>
            </a:lvl2pPr>
            <a:lvl3pPr>
              <a:buSzPct val="75000"/>
              <a:defRPr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A70878-8668-4C83-ABA5-2D9646BCD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" y="5653679"/>
            <a:ext cx="12161520" cy="13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476EFC-5A5E-442F-A4EC-5C7F6F947571}"/>
              </a:ext>
            </a:extLst>
          </p:cNvPr>
          <p:cNvSpPr/>
          <p:nvPr userDrawn="1"/>
        </p:nvSpPr>
        <p:spPr>
          <a:xfrm>
            <a:off x="1524" y="5693229"/>
            <a:ext cx="12188952" cy="116477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1E57EA-4129-4549-A647-9B95FB2D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73" y="414407"/>
            <a:ext cx="11209401" cy="96308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D511A-5B2D-4312-87BA-1BFA2902C0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873" y="1464537"/>
            <a:ext cx="11209401" cy="4081734"/>
          </a:xfrm>
        </p:spPr>
        <p:txBody>
          <a:bodyPr/>
          <a:lstStyle>
            <a:lvl1pPr marL="293688" indent="-282575">
              <a:tabLst/>
              <a:defRPr/>
            </a:lvl1pPr>
            <a:lvl2pPr marL="685800" indent="-320040">
              <a:buSzPct val="80000"/>
              <a:tabLst/>
              <a:defRPr/>
            </a:lvl2pPr>
            <a:lvl3pPr>
              <a:buSzPct val="75000"/>
              <a:defRPr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A70878-8668-4C83-ABA5-2D9646BCD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" y="5653679"/>
            <a:ext cx="12161520" cy="13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FD3A-F9B1-4D44-A70F-BB520042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48" y="197502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3C40-41D7-204A-B452-BE2A7E5A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853"/>
            <a:ext cx="9829800" cy="3721630"/>
          </a:xfrm>
        </p:spPr>
        <p:txBody>
          <a:bodyPr/>
          <a:lstStyle>
            <a:lvl1pPr marL="344488" indent="-333375">
              <a:tabLst/>
              <a:defRPr/>
            </a:lvl1pPr>
            <a:lvl2pPr marL="923925" indent="-346075">
              <a:buSzPct val="80000"/>
              <a:tabLst/>
              <a:defRPr/>
            </a:lvl2pPr>
            <a:lvl3pPr>
              <a:buSzPct val="75000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0DE1-5046-A94A-AC84-D4F3AA26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255-10AF-4187-BF89-69562C2034BA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4641-5328-C349-B434-2D80BFCC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EB4F-BFE8-D44A-AD25-4919F87B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5023-8825-F145-B094-9C959F5744C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AE222-DA28-43EA-B17E-0E85F4EB45BD}"/>
              </a:ext>
            </a:extLst>
          </p:cNvPr>
          <p:cNvGrpSpPr/>
          <p:nvPr userDrawn="1"/>
        </p:nvGrpSpPr>
        <p:grpSpPr>
          <a:xfrm>
            <a:off x="0" y="6077713"/>
            <a:ext cx="12188952" cy="780287"/>
            <a:chOff x="0" y="6077713"/>
            <a:chExt cx="12188952" cy="7802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4B538B-B4F6-449E-90CD-918BE5AE3DA1}"/>
                </a:ext>
              </a:extLst>
            </p:cNvPr>
            <p:cNvGrpSpPr/>
            <p:nvPr userDrawn="1"/>
          </p:nvGrpSpPr>
          <p:grpSpPr>
            <a:xfrm>
              <a:off x="0" y="6077713"/>
              <a:ext cx="12188952" cy="780287"/>
              <a:chOff x="0" y="6077713"/>
              <a:chExt cx="12188952" cy="78028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0DF005B-2819-1E46-967D-2ECE16DEE5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77713"/>
                <a:ext cx="12188952" cy="78028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589D59-93EB-47C2-85DF-544B73FE60FC}"/>
                  </a:ext>
                </a:extLst>
              </p:cNvPr>
              <p:cNvSpPr/>
              <p:nvPr userDrawn="1"/>
            </p:nvSpPr>
            <p:spPr>
              <a:xfrm>
                <a:off x="2922814" y="6172200"/>
                <a:ext cx="6441622" cy="612321"/>
              </a:xfrm>
              <a:prstGeom prst="rect">
                <a:avLst/>
              </a:prstGeom>
              <a:solidFill>
                <a:srgbClr val="004A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CF34FA-0C4B-41E8-A280-6C356940D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448" y="6153595"/>
              <a:ext cx="2208353" cy="60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576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BE6D3-D9D0-6C4A-A6BC-C32B14DA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97709-1696-964B-A318-CF1F9B653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03F3F-29E2-DD46-AA96-73A8CEACD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B254-74FB-4A6F-9C6B-DF047B408D51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21C7F-4BD7-404B-92ED-67207E8F3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9B975-7978-F74B-ACB8-823FC934A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5023-8825-F145-B094-9C959F574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0" r:id="rId3"/>
    <p:sldLayoutId id="2147483650" r:id="rId4"/>
    <p:sldLayoutId id="2147483661" r:id="rId5"/>
    <p:sldLayoutId id="2147483662" r:id="rId6"/>
    <p:sldLayoutId id="2147483667" r:id="rId7"/>
    <p:sldLayoutId id="2147483668" r:id="rId8"/>
    <p:sldLayoutId id="2147483663" r:id="rId9"/>
    <p:sldLayoutId id="2147483665" r:id="rId10"/>
    <p:sldLayoutId id="21474836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6B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4488" indent="-333375" algn="l" defTabSz="914400" rtl="0" eaLnBrk="1" latinLnBrk="0" hangingPunct="1">
        <a:lnSpc>
          <a:spcPct val="150000"/>
        </a:lnSpc>
        <a:spcBef>
          <a:spcPts val="1000"/>
        </a:spcBef>
        <a:buClr>
          <a:srgbClr val="0076BC"/>
        </a:buClr>
        <a:buFont typeface="Wingdings" panose="05000000000000000000" pitchFamily="2" charset="2"/>
        <a:buChar char="§"/>
        <a:tabLst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23925" indent="-346075" algn="l" defTabSz="914400" rtl="0" eaLnBrk="1" latinLnBrk="0" hangingPunct="1">
        <a:lnSpc>
          <a:spcPct val="150000"/>
        </a:lnSpc>
        <a:spcBef>
          <a:spcPts val="500"/>
        </a:spcBef>
        <a:buClr>
          <a:srgbClr val="0076BC"/>
        </a:buClr>
        <a:buSzPct val="80000"/>
        <a:buFont typeface="HiraginoSans-W3"/>
        <a:buChar char="▷"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81125" indent="-346075" algn="l" defTabSz="914400" rtl="0" eaLnBrk="1" latinLnBrk="0" hangingPunct="1">
        <a:lnSpc>
          <a:spcPct val="150000"/>
        </a:lnSpc>
        <a:spcBef>
          <a:spcPts val="500"/>
        </a:spcBef>
        <a:buClr>
          <a:srgbClr val="0076BC"/>
        </a:buClr>
        <a:buFont typeface="LucidaGrande"/>
        <a:buChar char="►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65288" indent="-223838" algn="l" defTabSz="914400" rtl="0" eaLnBrk="1" latinLnBrk="0" hangingPunct="1">
        <a:lnSpc>
          <a:spcPct val="150000"/>
        </a:lnSpc>
        <a:spcBef>
          <a:spcPts val="500"/>
        </a:spcBef>
        <a:buClr>
          <a:srgbClr val="0076BC"/>
        </a:buClr>
        <a:buFont typeface="ArialUnicodeMS"/>
        <a:buChar char="□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89125" indent="-203200" algn="l" defTabSz="914400" rtl="0" eaLnBrk="1" latinLnBrk="0" hangingPunct="1">
        <a:lnSpc>
          <a:spcPct val="150000"/>
        </a:lnSpc>
        <a:spcBef>
          <a:spcPts val="500"/>
        </a:spcBef>
        <a:buClr>
          <a:srgbClr val="0076BC"/>
        </a:buClr>
        <a:buFont typeface="ArialUnicodeMS"/>
        <a:buChar char="■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A9496-B6E2-6206-2A52-F32DCC954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911 Nurse Navigation:</a:t>
            </a:r>
            <a:br>
              <a:rPr lang="en-US" dirty="0"/>
            </a:br>
            <a:r>
              <a:rPr lang="en-US" dirty="0"/>
              <a:t>Changing the EMS Paradigm</a:t>
            </a:r>
          </a:p>
        </p:txBody>
      </p:sp>
    </p:spTree>
    <p:extLst>
      <p:ext uri="{BB962C8B-B14F-4D97-AF65-F5344CB8AC3E}">
        <p14:creationId xmlns:p14="http://schemas.microsoft.com/office/powerpoint/2010/main" val="37165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48C465-A26B-C8A4-F75F-43CAA20D8D9E}"/>
              </a:ext>
            </a:extLst>
          </p:cNvPr>
          <p:cNvGrpSpPr/>
          <p:nvPr/>
        </p:nvGrpSpPr>
        <p:grpSpPr>
          <a:xfrm>
            <a:off x="422150" y="383096"/>
            <a:ext cx="11475927" cy="4558358"/>
            <a:chOff x="241890" y="884371"/>
            <a:chExt cx="11708284" cy="455835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ECD3A1-3D45-9EB1-326E-D37BBA057EDB}"/>
                </a:ext>
              </a:extLst>
            </p:cNvPr>
            <p:cNvSpPr/>
            <p:nvPr/>
          </p:nvSpPr>
          <p:spPr>
            <a:xfrm>
              <a:off x="241890" y="1906736"/>
              <a:ext cx="11708284" cy="2388093"/>
            </a:xfrm>
            <a:prstGeom prst="roundRect">
              <a:avLst>
                <a:gd name="adj" fmla="val 6667"/>
              </a:avLst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7169D7A-BDE0-D7D3-7408-8CFB5A25C444}"/>
                </a:ext>
              </a:extLst>
            </p:cNvPr>
            <p:cNvSpPr txBox="1">
              <a:spLocks/>
            </p:cNvSpPr>
            <p:nvPr/>
          </p:nvSpPr>
          <p:spPr>
            <a:xfrm>
              <a:off x="343424" y="884371"/>
              <a:ext cx="11475927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0076B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2800" i="1" dirty="0"/>
                <a:t>Nurse Navigation developed from challenges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821A71E-C823-D5C0-FA85-3316F7C05CE5}"/>
                </a:ext>
              </a:extLst>
            </p:cNvPr>
            <p:cNvSpPr txBox="1">
              <a:spLocks/>
            </p:cNvSpPr>
            <p:nvPr/>
          </p:nvSpPr>
          <p:spPr>
            <a:xfrm>
              <a:off x="444958" y="2171080"/>
              <a:ext cx="11475927" cy="17041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4488" indent="-333375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Clr>
                  <a:srgbClr val="0076BC"/>
                </a:buClr>
                <a:buFont typeface="Wingdings" panose="05000000000000000000" pitchFamily="2" charset="2"/>
                <a:buChar char="§"/>
                <a:tabLst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923925" indent="-346075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Clr>
                  <a:srgbClr val="0076BC"/>
                </a:buClr>
                <a:buSzPct val="80000"/>
                <a:buFont typeface="HiraginoSans-W3"/>
                <a:buChar char="▷"/>
                <a:tabLst/>
                <a:defRPr sz="2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381125" indent="-346075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Clr>
                  <a:srgbClr val="0076BC"/>
                </a:buClr>
                <a:buSzPct val="75000"/>
                <a:buFont typeface="LucidaGrande"/>
                <a:buChar char="►"/>
                <a:tabLst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65288" indent="-223838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Clr>
                  <a:srgbClr val="0076BC"/>
                </a:buClr>
                <a:buFont typeface="ArialUnicodeMS"/>
                <a:buChar char="□"/>
                <a:tabLst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89125" indent="-203200" algn="l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Clr>
                  <a:srgbClr val="0076BC"/>
                </a:buClr>
                <a:buFont typeface="ArialUnicodeMS"/>
                <a:buChar char="■"/>
                <a:tabLst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Resources tied up on low acuity calls and unavailable for emergencies</a:t>
              </a:r>
            </a:p>
            <a:p>
              <a:pPr>
                <a:spcBef>
                  <a:spcPts val="0"/>
                </a:spcBef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Only available treatment pathway didn’t fit every patient</a:t>
              </a:r>
            </a:p>
            <a:p>
              <a:pPr>
                <a:spcBef>
                  <a:spcPts val="0"/>
                </a:spcBef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community was disconnected from care options</a:t>
              </a:r>
            </a:p>
            <a:p>
              <a:pPr>
                <a:spcBef>
                  <a:spcPts val="0"/>
                </a:spcBef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Providers overworked and didn’t have time for training</a:t>
              </a:r>
            </a:p>
          </p:txBody>
        </p:sp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2B12236E-67BB-E3CD-BB51-8261A19F66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26537201"/>
                </p:ext>
              </p:extLst>
            </p:nvPr>
          </p:nvGraphicFramePr>
          <p:xfrm>
            <a:off x="8172125" y="2647124"/>
            <a:ext cx="3773011" cy="27956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1236A3-3589-A5FF-0B61-C01CBFA85DD9}"/>
              </a:ext>
            </a:extLst>
          </p:cNvPr>
          <p:cNvSpPr txBox="1">
            <a:spLocks/>
          </p:cNvSpPr>
          <p:nvPr/>
        </p:nvSpPr>
        <p:spPr>
          <a:xfrm>
            <a:off x="538296" y="4839481"/>
            <a:ext cx="11475927" cy="5660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4488" indent="-333375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76BC"/>
              </a:buClr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23925" indent="-3460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76BC"/>
              </a:buClr>
              <a:buSzPct val="80000"/>
              <a:buFont typeface="HiraginoSans-W3"/>
              <a:buChar char="▷"/>
              <a:tabLst/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81125" indent="-3460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76BC"/>
              </a:buClr>
              <a:buSzPct val="75000"/>
              <a:buFont typeface="LucidaGrande"/>
              <a:buChar char="►"/>
              <a:tabLst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5288" indent="-22383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76BC"/>
              </a:buClr>
              <a:buFont typeface="ArialUnicodeMS"/>
              <a:buChar char="□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89125" indent="-2032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76BC"/>
              </a:buClr>
              <a:buFont typeface="ArialUnicodeMS"/>
              <a:buChar char="■"/>
              <a:tabLst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6BC"/>
                </a:solidFill>
              </a:rPr>
              <a:t>Can’t stop patients from calling 9-1-1 </a:t>
            </a:r>
            <a:r>
              <a:rPr lang="en-US" dirty="0">
                <a:solidFill>
                  <a:srgbClr val="0076BC"/>
                </a:solidFill>
              </a:rPr>
              <a:t>(and we don’t want to)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81F2A0-3797-A82F-BEAB-6C13E033D952}"/>
              </a:ext>
            </a:extLst>
          </p:cNvPr>
          <p:cNvSpPr txBox="1">
            <a:spLocks/>
          </p:cNvSpPr>
          <p:nvPr/>
        </p:nvSpPr>
        <p:spPr>
          <a:xfrm>
            <a:off x="486232" y="159840"/>
            <a:ext cx="11580059" cy="683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6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Current System Challenges</a:t>
            </a:r>
          </a:p>
        </p:txBody>
      </p:sp>
    </p:spTree>
    <p:extLst>
      <p:ext uri="{BB962C8B-B14F-4D97-AF65-F5344CB8AC3E}">
        <p14:creationId xmlns:p14="http://schemas.microsoft.com/office/powerpoint/2010/main" val="35409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at a desk in front of a television&#10;&#10;Description automatically generated">
            <a:extLst>
              <a:ext uri="{FF2B5EF4-FFF2-40B4-BE49-F238E27FC236}">
                <a16:creationId xmlns:a16="http://schemas.microsoft.com/office/drawing/2014/main" id="{04105E4B-5C88-9564-7631-6B5F0D310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384" t="2331" r="10613" b="9255"/>
          <a:stretch/>
        </p:blipFill>
        <p:spPr>
          <a:xfrm>
            <a:off x="-10063" y="0"/>
            <a:ext cx="12202063" cy="60634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0A103A-0B09-E28C-434A-CF71022CA2CD}"/>
              </a:ext>
            </a:extLst>
          </p:cNvPr>
          <p:cNvGrpSpPr/>
          <p:nvPr/>
        </p:nvGrpSpPr>
        <p:grpSpPr>
          <a:xfrm>
            <a:off x="120957" y="1274828"/>
            <a:ext cx="11950086" cy="830998"/>
            <a:chOff x="0" y="780618"/>
            <a:chExt cx="12192000" cy="11508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2A81D0-6439-5434-591A-AE719D549F83}"/>
                </a:ext>
              </a:extLst>
            </p:cNvPr>
            <p:cNvSpPr/>
            <p:nvPr/>
          </p:nvSpPr>
          <p:spPr>
            <a:xfrm>
              <a:off x="0" y="780618"/>
              <a:ext cx="12192000" cy="1150844"/>
            </a:xfrm>
            <a:prstGeom prst="rect">
              <a:avLst/>
            </a:prstGeom>
            <a:gradFill>
              <a:gsLst>
                <a:gs pos="97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540993-7E2D-7BB6-7E5C-9899295E2388}"/>
                </a:ext>
              </a:extLst>
            </p:cNvPr>
            <p:cNvSpPr txBox="1"/>
            <p:nvPr/>
          </p:nvSpPr>
          <p:spPr>
            <a:xfrm>
              <a:off x="176838" y="780619"/>
              <a:ext cx="11943945" cy="1150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Proven solution ensures 911 callers with low acuity complaints can be managed outside of the traditional EMS response system to:</a:t>
              </a:r>
            </a:p>
          </p:txBody>
        </p:sp>
      </p:grpSp>
      <p:graphicFrame>
        <p:nvGraphicFramePr>
          <p:cNvPr id="13" name="TextBox 15">
            <a:extLst>
              <a:ext uri="{FF2B5EF4-FFF2-40B4-BE49-F238E27FC236}">
                <a16:creationId xmlns:a16="http://schemas.microsoft.com/office/drawing/2014/main" id="{C384B583-6A34-547C-0854-19EF0B61A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177625"/>
              </p:ext>
            </p:extLst>
          </p:nvPr>
        </p:nvGraphicFramePr>
        <p:xfrm>
          <a:off x="120957" y="2322723"/>
          <a:ext cx="6026806" cy="366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381F2A0-3797-A82F-BEAB-6C13E033D952}"/>
              </a:ext>
            </a:extLst>
          </p:cNvPr>
          <p:cNvSpPr txBox="1">
            <a:spLocks/>
          </p:cNvSpPr>
          <p:nvPr/>
        </p:nvSpPr>
        <p:spPr>
          <a:xfrm>
            <a:off x="486232" y="7440"/>
            <a:ext cx="11580059" cy="128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6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Nurse Navigation:</a:t>
            </a:r>
            <a:br>
              <a:rPr lang="en-US" dirty="0"/>
            </a:br>
            <a:r>
              <a:rPr lang="en-US" sz="2800" i="1" dirty="0"/>
              <a:t>Scalable and Sustainable Solution</a:t>
            </a:r>
            <a:endParaRPr lang="en-US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2B985C-6B07-10DC-B864-8C4DF49837E2}"/>
              </a:ext>
            </a:extLst>
          </p:cNvPr>
          <p:cNvSpPr/>
          <p:nvPr/>
        </p:nvSpPr>
        <p:spPr>
          <a:xfrm>
            <a:off x="8496300" y="5807074"/>
            <a:ext cx="3708938" cy="259549"/>
          </a:xfrm>
          <a:custGeom>
            <a:avLst/>
            <a:gdLst>
              <a:gd name="connsiteX0" fmla="*/ 0 w 3708938"/>
              <a:gd name="connsiteY0" fmla="*/ 0 h 256374"/>
              <a:gd name="connsiteX1" fmla="*/ 3708938 w 3708938"/>
              <a:gd name="connsiteY1" fmla="*/ 0 h 256374"/>
              <a:gd name="connsiteX2" fmla="*/ 3708938 w 3708938"/>
              <a:gd name="connsiteY2" fmla="*/ 256374 h 256374"/>
              <a:gd name="connsiteX3" fmla="*/ 0 w 3708938"/>
              <a:gd name="connsiteY3" fmla="*/ 256374 h 256374"/>
              <a:gd name="connsiteX4" fmla="*/ 0 w 3708938"/>
              <a:gd name="connsiteY4" fmla="*/ 0 h 256374"/>
              <a:gd name="connsiteX0" fmla="*/ 247650 w 3708938"/>
              <a:gd name="connsiteY0" fmla="*/ 0 h 259549"/>
              <a:gd name="connsiteX1" fmla="*/ 3708938 w 3708938"/>
              <a:gd name="connsiteY1" fmla="*/ 3175 h 259549"/>
              <a:gd name="connsiteX2" fmla="*/ 3708938 w 3708938"/>
              <a:gd name="connsiteY2" fmla="*/ 259549 h 259549"/>
              <a:gd name="connsiteX3" fmla="*/ 0 w 3708938"/>
              <a:gd name="connsiteY3" fmla="*/ 259549 h 259549"/>
              <a:gd name="connsiteX4" fmla="*/ 247650 w 3708938"/>
              <a:gd name="connsiteY4" fmla="*/ 0 h 259549"/>
              <a:gd name="connsiteX0" fmla="*/ 180975 w 3708938"/>
              <a:gd name="connsiteY0" fmla="*/ 0 h 259549"/>
              <a:gd name="connsiteX1" fmla="*/ 3708938 w 3708938"/>
              <a:gd name="connsiteY1" fmla="*/ 3175 h 259549"/>
              <a:gd name="connsiteX2" fmla="*/ 3708938 w 3708938"/>
              <a:gd name="connsiteY2" fmla="*/ 259549 h 259549"/>
              <a:gd name="connsiteX3" fmla="*/ 0 w 3708938"/>
              <a:gd name="connsiteY3" fmla="*/ 259549 h 259549"/>
              <a:gd name="connsiteX4" fmla="*/ 180975 w 3708938"/>
              <a:gd name="connsiteY4" fmla="*/ 0 h 25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938" h="259549">
                <a:moveTo>
                  <a:pt x="180975" y="0"/>
                </a:moveTo>
                <a:lnTo>
                  <a:pt x="3708938" y="3175"/>
                </a:lnTo>
                <a:lnTo>
                  <a:pt x="3708938" y="259549"/>
                </a:lnTo>
                <a:lnTo>
                  <a:pt x="0" y="259549"/>
                </a:lnTo>
                <a:lnTo>
                  <a:pt x="180975" y="0"/>
                </a:lnTo>
                <a:close/>
              </a:path>
            </a:pathLst>
          </a:cu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7163F6-8266-58C0-8836-1A46DBCDC641}"/>
              </a:ext>
            </a:extLst>
          </p:cNvPr>
          <p:cNvSpPr/>
          <p:nvPr/>
        </p:nvSpPr>
        <p:spPr>
          <a:xfrm>
            <a:off x="590978" y="843379"/>
            <a:ext cx="11065403" cy="1408982"/>
          </a:xfrm>
          <a:prstGeom prst="roundRect">
            <a:avLst>
              <a:gd name="adj" fmla="val 4618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MODEL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A8105-D168-79A4-04D7-1AC8F24D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33" y="159840"/>
            <a:ext cx="10515600" cy="683539"/>
          </a:xfrm>
        </p:spPr>
        <p:txBody>
          <a:bodyPr/>
          <a:lstStyle/>
          <a:p>
            <a:r>
              <a:rPr lang="en-US" dirty="0"/>
              <a:t>Nurse Navigation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62B0C3C-CD9B-11A1-AFBD-3C9CC924FA1C}"/>
              </a:ext>
            </a:extLst>
          </p:cNvPr>
          <p:cNvGrpSpPr/>
          <p:nvPr/>
        </p:nvGrpSpPr>
        <p:grpSpPr>
          <a:xfrm>
            <a:off x="939246" y="1135883"/>
            <a:ext cx="6800398" cy="1167813"/>
            <a:chOff x="939246" y="1084548"/>
            <a:chExt cx="6800398" cy="1167813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0EB7758-E8EA-3B4B-27BE-40ACC87F9641}"/>
                </a:ext>
              </a:extLst>
            </p:cNvPr>
            <p:cNvSpPr/>
            <p:nvPr/>
          </p:nvSpPr>
          <p:spPr>
            <a:xfrm>
              <a:off x="2598933" y="1562862"/>
              <a:ext cx="609600" cy="304800"/>
            </a:xfrm>
            <a:custGeom>
              <a:avLst/>
              <a:gdLst>
                <a:gd name="connsiteX0" fmla="*/ 579120 w 609600"/>
                <a:gd name="connsiteY0" fmla="*/ 91440 h 304800"/>
                <a:gd name="connsiteX1" fmla="*/ 430530 w 609600"/>
                <a:gd name="connsiteY1" fmla="*/ 19050 h 304800"/>
                <a:gd name="connsiteX2" fmla="*/ 304800 w 609600"/>
                <a:gd name="connsiteY2" fmla="*/ 0 h 304800"/>
                <a:gd name="connsiteX3" fmla="*/ 179070 w 609600"/>
                <a:gd name="connsiteY3" fmla="*/ 19050 h 304800"/>
                <a:gd name="connsiteX4" fmla="*/ 30480 w 609600"/>
                <a:gd name="connsiteY4" fmla="*/ 91440 h 304800"/>
                <a:gd name="connsiteX5" fmla="*/ 0 w 609600"/>
                <a:gd name="connsiteY5" fmla="*/ 152400 h 304800"/>
                <a:gd name="connsiteX6" fmla="*/ 0 w 609600"/>
                <a:gd name="connsiteY6" fmla="*/ 304800 h 304800"/>
                <a:gd name="connsiteX7" fmla="*/ 609600 w 609600"/>
                <a:gd name="connsiteY7" fmla="*/ 304800 h 304800"/>
                <a:gd name="connsiteX8" fmla="*/ 609600 w 609600"/>
                <a:gd name="connsiteY8" fmla="*/ 152400 h 304800"/>
                <a:gd name="connsiteX9" fmla="*/ 579120 w 609600"/>
                <a:gd name="connsiteY9" fmla="*/ 914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304800">
                  <a:moveTo>
                    <a:pt x="579120" y="91440"/>
                  </a:move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92430" y="7620"/>
                    <a:pt x="350520" y="0"/>
                    <a:pt x="304800" y="0"/>
                  </a:cubicBezTo>
                  <a:cubicBezTo>
                    <a:pt x="262890" y="0"/>
                    <a:pt x="220980" y="7620"/>
                    <a:pt x="179070" y="19050"/>
                  </a:cubicBezTo>
                  <a:cubicBezTo>
                    <a:pt x="125730" y="34290"/>
                    <a:pt x="72390" y="60960"/>
                    <a:pt x="30480" y="91440"/>
                  </a:cubicBezTo>
                  <a:cubicBezTo>
                    <a:pt x="11430" y="106680"/>
                    <a:pt x="0" y="129540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lnTo>
                    <a:pt x="609600" y="152400"/>
                  </a:lnTo>
                  <a:cubicBezTo>
                    <a:pt x="609600" y="129540"/>
                    <a:pt x="598170" y="106680"/>
                    <a:pt x="579120" y="91440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EAF560-4A44-DD0F-6924-76F922D63958}"/>
                </a:ext>
              </a:extLst>
            </p:cNvPr>
            <p:cNvSpPr/>
            <p:nvPr/>
          </p:nvSpPr>
          <p:spPr>
            <a:xfrm>
              <a:off x="2736092" y="1143762"/>
              <a:ext cx="425767" cy="361950"/>
            </a:xfrm>
            <a:custGeom>
              <a:avLst/>
              <a:gdLst>
                <a:gd name="connsiteX0" fmla="*/ 19050 w 425767"/>
                <a:gd name="connsiteY0" fmla="*/ 99060 h 361950"/>
                <a:gd name="connsiteX1" fmla="*/ 32385 w 425767"/>
                <a:gd name="connsiteY1" fmla="*/ 93345 h 361950"/>
                <a:gd name="connsiteX2" fmla="*/ 32385 w 425767"/>
                <a:gd name="connsiteY2" fmla="*/ 93345 h 361950"/>
                <a:gd name="connsiteX3" fmla="*/ 167640 w 425767"/>
                <a:gd name="connsiteY3" fmla="*/ 38100 h 361950"/>
                <a:gd name="connsiteX4" fmla="*/ 358140 w 425767"/>
                <a:gd name="connsiteY4" fmla="*/ 228600 h 361950"/>
                <a:gd name="connsiteX5" fmla="*/ 358140 w 425767"/>
                <a:gd name="connsiteY5" fmla="*/ 272415 h 361950"/>
                <a:gd name="connsiteX6" fmla="*/ 248603 w 425767"/>
                <a:gd name="connsiteY6" fmla="*/ 308610 h 361950"/>
                <a:gd name="connsiteX7" fmla="*/ 234315 w 425767"/>
                <a:gd name="connsiteY7" fmla="*/ 304800 h 361950"/>
                <a:gd name="connsiteX8" fmla="*/ 205740 w 425767"/>
                <a:gd name="connsiteY8" fmla="*/ 333375 h 361950"/>
                <a:gd name="connsiteX9" fmla="*/ 234315 w 425767"/>
                <a:gd name="connsiteY9" fmla="*/ 361950 h 361950"/>
                <a:gd name="connsiteX10" fmla="*/ 260985 w 425767"/>
                <a:gd name="connsiteY10" fmla="*/ 344805 h 361950"/>
                <a:gd name="connsiteX11" fmla="*/ 412432 w 425767"/>
                <a:gd name="connsiteY11" fmla="*/ 294323 h 361950"/>
                <a:gd name="connsiteX12" fmla="*/ 425768 w 425767"/>
                <a:gd name="connsiteY12" fmla="*/ 276225 h 361950"/>
                <a:gd name="connsiteX13" fmla="*/ 425768 w 425767"/>
                <a:gd name="connsiteY13" fmla="*/ 190500 h 361950"/>
                <a:gd name="connsiteX14" fmla="*/ 406718 w 425767"/>
                <a:gd name="connsiteY14" fmla="*/ 171450 h 361950"/>
                <a:gd name="connsiteX15" fmla="*/ 389573 w 425767"/>
                <a:gd name="connsiteY15" fmla="*/ 171450 h 361950"/>
                <a:gd name="connsiteX16" fmla="*/ 167640 w 425767"/>
                <a:gd name="connsiteY16" fmla="*/ 0 h 361950"/>
                <a:gd name="connsiteX17" fmla="*/ 7620 w 425767"/>
                <a:gd name="connsiteY17" fmla="*/ 64770 h 361950"/>
                <a:gd name="connsiteX18" fmla="*/ 0 w 425767"/>
                <a:gd name="connsiteY18" fmla="*/ 80010 h 361950"/>
                <a:gd name="connsiteX19" fmla="*/ 19050 w 425767"/>
                <a:gd name="connsiteY19" fmla="*/ 9906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5767" h="361950">
                  <a:moveTo>
                    <a:pt x="19050" y="99060"/>
                  </a:moveTo>
                  <a:cubicBezTo>
                    <a:pt x="24765" y="99060"/>
                    <a:pt x="29528" y="97155"/>
                    <a:pt x="32385" y="93345"/>
                  </a:cubicBezTo>
                  <a:lnTo>
                    <a:pt x="32385" y="93345"/>
                  </a:lnTo>
                  <a:cubicBezTo>
                    <a:pt x="67628" y="59055"/>
                    <a:pt x="115253" y="38100"/>
                    <a:pt x="167640" y="38100"/>
                  </a:cubicBezTo>
                  <a:cubicBezTo>
                    <a:pt x="272415" y="38100"/>
                    <a:pt x="358140" y="123825"/>
                    <a:pt x="358140" y="228600"/>
                  </a:cubicBezTo>
                  <a:lnTo>
                    <a:pt x="358140" y="272415"/>
                  </a:lnTo>
                  <a:lnTo>
                    <a:pt x="248603" y="308610"/>
                  </a:lnTo>
                  <a:cubicBezTo>
                    <a:pt x="243840" y="306705"/>
                    <a:pt x="239078" y="304800"/>
                    <a:pt x="234315" y="304800"/>
                  </a:cubicBezTo>
                  <a:cubicBezTo>
                    <a:pt x="218123" y="304800"/>
                    <a:pt x="205740" y="317183"/>
                    <a:pt x="205740" y="333375"/>
                  </a:cubicBezTo>
                  <a:cubicBezTo>
                    <a:pt x="205740" y="349568"/>
                    <a:pt x="218123" y="361950"/>
                    <a:pt x="234315" y="361950"/>
                  </a:cubicBezTo>
                  <a:cubicBezTo>
                    <a:pt x="245745" y="361950"/>
                    <a:pt x="256223" y="355283"/>
                    <a:pt x="260985" y="344805"/>
                  </a:cubicBezTo>
                  <a:lnTo>
                    <a:pt x="412432" y="294323"/>
                  </a:lnTo>
                  <a:cubicBezTo>
                    <a:pt x="420053" y="291465"/>
                    <a:pt x="425768" y="284798"/>
                    <a:pt x="425768" y="276225"/>
                  </a:cubicBezTo>
                  <a:lnTo>
                    <a:pt x="425768" y="190500"/>
                  </a:lnTo>
                  <a:cubicBezTo>
                    <a:pt x="425768" y="180023"/>
                    <a:pt x="417195" y="171450"/>
                    <a:pt x="406718" y="171450"/>
                  </a:cubicBezTo>
                  <a:lnTo>
                    <a:pt x="389573" y="171450"/>
                  </a:lnTo>
                  <a:cubicBezTo>
                    <a:pt x="363855" y="73343"/>
                    <a:pt x="274320" y="0"/>
                    <a:pt x="167640" y="0"/>
                  </a:cubicBezTo>
                  <a:cubicBezTo>
                    <a:pt x="105728" y="0"/>
                    <a:pt x="49530" y="24765"/>
                    <a:pt x="7620" y="64770"/>
                  </a:cubicBezTo>
                  <a:cubicBezTo>
                    <a:pt x="2858" y="68580"/>
                    <a:pt x="0" y="73343"/>
                    <a:pt x="0" y="80010"/>
                  </a:cubicBezTo>
                  <a:cubicBezTo>
                    <a:pt x="0" y="90488"/>
                    <a:pt x="8572" y="99060"/>
                    <a:pt x="19050" y="99060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4C7CC91-BC91-0E00-EA3B-A9E5579B818C}"/>
                </a:ext>
              </a:extLst>
            </p:cNvPr>
            <p:cNvSpPr/>
            <p:nvPr/>
          </p:nvSpPr>
          <p:spPr>
            <a:xfrm>
              <a:off x="2751333" y="1219962"/>
              <a:ext cx="304800" cy="304800"/>
            </a:xfrm>
            <a:custGeom>
              <a:avLst/>
              <a:gdLst>
                <a:gd name="connsiteX0" fmla="*/ 303848 w 304800"/>
                <a:gd name="connsiteY0" fmla="*/ 168593 h 304800"/>
                <a:gd name="connsiteX1" fmla="*/ 304800 w 304800"/>
                <a:gd name="connsiteY1" fmla="*/ 152400 h 304800"/>
                <a:gd name="connsiteX2" fmla="*/ 152400 w 304800"/>
                <a:gd name="connsiteY2" fmla="*/ 0 h 304800"/>
                <a:gd name="connsiteX3" fmla="*/ 0 w 304800"/>
                <a:gd name="connsiteY3" fmla="*/ 152400 h 304800"/>
                <a:gd name="connsiteX4" fmla="*/ 152400 w 304800"/>
                <a:gd name="connsiteY4" fmla="*/ 304800 h 304800"/>
                <a:gd name="connsiteX5" fmla="*/ 161925 w 304800"/>
                <a:gd name="connsiteY5" fmla="*/ 303848 h 304800"/>
                <a:gd name="connsiteX6" fmla="*/ 161925 w 304800"/>
                <a:gd name="connsiteY6" fmla="*/ 257175 h 304800"/>
                <a:gd name="connsiteX7" fmla="*/ 161925 w 304800"/>
                <a:gd name="connsiteY7" fmla="*/ 257175 h 304800"/>
                <a:gd name="connsiteX8" fmla="*/ 167640 w 304800"/>
                <a:gd name="connsiteY8" fmla="*/ 231458 h 304800"/>
                <a:gd name="connsiteX9" fmla="*/ 200977 w 304800"/>
                <a:gd name="connsiteY9" fmla="*/ 202883 h 304800"/>
                <a:gd name="connsiteX10" fmla="*/ 303848 w 304800"/>
                <a:gd name="connsiteY10" fmla="*/ 16859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04800">
                  <a:moveTo>
                    <a:pt x="303848" y="168593"/>
                  </a:moveTo>
                  <a:cubicBezTo>
                    <a:pt x="304800" y="162877"/>
                    <a:pt x="304800" y="158115"/>
                    <a:pt x="304800" y="152400"/>
                  </a:cubicBezTo>
                  <a:cubicBezTo>
                    <a:pt x="304800" y="68580"/>
                    <a:pt x="236220" y="0"/>
                    <a:pt x="152400" y="0"/>
                  </a:cubicBezTo>
                  <a:cubicBezTo>
                    <a:pt x="68580" y="0"/>
                    <a:pt x="0" y="68580"/>
                    <a:pt x="0" y="152400"/>
                  </a:cubicBezTo>
                  <a:cubicBezTo>
                    <a:pt x="0" y="236220"/>
                    <a:pt x="68580" y="304800"/>
                    <a:pt x="152400" y="304800"/>
                  </a:cubicBezTo>
                  <a:cubicBezTo>
                    <a:pt x="155258" y="304800"/>
                    <a:pt x="159068" y="304800"/>
                    <a:pt x="161925" y="303848"/>
                  </a:cubicBezTo>
                  <a:lnTo>
                    <a:pt x="161925" y="257175"/>
                  </a:lnTo>
                  <a:lnTo>
                    <a:pt x="161925" y="257175"/>
                  </a:lnTo>
                  <a:cubicBezTo>
                    <a:pt x="161925" y="248602"/>
                    <a:pt x="163830" y="240030"/>
                    <a:pt x="167640" y="231458"/>
                  </a:cubicBezTo>
                  <a:cubicBezTo>
                    <a:pt x="174308" y="218123"/>
                    <a:pt x="185738" y="207645"/>
                    <a:pt x="200977" y="202883"/>
                  </a:cubicBezTo>
                  <a:lnTo>
                    <a:pt x="303848" y="168593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59E79F-D0DE-1901-1F17-096B38664419}"/>
                </a:ext>
              </a:extLst>
            </p:cNvPr>
            <p:cNvSpPr/>
            <p:nvPr/>
          </p:nvSpPr>
          <p:spPr>
            <a:xfrm>
              <a:off x="1149911" y="1219241"/>
              <a:ext cx="161628" cy="161628"/>
            </a:xfrm>
            <a:custGeom>
              <a:avLst/>
              <a:gdLst>
                <a:gd name="connsiteX0" fmla="*/ 152372 w 161628"/>
                <a:gd name="connsiteY0" fmla="*/ 150948 h 161628"/>
                <a:gd name="connsiteX1" fmla="*/ 161629 w 161628"/>
                <a:gd name="connsiteY1" fmla="*/ 128876 h 161628"/>
                <a:gd name="connsiteX2" fmla="*/ 152372 w 161628"/>
                <a:gd name="connsiteY2" fmla="*/ 106803 h 161628"/>
                <a:gd name="connsiteX3" fmla="*/ 54114 w 161628"/>
                <a:gd name="connsiteY3" fmla="*/ 9256 h 161628"/>
                <a:gd name="connsiteX4" fmla="*/ 32753 w 161628"/>
                <a:gd name="connsiteY4" fmla="*/ 0 h 161628"/>
                <a:gd name="connsiteX5" fmla="*/ 10680 w 161628"/>
                <a:gd name="connsiteY5" fmla="*/ 9256 h 161628"/>
                <a:gd name="connsiteX6" fmla="*/ 0 w 161628"/>
                <a:gd name="connsiteY6" fmla="*/ 19937 h 161628"/>
                <a:gd name="connsiteX7" fmla="*/ 141692 w 161628"/>
                <a:gd name="connsiteY7" fmla="*/ 161629 h 161628"/>
                <a:gd name="connsiteX8" fmla="*/ 152372 w 161628"/>
                <a:gd name="connsiteY8" fmla="*/ 150948 h 16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628" h="161628">
                  <a:moveTo>
                    <a:pt x="152372" y="150948"/>
                  </a:moveTo>
                  <a:cubicBezTo>
                    <a:pt x="158068" y="145252"/>
                    <a:pt x="161629" y="137420"/>
                    <a:pt x="161629" y="128876"/>
                  </a:cubicBezTo>
                  <a:cubicBezTo>
                    <a:pt x="161629" y="120331"/>
                    <a:pt x="158068" y="112499"/>
                    <a:pt x="152372" y="106803"/>
                  </a:cubicBezTo>
                  <a:lnTo>
                    <a:pt x="54114" y="9256"/>
                  </a:lnTo>
                  <a:cubicBezTo>
                    <a:pt x="48417" y="3560"/>
                    <a:pt x="40585" y="0"/>
                    <a:pt x="32753" y="0"/>
                  </a:cubicBezTo>
                  <a:cubicBezTo>
                    <a:pt x="24921" y="0"/>
                    <a:pt x="16376" y="3560"/>
                    <a:pt x="10680" y="9256"/>
                  </a:cubicBezTo>
                  <a:lnTo>
                    <a:pt x="0" y="19937"/>
                  </a:lnTo>
                  <a:lnTo>
                    <a:pt x="141692" y="161629"/>
                  </a:lnTo>
                  <a:lnTo>
                    <a:pt x="152372" y="150948"/>
                  </a:lnTo>
                  <a:close/>
                </a:path>
              </a:pathLst>
            </a:custGeom>
            <a:solidFill>
              <a:srgbClr val="0070C0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7E7FA53-5520-C72C-5C59-36E3D74D96CD}"/>
                </a:ext>
              </a:extLst>
            </p:cNvPr>
            <p:cNvSpPr/>
            <p:nvPr/>
          </p:nvSpPr>
          <p:spPr>
            <a:xfrm>
              <a:off x="1080493" y="1261250"/>
              <a:ext cx="527247" cy="527875"/>
            </a:xfrm>
            <a:custGeom>
              <a:avLst/>
              <a:gdLst>
                <a:gd name="connsiteX0" fmla="*/ 364907 w 527247"/>
                <a:gd name="connsiteY0" fmla="*/ 360282 h 527875"/>
                <a:gd name="connsiteX1" fmla="*/ 354226 w 527247"/>
                <a:gd name="connsiteY1" fmla="*/ 364554 h 527875"/>
                <a:gd name="connsiteX2" fmla="*/ 343546 w 527247"/>
                <a:gd name="connsiteY2" fmla="*/ 360282 h 527875"/>
                <a:gd name="connsiteX3" fmla="*/ 166965 w 527247"/>
                <a:gd name="connsiteY3" fmla="*/ 184413 h 527875"/>
                <a:gd name="connsiteX4" fmla="*/ 162693 w 527247"/>
                <a:gd name="connsiteY4" fmla="*/ 173733 h 527875"/>
                <a:gd name="connsiteX5" fmla="*/ 166965 w 527247"/>
                <a:gd name="connsiteY5" fmla="*/ 163053 h 527875"/>
                <a:gd name="connsiteX6" fmla="*/ 189038 w 527247"/>
                <a:gd name="connsiteY6" fmla="*/ 141692 h 527875"/>
                <a:gd name="connsiteX7" fmla="*/ 47346 w 527247"/>
                <a:gd name="connsiteY7" fmla="*/ 0 h 527875"/>
                <a:gd name="connsiteX8" fmla="*/ 23849 w 527247"/>
                <a:gd name="connsiteY8" fmla="*/ 23497 h 527875"/>
                <a:gd name="connsiteX9" fmla="*/ 353 w 527247"/>
                <a:gd name="connsiteY9" fmla="*/ 74050 h 527875"/>
                <a:gd name="connsiteX10" fmla="*/ 16729 w 527247"/>
                <a:gd name="connsiteY10" fmla="*/ 166613 h 527875"/>
                <a:gd name="connsiteX11" fmla="*/ 59450 w 527247"/>
                <a:gd name="connsiteY11" fmla="*/ 241375 h 527875"/>
                <a:gd name="connsiteX12" fmla="*/ 276616 w 527247"/>
                <a:gd name="connsiteY12" fmla="*/ 465661 h 527875"/>
                <a:gd name="connsiteX13" fmla="*/ 321474 w 527247"/>
                <a:gd name="connsiteY13" fmla="*/ 494142 h 527875"/>
                <a:gd name="connsiteX14" fmla="*/ 435397 w 527247"/>
                <a:gd name="connsiteY14" fmla="*/ 527607 h 527875"/>
                <a:gd name="connsiteX15" fmla="*/ 508023 w 527247"/>
                <a:gd name="connsiteY15" fmla="*/ 499126 h 527875"/>
                <a:gd name="connsiteX16" fmla="*/ 527247 w 527247"/>
                <a:gd name="connsiteY16" fmla="*/ 479901 h 527875"/>
                <a:gd name="connsiteX17" fmla="*/ 386267 w 527247"/>
                <a:gd name="connsiteY17" fmla="*/ 338209 h 527875"/>
                <a:gd name="connsiteX18" fmla="*/ 364907 w 527247"/>
                <a:gd name="connsiteY18" fmla="*/ 360282 h 5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7247" h="527875">
                  <a:moveTo>
                    <a:pt x="364907" y="360282"/>
                  </a:moveTo>
                  <a:cubicBezTo>
                    <a:pt x="362059" y="363130"/>
                    <a:pt x="357787" y="364554"/>
                    <a:pt x="354226" y="364554"/>
                  </a:cubicBezTo>
                  <a:cubicBezTo>
                    <a:pt x="350666" y="364554"/>
                    <a:pt x="346394" y="363130"/>
                    <a:pt x="343546" y="360282"/>
                  </a:cubicBezTo>
                  <a:lnTo>
                    <a:pt x="166965" y="184413"/>
                  </a:lnTo>
                  <a:cubicBezTo>
                    <a:pt x="164117" y="181565"/>
                    <a:pt x="162693" y="177293"/>
                    <a:pt x="162693" y="173733"/>
                  </a:cubicBezTo>
                  <a:cubicBezTo>
                    <a:pt x="162693" y="170173"/>
                    <a:pt x="164117" y="165901"/>
                    <a:pt x="166965" y="163053"/>
                  </a:cubicBezTo>
                  <a:lnTo>
                    <a:pt x="189038" y="141692"/>
                  </a:lnTo>
                  <a:lnTo>
                    <a:pt x="47346" y="0"/>
                  </a:lnTo>
                  <a:cubicBezTo>
                    <a:pt x="38090" y="9256"/>
                    <a:pt x="29545" y="17800"/>
                    <a:pt x="23849" y="23497"/>
                  </a:cubicBezTo>
                  <a:cubicBezTo>
                    <a:pt x="9609" y="37025"/>
                    <a:pt x="1065" y="54826"/>
                    <a:pt x="353" y="74050"/>
                  </a:cubicBezTo>
                  <a:cubicBezTo>
                    <a:pt x="-1783" y="106091"/>
                    <a:pt x="6049" y="136708"/>
                    <a:pt x="16729" y="166613"/>
                  </a:cubicBezTo>
                  <a:cubicBezTo>
                    <a:pt x="28121" y="192957"/>
                    <a:pt x="43074" y="217878"/>
                    <a:pt x="59450" y="241375"/>
                  </a:cubicBezTo>
                  <a:cubicBezTo>
                    <a:pt x="117836" y="328953"/>
                    <a:pt x="191174" y="405139"/>
                    <a:pt x="276616" y="465661"/>
                  </a:cubicBezTo>
                  <a:cubicBezTo>
                    <a:pt x="290857" y="476341"/>
                    <a:pt x="305809" y="485598"/>
                    <a:pt x="321474" y="494142"/>
                  </a:cubicBezTo>
                  <a:cubicBezTo>
                    <a:pt x="357075" y="511942"/>
                    <a:pt x="394812" y="524759"/>
                    <a:pt x="435397" y="527607"/>
                  </a:cubicBezTo>
                  <a:cubicBezTo>
                    <a:pt x="462453" y="529743"/>
                    <a:pt x="489510" y="519062"/>
                    <a:pt x="508023" y="499126"/>
                  </a:cubicBezTo>
                  <a:lnTo>
                    <a:pt x="527247" y="479901"/>
                  </a:lnTo>
                  <a:lnTo>
                    <a:pt x="386267" y="338209"/>
                  </a:lnTo>
                  <a:lnTo>
                    <a:pt x="364907" y="360282"/>
                  </a:lnTo>
                  <a:close/>
                </a:path>
              </a:pathLst>
            </a:custGeom>
            <a:solidFill>
              <a:srgbClr val="0070C0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ABDA8F3-05BC-D062-A3D0-D3023110F798}"/>
                </a:ext>
              </a:extLst>
            </p:cNvPr>
            <p:cNvSpPr/>
            <p:nvPr/>
          </p:nvSpPr>
          <p:spPr>
            <a:xfrm>
              <a:off x="1487408" y="1557450"/>
              <a:ext cx="161628" cy="162340"/>
            </a:xfrm>
            <a:custGeom>
              <a:avLst/>
              <a:gdLst>
                <a:gd name="connsiteX0" fmla="*/ 153084 w 161628"/>
                <a:gd name="connsiteY0" fmla="*/ 107515 h 162340"/>
                <a:gd name="connsiteX1" fmla="*/ 54826 w 161628"/>
                <a:gd name="connsiteY1" fmla="*/ 9256 h 162340"/>
                <a:gd name="connsiteX2" fmla="*/ 32753 w 161628"/>
                <a:gd name="connsiteY2" fmla="*/ 0 h 162340"/>
                <a:gd name="connsiteX3" fmla="*/ 10680 w 161628"/>
                <a:gd name="connsiteY3" fmla="*/ 9256 h 162340"/>
                <a:gd name="connsiteX4" fmla="*/ 0 w 161628"/>
                <a:gd name="connsiteY4" fmla="*/ 20649 h 162340"/>
                <a:gd name="connsiteX5" fmla="*/ 141692 w 161628"/>
                <a:gd name="connsiteY5" fmla="*/ 162341 h 162340"/>
                <a:gd name="connsiteX6" fmla="*/ 152372 w 161628"/>
                <a:gd name="connsiteY6" fmla="*/ 151660 h 162340"/>
                <a:gd name="connsiteX7" fmla="*/ 161629 w 161628"/>
                <a:gd name="connsiteY7" fmla="*/ 129588 h 162340"/>
                <a:gd name="connsiteX8" fmla="*/ 153084 w 161628"/>
                <a:gd name="connsiteY8" fmla="*/ 107515 h 16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628" h="162340">
                  <a:moveTo>
                    <a:pt x="153084" y="107515"/>
                  </a:moveTo>
                  <a:lnTo>
                    <a:pt x="54826" y="9256"/>
                  </a:lnTo>
                  <a:cubicBezTo>
                    <a:pt x="49129" y="3560"/>
                    <a:pt x="41297" y="0"/>
                    <a:pt x="32753" y="0"/>
                  </a:cubicBezTo>
                  <a:cubicBezTo>
                    <a:pt x="24209" y="0"/>
                    <a:pt x="16376" y="3560"/>
                    <a:pt x="10680" y="9256"/>
                  </a:cubicBezTo>
                  <a:lnTo>
                    <a:pt x="0" y="20649"/>
                  </a:lnTo>
                  <a:lnTo>
                    <a:pt x="141692" y="162341"/>
                  </a:lnTo>
                  <a:lnTo>
                    <a:pt x="152372" y="151660"/>
                  </a:lnTo>
                  <a:cubicBezTo>
                    <a:pt x="158068" y="145964"/>
                    <a:pt x="161629" y="138132"/>
                    <a:pt x="161629" y="129588"/>
                  </a:cubicBezTo>
                  <a:cubicBezTo>
                    <a:pt x="161629" y="121043"/>
                    <a:pt x="158780" y="113211"/>
                    <a:pt x="153084" y="107515"/>
                  </a:cubicBezTo>
                  <a:close/>
                </a:path>
              </a:pathLst>
            </a:custGeom>
            <a:solidFill>
              <a:srgbClr val="0070C0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6B11697-B0A0-B90D-B2A5-DBE6ECEC48FE}"/>
                </a:ext>
              </a:extLst>
            </p:cNvPr>
            <p:cNvSpPr/>
            <p:nvPr/>
          </p:nvSpPr>
          <p:spPr>
            <a:xfrm>
              <a:off x="4416519" y="1641559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E9E2C4A-E39C-4CB4-81A5-6C18C6183029}"/>
                </a:ext>
              </a:extLst>
            </p:cNvPr>
            <p:cNvSpPr/>
            <p:nvPr/>
          </p:nvSpPr>
          <p:spPr>
            <a:xfrm>
              <a:off x="4892769" y="1641559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B4DEADE-0187-F3B2-5AE0-60790D2C4526}"/>
                </a:ext>
              </a:extLst>
            </p:cNvPr>
            <p:cNvSpPr/>
            <p:nvPr/>
          </p:nvSpPr>
          <p:spPr>
            <a:xfrm>
              <a:off x="4330794" y="1289134"/>
              <a:ext cx="762000" cy="419100"/>
            </a:xfrm>
            <a:custGeom>
              <a:avLst/>
              <a:gdLst>
                <a:gd name="connsiteX0" fmla="*/ 746760 w 762000"/>
                <a:gd name="connsiteY0" fmla="*/ 255270 h 419100"/>
                <a:gd name="connsiteX1" fmla="*/ 696278 w 762000"/>
                <a:gd name="connsiteY1" fmla="*/ 217170 h 419100"/>
                <a:gd name="connsiteX2" fmla="*/ 682943 w 762000"/>
                <a:gd name="connsiteY2" fmla="*/ 197168 h 419100"/>
                <a:gd name="connsiteX3" fmla="*/ 663893 w 762000"/>
                <a:gd name="connsiteY3" fmla="*/ 131445 h 419100"/>
                <a:gd name="connsiteX4" fmla="*/ 590550 w 762000"/>
                <a:gd name="connsiteY4" fmla="*/ 76200 h 419100"/>
                <a:gd name="connsiteX5" fmla="*/ 571500 w 762000"/>
                <a:gd name="connsiteY5" fmla="*/ 76200 h 419100"/>
                <a:gd name="connsiteX6" fmla="*/ 571500 w 762000"/>
                <a:gd name="connsiteY6" fmla="*/ 28575 h 419100"/>
                <a:gd name="connsiteX7" fmla="*/ 542925 w 762000"/>
                <a:gd name="connsiteY7" fmla="*/ 0 h 419100"/>
                <a:gd name="connsiteX8" fmla="*/ 523875 w 762000"/>
                <a:gd name="connsiteY8" fmla="*/ 0 h 419100"/>
                <a:gd name="connsiteX9" fmla="*/ 495300 w 762000"/>
                <a:gd name="connsiteY9" fmla="*/ 28575 h 419100"/>
                <a:gd name="connsiteX10" fmla="*/ 495300 w 762000"/>
                <a:gd name="connsiteY10" fmla="*/ 76200 h 419100"/>
                <a:gd name="connsiteX11" fmla="*/ 495300 w 762000"/>
                <a:gd name="connsiteY11" fmla="*/ 76200 h 419100"/>
                <a:gd name="connsiteX12" fmla="*/ 495300 w 762000"/>
                <a:gd name="connsiteY12" fmla="*/ 57150 h 419100"/>
                <a:gd name="connsiteX13" fmla="*/ 457200 w 762000"/>
                <a:gd name="connsiteY13" fmla="*/ 19050 h 419100"/>
                <a:gd name="connsiteX14" fmla="*/ 38100 w 762000"/>
                <a:gd name="connsiteY14" fmla="*/ 19050 h 419100"/>
                <a:gd name="connsiteX15" fmla="*/ 0 w 762000"/>
                <a:gd name="connsiteY15" fmla="*/ 57150 h 419100"/>
                <a:gd name="connsiteX16" fmla="*/ 0 w 762000"/>
                <a:gd name="connsiteY16" fmla="*/ 381000 h 419100"/>
                <a:gd name="connsiteX17" fmla="*/ 38100 w 762000"/>
                <a:gd name="connsiteY17" fmla="*/ 419100 h 419100"/>
                <a:gd name="connsiteX18" fmla="*/ 57150 w 762000"/>
                <a:gd name="connsiteY18" fmla="*/ 419100 h 419100"/>
                <a:gd name="connsiteX19" fmla="*/ 152400 w 762000"/>
                <a:gd name="connsiteY19" fmla="*/ 323850 h 419100"/>
                <a:gd name="connsiteX20" fmla="*/ 247650 w 762000"/>
                <a:gd name="connsiteY20" fmla="*/ 419100 h 419100"/>
                <a:gd name="connsiteX21" fmla="*/ 533400 w 762000"/>
                <a:gd name="connsiteY21" fmla="*/ 419100 h 419100"/>
                <a:gd name="connsiteX22" fmla="*/ 628650 w 762000"/>
                <a:gd name="connsiteY22" fmla="*/ 323850 h 419100"/>
                <a:gd name="connsiteX23" fmla="*/ 723900 w 762000"/>
                <a:gd name="connsiteY23" fmla="*/ 419100 h 419100"/>
                <a:gd name="connsiteX24" fmla="*/ 762000 w 762000"/>
                <a:gd name="connsiteY24" fmla="*/ 381000 h 419100"/>
                <a:gd name="connsiteX25" fmla="*/ 762000 w 762000"/>
                <a:gd name="connsiteY25" fmla="*/ 285750 h 419100"/>
                <a:gd name="connsiteX26" fmla="*/ 746760 w 762000"/>
                <a:gd name="connsiteY26" fmla="*/ 255270 h 419100"/>
                <a:gd name="connsiteX27" fmla="*/ 383381 w 762000"/>
                <a:gd name="connsiteY27" fmla="*/ 217170 h 419100"/>
                <a:gd name="connsiteX28" fmla="*/ 354806 w 762000"/>
                <a:gd name="connsiteY28" fmla="*/ 266700 h 419100"/>
                <a:gd name="connsiteX29" fmla="*/ 304800 w 762000"/>
                <a:gd name="connsiteY29" fmla="*/ 238125 h 419100"/>
                <a:gd name="connsiteX30" fmla="*/ 304800 w 762000"/>
                <a:gd name="connsiteY30" fmla="*/ 295275 h 419100"/>
                <a:gd name="connsiteX31" fmla="*/ 247650 w 762000"/>
                <a:gd name="connsiteY31" fmla="*/ 295275 h 419100"/>
                <a:gd name="connsiteX32" fmla="*/ 247650 w 762000"/>
                <a:gd name="connsiteY32" fmla="*/ 237553 h 419100"/>
                <a:gd name="connsiteX33" fmla="*/ 197644 w 762000"/>
                <a:gd name="connsiteY33" fmla="*/ 266129 h 419100"/>
                <a:gd name="connsiteX34" fmla="*/ 169069 w 762000"/>
                <a:gd name="connsiteY34" fmla="*/ 216599 h 419100"/>
                <a:gd name="connsiteX35" fmla="*/ 219075 w 762000"/>
                <a:gd name="connsiteY35" fmla="*/ 188024 h 419100"/>
                <a:gd name="connsiteX36" fmla="*/ 169069 w 762000"/>
                <a:gd name="connsiteY36" fmla="*/ 159449 h 419100"/>
                <a:gd name="connsiteX37" fmla="*/ 197644 w 762000"/>
                <a:gd name="connsiteY37" fmla="*/ 109919 h 419100"/>
                <a:gd name="connsiteX38" fmla="*/ 247650 w 762000"/>
                <a:gd name="connsiteY38" fmla="*/ 138494 h 419100"/>
                <a:gd name="connsiteX39" fmla="*/ 247650 w 762000"/>
                <a:gd name="connsiteY39" fmla="*/ 80772 h 419100"/>
                <a:gd name="connsiteX40" fmla="*/ 304800 w 762000"/>
                <a:gd name="connsiteY40" fmla="*/ 80772 h 419100"/>
                <a:gd name="connsiteX41" fmla="*/ 304800 w 762000"/>
                <a:gd name="connsiteY41" fmla="*/ 138589 h 419100"/>
                <a:gd name="connsiteX42" fmla="*/ 354806 w 762000"/>
                <a:gd name="connsiteY42" fmla="*/ 110014 h 419100"/>
                <a:gd name="connsiteX43" fmla="*/ 383381 w 762000"/>
                <a:gd name="connsiteY43" fmla="*/ 159544 h 419100"/>
                <a:gd name="connsiteX44" fmla="*/ 333375 w 762000"/>
                <a:gd name="connsiteY44" fmla="*/ 188119 h 419100"/>
                <a:gd name="connsiteX45" fmla="*/ 533400 w 762000"/>
                <a:gd name="connsiteY45" fmla="*/ 209550 h 419100"/>
                <a:gd name="connsiteX46" fmla="*/ 533400 w 762000"/>
                <a:gd name="connsiteY46" fmla="*/ 114300 h 419100"/>
                <a:gd name="connsiteX47" fmla="*/ 590550 w 762000"/>
                <a:gd name="connsiteY47" fmla="*/ 114300 h 419100"/>
                <a:gd name="connsiteX48" fmla="*/ 626745 w 762000"/>
                <a:gd name="connsiteY48" fmla="*/ 141923 h 419100"/>
                <a:gd name="connsiteX49" fmla="*/ 645795 w 762000"/>
                <a:gd name="connsiteY49" fmla="*/ 207645 h 419100"/>
                <a:gd name="connsiteX50" fmla="*/ 646748 w 762000"/>
                <a:gd name="connsiteY50" fmla="*/ 20955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62000" h="419100">
                  <a:moveTo>
                    <a:pt x="746760" y="255270"/>
                  </a:moveTo>
                  <a:lnTo>
                    <a:pt x="696278" y="217170"/>
                  </a:lnTo>
                  <a:cubicBezTo>
                    <a:pt x="689655" y="212244"/>
                    <a:pt x="684943" y="205175"/>
                    <a:pt x="682943" y="197168"/>
                  </a:cubicBezTo>
                  <a:lnTo>
                    <a:pt x="663893" y="131445"/>
                  </a:lnTo>
                  <a:cubicBezTo>
                    <a:pt x="654177" y="98959"/>
                    <a:pt x="624456" y="76571"/>
                    <a:pt x="590550" y="76200"/>
                  </a:cubicBezTo>
                  <a:lnTo>
                    <a:pt x="571500" y="76200"/>
                  </a:lnTo>
                  <a:lnTo>
                    <a:pt x="571500" y="28575"/>
                  </a:lnTo>
                  <a:cubicBezTo>
                    <a:pt x="571500" y="12793"/>
                    <a:pt x="558707" y="0"/>
                    <a:pt x="542925" y="0"/>
                  </a:cubicBezTo>
                  <a:lnTo>
                    <a:pt x="523875" y="0"/>
                  </a:lnTo>
                  <a:cubicBezTo>
                    <a:pt x="508093" y="0"/>
                    <a:pt x="495300" y="12793"/>
                    <a:pt x="495300" y="28575"/>
                  </a:cubicBezTo>
                  <a:lnTo>
                    <a:pt x="495300" y="76200"/>
                  </a:lnTo>
                  <a:lnTo>
                    <a:pt x="495300" y="76200"/>
                  </a:lnTo>
                  <a:lnTo>
                    <a:pt x="495300" y="57150"/>
                  </a:lnTo>
                  <a:cubicBezTo>
                    <a:pt x="495300" y="36108"/>
                    <a:pt x="478242" y="19050"/>
                    <a:pt x="457200" y="19050"/>
                  </a:cubicBezTo>
                  <a:lnTo>
                    <a:pt x="38100" y="19050"/>
                  </a:lnTo>
                  <a:cubicBezTo>
                    <a:pt x="17058" y="19050"/>
                    <a:pt x="0" y="36108"/>
                    <a:pt x="0" y="57150"/>
                  </a:cubicBezTo>
                  <a:lnTo>
                    <a:pt x="0" y="381000"/>
                  </a:lnTo>
                  <a:cubicBezTo>
                    <a:pt x="0" y="402042"/>
                    <a:pt x="17058" y="419100"/>
                    <a:pt x="38100" y="419100"/>
                  </a:cubicBezTo>
                  <a:lnTo>
                    <a:pt x="57150" y="419100"/>
                  </a:lnTo>
                  <a:cubicBezTo>
                    <a:pt x="57150" y="366495"/>
                    <a:pt x="99795" y="323850"/>
                    <a:pt x="152400" y="323850"/>
                  </a:cubicBezTo>
                  <a:cubicBezTo>
                    <a:pt x="205005" y="323850"/>
                    <a:pt x="247650" y="366495"/>
                    <a:pt x="247650" y="419100"/>
                  </a:cubicBezTo>
                  <a:lnTo>
                    <a:pt x="533400" y="419100"/>
                  </a:lnTo>
                  <a:cubicBezTo>
                    <a:pt x="533400" y="366495"/>
                    <a:pt x="576044" y="323850"/>
                    <a:pt x="628650" y="323850"/>
                  </a:cubicBezTo>
                  <a:cubicBezTo>
                    <a:pt x="681256" y="323850"/>
                    <a:pt x="723900" y="366495"/>
                    <a:pt x="723900" y="419100"/>
                  </a:cubicBezTo>
                  <a:cubicBezTo>
                    <a:pt x="744942" y="419100"/>
                    <a:pt x="762000" y="402042"/>
                    <a:pt x="762000" y="381000"/>
                  </a:cubicBezTo>
                  <a:lnTo>
                    <a:pt x="762000" y="285750"/>
                  </a:lnTo>
                  <a:cubicBezTo>
                    <a:pt x="762000" y="273758"/>
                    <a:pt x="756354" y="262465"/>
                    <a:pt x="746760" y="255270"/>
                  </a:cubicBezTo>
                  <a:close/>
                  <a:moveTo>
                    <a:pt x="383381" y="217170"/>
                  </a:moveTo>
                  <a:lnTo>
                    <a:pt x="354806" y="266700"/>
                  </a:lnTo>
                  <a:lnTo>
                    <a:pt x="304800" y="238125"/>
                  </a:lnTo>
                  <a:lnTo>
                    <a:pt x="304800" y="295275"/>
                  </a:lnTo>
                  <a:lnTo>
                    <a:pt x="247650" y="295275"/>
                  </a:lnTo>
                  <a:lnTo>
                    <a:pt x="247650" y="237553"/>
                  </a:lnTo>
                  <a:lnTo>
                    <a:pt x="197644" y="266129"/>
                  </a:lnTo>
                  <a:lnTo>
                    <a:pt x="169069" y="216599"/>
                  </a:lnTo>
                  <a:lnTo>
                    <a:pt x="219075" y="188024"/>
                  </a:lnTo>
                  <a:lnTo>
                    <a:pt x="169069" y="159449"/>
                  </a:lnTo>
                  <a:lnTo>
                    <a:pt x="197644" y="109919"/>
                  </a:lnTo>
                  <a:lnTo>
                    <a:pt x="247650" y="138494"/>
                  </a:lnTo>
                  <a:lnTo>
                    <a:pt x="247650" y="80772"/>
                  </a:lnTo>
                  <a:lnTo>
                    <a:pt x="304800" y="80772"/>
                  </a:lnTo>
                  <a:lnTo>
                    <a:pt x="304800" y="138589"/>
                  </a:lnTo>
                  <a:lnTo>
                    <a:pt x="354806" y="110014"/>
                  </a:lnTo>
                  <a:lnTo>
                    <a:pt x="383381" y="159544"/>
                  </a:lnTo>
                  <a:lnTo>
                    <a:pt x="333375" y="188119"/>
                  </a:lnTo>
                  <a:close/>
                  <a:moveTo>
                    <a:pt x="533400" y="209550"/>
                  </a:moveTo>
                  <a:lnTo>
                    <a:pt x="533400" y="114300"/>
                  </a:lnTo>
                  <a:lnTo>
                    <a:pt x="590550" y="114300"/>
                  </a:lnTo>
                  <a:cubicBezTo>
                    <a:pt x="607539" y="114066"/>
                    <a:pt x="622488" y="125474"/>
                    <a:pt x="626745" y="141923"/>
                  </a:cubicBezTo>
                  <a:lnTo>
                    <a:pt x="645795" y="207645"/>
                  </a:lnTo>
                  <a:cubicBezTo>
                    <a:pt x="645795" y="208598"/>
                    <a:pt x="646748" y="208598"/>
                    <a:pt x="646748" y="209550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99DD356-943F-276C-DBFF-2957FE75AED7}"/>
                </a:ext>
              </a:extLst>
            </p:cNvPr>
            <p:cNvSpPr/>
            <p:nvPr/>
          </p:nvSpPr>
          <p:spPr>
            <a:xfrm>
              <a:off x="4864194" y="1212934"/>
              <a:ext cx="9525" cy="47625"/>
            </a:xfrm>
            <a:custGeom>
              <a:avLst/>
              <a:gdLst>
                <a:gd name="connsiteX0" fmla="*/ 0 w 9525"/>
                <a:gd name="connsiteY0" fmla="*/ 47625 h 47625"/>
                <a:gd name="connsiteX1" fmla="*/ 0 w 9525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0" y="47625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A0FEFF8-B0D2-B849-8F33-3534F94F4350}"/>
                </a:ext>
              </a:extLst>
            </p:cNvPr>
            <p:cNvSpPr/>
            <p:nvPr/>
          </p:nvSpPr>
          <p:spPr>
            <a:xfrm>
              <a:off x="4907056" y="1236746"/>
              <a:ext cx="33337" cy="33337"/>
            </a:xfrm>
            <a:custGeom>
              <a:avLst/>
              <a:gdLst>
                <a:gd name="connsiteX0" fmla="*/ 0 w 33337"/>
                <a:gd name="connsiteY0" fmla="*/ 33338 h 33337"/>
                <a:gd name="connsiteX1" fmla="*/ 33338 w 33337"/>
                <a:gd name="connsiteY1" fmla="*/ 0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7" h="33337">
                  <a:moveTo>
                    <a:pt x="0" y="33338"/>
                  </a:moveTo>
                  <a:lnTo>
                    <a:pt x="33338" y="0"/>
                  </a:lnTo>
                </a:path>
              </a:pathLst>
            </a:custGeom>
            <a:ln w="19050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0A1D5EA-72EE-C9D5-F5BD-590112351D3C}"/>
                </a:ext>
              </a:extLst>
            </p:cNvPr>
            <p:cNvSpPr/>
            <p:nvPr/>
          </p:nvSpPr>
          <p:spPr>
            <a:xfrm>
              <a:off x="4787994" y="1236746"/>
              <a:ext cx="33337" cy="33337"/>
            </a:xfrm>
            <a:custGeom>
              <a:avLst/>
              <a:gdLst>
                <a:gd name="connsiteX0" fmla="*/ 33338 w 33337"/>
                <a:gd name="connsiteY0" fmla="*/ 33338 h 33337"/>
                <a:gd name="connsiteX1" fmla="*/ 0 w 33337"/>
                <a:gd name="connsiteY1" fmla="*/ 0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7" h="33337">
                  <a:moveTo>
                    <a:pt x="33338" y="33338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B7FE4E3-F9A6-56D0-F84E-3B2D2F97D604}"/>
                </a:ext>
              </a:extLst>
            </p:cNvPr>
            <p:cNvSpPr/>
            <p:nvPr/>
          </p:nvSpPr>
          <p:spPr>
            <a:xfrm>
              <a:off x="6490635" y="1187704"/>
              <a:ext cx="781050" cy="542925"/>
            </a:xfrm>
            <a:custGeom>
              <a:avLst/>
              <a:gdLst>
                <a:gd name="connsiteX0" fmla="*/ 504825 w 781050"/>
                <a:gd name="connsiteY0" fmla="*/ 142875 h 542925"/>
                <a:gd name="connsiteX1" fmla="*/ 504825 w 781050"/>
                <a:gd name="connsiteY1" fmla="*/ 114300 h 542925"/>
                <a:gd name="connsiteX2" fmla="*/ 390525 w 781050"/>
                <a:gd name="connsiteY2" fmla="*/ 0 h 542925"/>
                <a:gd name="connsiteX3" fmla="*/ 276225 w 781050"/>
                <a:gd name="connsiteY3" fmla="*/ 114300 h 542925"/>
                <a:gd name="connsiteX4" fmla="*/ 276225 w 781050"/>
                <a:gd name="connsiteY4" fmla="*/ 142875 h 542925"/>
                <a:gd name="connsiteX5" fmla="*/ 0 w 781050"/>
                <a:gd name="connsiteY5" fmla="*/ 142875 h 542925"/>
                <a:gd name="connsiteX6" fmla="*/ 0 w 781050"/>
                <a:gd name="connsiteY6" fmla="*/ 180975 h 542925"/>
                <a:gd name="connsiteX7" fmla="*/ 19050 w 781050"/>
                <a:gd name="connsiteY7" fmla="*/ 180975 h 542925"/>
                <a:gd name="connsiteX8" fmla="*/ 19050 w 781050"/>
                <a:gd name="connsiteY8" fmla="*/ 542925 h 542925"/>
                <a:gd name="connsiteX9" fmla="*/ 762000 w 781050"/>
                <a:gd name="connsiteY9" fmla="*/ 542925 h 542925"/>
                <a:gd name="connsiteX10" fmla="*/ 762000 w 781050"/>
                <a:gd name="connsiteY10" fmla="*/ 180975 h 542925"/>
                <a:gd name="connsiteX11" fmla="*/ 781050 w 781050"/>
                <a:gd name="connsiteY11" fmla="*/ 180975 h 542925"/>
                <a:gd name="connsiteX12" fmla="*/ 781050 w 781050"/>
                <a:gd name="connsiteY12" fmla="*/ 142875 h 542925"/>
                <a:gd name="connsiteX13" fmla="*/ 114300 w 781050"/>
                <a:gd name="connsiteY13" fmla="*/ 466725 h 542925"/>
                <a:gd name="connsiteX14" fmla="*/ 57150 w 781050"/>
                <a:gd name="connsiteY14" fmla="*/ 466725 h 542925"/>
                <a:gd name="connsiteX15" fmla="*/ 57150 w 781050"/>
                <a:gd name="connsiteY15" fmla="*/ 409575 h 542925"/>
                <a:gd name="connsiteX16" fmla="*/ 114300 w 781050"/>
                <a:gd name="connsiteY16" fmla="*/ 409575 h 542925"/>
                <a:gd name="connsiteX17" fmla="*/ 114300 w 781050"/>
                <a:gd name="connsiteY17" fmla="*/ 371475 h 542925"/>
                <a:gd name="connsiteX18" fmla="*/ 57150 w 781050"/>
                <a:gd name="connsiteY18" fmla="*/ 371475 h 542925"/>
                <a:gd name="connsiteX19" fmla="*/ 57150 w 781050"/>
                <a:gd name="connsiteY19" fmla="*/ 314325 h 542925"/>
                <a:gd name="connsiteX20" fmla="*/ 114300 w 781050"/>
                <a:gd name="connsiteY20" fmla="*/ 314325 h 542925"/>
                <a:gd name="connsiteX21" fmla="*/ 114300 w 781050"/>
                <a:gd name="connsiteY21" fmla="*/ 276225 h 542925"/>
                <a:gd name="connsiteX22" fmla="*/ 57150 w 781050"/>
                <a:gd name="connsiteY22" fmla="*/ 276225 h 542925"/>
                <a:gd name="connsiteX23" fmla="*/ 57150 w 781050"/>
                <a:gd name="connsiteY23" fmla="*/ 219075 h 542925"/>
                <a:gd name="connsiteX24" fmla="*/ 114300 w 781050"/>
                <a:gd name="connsiteY24" fmla="*/ 219075 h 542925"/>
                <a:gd name="connsiteX25" fmla="*/ 209550 w 781050"/>
                <a:gd name="connsiteY25" fmla="*/ 466725 h 542925"/>
                <a:gd name="connsiteX26" fmla="*/ 152400 w 781050"/>
                <a:gd name="connsiteY26" fmla="*/ 466725 h 542925"/>
                <a:gd name="connsiteX27" fmla="*/ 152400 w 781050"/>
                <a:gd name="connsiteY27" fmla="*/ 409575 h 542925"/>
                <a:gd name="connsiteX28" fmla="*/ 209550 w 781050"/>
                <a:gd name="connsiteY28" fmla="*/ 409575 h 542925"/>
                <a:gd name="connsiteX29" fmla="*/ 209550 w 781050"/>
                <a:gd name="connsiteY29" fmla="*/ 371475 h 542925"/>
                <a:gd name="connsiteX30" fmla="*/ 152400 w 781050"/>
                <a:gd name="connsiteY30" fmla="*/ 371475 h 542925"/>
                <a:gd name="connsiteX31" fmla="*/ 152400 w 781050"/>
                <a:gd name="connsiteY31" fmla="*/ 314325 h 542925"/>
                <a:gd name="connsiteX32" fmla="*/ 209550 w 781050"/>
                <a:gd name="connsiteY32" fmla="*/ 314325 h 542925"/>
                <a:gd name="connsiteX33" fmla="*/ 209550 w 781050"/>
                <a:gd name="connsiteY33" fmla="*/ 276225 h 542925"/>
                <a:gd name="connsiteX34" fmla="*/ 152400 w 781050"/>
                <a:gd name="connsiteY34" fmla="*/ 276225 h 542925"/>
                <a:gd name="connsiteX35" fmla="*/ 152400 w 781050"/>
                <a:gd name="connsiteY35" fmla="*/ 219075 h 542925"/>
                <a:gd name="connsiteX36" fmla="*/ 209550 w 781050"/>
                <a:gd name="connsiteY36" fmla="*/ 219075 h 542925"/>
                <a:gd name="connsiteX37" fmla="*/ 304800 w 781050"/>
                <a:gd name="connsiteY37" fmla="*/ 466725 h 542925"/>
                <a:gd name="connsiteX38" fmla="*/ 247650 w 781050"/>
                <a:gd name="connsiteY38" fmla="*/ 466725 h 542925"/>
                <a:gd name="connsiteX39" fmla="*/ 247650 w 781050"/>
                <a:gd name="connsiteY39" fmla="*/ 409575 h 542925"/>
                <a:gd name="connsiteX40" fmla="*/ 304800 w 781050"/>
                <a:gd name="connsiteY40" fmla="*/ 409575 h 542925"/>
                <a:gd name="connsiteX41" fmla="*/ 304800 w 781050"/>
                <a:gd name="connsiteY41" fmla="*/ 371475 h 542925"/>
                <a:gd name="connsiteX42" fmla="*/ 247650 w 781050"/>
                <a:gd name="connsiteY42" fmla="*/ 371475 h 542925"/>
                <a:gd name="connsiteX43" fmla="*/ 247650 w 781050"/>
                <a:gd name="connsiteY43" fmla="*/ 314325 h 542925"/>
                <a:gd name="connsiteX44" fmla="*/ 304800 w 781050"/>
                <a:gd name="connsiteY44" fmla="*/ 314325 h 542925"/>
                <a:gd name="connsiteX45" fmla="*/ 304800 w 781050"/>
                <a:gd name="connsiteY45" fmla="*/ 276225 h 542925"/>
                <a:gd name="connsiteX46" fmla="*/ 247650 w 781050"/>
                <a:gd name="connsiteY46" fmla="*/ 276225 h 542925"/>
                <a:gd name="connsiteX47" fmla="*/ 247650 w 781050"/>
                <a:gd name="connsiteY47" fmla="*/ 219075 h 542925"/>
                <a:gd name="connsiteX48" fmla="*/ 304800 w 781050"/>
                <a:gd name="connsiteY48" fmla="*/ 219075 h 542925"/>
                <a:gd name="connsiteX49" fmla="*/ 352425 w 781050"/>
                <a:gd name="connsiteY49" fmla="*/ 504825 h 542925"/>
                <a:gd name="connsiteX50" fmla="*/ 352425 w 781050"/>
                <a:gd name="connsiteY50" fmla="*/ 371475 h 542925"/>
                <a:gd name="connsiteX51" fmla="*/ 428625 w 781050"/>
                <a:gd name="connsiteY51" fmla="*/ 371475 h 542925"/>
                <a:gd name="connsiteX52" fmla="*/ 428625 w 781050"/>
                <a:gd name="connsiteY52" fmla="*/ 504825 h 542925"/>
                <a:gd name="connsiteX53" fmla="*/ 457200 w 781050"/>
                <a:gd name="connsiteY53" fmla="*/ 179832 h 542925"/>
                <a:gd name="connsiteX54" fmla="*/ 439388 w 781050"/>
                <a:gd name="connsiteY54" fmla="*/ 210693 h 542925"/>
                <a:gd name="connsiteX55" fmla="*/ 408337 w 781050"/>
                <a:gd name="connsiteY55" fmla="*/ 192691 h 542925"/>
                <a:gd name="connsiteX56" fmla="*/ 408337 w 781050"/>
                <a:gd name="connsiteY56" fmla="*/ 228600 h 542925"/>
                <a:gd name="connsiteX57" fmla="*/ 372713 w 781050"/>
                <a:gd name="connsiteY57" fmla="*/ 228600 h 542925"/>
                <a:gd name="connsiteX58" fmla="*/ 372713 w 781050"/>
                <a:gd name="connsiteY58" fmla="*/ 192691 h 542925"/>
                <a:gd name="connsiteX59" fmla="*/ 341662 w 781050"/>
                <a:gd name="connsiteY59" fmla="*/ 210693 h 542925"/>
                <a:gd name="connsiteX60" fmla="*/ 323850 w 781050"/>
                <a:gd name="connsiteY60" fmla="*/ 179832 h 542925"/>
                <a:gd name="connsiteX61" fmla="*/ 354997 w 781050"/>
                <a:gd name="connsiteY61" fmla="*/ 161925 h 542925"/>
                <a:gd name="connsiteX62" fmla="*/ 323850 w 781050"/>
                <a:gd name="connsiteY62" fmla="*/ 144018 h 542925"/>
                <a:gd name="connsiteX63" fmla="*/ 341662 w 781050"/>
                <a:gd name="connsiteY63" fmla="*/ 113157 h 542925"/>
                <a:gd name="connsiteX64" fmla="*/ 372713 w 781050"/>
                <a:gd name="connsiteY64" fmla="*/ 131159 h 542925"/>
                <a:gd name="connsiteX65" fmla="*/ 372713 w 781050"/>
                <a:gd name="connsiteY65" fmla="*/ 95250 h 542925"/>
                <a:gd name="connsiteX66" fmla="*/ 408337 w 781050"/>
                <a:gd name="connsiteY66" fmla="*/ 95250 h 542925"/>
                <a:gd name="connsiteX67" fmla="*/ 408337 w 781050"/>
                <a:gd name="connsiteY67" fmla="*/ 131159 h 542925"/>
                <a:gd name="connsiteX68" fmla="*/ 439388 w 781050"/>
                <a:gd name="connsiteY68" fmla="*/ 113157 h 542925"/>
                <a:gd name="connsiteX69" fmla="*/ 457200 w 781050"/>
                <a:gd name="connsiteY69" fmla="*/ 144018 h 542925"/>
                <a:gd name="connsiteX70" fmla="*/ 426053 w 781050"/>
                <a:gd name="connsiteY70" fmla="*/ 161925 h 542925"/>
                <a:gd name="connsiteX71" fmla="*/ 533400 w 781050"/>
                <a:gd name="connsiteY71" fmla="*/ 466725 h 542925"/>
                <a:gd name="connsiteX72" fmla="*/ 476250 w 781050"/>
                <a:gd name="connsiteY72" fmla="*/ 466725 h 542925"/>
                <a:gd name="connsiteX73" fmla="*/ 476250 w 781050"/>
                <a:gd name="connsiteY73" fmla="*/ 409575 h 542925"/>
                <a:gd name="connsiteX74" fmla="*/ 533400 w 781050"/>
                <a:gd name="connsiteY74" fmla="*/ 409575 h 542925"/>
                <a:gd name="connsiteX75" fmla="*/ 533400 w 781050"/>
                <a:gd name="connsiteY75" fmla="*/ 371475 h 542925"/>
                <a:gd name="connsiteX76" fmla="*/ 476250 w 781050"/>
                <a:gd name="connsiteY76" fmla="*/ 371475 h 542925"/>
                <a:gd name="connsiteX77" fmla="*/ 476250 w 781050"/>
                <a:gd name="connsiteY77" fmla="*/ 314325 h 542925"/>
                <a:gd name="connsiteX78" fmla="*/ 533400 w 781050"/>
                <a:gd name="connsiteY78" fmla="*/ 314325 h 542925"/>
                <a:gd name="connsiteX79" fmla="*/ 533400 w 781050"/>
                <a:gd name="connsiteY79" fmla="*/ 276225 h 542925"/>
                <a:gd name="connsiteX80" fmla="*/ 476250 w 781050"/>
                <a:gd name="connsiteY80" fmla="*/ 276225 h 542925"/>
                <a:gd name="connsiteX81" fmla="*/ 476250 w 781050"/>
                <a:gd name="connsiteY81" fmla="*/ 219075 h 542925"/>
                <a:gd name="connsiteX82" fmla="*/ 533400 w 781050"/>
                <a:gd name="connsiteY82" fmla="*/ 219075 h 542925"/>
                <a:gd name="connsiteX83" fmla="*/ 628650 w 781050"/>
                <a:gd name="connsiteY83" fmla="*/ 466725 h 542925"/>
                <a:gd name="connsiteX84" fmla="*/ 571500 w 781050"/>
                <a:gd name="connsiteY84" fmla="*/ 466725 h 542925"/>
                <a:gd name="connsiteX85" fmla="*/ 571500 w 781050"/>
                <a:gd name="connsiteY85" fmla="*/ 409575 h 542925"/>
                <a:gd name="connsiteX86" fmla="*/ 628650 w 781050"/>
                <a:gd name="connsiteY86" fmla="*/ 409575 h 542925"/>
                <a:gd name="connsiteX87" fmla="*/ 628650 w 781050"/>
                <a:gd name="connsiteY87" fmla="*/ 371475 h 542925"/>
                <a:gd name="connsiteX88" fmla="*/ 571500 w 781050"/>
                <a:gd name="connsiteY88" fmla="*/ 371475 h 542925"/>
                <a:gd name="connsiteX89" fmla="*/ 571500 w 781050"/>
                <a:gd name="connsiteY89" fmla="*/ 314325 h 542925"/>
                <a:gd name="connsiteX90" fmla="*/ 628650 w 781050"/>
                <a:gd name="connsiteY90" fmla="*/ 314325 h 542925"/>
                <a:gd name="connsiteX91" fmla="*/ 628650 w 781050"/>
                <a:gd name="connsiteY91" fmla="*/ 276225 h 542925"/>
                <a:gd name="connsiteX92" fmla="*/ 571500 w 781050"/>
                <a:gd name="connsiteY92" fmla="*/ 276225 h 542925"/>
                <a:gd name="connsiteX93" fmla="*/ 571500 w 781050"/>
                <a:gd name="connsiteY93" fmla="*/ 219075 h 542925"/>
                <a:gd name="connsiteX94" fmla="*/ 628650 w 781050"/>
                <a:gd name="connsiteY94" fmla="*/ 219075 h 542925"/>
                <a:gd name="connsiteX95" fmla="*/ 723900 w 781050"/>
                <a:gd name="connsiteY95" fmla="*/ 466725 h 542925"/>
                <a:gd name="connsiteX96" fmla="*/ 666750 w 781050"/>
                <a:gd name="connsiteY96" fmla="*/ 466725 h 542925"/>
                <a:gd name="connsiteX97" fmla="*/ 666750 w 781050"/>
                <a:gd name="connsiteY97" fmla="*/ 409575 h 542925"/>
                <a:gd name="connsiteX98" fmla="*/ 723900 w 781050"/>
                <a:gd name="connsiteY98" fmla="*/ 409575 h 542925"/>
                <a:gd name="connsiteX99" fmla="*/ 723900 w 781050"/>
                <a:gd name="connsiteY99" fmla="*/ 371475 h 542925"/>
                <a:gd name="connsiteX100" fmla="*/ 666750 w 781050"/>
                <a:gd name="connsiteY100" fmla="*/ 371475 h 542925"/>
                <a:gd name="connsiteX101" fmla="*/ 666750 w 781050"/>
                <a:gd name="connsiteY101" fmla="*/ 314325 h 542925"/>
                <a:gd name="connsiteX102" fmla="*/ 723900 w 781050"/>
                <a:gd name="connsiteY102" fmla="*/ 314325 h 542925"/>
                <a:gd name="connsiteX103" fmla="*/ 723900 w 781050"/>
                <a:gd name="connsiteY103" fmla="*/ 276225 h 542925"/>
                <a:gd name="connsiteX104" fmla="*/ 666750 w 781050"/>
                <a:gd name="connsiteY104" fmla="*/ 276225 h 542925"/>
                <a:gd name="connsiteX105" fmla="*/ 666750 w 781050"/>
                <a:gd name="connsiteY105" fmla="*/ 219075 h 542925"/>
                <a:gd name="connsiteX106" fmla="*/ 723900 w 781050"/>
                <a:gd name="connsiteY106" fmla="*/ 21907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781050" h="542925">
                  <a:moveTo>
                    <a:pt x="504825" y="142875"/>
                  </a:moveTo>
                  <a:lnTo>
                    <a:pt x="504825" y="114300"/>
                  </a:lnTo>
                  <a:lnTo>
                    <a:pt x="390525" y="0"/>
                  </a:lnTo>
                  <a:lnTo>
                    <a:pt x="276225" y="114300"/>
                  </a:lnTo>
                  <a:lnTo>
                    <a:pt x="276225" y="142875"/>
                  </a:lnTo>
                  <a:lnTo>
                    <a:pt x="0" y="142875"/>
                  </a:lnTo>
                  <a:lnTo>
                    <a:pt x="0" y="180975"/>
                  </a:lnTo>
                  <a:lnTo>
                    <a:pt x="19050" y="180975"/>
                  </a:lnTo>
                  <a:lnTo>
                    <a:pt x="19050" y="542925"/>
                  </a:lnTo>
                  <a:lnTo>
                    <a:pt x="762000" y="542925"/>
                  </a:lnTo>
                  <a:lnTo>
                    <a:pt x="762000" y="180975"/>
                  </a:lnTo>
                  <a:lnTo>
                    <a:pt x="781050" y="180975"/>
                  </a:lnTo>
                  <a:lnTo>
                    <a:pt x="781050" y="142875"/>
                  </a:lnTo>
                  <a:close/>
                  <a:moveTo>
                    <a:pt x="114300" y="466725"/>
                  </a:moveTo>
                  <a:lnTo>
                    <a:pt x="57150" y="466725"/>
                  </a:lnTo>
                  <a:lnTo>
                    <a:pt x="57150" y="409575"/>
                  </a:lnTo>
                  <a:lnTo>
                    <a:pt x="114300" y="409575"/>
                  </a:lnTo>
                  <a:close/>
                  <a:moveTo>
                    <a:pt x="114300" y="371475"/>
                  </a:moveTo>
                  <a:lnTo>
                    <a:pt x="57150" y="371475"/>
                  </a:lnTo>
                  <a:lnTo>
                    <a:pt x="57150" y="314325"/>
                  </a:lnTo>
                  <a:lnTo>
                    <a:pt x="114300" y="314325"/>
                  </a:lnTo>
                  <a:close/>
                  <a:moveTo>
                    <a:pt x="114300" y="276225"/>
                  </a:moveTo>
                  <a:lnTo>
                    <a:pt x="57150" y="276225"/>
                  </a:lnTo>
                  <a:lnTo>
                    <a:pt x="57150" y="219075"/>
                  </a:lnTo>
                  <a:lnTo>
                    <a:pt x="114300" y="219075"/>
                  </a:lnTo>
                  <a:close/>
                  <a:moveTo>
                    <a:pt x="209550" y="466725"/>
                  </a:moveTo>
                  <a:lnTo>
                    <a:pt x="152400" y="466725"/>
                  </a:lnTo>
                  <a:lnTo>
                    <a:pt x="152400" y="409575"/>
                  </a:lnTo>
                  <a:lnTo>
                    <a:pt x="209550" y="409575"/>
                  </a:lnTo>
                  <a:close/>
                  <a:moveTo>
                    <a:pt x="209550" y="371475"/>
                  </a:moveTo>
                  <a:lnTo>
                    <a:pt x="152400" y="371475"/>
                  </a:lnTo>
                  <a:lnTo>
                    <a:pt x="152400" y="314325"/>
                  </a:lnTo>
                  <a:lnTo>
                    <a:pt x="209550" y="314325"/>
                  </a:lnTo>
                  <a:close/>
                  <a:moveTo>
                    <a:pt x="209550" y="276225"/>
                  </a:moveTo>
                  <a:lnTo>
                    <a:pt x="152400" y="276225"/>
                  </a:lnTo>
                  <a:lnTo>
                    <a:pt x="152400" y="219075"/>
                  </a:lnTo>
                  <a:lnTo>
                    <a:pt x="209550" y="219075"/>
                  </a:lnTo>
                  <a:close/>
                  <a:moveTo>
                    <a:pt x="304800" y="466725"/>
                  </a:moveTo>
                  <a:lnTo>
                    <a:pt x="247650" y="466725"/>
                  </a:lnTo>
                  <a:lnTo>
                    <a:pt x="247650" y="409575"/>
                  </a:lnTo>
                  <a:lnTo>
                    <a:pt x="304800" y="409575"/>
                  </a:lnTo>
                  <a:close/>
                  <a:moveTo>
                    <a:pt x="304800" y="371475"/>
                  </a:moveTo>
                  <a:lnTo>
                    <a:pt x="247650" y="371475"/>
                  </a:lnTo>
                  <a:lnTo>
                    <a:pt x="247650" y="314325"/>
                  </a:lnTo>
                  <a:lnTo>
                    <a:pt x="304800" y="314325"/>
                  </a:lnTo>
                  <a:close/>
                  <a:moveTo>
                    <a:pt x="304800" y="276225"/>
                  </a:moveTo>
                  <a:lnTo>
                    <a:pt x="247650" y="276225"/>
                  </a:lnTo>
                  <a:lnTo>
                    <a:pt x="247650" y="219075"/>
                  </a:lnTo>
                  <a:lnTo>
                    <a:pt x="304800" y="219075"/>
                  </a:lnTo>
                  <a:close/>
                  <a:moveTo>
                    <a:pt x="352425" y="504825"/>
                  </a:moveTo>
                  <a:lnTo>
                    <a:pt x="352425" y="371475"/>
                  </a:lnTo>
                  <a:lnTo>
                    <a:pt x="428625" y="371475"/>
                  </a:lnTo>
                  <a:lnTo>
                    <a:pt x="428625" y="504825"/>
                  </a:lnTo>
                  <a:close/>
                  <a:moveTo>
                    <a:pt x="457200" y="179832"/>
                  </a:moveTo>
                  <a:lnTo>
                    <a:pt x="439388" y="210693"/>
                  </a:lnTo>
                  <a:lnTo>
                    <a:pt x="408337" y="192691"/>
                  </a:lnTo>
                  <a:lnTo>
                    <a:pt x="408337" y="228600"/>
                  </a:lnTo>
                  <a:lnTo>
                    <a:pt x="372713" y="228600"/>
                  </a:lnTo>
                  <a:lnTo>
                    <a:pt x="372713" y="192691"/>
                  </a:lnTo>
                  <a:lnTo>
                    <a:pt x="341662" y="210693"/>
                  </a:lnTo>
                  <a:lnTo>
                    <a:pt x="323850" y="179832"/>
                  </a:lnTo>
                  <a:lnTo>
                    <a:pt x="354997" y="161925"/>
                  </a:lnTo>
                  <a:lnTo>
                    <a:pt x="323850" y="144018"/>
                  </a:lnTo>
                  <a:lnTo>
                    <a:pt x="341662" y="113157"/>
                  </a:lnTo>
                  <a:lnTo>
                    <a:pt x="372713" y="131159"/>
                  </a:lnTo>
                  <a:lnTo>
                    <a:pt x="372713" y="95250"/>
                  </a:lnTo>
                  <a:lnTo>
                    <a:pt x="408337" y="95250"/>
                  </a:lnTo>
                  <a:lnTo>
                    <a:pt x="408337" y="131159"/>
                  </a:lnTo>
                  <a:lnTo>
                    <a:pt x="439388" y="113157"/>
                  </a:lnTo>
                  <a:lnTo>
                    <a:pt x="457200" y="144018"/>
                  </a:lnTo>
                  <a:lnTo>
                    <a:pt x="426053" y="161925"/>
                  </a:lnTo>
                  <a:close/>
                  <a:moveTo>
                    <a:pt x="533400" y="466725"/>
                  </a:moveTo>
                  <a:lnTo>
                    <a:pt x="476250" y="466725"/>
                  </a:lnTo>
                  <a:lnTo>
                    <a:pt x="476250" y="409575"/>
                  </a:lnTo>
                  <a:lnTo>
                    <a:pt x="533400" y="409575"/>
                  </a:lnTo>
                  <a:close/>
                  <a:moveTo>
                    <a:pt x="533400" y="371475"/>
                  </a:moveTo>
                  <a:lnTo>
                    <a:pt x="476250" y="371475"/>
                  </a:lnTo>
                  <a:lnTo>
                    <a:pt x="476250" y="314325"/>
                  </a:lnTo>
                  <a:lnTo>
                    <a:pt x="533400" y="314325"/>
                  </a:lnTo>
                  <a:close/>
                  <a:moveTo>
                    <a:pt x="533400" y="276225"/>
                  </a:moveTo>
                  <a:lnTo>
                    <a:pt x="476250" y="276225"/>
                  </a:lnTo>
                  <a:lnTo>
                    <a:pt x="476250" y="219075"/>
                  </a:lnTo>
                  <a:lnTo>
                    <a:pt x="533400" y="219075"/>
                  </a:lnTo>
                  <a:close/>
                  <a:moveTo>
                    <a:pt x="628650" y="466725"/>
                  </a:moveTo>
                  <a:lnTo>
                    <a:pt x="571500" y="466725"/>
                  </a:lnTo>
                  <a:lnTo>
                    <a:pt x="571500" y="409575"/>
                  </a:lnTo>
                  <a:lnTo>
                    <a:pt x="628650" y="409575"/>
                  </a:lnTo>
                  <a:close/>
                  <a:moveTo>
                    <a:pt x="628650" y="371475"/>
                  </a:moveTo>
                  <a:lnTo>
                    <a:pt x="571500" y="371475"/>
                  </a:lnTo>
                  <a:lnTo>
                    <a:pt x="571500" y="314325"/>
                  </a:lnTo>
                  <a:lnTo>
                    <a:pt x="628650" y="314325"/>
                  </a:lnTo>
                  <a:close/>
                  <a:moveTo>
                    <a:pt x="628650" y="276225"/>
                  </a:moveTo>
                  <a:lnTo>
                    <a:pt x="571500" y="276225"/>
                  </a:lnTo>
                  <a:lnTo>
                    <a:pt x="571500" y="219075"/>
                  </a:lnTo>
                  <a:lnTo>
                    <a:pt x="628650" y="219075"/>
                  </a:lnTo>
                  <a:close/>
                  <a:moveTo>
                    <a:pt x="723900" y="466725"/>
                  </a:moveTo>
                  <a:lnTo>
                    <a:pt x="666750" y="466725"/>
                  </a:lnTo>
                  <a:lnTo>
                    <a:pt x="666750" y="409575"/>
                  </a:lnTo>
                  <a:lnTo>
                    <a:pt x="723900" y="409575"/>
                  </a:lnTo>
                  <a:close/>
                  <a:moveTo>
                    <a:pt x="723900" y="371475"/>
                  </a:moveTo>
                  <a:lnTo>
                    <a:pt x="666750" y="371475"/>
                  </a:lnTo>
                  <a:lnTo>
                    <a:pt x="666750" y="314325"/>
                  </a:lnTo>
                  <a:lnTo>
                    <a:pt x="723900" y="314325"/>
                  </a:lnTo>
                  <a:close/>
                  <a:moveTo>
                    <a:pt x="723900" y="276225"/>
                  </a:moveTo>
                  <a:lnTo>
                    <a:pt x="666750" y="276225"/>
                  </a:lnTo>
                  <a:lnTo>
                    <a:pt x="666750" y="219075"/>
                  </a:lnTo>
                  <a:lnTo>
                    <a:pt x="723900" y="21907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B98087-1405-2096-14D8-D2FC16584A75}"/>
                </a:ext>
              </a:extLst>
            </p:cNvPr>
            <p:cNvSpPr/>
            <p:nvPr/>
          </p:nvSpPr>
          <p:spPr>
            <a:xfrm>
              <a:off x="6715329" y="1084548"/>
              <a:ext cx="331660" cy="192785"/>
            </a:xfrm>
            <a:custGeom>
              <a:avLst/>
              <a:gdLst>
                <a:gd name="connsiteX0" fmla="*/ 165830 w 331660"/>
                <a:gd name="connsiteY0" fmla="*/ 53912 h 192785"/>
                <a:gd name="connsiteX1" fmla="*/ 304800 w 331660"/>
                <a:gd name="connsiteY1" fmla="*/ 192786 h 192785"/>
                <a:gd name="connsiteX2" fmla="*/ 331661 w 331660"/>
                <a:gd name="connsiteY2" fmla="*/ 165926 h 192785"/>
                <a:gd name="connsiteX3" fmla="*/ 165830 w 331660"/>
                <a:gd name="connsiteY3" fmla="*/ 0 h 192785"/>
                <a:gd name="connsiteX4" fmla="*/ 0 w 331660"/>
                <a:gd name="connsiteY4" fmla="*/ 165926 h 192785"/>
                <a:gd name="connsiteX5" fmla="*/ 26860 w 331660"/>
                <a:gd name="connsiteY5" fmla="*/ 192786 h 192785"/>
                <a:gd name="connsiteX6" fmla="*/ 165830 w 331660"/>
                <a:gd name="connsiteY6" fmla="*/ 53912 h 19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60" h="192785">
                  <a:moveTo>
                    <a:pt x="165830" y="53912"/>
                  </a:moveTo>
                  <a:lnTo>
                    <a:pt x="304800" y="192786"/>
                  </a:lnTo>
                  <a:lnTo>
                    <a:pt x="331661" y="165926"/>
                  </a:lnTo>
                  <a:lnTo>
                    <a:pt x="165830" y="0"/>
                  </a:lnTo>
                  <a:lnTo>
                    <a:pt x="0" y="165926"/>
                  </a:lnTo>
                  <a:lnTo>
                    <a:pt x="26860" y="192786"/>
                  </a:lnTo>
                  <a:lnTo>
                    <a:pt x="165830" y="53912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891BE81-FD3D-9233-CA7F-DEE76157CD30}"/>
                </a:ext>
              </a:extLst>
            </p:cNvPr>
            <p:cNvSpPr/>
            <p:nvPr/>
          </p:nvSpPr>
          <p:spPr>
            <a:xfrm>
              <a:off x="1884594" y="1419713"/>
              <a:ext cx="444766" cy="1686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2B44E072-FE55-2EF9-19AA-21EEA999274A}"/>
                </a:ext>
              </a:extLst>
            </p:cNvPr>
            <p:cNvSpPr/>
            <p:nvPr/>
          </p:nvSpPr>
          <p:spPr>
            <a:xfrm>
              <a:off x="3523943" y="1440424"/>
              <a:ext cx="444766" cy="16867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FBF4161A-EA85-830C-498D-DB0695996E92}"/>
                </a:ext>
              </a:extLst>
            </p:cNvPr>
            <p:cNvSpPr/>
            <p:nvPr/>
          </p:nvSpPr>
          <p:spPr>
            <a:xfrm>
              <a:off x="5294572" y="1419714"/>
              <a:ext cx="914400" cy="16867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816FEE-6264-8A0D-46E3-69586264230C}"/>
                </a:ext>
              </a:extLst>
            </p:cNvPr>
            <p:cNvSpPr txBox="1"/>
            <p:nvPr/>
          </p:nvSpPr>
          <p:spPr>
            <a:xfrm>
              <a:off x="939246" y="1883029"/>
              <a:ext cx="878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911 call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1510B1-9102-35C9-0704-DDD444DB98B0}"/>
                </a:ext>
              </a:extLst>
            </p:cNvPr>
            <p:cNvSpPr txBox="1"/>
            <p:nvPr/>
          </p:nvSpPr>
          <p:spPr>
            <a:xfrm>
              <a:off x="2464288" y="1861980"/>
              <a:ext cx="878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EMD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FEF436-06CD-99FB-358A-212D305B0C9A}"/>
                </a:ext>
              </a:extLst>
            </p:cNvPr>
            <p:cNvSpPr txBox="1"/>
            <p:nvPr/>
          </p:nvSpPr>
          <p:spPr>
            <a:xfrm>
              <a:off x="3853310" y="1856251"/>
              <a:ext cx="1716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EMS response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F954CB-BC3B-E557-2E8E-910224EE1145}"/>
                </a:ext>
              </a:extLst>
            </p:cNvPr>
            <p:cNvSpPr txBox="1"/>
            <p:nvPr/>
          </p:nvSpPr>
          <p:spPr>
            <a:xfrm>
              <a:off x="6022676" y="1866224"/>
              <a:ext cx="1716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Transport to ED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53CD6B8-127A-097C-5D93-54B0A44A1FB9}"/>
              </a:ext>
            </a:extLst>
          </p:cNvPr>
          <p:cNvSpPr/>
          <p:nvPr/>
        </p:nvSpPr>
        <p:spPr>
          <a:xfrm>
            <a:off x="590978" y="2322453"/>
            <a:ext cx="11065403" cy="3404676"/>
          </a:xfrm>
          <a:prstGeom prst="roundRect">
            <a:avLst>
              <a:gd name="adj" fmla="val 2450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pic>
        <p:nvPicPr>
          <p:cNvPr id="25" name="Picture 2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E70D9CC-F513-05C4-9DA5-3ACEE640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25" y="3443283"/>
            <a:ext cx="988224" cy="9956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BA3E67-ECF5-1C2B-ADDE-59672C2CB6D5}"/>
              </a:ext>
            </a:extLst>
          </p:cNvPr>
          <p:cNvSpPr txBox="1"/>
          <p:nvPr/>
        </p:nvSpPr>
        <p:spPr>
          <a:xfrm>
            <a:off x="3072611" y="4438924"/>
            <a:ext cx="106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Nurse Navigator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A5907E-44ED-D92D-D708-AAFC3718909C}"/>
              </a:ext>
            </a:extLst>
          </p:cNvPr>
          <p:cNvSpPr txBox="1"/>
          <p:nvPr/>
        </p:nvSpPr>
        <p:spPr>
          <a:xfrm>
            <a:off x="4389194" y="2697063"/>
            <a:ext cx="2062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rgbClr val="0076BC"/>
                </a:solidFill>
                <a:latin typeface="Arial Narrow" panose="020B0606020202030204" pitchFamily="34" charset="0"/>
              </a:rPr>
              <a:t>N</a:t>
            </a:r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eeds</a:t>
            </a:r>
          </a:p>
          <a:p>
            <a:r>
              <a:rPr lang="en-US" sz="2400" b="1" cap="small" dirty="0">
                <a:solidFill>
                  <a:srgbClr val="0076BC"/>
                </a:solidFill>
                <a:latin typeface="Arial Narrow" panose="020B0606020202030204" pitchFamily="34" charset="0"/>
              </a:rPr>
              <a:t>M</a:t>
            </a:r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atched</a:t>
            </a:r>
          </a:p>
          <a:p>
            <a:r>
              <a:rPr lang="en-US" sz="2400" b="1" cap="small" dirty="0">
                <a:solidFill>
                  <a:srgbClr val="0076BC"/>
                </a:solidFill>
                <a:latin typeface="Arial Narrow" panose="020B0606020202030204" pitchFamily="34" charset="0"/>
              </a:rPr>
              <a:t>T</a:t>
            </a:r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ime</a:t>
            </a:r>
          </a:p>
          <a:p>
            <a:r>
              <a:rPr lang="en-US" sz="2400" b="1" cap="small" dirty="0">
                <a:solidFill>
                  <a:srgbClr val="0076BC"/>
                </a:solidFill>
                <a:latin typeface="Arial Narrow" panose="020B0606020202030204" pitchFamily="34" charset="0"/>
              </a:rPr>
              <a:t>A</a:t>
            </a:r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ppropriate</a:t>
            </a:r>
          </a:p>
          <a:p>
            <a:r>
              <a:rPr lang="en-US" sz="2400" b="1" cap="small" dirty="0">
                <a:solidFill>
                  <a:srgbClr val="0076BC"/>
                </a:solidFill>
                <a:latin typeface="Arial Narrow" panose="020B0606020202030204" pitchFamily="34" charset="0"/>
              </a:rPr>
              <a:t>R</a:t>
            </a:r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esources</a:t>
            </a:r>
          </a:p>
          <a:p>
            <a:r>
              <a:rPr lang="en-US" sz="2400" b="1" cap="small" dirty="0">
                <a:solidFill>
                  <a:srgbClr val="0076BC"/>
                </a:solidFill>
                <a:latin typeface="Arial Narrow" panose="020B0606020202030204" pitchFamily="34" charset="0"/>
              </a:rPr>
              <a:t>A</a:t>
            </a:r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llocation</a:t>
            </a:r>
          </a:p>
          <a:p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(E + 1 – 5)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3898793-043D-0755-7286-5B21478000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14666" y="2567667"/>
            <a:ext cx="994978" cy="685542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74CCFAE2-FE05-B5B0-CB26-070CB44CD9CD}"/>
              </a:ext>
            </a:extLst>
          </p:cNvPr>
          <p:cNvCxnSpPr>
            <a:cxnSpLocks/>
          </p:cNvCxnSpPr>
          <p:nvPr/>
        </p:nvCxnSpPr>
        <p:spPr>
          <a:xfrm rot="5400000">
            <a:off x="3591477" y="2582679"/>
            <a:ext cx="943641" cy="706442"/>
          </a:xfrm>
          <a:prstGeom prst="curvedConnector3">
            <a:avLst>
              <a:gd name="adj1" fmla="val 50000"/>
            </a:avLst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19168C8-38A7-2374-B937-BEC489568FCF}"/>
              </a:ext>
            </a:extLst>
          </p:cNvPr>
          <p:cNvSpPr txBox="1"/>
          <p:nvPr/>
        </p:nvSpPr>
        <p:spPr>
          <a:xfrm>
            <a:off x="711830" y="3450074"/>
            <a:ext cx="2170596" cy="1831271"/>
          </a:xfrm>
          <a:prstGeom prst="rect">
            <a:avLst/>
          </a:prstGeom>
          <a:solidFill>
            <a:srgbClr val="DAE3F3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Triage.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</a:t>
            </a:r>
            <a:br>
              <a:rPr lang="en-US" dirty="0">
                <a:solidFill>
                  <a:srgbClr val="0076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closed-ended</a:t>
            </a:r>
            <a:br>
              <a:rPr lang="en-US" dirty="0">
                <a:solidFill>
                  <a:srgbClr val="0076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 to ensure consistency and patient safety.</a:t>
            </a:r>
            <a:endParaRPr lang="en-US" sz="1600" dirty="0">
              <a:solidFill>
                <a:srgbClr val="0076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8" name="Table 52">
            <a:extLst>
              <a:ext uri="{FF2B5EF4-FFF2-40B4-BE49-F238E27FC236}">
                <a16:creationId xmlns:a16="http://schemas.microsoft.com/office/drawing/2014/main" id="{7D0984A4-971C-EE74-C94F-EF8006C4C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6849"/>
              </p:ext>
            </p:extLst>
          </p:nvPr>
        </p:nvGraphicFramePr>
        <p:xfrm>
          <a:off x="7993358" y="1020921"/>
          <a:ext cx="1445693" cy="104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693">
                  <a:extLst>
                    <a:ext uri="{9D8B030D-6E8A-4147-A177-3AD203B41FA5}">
                      <a16:colId xmlns:a16="http://schemas.microsoft.com/office/drawing/2014/main" val="668380741"/>
                    </a:ext>
                  </a:extLst>
                </a:gridCol>
              </a:tblGrid>
              <a:tr h="523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Timeframe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645858"/>
                  </a:ext>
                </a:extLst>
              </a:tr>
              <a:tr h="523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561433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09696330-D66A-4383-9C93-EE27E02E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68720"/>
              </p:ext>
            </p:extLst>
          </p:nvPr>
        </p:nvGraphicFramePr>
        <p:xfrm>
          <a:off x="9492924" y="1020921"/>
          <a:ext cx="2040371" cy="104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71">
                  <a:extLst>
                    <a:ext uri="{9D8B030D-6E8A-4147-A177-3AD203B41FA5}">
                      <a16:colId xmlns:a16="http://schemas.microsoft.com/office/drawing/2014/main" val="668380741"/>
                    </a:ext>
                  </a:extLst>
                </a:gridCol>
              </a:tblGrid>
              <a:tr h="523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Need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645858"/>
                  </a:ext>
                </a:extLst>
              </a:tr>
              <a:tr h="52341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kern="1200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Ambulance (ALS)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561433"/>
                  </a:ext>
                </a:extLst>
              </a:tr>
            </a:tbl>
          </a:graphicData>
        </a:graphic>
      </p:graphicFrame>
      <p:graphicFrame>
        <p:nvGraphicFramePr>
          <p:cNvPr id="4" name="Table 52">
            <a:extLst>
              <a:ext uri="{FF2B5EF4-FFF2-40B4-BE49-F238E27FC236}">
                <a16:creationId xmlns:a16="http://schemas.microsoft.com/office/drawing/2014/main" id="{C46E5133-454B-B970-7E6C-7D786A98A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05434"/>
              </p:ext>
            </p:extLst>
          </p:nvPr>
        </p:nvGraphicFramePr>
        <p:xfrm>
          <a:off x="6096000" y="2387956"/>
          <a:ext cx="1682561" cy="323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561">
                  <a:extLst>
                    <a:ext uri="{9D8B030D-6E8A-4147-A177-3AD203B41FA5}">
                      <a16:colId xmlns:a16="http://schemas.microsoft.com/office/drawing/2014/main" val="668380741"/>
                    </a:ext>
                  </a:extLst>
                </a:gridCol>
              </a:tblGrid>
              <a:tr h="461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645858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561433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 hour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985130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4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815915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12+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980214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24+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747996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48+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7722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536627-6847-3017-93DE-5D1FBE00A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38308"/>
              </p:ext>
            </p:extLst>
          </p:nvPr>
        </p:nvGraphicFramePr>
        <p:xfrm>
          <a:off x="7997441" y="2387957"/>
          <a:ext cx="3547036" cy="323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036">
                  <a:extLst>
                    <a:ext uri="{9D8B030D-6E8A-4147-A177-3AD203B41FA5}">
                      <a16:colId xmlns:a16="http://schemas.microsoft.com/office/drawing/2014/main" val="668380741"/>
                    </a:ext>
                  </a:extLst>
                </a:gridCol>
              </a:tblGrid>
              <a:tr h="461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645858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marL="571500" indent="0" algn="ctr"/>
                      <a:r>
                        <a:rPr lang="en-US" sz="1600" kern="1200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Referral to stat 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846848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marL="571500" indent="0" algn="ctr"/>
                      <a:r>
                        <a:rPr lang="en-US" sz="1600" kern="1200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Referral to scheduled BLS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561433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marL="571500" indent="0" algn="ctr"/>
                      <a:r>
                        <a:rPr lang="en-US" sz="1800" kern="1200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Referral to telehealth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985130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marL="571500" indent="0" algn="ctr"/>
                      <a:r>
                        <a:rPr lang="en-US" sz="1800" kern="1200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Referral to alt. destination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815915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marL="571500" indent="0" algn="ctr"/>
                      <a:r>
                        <a:rPr lang="en-US" sz="1800" kern="1200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Referral to primary care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980214"/>
                  </a:ext>
                </a:extLst>
              </a:tr>
              <a:tr h="461572">
                <a:tc>
                  <a:txBody>
                    <a:bodyPr/>
                    <a:lstStyle/>
                    <a:p>
                      <a:pPr marL="571500" indent="0" algn="ctr"/>
                      <a:r>
                        <a:rPr lang="en-US" sz="1800" kern="1200" dirty="0">
                          <a:solidFill>
                            <a:srgbClr val="0076B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 care instructions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74799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886752C-71D4-1E66-C589-6718905180AD}"/>
              </a:ext>
            </a:extLst>
          </p:cNvPr>
          <p:cNvGrpSpPr/>
          <p:nvPr/>
        </p:nvGrpSpPr>
        <p:grpSpPr>
          <a:xfrm>
            <a:off x="8135578" y="3712357"/>
            <a:ext cx="580345" cy="580345"/>
            <a:chOff x="6505114" y="3185074"/>
            <a:chExt cx="731372" cy="731372"/>
          </a:xfrm>
        </p:grpSpPr>
        <p:pic>
          <p:nvPicPr>
            <p:cNvPr id="7" name="Graphic 6" descr="Monitor with solid fill">
              <a:extLst>
                <a:ext uri="{FF2B5EF4-FFF2-40B4-BE49-F238E27FC236}">
                  <a16:creationId xmlns:a16="http://schemas.microsoft.com/office/drawing/2014/main" id="{BD386754-1C15-6DF3-6E87-A9F64F736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05114" y="3185074"/>
              <a:ext cx="731372" cy="731372"/>
            </a:xfrm>
            <a:prstGeom prst="rect">
              <a:avLst/>
            </a:prstGeom>
          </p:spPr>
        </p:pic>
        <p:pic>
          <p:nvPicPr>
            <p:cNvPr id="9" name="Graphic 8" descr="Doctor male with solid fill">
              <a:extLst>
                <a:ext uri="{FF2B5EF4-FFF2-40B4-BE49-F238E27FC236}">
                  <a16:creationId xmlns:a16="http://schemas.microsoft.com/office/drawing/2014/main" id="{9304E35F-A3EC-A4AD-F175-E256E076A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53865" y="3300645"/>
              <a:ext cx="433869" cy="433869"/>
            </a:xfrm>
            <a:prstGeom prst="rect">
              <a:avLst/>
            </a:prstGeom>
          </p:spPr>
        </p:pic>
      </p:grpSp>
      <p:pic>
        <p:nvPicPr>
          <p:cNvPr id="10" name="Graphic 9" descr="Doctor female with solid fill">
            <a:extLst>
              <a:ext uri="{FF2B5EF4-FFF2-40B4-BE49-F238E27FC236}">
                <a16:creationId xmlns:a16="http://schemas.microsoft.com/office/drawing/2014/main" id="{6060ED75-0D65-D622-8CEA-CFF262FD1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5685" y="4701011"/>
            <a:ext cx="455043" cy="455043"/>
          </a:xfrm>
          <a:prstGeom prst="rect">
            <a:avLst/>
          </a:prstGeom>
        </p:spPr>
      </p:pic>
      <p:pic>
        <p:nvPicPr>
          <p:cNvPr id="11" name="Graphic 10" descr="Medical with solid fill">
            <a:extLst>
              <a:ext uri="{FF2B5EF4-FFF2-40B4-BE49-F238E27FC236}">
                <a16:creationId xmlns:a16="http://schemas.microsoft.com/office/drawing/2014/main" id="{CC9F587D-E338-51EB-76F5-DA769AF4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70325" y="4207476"/>
            <a:ext cx="509892" cy="509892"/>
          </a:xfrm>
          <a:prstGeom prst="rect">
            <a:avLst/>
          </a:prstGeom>
        </p:spPr>
      </p:pic>
      <p:pic>
        <p:nvPicPr>
          <p:cNvPr id="13" name="Graphic 12" descr="Adhesive Bandage with solid fill">
            <a:extLst>
              <a:ext uri="{FF2B5EF4-FFF2-40B4-BE49-F238E27FC236}">
                <a16:creationId xmlns:a16="http://schemas.microsoft.com/office/drawing/2014/main" id="{B6E8516F-C9FE-FFDD-5FDF-3D80A56D73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5519" y="5137558"/>
            <a:ext cx="482403" cy="48240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21EF76E-DB4C-5FBE-9458-47969F9324DC}"/>
              </a:ext>
            </a:extLst>
          </p:cNvPr>
          <p:cNvSpPr/>
          <p:nvPr/>
        </p:nvSpPr>
        <p:spPr>
          <a:xfrm>
            <a:off x="8228463" y="3625161"/>
            <a:ext cx="91958" cy="91958"/>
          </a:xfrm>
          <a:custGeom>
            <a:avLst/>
            <a:gdLst>
              <a:gd name="connsiteX0" fmla="*/ 91958 w 91958"/>
              <a:gd name="connsiteY0" fmla="*/ 45979 h 91958"/>
              <a:gd name="connsiteX1" fmla="*/ 45979 w 91958"/>
              <a:gd name="connsiteY1" fmla="*/ 91958 h 91958"/>
              <a:gd name="connsiteX2" fmla="*/ 0 w 91958"/>
              <a:gd name="connsiteY2" fmla="*/ 45979 h 91958"/>
              <a:gd name="connsiteX3" fmla="*/ 45979 w 91958"/>
              <a:gd name="connsiteY3" fmla="*/ 0 h 91958"/>
              <a:gd name="connsiteX4" fmla="*/ 91958 w 91958"/>
              <a:gd name="connsiteY4" fmla="*/ 45979 h 9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58" h="91958">
                <a:moveTo>
                  <a:pt x="91958" y="45979"/>
                </a:moveTo>
                <a:cubicBezTo>
                  <a:pt x="91958" y="71373"/>
                  <a:pt x="71373" y="91958"/>
                  <a:pt x="45979" y="91958"/>
                </a:cubicBezTo>
                <a:cubicBezTo>
                  <a:pt x="20586" y="91958"/>
                  <a:pt x="0" y="71373"/>
                  <a:pt x="0" y="45979"/>
                </a:cubicBezTo>
                <a:cubicBezTo>
                  <a:pt x="0" y="20586"/>
                  <a:pt x="20586" y="0"/>
                  <a:pt x="45979" y="0"/>
                </a:cubicBezTo>
                <a:cubicBezTo>
                  <a:pt x="71373" y="0"/>
                  <a:pt x="91958" y="20586"/>
                  <a:pt x="91958" y="45979"/>
                </a:cubicBezTo>
                <a:close/>
              </a:path>
            </a:pathLst>
          </a:custGeom>
          <a:solidFill>
            <a:srgbClr val="0070C0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5B6EAC7-3B3E-9828-7257-F32E9135B737}"/>
              </a:ext>
            </a:extLst>
          </p:cNvPr>
          <p:cNvSpPr/>
          <p:nvPr/>
        </p:nvSpPr>
        <p:spPr>
          <a:xfrm>
            <a:off x="8556886" y="3625161"/>
            <a:ext cx="91958" cy="91958"/>
          </a:xfrm>
          <a:custGeom>
            <a:avLst/>
            <a:gdLst>
              <a:gd name="connsiteX0" fmla="*/ 91958 w 91958"/>
              <a:gd name="connsiteY0" fmla="*/ 45979 h 91958"/>
              <a:gd name="connsiteX1" fmla="*/ 45979 w 91958"/>
              <a:gd name="connsiteY1" fmla="*/ 91958 h 91958"/>
              <a:gd name="connsiteX2" fmla="*/ 0 w 91958"/>
              <a:gd name="connsiteY2" fmla="*/ 45979 h 91958"/>
              <a:gd name="connsiteX3" fmla="*/ 45979 w 91958"/>
              <a:gd name="connsiteY3" fmla="*/ 0 h 91958"/>
              <a:gd name="connsiteX4" fmla="*/ 91958 w 91958"/>
              <a:gd name="connsiteY4" fmla="*/ 45979 h 9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58" h="91958">
                <a:moveTo>
                  <a:pt x="91958" y="45979"/>
                </a:moveTo>
                <a:cubicBezTo>
                  <a:pt x="91958" y="71373"/>
                  <a:pt x="71373" y="91958"/>
                  <a:pt x="45979" y="91958"/>
                </a:cubicBezTo>
                <a:cubicBezTo>
                  <a:pt x="20586" y="91958"/>
                  <a:pt x="0" y="71373"/>
                  <a:pt x="0" y="45979"/>
                </a:cubicBezTo>
                <a:cubicBezTo>
                  <a:pt x="0" y="20586"/>
                  <a:pt x="20586" y="0"/>
                  <a:pt x="45979" y="0"/>
                </a:cubicBezTo>
                <a:cubicBezTo>
                  <a:pt x="71373" y="0"/>
                  <a:pt x="91958" y="20586"/>
                  <a:pt x="91958" y="45979"/>
                </a:cubicBezTo>
                <a:close/>
              </a:path>
            </a:pathLst>
          </a:custGeom>
          <a:solidFill>
            <a:srgbClr val="0070C0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EBFA4F5-4E72-4AA8-2E38-13B454B5DE96}"/>
              </a:ext>
            </a:extLst>
          </p:cNvPr>
          <p:cNvSpPr/>
          <p:nvPr/>
        </p:nvSpPr>
        <p:spPr>
          <a:xfrm>
            <a:off x="8169347" y="3382128"/>
            <a:ext cx="525476" cy="289012"/>
          </a:xfrm>
          <a:custGeom>
            <a:avLst/>
            <a:gdLst>
              <a:gd name="connsiteX0" fmla="*/ 514967 w 525476"/>
              <a:gd name="connsiteY0" fmla="*/ 176035 h 289012"/>
              <a:gd name="connsiteX1" fmla="*/ 480154 w 525476"/>
              <a:gd name="connsiteY1" fmla="*/ 149761 h 289012"/>
              <a:gd name="connsiteX2" fmla="*/ 470958 w 525476"/>
              <a:gd name="connsiteY2" fmla="*/ 135967 h 289012"/>
              <a:gd name="connsiteX3" fmla="*/ 457822 w 525476"/>
              <a:gd name="connsiteY3" fmla="*/ 90645 h 289012"/>
              <a:gd name="connsiteX4" fmla="*/ 407244 w 525476"/>
              <a:gd name="connsiteY4" fmla="*/ 52548 h 289012"/>
              <a:gd name="connsiteX5" fmla="*/ 394108 w 525476"/>
              <a:gd name="connsiteY5" fmla="*/ 52548 h 289012"/>
              <a:gd name="connsiteX6" fmla="*/ 394108 w 525476"/>
              <a:gd name="connsiteY6" fmla="*/ 19705 h 289012"/>
              <a:gd name="connsiteX7" fmla="*/ 374402 w 525476"/>
              <a:gd name="connsiteY7" fmla="*/ 0 h 289012"/>
              <a:gd name="connsiteX8" fmla="*/ 361265 w 525476"/>
              <a:gd name="connsiteY8" fmla="*/ 0 h 289012"/>
              <a:gd name="connsiteX9" fmla="*/ 341560 w 525476"/>
              <a:gd name="connsiteY9" fmla="*/ 19705 h 289012"/>
              <a:gd name="connsiteX10" fmla="*/ 341560 w 525476"/>
              <a:gd name="connsiteY10" fmla="*/ 52548 h 289012"/>
              <a:gd name="connsiteX11" fmla="*/ 341560 w 525476"/>
              <a:gd name="connsiteY11" fmla="*/ 52548 h 289012"/>
              <a:gd name="connsiteX12" fmla="*/ 341560 w 525476"/>
              <a:gd name="connsiteY12" fmla="*/ 39411 h 289012"/>
              <a:gd name="connsiteX13" fmla="*/ 315286 w 525476"/>
              <a:gd name="connsiteY13" fmla="*/ 13137 h 289012"/>
              <a:gd name="connsiteX14" fmla="*/ 26274 w 525476"/>
              <a:gd name="connsiteY14" fmla="*/ 13137 h 289012"/>
              <a:gd name="connsiteX15" fmla="*/ 0 w 525476"/>
              <a:gd name="connsiteY15" fmla="*/ 39411 h 289012"/>
              <a:gd name="connsiteX16" fmla="*/ 0 w 525476"/>
              <a:gd name="connsiteY16" fmla="*/ 262738 h 289012"/>
              <a:gd name="connsiteX17" fmla="*/ 26274 w 525476"/>
              <a:gd name="connsiteY17" fmla="*/ 289012 h 289012"/>
              <a:gd name="connsiteX18" fmla="*/ 39411 w 525476"/>
              <a:gd name="connsiteY18" fmla="*/ 289012 h 289012"/>
              <a:gd name="connsiteX19" fmla="*/ 105095 w 525476"/>
              <a:gd name="connsiteY19" fmla="*/ 223328 h 289012"/>
              <a:gd name="connsiteX20" fmla="*/ 170780 w 525476"/>
              <a:gd name="connsiteY20" fmla="*/ 289012 h 289012"/>
              <a:gd name="connsiteX21" fmla="*/ 367834 w 525476"/>
              <a:gd name="connsiteY21" fmla="*/ 289012 h 289012"/>
              <a:gd name="connsiteX22" fmla="*/ 433518 w 525476"/>
              <a:gd name="connsiteY22" fmla="*/ 223328 h 289012"/>
              <a:gd name="connsiteX23" fmla="*/ 499203 w 525476"/>
              <a:gd name="connsiteY23" fmla="*/ 289012 h 289012"/>
              <a:gd name="connsiteX24" fmla="*/ 525477 w 525476"/>
              <a:gd name="connsiteY24" fmla="*/ 262738 h 289012"/>
              <a:gd name="connsiteX25" fmla="*/ 525477 w 525476"/>
              <a:gd name="connsiteY25" fmla="*/ 197054 h 289012"/>
              <a:gd name="connsiteX26" fmla="*/ 514967 w 525476"/>
              <a:gd name="connsiteY26" fmla="*/ 176035 h 289012"/>
              <a:gd name="connsiteX27" fmla="*/ 264380 w 525476"/>
              <a:gd name="connsiteY27" fmla="*/ 149761 h 289012"/>
              <a:gd name="connsiteX28" fmla="*/ 244675 w 525476"/>
              <a:gd name="connsiteY28" fmla="*/ 183917 h 289012"/>
              <a:gd name="connsiteX29" fmla="*/ 210191 w 525476"/>
              <a:gd name="connsiteY29" fmla="*/ 164211 h 289012"/>
              <a:gd name="connsiteX30" fmla="*/ 210191 w 525476"/>
              <a:gd name="connsiteY30" fmla="*/ 203622 h 289012"/>
              <a:gd name="connsiteX31" fmla="*/ 170780 w 525476"/>
              <a:gd name="connsiteY31" fmla="*/ 203622 h 289012"/>
              <a:gd name="connsiteX32" fmla="*/ 170780 w 525476"/>
              <a:gd name="connsiteY32" fmla="*/ 163817 h 289012"/>
              <a:gd name="connsiteX33" fmla="*/ 136296 w 525476"/>
              <a:gd name="connsiteY33" fmla="*/ 183523 h 289012"/>
              <a:gd name="connsiteX34" fmla="*/ 116590 w 525476"/>
              <a:gd name="connsiteY34" fmla="*/ 149367 h 289012"/>
              <a:gd name="connsiteX35" fmla="*/ 151075 w 525476"/>
              <a:gd name="connsiteY35" fmla="*/ 129661 h 289012"/>
              <a:gd name="connsiteX36" fmla="*/ 116590 w 525476"/>
              <a:gd name="connsiteY36" fmla="*/ 109956 h 289012"/>
              <a:gd name="connsiteX37" fmla="*/ 136296 w 525476"/>
              <a:gd name="connsiteY37" fmla="*/ 75800 h 289012"/>
              <a:gd name="connsiteX38" fmla="*/ 170780 w 525476"/>
              <a:gd name="connsiteY38" fmla="*/ 95505 h 289012"/>
              <a:gd name="connsiteX39" fmla="*/ 170780 w 525476"/>
              <a:gd name="connsiteY39" fmla="*/ 55701 h 289012"/>
              <a:gd name="connsiteX40" fmla="*/ 210191 w 525476"/>
              <a:gd name="connsiteY40" fmla="*/ 55701 h 289012"/>
              <a:gd name="connsiteX41" fmla="*/ 210191 w 525476"/>
              <a:gd name="connsiteY41" fmla="*/ 95571 h 289012"/>
              <a:gd name="connsiteX42" fmla="*/ 244675 w 525476"/>
              <a:gd name="connsiteY42" fmla="*/ 75866 h 289012"/>
              <a:gd name="connsiteX43" fmla="*/ 264380 w 525476"/>
              <a:gd name="connsiteY43" fmla="*/ 110022 h 289012"/>
              <a:gd name="connsiteX44" fmla="*/ 229896 w 525476"/>
              <a:gd name="connsiteY44" fmla="*/ 129727 h 289012"/>
              <a:gd name="connsiteX45" fmla="*/ 367834 w 525476"/>
              <a:gd name="connsiteY45" fmla="*/ 144506 h 289012"/>
              <a:gd name="connsiteX46" fmla="*/ 367834 w 525476"/>
              <a:gd name="connsiteY46" fmla="*/ 78822 h 289012"/>
              <a:gd name="connsiteX47" fmla="*/ 407244 w 525476"/>
              <a:gd name="connsiteY47" fmla="*/ 78822 h 289012"/>
              <a:gd name="connsiteX48" fmla="*/ 432205 w 525476"/>
              <a:gd name="connsiteY48" fmla="*/ 97870 h 289012"/>
              <a:gd name="connsiteX49" fmla="*/ 445342 w 525476"/>
              <a:gd name="connsiteY49" fmla="*/ 143192 h 289012"/>
              <a:gd name="connsiteX50" fmla="*/ 445998 w 525476"/>
              <a:gd name="connsiteY50" fmla="*/ 144506 h 2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5476" h="289012">
                <a:moveTo>
                  <a:pt x="514967" y="176035"/>
                </a:moveTo>
                <a:lnTo>
                  <a:pt x="480154" y="149761"/>
                </a:lnTo>
                <a:cubicBezTo>
                  <a:pt x="475587" y="146364"/>
                  <a:pt x="472338" y="141489"/>
                  <a:pt x="470958" y="135967"/>
                </a:cubicBezTo>
                <a:lnTo>
                  <a:pt x="457822" y="90645"/>
                </a:lnTo>
                <a:cubicBezTo>
                  <a:pt x="451122" y="68242"/>
                  <a:pt x="430626" y="52804"/>
                  <a:pt x="407244" y="52548"/>
                </a:cubicBezTo>
                <a:lnTo>
                  <a:pt x="394108" y="52548"/>
                </a:lnTo>
                <a:lnTo>
                  <a:pt x="394108" y="19705"/>
                </a:lnTo>
                <a:cubicBezTo>
                  <a:pt x="394108" y="8822"/>
                  <a:pt x="385285" y="0"/>
                  <a:pt x="374402" y="0"/>
                </a:cubicBezTo>
                <a:lnTo>
                  <a:pt x="361265" y="0"/>
                </a:lnTo>
                <a:cubicBezTo>
                  <a:pt x="350382" y="0"/>
                  <a:pt x="341560" y="8822"/>
                  <a:pt x="341560" y="19705"/>
                </a:cubicBezTo>
                <a:lnTo>
                  <a:pt x="341560" y="52548"/>
                </a:lnTo>
                <a:lnTo>
                  <a:pt x="341560" y="52548"/>
                </a:lnTo>
                <a:lnTo>
                  <a:pt x="341560" y="39411"/>
                </a:lnTo>
                <a:cubicBezTo>
                  <a:pt x="341560" y="24900"/>
                  <a:pt x="329796" y="13137"/>
                  <a:pt x="315286" y="13137"/>
                </a:cubicBezTo>
                <a:lnTo>
                  <a:pt x="26274" y="13137"/>
                </a:lnTo>
                <a:cubicBezTo>
                  <a:pt x="11763" y="13137"/>
                  <a:pt x="0" y="24900"/>
                  <a:pt x="0" y="39411"/>
                </a:cubicBezTo>
                <a:lnTo>
                  <a:pt x="0" y="262738"/>
                </a:lnTo>
                <a:cubicBezTo>
                  <a:pt x="0" y="277249"/>
                  <a:pt x="11763" y="289012"/>
                  <a:pt x="26274" y="289012"/>
                </a:cubicBezTo>
                <a:lnTo>
                  <a:pt x="39411" y="289012"/>
                </a:lnTo>
                <a:cubicBezTo>
                  <a:pt x="39411" y="252736"/>
                  <a:pt x="68819" y="223328"/>
                  <a:pt x="105095" y="223328"/>
                </a:cubicBezTo>
                <a:cubicBezTo>
                  <a:pt x="141372" y="223328"/>
                  <a:pt x="170780" y="252736"/>
                  <a:pt x="170780" y="289012"/>
                </a:cubicBezTo>
                <a:lnTo>
                  <a:pt x="367834" y="289012"/>
                </a:lnTo>
                <a:cubicBezTo>
                  <a:pt x="367834" y="252736"/>
                  <a:pt x="397241" y="223328"/>
                  <a:pt x="433518" y="223328"/>
                </a:cubicBezTo>
                <a:cubicBezTo>
                  <a:pt x="469795" y="223328"/>
                  <a:pt x="499203" y="252736"/>
                  <a:pt x="499203" y="289012"/>
                </a:cubicBezTo>
                <a:cubicBezTo>
                  <a:pt x="513713" y="289012"/>
                  <a:pt x="525477" y="277249"/>
                  <a:pt x="525477" y="262738"/>
                </a:cubicBezTo>
                <a:lnTo>
                  <a:pt x="525477" y="197054"/>
                </a:lnTo>
                <a:cubicBezTo>
                  <a:pt x="525477" y="188784"/>
                  <a:pt x="521583" y="180997"/>
                  <a:pt x="514967" y="176035"/>
                </a:cubicBezTo>
                <a:close/>
                <a:moveTo>
                  <a:pt x="264380" y="149761"/>
                </a:moveTo>
                <a:lnTo>
                  <a:pt x="244675" y="183917"/>
                </a:lnTo>
                <a:lnTo>
                  <a:pt x="210191" y="164211"/>
                </a:lnTo>
                <a:lnTo>
                  <a:pt x="210191" y="203622"/>
                </a:lnTo>
                <a:lnTo>
                  <a:pt x="170780" y="203622"/>
                </a:lnTo>
                <a:lnTo>
                  <a:pt x="170780" y="163817"/>
                </a:lnTo>
                <a:lnTo>
                  <a:pt x="136296" y="183523"/>
                </a:lnTo>
                <a:lnTo>
                  <a:pt x="116590" y="149367"/>
                </a:lnTo>
                <a:lnTo>
                  <a:pt x="151075" y="129661"/>
                </a:lnTo>
                <a:lnTo>
                  <a:pt x="116590" y="109956"/>
                </a:lnTo>
                <a:lnTo>
                  <a:pt x="136296" y="75800"/>
                </a:lnTo>
                <a:lnTo>
                  <a:pt x="170780" y="95505"/>
                </a:lnTo>
                <a:lnTo>
                  <a:pt x="170780" y="55701"/>
                </a:lnTo>
                <a:lnTo>
                  <a:pt x="210191" y="55701"/>
                </a:lnTo>
                <a:lnTo>
                  <a:pt x="210191" y="95571"/>
                </a:lnTo>
                <a:lnTo>
                  <a:pt x="244675" y="75866"/>
                </a:lnTo>
                <a:lnTo>
                  <a:pt x="264380" y="110022"/>
                </a:lnTo>
                <a:lnTo>
                  <a:pt x="229896" y="129727"/>
                </a:lnTo>
                <a:close/>
                <a:moveTo>
                  <a:pt x="367834" y="144506"/>
                </a:moveTo>
                <a:lnTo>
                  <a:pt x="367834" y="78822"/>
                </a:lnTo>
                <a:lnTo>
                  <a:pt x="407244" y="78822"/>
                </a:lnTo>
                <a:cubicBezTo>
                  <a:pt x="418960" y="78660"/>
                  <a:pt x="429269" y="86527"/>
                  <a:pt x="432205" y="97870"/>
                </a:cubicBezTo>
                <a:lnTo>
                  <a:pt x="445342" y="143192"/>
                </a:lnTo>
                <a:cubicBezTo>
                  <a:pt x="445342" y="143849"/>
                  <a:pt x="445998" y="143849"/>
                  <a:pt x="445998" y="144506"/>
                </a:cubicBezTo>
                <a:close/>
              </a:path>
            </a:pathLst>
          </a:custGeom>
          <a:solidFill>
            <a:srgbClr val="0070C0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4852CB-4559-6571-9966-1EA5582BD24D}"/>
              </a:ext>
            </a:extLst>
          </p:cNvPr>
          <p:cNvSpPr/>
          <p:nvPr/>
        </p:nvSpPr>
        <p:spPr>
          <a:xfrm>
            <a:off x="8220440" y="3185595"/>
            <a:ext cx="91958" cy="91959"/>
          </a:xfrm>
          <a:custGeom>
            <a:avLst/>
            <a:gdLst>
              <a:gd name="connsiteX0" fmla="*/ 91958 w 91958"/>
              <a:gd name="connsiteY0" fmla="*/ 45980 h 91959"/>
              <a:gd name="connsiteX1" fmla="*/ 45979 w 91958"/>
              <a:gd name="connsiteY1" fmla="*/ 91959 h 91959"/>
              <a:gd name="connsiteX2" fmla="*/ 0 w 91958"/>
              <a:gd name="connsiteY2" fmla="*/ 45980 h 91959"/>
              <a:gd name="connsiteX3" fmla="*/ 45979 w 91958"/>
              <a:gd name="connsiteY3" fmla="*/ 0 h 91959"/>
              <a:gd name="connsiteX4" fmla="*/ 91958 w 91958"/>
              <a:gd name="connsiteY4" fmla="*/ 45980 h 9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58" h="91959">
                <a:moveTo>
                  <a:pt x="91958" y="45980"/>
                </a:moveTo>
                <a:cubicBezTo>
                  <a:pt x="91958" y="71373"/>
                  <a:pt x="71373" y="91959"/>
                  <a:pt x="45979" y="91959"/>
                </a:cubicBezTo>
                <a:cubicBezTo>
                  <a:pt x="20586" y="91959"/>
                  <a:pt x="0" y="71373"/>
                  <a:pt x="0" y="45980"/>
                </a:cubicBezTo>
                <a:cubicBezTo>
                  <a:pt x="0" y="20586"/>
                  <a:pt x="20586" y="0"/>
                  <a:pt x="45979" y="0"/>
                </a:cubicBezTo>
                <a:cubicBezTo>
                  <a:pt x="71373" y="0"/>
                  <a:pt x="91958" y="20586"/>
                  <a:pt x="91958" y="45980"/>
                </a:cubicBezTo>
                <a:close/>
              </a:path>
            </a:pathLst>
          </a:custGeom>
          <a:solidFill>
            <a:srgbClr val="0070C0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34A3D5-2060-1874-BCBE-60A1BDA13E34}"/>
              </a:ext>
            </a:extLst>
          </p:cNvPr>
          <p:cNvSpPr/>
          <p:nvPr/>
        </p:nvSpPr>
        <p:spPr>
          <a:xfrm>
            <a:off x="8548863" y="3185595"/>
            <a:ext cx="91958" cy="91959"/>
          </a:xfrm>
          <a:custGeom>
            <a:avLst/>
            <a:gdLst>
              <a:gd name="connsiteX0" fmla="*/ 91958 w 91958"/>
              <a:gd name="connsiteY0" fmla="*/ 45980 h 91959"/>
              <a:gd name="connsiteX1" fmla="*/ 45979 w 91958"/>
              <a:gd name="connsiteY1" fmla="*/ 91959 h 91959"/>
              <a:gd name="connsiteX2" fmla="*/ 0 w 91958"/>
              <a:gd name="connsiteY2" fmla="*/ 45980 h 91959"/>
              <a:gd name="connsiteX3" fmla="*/ 45979 w 91958"/>
              <a:gd name="connsiteY3" fmla="*/ 0 h 91959"/>
              <a:gd name="connsiteX4" fmla="*/ 91958 w 91958"/>
              <a:gd name="connsiteY4" fmla="*/ 45980 h 9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58" h="91959">
                <a:moveTo>
                  <a:pt x="91958" y="45980"/>
                </a:moveTo>
                <a:cubicBezTo>
                  <a:pt x="91958" y="71373"/>
                  <a:pt x="71373" y="91959"/>
                  <a:pt x="45979" y="91959"/>
                </a:cubicBezTo>
                <a:cubicBezTo>
                  <a:pt x="20586" y="91959"/>
                  <a:pt x="0" y="71373"/>
                  <a:pt x="0" y="45980"/>
                </a:cubicBezTo>
                <a:cubicBezTo>
                  <a:pt x="0" y="20586"/>
                  <a:pt x="20586" y="0"/>
                  <a:pt x="45979" y="0"/>
                </a:cubicBezTo>
                <a:cubicBezTo>
                  <a:pt x="71373" y="0"/>
                  <a:pt x="91958" y="20586"/>
                  <a:pt x="91958" y="45980"/>
                </a:cubicBezTo>
                <a:close/>
              </a:path>
            </a:pathLst>
          </a:custGeom>
          <a:solidFill>
            <a:srgbClr val="0070C0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551D4C7-0C06-A1AC-4519-CE3DAA13AB19}"/>
              </a:ext>
            </a:extLst>
          </p:cNvPr>
          <p:cNvSpPr/>
          <p:nvPr/>
        </p:nvSpPr>
        <p:spPr>
          <a:xfrm>
            <a:off x="8161324" y="2942561"/>
            <a:ext cx="525476" cy="289014"/>
          </a:xfrm>
          <a:custGeom>
            <a:avLst/>
            <a:gdLst>
              <a:gd name="connsiteX0" fmla="*/ 514967 w 525476"/>
              <a:gd name="connsiteY0" fmla="*/ 176036 h 289014"/>
              <a:gd name="connsiteX1" fmla="*/ 480154 w 525476"/>
              <a:gd name="connsiteY1" fmla="*/ 149762 h 289014"/>
              <a:gd name="connsiteX2" fmla="*/ 470958 w 525476"/>
              <a:gd name="connsiteY2" fmla="*/ 135968 h 289014"/>
              <a:gd name="connsiteX3" fmla="*/ 457822 w 525476"/>
              <a:gd name="connsiteY3" fmla="*/ 90645 h 289014"/>
              <a:gd name="connsiteX4" fmla="*/ 407244 w 525476"/>
              <a:gd name="connsiteY4" fmla="*/ 52548 h 289014"/>
              <a:gd name="connsiteX5" fmla="*/ 394108 w 525476"/>
              <a:gd name="connsiteY5" fmla="*/ 52548 h 289014"/>
              <a:gd name="connsiteX6" fmla="*/ 394108 w 525476"/>
              <a:gd name="connsiteY6" fmla="*/ 19706 h 289014"/>
              <a:gd name="connsiteX7" fmla="*/ 374402 w 525476"/>
              <a:gd name="connsiteY7" fmla="*/ 0 h 289014"/>
              <a:gd name="connsiteX8" fmla="*/ 361265 w 525476"/>
              <a:gd name="connsiteY8" fmla="*/ 0 h 289014"/>
              <a:gd name="connsiteX9" fmla="*/ 341560 w 525476"/>
              <a:gd name="connsiteY9" fmla="*/ 19706 h 289014"/>
              <a:gd name="connsiteX10" fmla="*/ 341560 w 525476"/>
              <a:gd name="connsiteY10" fmla="*/ 52548 h 289014"/>
              <a:gd name="connsiteX11" fmla="*/ 341560 w 525476"/>
              <a:gd name="connsiteY11" fmla="*/ 52548 h 289014"/>
              <a:gd name="connsiteX12" fmla="*/ 341560 w 525476"/>
              <a:gd name="connsiteY12" fmla="*/ 39411 h 289014"/>
              <a:gd name="connsiteX13" fmla="*/ 315286 w 525476"/>
              <a:gd name="connsiteY13" fmla="*/ 13137 h 289014"/>
              <a:gd name="connsiteX14" fmla="*/ 26274 w 525476"/>
              <a:gd name="connsiteY14" fmla="*/ 13137 h 289014"/>
              <a:gd name="connsiteX15" fmla="*/ 0 w 525476"/>
              <a:gd name="connsiteY15" fmla="*/ 39411 h 289014"/>
              <a:gd name="connsiteX16" fmla="*/ 0 w 525476"/>
              <a:gd name="connsiteY16" fmla="*/ 262740 h 289014"/>
              <a:gd name="connsiteX17" fmla="*/ 26274 w 525476"/>
              <a:gd name="connsiteY17" fmla="*/ 289014 h 289014"/>
              <a:gd name="connsiteX18" fmla="*/ 39411 w 525476"/>
              <a:gd name="connsiteY18" fmla="*/ 289014 h 289014"/>
              <a:gd name="connsiteX19" fmla="*/ 105095 w 525476"/>
              <a:gd name="connsiteY19" fmla="*/ 223329 h 289014"/>
              <a:gd name="connsiteX20" fmla="*/ 170780 w 525476"/>
              <a:gd name="connsiteY20" fmla="*/ 289014 h 289014"/>
              <a:gd name="connsiteX21" fmla="*/ 367834 w 525476"/>
              <a:gd name="connsiteY21" fmla="*/ 289014 h 289014"/>
              <a:gd name="connsiteX22" fmla="*/ 433518 w 525476"/>
              <a:gd name="connsiteY22" fmla="*/ 223329 h 289014"/>
              <a:gd name="connsiteX23" fmla="*/ 499203 w 525476"/>
              <a:gd name="connsiteY23" fmla="*/ 289014 h 289014"/>
              <a:gd name="connsiteX24" fmla="*/ 525477 w 525476"/>
              <a:gd name="connsiteY24" fmla="*/ 262740 h 289014"/>
              <a:gd name="connsiteX25" fmla="*/ 525477 w 525476"/>
              <a:gd name="connsiteY25" fmla="*/ 197055 h 289014"/>
              <a:gd name="connsiteX26" fmla="*/ 514967 w 525476"/>
              <a:gd name="connsiteY26" fmla="*/ 176036 h 289014"/>
              <a:gd name="connsiteX27" fmla="*/ 264380 w 525476"/>
              <a:gd name="connsiteY27" fmla="*/ 149762 h 289014"/>
              <a:gd name="connsiteX28" fmla="*/ 244675 w 525476"/>
              <a:gd name="connsiteY28" fmla="*/ 183918 h 289014"/>
              <a:gd name="connsiteX29" fmla="*/ 210191 w 525476"/>
              <a:gd name="connsiteY29" fmla="*/ 164213 h 289014"/>
              <a:gd name="connsiteX30" fmla="*/ 210191 w 525476"/>
              <a:gd name="connsiteY30" fmla="*/ 203624 h 289014"/>
              <a:gd name="connsiteX31" fmla="*/ 170780 w 525476"/>
              <a:gd name="connsiteY31" fmla="*/ 203624 h 289014"/>
              <a:gd name="connsiteX32" fmla="*/ 170780 w 525476"/>
              <a:gd name="connsiteY32" fmla="*/ 163818 h 289014"/>
              <a:gd name="connsiteX33" fmla="*/ 136296 w 525476"/>
              <a:gd name="connsiteY33" fmla="*/ 183524 h 289014"/>
              <a:gd name="connsiteX34" fmla="*/ 116590 w 525476"/>
              <a:gd name="connsiteY34" fmla="*/ 149368 h 289014"/>
              <a:gd name="connsiteX35" fmla="*/ 151075 w 525476"/>
              <a:gd name="connsiteY35" fmla="*/ 129662 h 289014"/>
              <a:gd name="connsiteX36" fmla="*/ 116590 w 525476"/>
              <a:gd name="connsiteY36" fmla="*/ 109957 h 289014"/>
              <a:gd name="connsiteX37" fmla="*/ 136296 w 525476"/>
              <a:gd name="connsiteY37" fmla="*/ 75801 h 289014"/>
              <a:gd name="connsiteX38" fmla="*/ 170780 w 525476"/>
              <a:gd name="connsiteY38" fmla="*/ 95506 h 289014"/>
              <a:gd name="connsiteX39" fmla="*/ 170780 w 525476"/>
              <a:gd name="connsiteY39" fmla="*/ 55701 h 289014"/>
              <a:gd name="connsiteX40" fmla="*/ 210191 w 525476"/>
              <a:gd name="connsiteY40" fmla="*/ 55701 h 289014"/>
              <a:gd name="connsiteX41" fmla="*/ 210191 w 525476"/>
              <a:gd name="connsiteY41" fmla="*/ 95572 h 289014"/>
              <a:gd name="connsiteX42" fmla="*/ 244675 w 525476"/>
              <a:gd name="connsiteY42" fmla="*/ 75866 h 289014"/>
              <a:gd name="connsiteX43" fmla="*/ 264380 w 525476"/>
              <a:gd name="connsiteY43" fmla="*/ 110022 h 289014"/>
              <a:gd name="connsiteX44" fmla="*/ 229896 w 525476"/>
              <a:gd name="connsiteY44" fmla="*/ 129728 h 289014"/>
              <a:gd name="connsiteX45" fmla="*/ 367834 w 525476"/>
              <a:gd name="connsiteY45" fmla="*/ 144507 h 289014"/>
              <a:gd name="connsiteX46" fmla="*/ 367834 w 525476"/>
              <a:gd name="connsiteY46" fmla="*/ 78822 h 289014"/>
              <a:gd name="connsiteX47" fmla="*/ 407244 w 525476"/>
              <a:gd name="connsiteY47" fmla="*/ 78822 h 289014"/>
              <a:gd name="connsiteX48" fmla="*/ 432205 w 525476"/>
              <a:gd name="connsiteY48" fmla="*/ 97871 h 289014"/>
              <a:gd name="connsiteX49" fmla="*/ 445342 w 525476"/>
              <a:gd name="connsiteY49" fmla="*/ 143193 h 289014"/>
              <a:gd name="connsiteX50" fmla="*/ 445998 w 525476"/>
              <a:gd name="connsiteY50" fmla="*/ 144507 h 28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5476" h="289014">
                <a:moveTo>
                  <a:pt x="514967" y="176036"/>
                </a:moveTo>
                <a:lnTo>
                  <a:pt x="480154" y="149762"/>
                </a:lnTo>
                <a:cubicBezTo>
                  <a:pt x="475587" y="146365"/>
                  <a:pt x="472338" y="141490"/>
                  <a:pt x="470958" y="135968"/>
                </a:cubicBezTo>
                <a:lnTo>
                  <a:pt x="457822" y="90645"/>
                </a:lnTo>
                <a:cubicBezTo>
                  <a:pt x="451122" y="68243"/>
                  <a:pt x="430626" y="52804"/>
                  <a:pt x="407244" y="52548"/>
                </a:cubicBezTo>
                <a:lnTo>
                  <a:pt x="394108" y="52548"/>
                </a:lnTo>
                <a:lnTo>
                  <a:pt x="394108" y="19706"/>
                </a:lnTo>
                <a:cubicBezTo>
                  <a:pt x="394108" y="8822"/>
                  <a:pt x="385285" y="0"/>
                  <a:pt x="374402" y="0"/>
                </a:cubicBezTo>
                <a:lnTo>
                  <a:pt x="361265" y="0"/>
                </a:lnTo>
                <a:cubicBezTo>
                  <a:pt x="350382" y="0"/>
                  <a:pt x="341560" y="8822"/>
                  <a:pt x="341560" y="19706"/>
                </a:cubicBezTo>
                <a:lnTo>
                  <a:pt x="341560" y="52548"/>
                </a:lnTo>
                <a:lnTo>
                  <a:pt x="341560" y="52548"/>
                </a:lnTo>
                <a:lnTo>
                  <a:pt x="341560" y="39411"/>
                </a:lnTo>
                <a:cubicBezTo>
                  <a:pt x="341560" y="24901"/>
                  <a:pt x="329796" y="13137"/>
                  <a:pt x="315286" y="13137"/>
                </a:cubicBezTo>
                <a:lnTo>
                  <a:pt x="26274" y="13137"/>
                </a:lnTo>
                <a:cubicBezTo>
                  <a:pt x="11763" y="13137"/>
                  <a:pt x="0" y="24901"/>
                  <a:pt x="0" y="39411"/>
                </a:cubicBezTo>
                <a:lnTo>
                  <a:pt x="0" y="262740"/>
                </a:lnTo>
                <a:cubicBezTo>
                  <a:pt x="0" y="277251"/>
                  <a:pt x="11763" y="289014"/>
                  <a:pt x="26274" y="289014"/>
                </a:cubicBezTo>
                <a:lnTo>
                  <a:pt x="39411" y="289014"/>
                </a:lnTo>
                <a:cubicBezTo>
                  <a:pt x="39411" y="252738"/>
                  <a:pt x="68819" y="223329"/>
                  <a:pt x="105095" y="223329"/>
                </a:cubicBezTo>
                <a:cubicBezTo>
                  <a:pt x="141372" y="223329"/>
                  <a:pt x="170780" y="252738"/>
                  <a:pt x="170780" y="289014"/>
                </a:cubicBezTo>
                <a:lnTo>
                  <a:pt x="367834" y="289014"/>
                </a:lnTo>
                <a:cubicBezTo>
                  <a:pt x="367834" y="252738"/>
                  <a:pt x="397241" y="223329"/>
                  <a:pt x="433518" y="223329"/>
                </a:cubicBezTo>
                <a:cubicBezTo>
                  <a:pt x="469795" y="223329"/>
                  <a:pt x="499203" y="252738"/>
                  <a:pt x="499203" y="289014"/>
                </a:cubicBezTo>
                <a:cubicBezTo>
                  <a:pt x="513713" y="289014"/>
                  <a:pt x="525477" y="277251"/>
                  <a:pt x="525477" y="262740"/>
                </a:cubicBezTo>
                <a:lnTo>
                  <a:pt x="525477" y="197055"/>
                </a:lnTo>
                <a:cubicBezTo>
                  <a:pt x="525477" y="188785"/>
                  <a:pt x="521583" y="180998"/>
                  <a:pt x="514967" y="176036"/>
                </a:cubicBezTo>
                <a:close/>
                <a:moveTo>
                  <a:pt x="264380" y="149762"/>
                </a:moveTo>
                <a:lnTo>
                  <a:pt x="244675" y="183918"/>
                </a:lnTo>
                <a:lnTo>
                  <a:pt x="210191" y="164213"/>
                </a:lnTo>
                <a:lnTo>
                  <a:pt x="210191" y="203624"/>
                </a:lnTo>
                <a:lnTo>
                  <a:pt x="170780" y="203624"/>
                </a:lnTo>
                <a:lnTo>
                  <a:pt x="170780" y="163818"/>
                </a:lnTo>
                <a:lnTo>
                  <a:pt x="136296" y="183524"/>
                </a:lnTo>
                <a:lnTo>
                  <a:pt x="116590" y="149368"/>
                </a:lnTo>
                <a:lnTo>
                  <a:pt x="151075" y="129662"/>
                </a:lnTo>
                <a:lnTo>
                  <a:pt x="116590" y="109957"/>
                </a:lnTo>
                <a:lnTo>
                  <a:pt x="136296" y="75801"/>
                </a:lnTo>
                <a:lnTo>
                  <a:pt x="170780" y="95506"/>
                </a:lnTo>
                <a:lnTo>
                  <a:pt x="170780" y="55701"/>
                </a:lnTo>
                <a:lnTo>
                  <a:pt x="210191" y="55701"/>
                </a:lnTo>
                <a:lnTo>
                  <a:pt x="210191" y="95572"/>
                </a:lnTo>
                <a:lnTo>
                  <a:pt x="244675" y="75866"/>
                </a:lnTo>
                <a:lnTo>
                  <a:pt x="264380" y="110022"/>
                </a:lnTo>
                <a:lnTo>
                  <a:pt x="229896" y="129728"/>
                </a:lnTo>
                <a:close/>
                <a:moveTo>
                  <a:pt x="367834" y="144507"/>
                </a:moveTo>
                <a:lnTo>
                  <a:pt x="367834" y="78822"/>
                </a:lnTo>
                <a:lnTo>
                  <a:pt x="407244" y="78822"/>
                </a:lnTo>
                <a:cubicBezTo>
                  <a:pt x="418960" y="78660"/>
                  <a:pt x="429269" y="86528"/>
                  <a:pt x="432205" y="97871"/>
                </a:cubicBezTo>
                <a:lnTo>
                  <a:pt x="445342" y="143193"/>
                </a:lnTo>
                <a:cubicBezTo>
                  <a:pt x="445342" y="143850"/>
                  <a:pt x="445998" y="143850"/>
                  <a:pt x="445998" y="144507"/>
                </a:cubicBezTo>
                <a:close/>
              </a:path>
            </a:pathLst>
          </a:custGeom>
          <a:solidFill>
            <a:srgbClr val="0070C0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2F19DE3-8826-80FB-B498-6DC22F59329E}"/>
              </a:ext>
            </a:extLst>
          </p:cNvPr>
          <p:cNvSpPr/>
          <p:nvPr/>
        </p:nvSpPr>
        <p:spPr>
          <a:xfrm>
            <a:off x="8529158" y="2890013"/>
            <a:ext cx="6568" cy="32842"/>
          </a:xfrm>
          <a:custGeom>
            <a:avLst/>
            <a:gdLst>
              <a:gd name="connsiteX0" fmla="*/ 0 w 6568"/>
              <a:gd name="connsiteY0" fmla="*/ 32843 h 32842"/>
              <a:gd name="connsiteX1" fmla="*/ 0 w 6568"/>
              <a:gd name="connsiteY1" fmla="*/ 0 h 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68" h="32842">
                <a:moveTo>
                  <a:pt x="0" y="32843"/>
                </a:moveTo>
                <a:lnTo>
                  <a:pt x="0" y="0"/>
                </a:lnTo>
              </a:path>
            </a:pathLst>
          </a:custGeom>
          <a:ln w="13097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1CF86B-C642-715E-0906-06874898C45D}"/>
              </a:ext>
            </a:extLst>
          </p:cNvPr>
          <p:cNvSpPr/>
          <p:nvPr/>
        </p:nvSpPr>
        <p:spPr>
          <a:xfrm>
            <a:off x="8558716" y="2906434"/>
            <a:ext cx="22989" cy="22989"/>
          </a:xfrm>
          <a:custGeom>
            <a:avLst/>
            <a:gdLst>
              <a:gd name="connsiteX0" fmla="*/ 0 w 22989"/>
              <a:gd name="connsiteY0" fmla="*/ 22990 h 22989"/>
              <a:gd name="connsiteX1" fmla="*/ 22990 w 22989"/>
              <a:gd name="connsiteY1" fmla="*/ 0 h 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989" h="22989">
                <a:moveTo>
                  <a:pt x="0" y="22990"/>
                </a:moveTo>
                <a:lnTo>
                  <a:pt x="22990" y="0"/>
                </a:lnTo>
              </a:path>
            </a:pathLst>
          </a:custGeom>
          <a:ln w="13097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45A86B-63E6-A3B7-4F53-1354DCF43BD1}"/>
              </a:ext>
            </a:extLst>
          </p:cNvPr>
          <p:cNvSpPr/>
          <p:nvPr/>
        </p:nvSpPr>
        <p:spPr>
          <a:xfrm>
            <a:off x="8476610" y="2906434"/>
            <a:ext cx="22989" cy="22989"/>
          </a:xfrm>
          <a:custGeom>
            <a:avLst/>
            <a:gdLst>
              <a:gd name="connsiteX0" fmla="*/ 22990 w 22989"/>
              <a:gd name="connsiteY0" fmla="*/ 22990 h 22989"/>
              <a:gd name="connsiteX1" fmla="*/ 0 w 22989"/>
              <a:gd name="connsiteY1" fmla="*/ 0 h 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989" h="22989">
                <a:moveTo>
                  <a:pt x="22990" y="22990"/>
                </a:moveTo>
                <a:lnTo>
                  <a:pt x="0" y="0"/>
                </a:lnTo>
              </a:path>
            </a:pathLst>
          </a:custGeom>
          <a:ln w="13097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E64481-8E31-36F4-E7B5-D9D2B54CA6C0}"/>
              </a:ext>
            </a:extLst>
          </p:cNvPr>
          <p:cNvSpPr txBox="1">
            <a:spLocks/>
          </p:cNvSpPr>
          <p:nvPr/>
        </p:nvSpPr>
        <p:spPr>
          <a:xfrm>
            <a:off x="486233" y="159840"/>
            <a:ext cx="10515600" cy="683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6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Community Based and Patient Centered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8C835-296A-B96C-E72D-46CAE9C68B74}"/>
              </a:ext>
            </a:extLst>
          </p:cNvPr>
          <p:cNvSpPr txBox="1"/>
          <p:nvPr/>
        </p:nvSpPr>
        <p:spPr>
          <a:xfrm>
            <a:off x="372835" y="1140848"/>
            <a:ext cx="10628997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Types of calls referred (dispatch determinants)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Payer-appropriate navigation options and referral networks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by field ambulance crews / community paramedicine programs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other programs (behavioral health, etc.)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endParaRPr lang="en-US" sz="1600" dirty="0">
              <a:solidFill>
                <a:srgbClr val="004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tabLst>
                <a:tab pos="1030288" algn="l"/>
              </a:tabLst>
              <a:defRPr/>
            </a:pP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team of multicultural nurses 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network developed to support areas of need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line access for non-English speakers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ride-share program with Lyft:</a:t>
            </a:r>
          </a:p>
          <a:p>
            <a:pPr marL="747713" lvl="1" indent="-290513"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can coordinate roundtrip transport to</a:t>
            </a:r>
            <a:b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destinations and pharmacies</a:t>
            </a:r>
          </a:p>
          <a:p>
            <a:pPr marL="747713" lvl="1" indent="-290513"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for non-smart phones</a:t>
            </a:r>
          </a:p>
          <a:p>
            <a:pPr marL="747713" lvl="1" indent="-290513"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included in program – no additional cost to</a:t>
            </a:r>
            <a:b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marL="747713" lvl="1" indent="-290513">
              <a:spcBef>
                <a:spcPct val="0"/>
              </a:spcBef>
              <a:spcAft>
                <a:spcPts val="600"/>
              </a:spcAft>
              <a:buClr>
                <a:srgbClr val="004A87"/>
              </a:buClr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4A87"/>
              </a:buClr>
              <a:buSzTx/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16D77240-CC36-4535-6FFD-85639A35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36" y="3004744"/>
            <a:ext cx="2985544" cy="23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35FADFD-E1A7-168A-51B7-3AA7DF10D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11189" b="14656"/>
          <a:stretch/>
        </p:blipFill>
        <p:spPr bwMode="auto">
          <a:xfrm>
            <a:off x="9176366" y="3001966"/>
            <a:ext cx="2780682" cy="23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DAD33F-FCE2-0FFF-6559-9464734EBCC8}"/>
              </a:ext>
            </a:extLst>
          </p:cNvPr>
          <p:cNvSpPr txBox="1"/>
          <p:nvPr/>
        </p:nvSpPr>
        <p:spPr>
          <a:xfrm>
            <a:off x="5927581" y="5395842"/>
            <a:ext cx="278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Nurse Navigation Lyft utilization – Rochester, 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E36DA-E7AB-6177-A948-630332FF1751}"/>
              </a:ext>
            </a:extLst>
          </p:cNvPr>
          <p:cNvSpPr txBox="1"/>
          <p:nvPr/>
        </p:nvSpPr>
        <p:spPr>
          <a:xfrm>
            <a:off x="9136030" y="5395841"/>
            <a:ext cx="278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Income below poverty level by neighborhood – Rochester, NY</a:t>
            </a:r>
          </a:p>
        </p:txBody>
      </p:sp>
      <p:pic>
        <p:nvPicPr>
          <p:cNvPr id="15" name="Picture 2" descr="Lyft - Wikipedia">
            <a:extLst>
              <a:ext uri="{FF2B5EF4-FFF2-40B4-BE49-F238E27FC236}">
                <a16:creationId xmlns:a16="http://schemas.microsoft.com/office/drawing/2014/main" id="{285F9C95-3B55-93F0-FE43-949EB45F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28" y="5328692"/>
            <a:ext cx="746583" cy="5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2CF287-6EA1-B644-C8D6-F6485B3B5CB6}"/>
              </a:ext>
            </a:extLst>
          </p:cNvPr>
          <p:cNvSpPr txBox="1"/>
          <p:nvPr/>
        </p:nvSpPr>
        <p:spPr>
          <a:xfrm>
            <a:off x="0" y="821651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Nurse Navigation program is configured to support the needs of the host community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A1158-6203-1B8C-AE8A-4F6EFAF6D3F0}"/>
              </a:ext>
            </a:extLst>
          </p:cNvPr>
          <p:cNvSpPr txBox="1"/>
          <p:nvPr/>
        </p:nvSpPr>
        <p:spPr>
          <a:xfrm>
            <a:off x="0" y="244030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supports improving healthcare equity in traditionally underserved communities</a:t>
            </a:r>
          </a:p>
        </p:txBody>
      </p:sp>
    </p:spTree>
    <p:extLst>
      <p:ext uri="{BB962C8B-B14F-4D97-AF65-F5344CB8AC3E}">
        <p14:creationId xmlns:p14="http://schemas.microsoft.com/office/powerpoint/2010/main" val="24247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CBB6B0-BE0B-C5D6-B038-3B494EE9C5A0}"/>
              </a:ext>
            </a:extLst>
          </p:cNvPr>
          <p:cNvSpPr txBox="1"/>
          <p:nvPr/>
        </p:nvSpPr>
        <p:spPr>
          <a:xfrm>
            <a:off x="53426" y="1484823"/>
            <a:ext cx="25204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patients:</a:t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is the most appropriate location for care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Ambulance transport can often be scheduled or downgraded to BLS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EDCF6-9DDB-DFB4-6705-5DE464A9C093}"/>
              </a:ext>
            </a:extLst>
          </p:cNvPr>
          <p:cNvSpPr txBox="1"/>
          <p:nvPr/>
        </p:nvSpPr>
        <p:spPr>
          <a:xfrm>
            <a:off x="9578327" y="1484823"/>
            <a:ext cx="23493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patients:</a:t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 EMS response not required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can be appropriately cared for in non-emergent settings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can get care at home 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9EC24B1-FA7A-34EF-6202-DB0EA918AA53}"/>
              </a:ext>
            </a:extLst>
          </p:cNvPr>
          <p:cNvSpPr/>
          <p:nvPr/>
        </p:nvSpPr>
        <p:spPr>
          <a:xfrm>
            <a:off x="2574057" y="1586265"/>
            <a:ext cx="461788" cy="334688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5D8DF7F-1EFD-2A60-7886-DEA2B89E2D11}"/>
              </a:ext>
            </a:extLst>
          </p:cNvPr>
          <p:cNvSpPr/>
          <p:nvPr/>
        </p:nvSpPr>
        <p:spPr>
          <a:xfrm flipH="1">
            <a:off x="9116539" y="1586265"/>
            <a:ext cx="461788" cy="334688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0E2E01-79BE-E74B-5C5F-DC2EEC6947A9}"/>
              </a:ext>
            </a:extLst>
          </p:cNvPr>
          <p:cNvSpPr txBox="1">
            <a:spLocks/>
          </p:cNvSpPr>
          <p:nvPr/>
        </p:nvSpPr>
        <p:spPr>
          <a:xfrm>
            <a:off x="486233" y="159840"/>
            <a:ext cx="10515600" cy="683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6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Navigation Pathways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D6025E-B5BA-A13A-ABEA-8FE3205679EA}"/>
              </a:ext>
            </a:extLst>
          </p:cNvPr>
          <p:cNvGrpSpPr/>
          <p:nvPr/>
        </p:nvGrpSpPr>
        <p:grpSpPr>
          <a:xfrm>
            <a:off x="1631911" y="843379"/>
            <a:ext cx="8128000" cy="5339314"/>
            <a:chOff x="1631911" y="843379"/>
            <a:chExt cx="8128000" cy="5339314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86CD8B84-E6F9-A02B-E6A1-54B9CD7CBE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06206914"/>
                </p:ext>
              </p:extLst>
            </p:nvPr>
          </p:nvGraphicFramePr>
          <p:xfrm>
            <a:off x="1631911" y="843379"/>
            <a:ext cx="8128000" cy="53393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B0B761-870D-0E7B-6363-8187528D2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388" y="3207888"/>
              <a:ext cx="183234" cy="364160"/>
            </a:xfrm>
            <a:prstGeom prst="rect">
              <a:avLst/>
            </a:prstGeom>
          </p:spPr>
        </p:pic>
      </p:grpSp>
      <p:pic>
        <p:nvPicPr>
          <p:cNvPr id="19" name="Graphic 18" descr="Medical outline">
            <a:extLst>
              <a:ext uri="{FF2B5EF4-FFF2-40B4-BE49-F238E27FC236}">
                <a16:creationId xmlns:a16="http://schemas.microsoft.com/office/drawing/2014/main" id="{6D245DC7-3C62-0FB2-6E52-295F44BA8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4386" y="2212742"/>
            <a:ext cx="665961" cy="6659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18483A-B664-4541-A79E-7BD2CBFE325A}"/>
              </a:ext>
            </a:extLst>
          </p:cNvPr>
          <p:cNvSpPr txBox="1"/>
          <p:nvPr/>
        </p:nvSpPr>
        <p:spPr>
          <a:xfrm>
            <a:off x="0" y="850090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Each system sets their own goals for the percentage of total EMS call volume that flows to Nurse Navigation</a:t>
            </a:r>
          </a:p>
        </p:txBody>
      </p:sp>
      <p:pic>
        <p:nvPicPr>
          <p:cNvPr id="9" name="Graphic 8" descr="Adhesive Bandage with solid fill">
            <a:extLst>
              <a:ext uri="{FF2B5EF4-FFF2-40B4-BE49-F238E27FC236}">
                <a16:creationId xmlns:a16="http://schemas.microsoft.com/office/drawing/2014/main" id="{82674AD1-1E7F-B4BC-5197-B78E50F67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5063" y="3872023"/>
            <a:ext cx="665961" cy="66596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5599BA9-C91B-AFD6-D329-2FAF906B7B99}"/>
              </a:ext>
            </a:extLst>
          </p:cNvPr>
          <p:cNvGrpSpPr/>
          <p:nvPr/>
        </p:nvGrpSpPr>
        <p:grpSpPr>
          <a:xfrm>
            <a:off x="4648928" y="3027058"/>
            <a:ext cx="953239" cy="607692"/>
            <a:chOff x="4658334" y="3238147"/>
            <a:chExt cx="953239" cy="60769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442A138-CCB2-6871-416F-132AFA1D3A69}"/>
                </a:ext>
              </a:extLst>
            </p:cNvPr>
            <p:cNvSpPr/>
            <p:nvPr/>
          </p:nvSpPr>
          <p:spPr>
            <a:xfrm>
              <a:off x="4765573" y="3679023"/>
              <a:ext cx="166816" cy="166816"/>
            </a:xfrm>
            <a:custGeom>
              <a:avLst/>
              <a:gdLst>
                <a:gd name="connsiteX0" fmla="*/ 91958 w 91958"/>
                <a:gd name="connsiteY0" fmla="*/ 45979 h 91958"/>
                <a:gd name="connsiteX1" fmla="*/ 45979 w 91958"/>
                <a:gd name="connsiteY1" fmla="*/ 91958 h 91958"/>
                <a:gd name="connsiteX2" fmla="*/ 0 w 91958"/>
                <a:gd name="connsiteY2" fmla="*/ 45979 h 91958"/>
                <a:gd name="connsiteX3" fmla="*/ 45979 w 91958"/>
                <a:gd name="connsiteY3" fmla="*/ 0 h 91958"/>
                <a:gd name="connsiteX4" fmla="*/ 91958 w 91958"/>
                <a:gd name="connsiteY4" fmla="*/ 45979 h 9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58" h="91958">
                  <a:moveTo>
                    <a:pt x="91958" y="45979"/>
                  </a:moveTo>
                  <a:cubicBezTo>
                    <a:pt x="91958" y="71373"/>
                    <a:pt x="71373" y="91958"/>
                    <a:pt x="45979" y="91958"/>
                  </a:cubicBezTo>
                  <a:cubicBezTo>
                    <a:pt x="20586" y="91958"/>
                    <a:pt x="0" y="71373"/>
                    <a:pt x="0" y="45979"/>
                  </a:cubicBezTo>
                  <a:cubicBezTo>
                    <a:pt x="0" y="20586"/>
                    <a:pt x="20586" y="0"/>
                    <a:pt x="45979" y="0"/>
                  </a:cubicBezTo>
                  <a:cubicBezTo>
                    <a:pt x="71373" y="0"/>
                    <a:pt x="91958" y="20586"/>
                    <a:pt x="91958" y="45979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A05362-6C72-4203-8567-B4A75127AB3D}"/>
                </a:ext>
              </a:extLst>
            </p:cNvPr>
            <p:cNvSpPr/>
            <p:nvPr/>
          </p:nvSpPr>
          <p:spPr>
            <a:xfrm>
              <a:off x="5361349" y="3679023"/>
              <a:ext cx="166816" cy="166816"/>
            </a:xfrm>
            <a:custGeom>
              <a:avLst/>
              <a:gdLst>
                <a:gd name="connsiteX0" fmla="*/ 91958 w 91958"/>
                <a:gd name="connsiteY0" fmla="*/ 45979 h 91958"/>
                <a:gd name="connsiteX1" fmla="*/ 45979 w 91958"/>
                <a:gd name="connsiteY1" fmla="*/ 91958 h 91958"/>
                <a:gd name="connsiteX2" fmla="*/ 0 w 91958"/>
                <a:gd name="connsiteY2" fmla="*/ 45979 h 91958"/>
                <a:gd name="connsiteX3" fmla="*/ 45979 w 91958"/>
                <a:gd name="connsiteY3" fmla="*/ 0 h 91958"/>
                <a:gd name="connsiteX4" fmla="*/ 91958 w 91958"/>
                <a:gd name="connsiteY4" fmla="*/ 45979 h 9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58" h="91958">
                  <a:moveTo>
                    <a:pt x="91958" y="45979"/>
                  </a:moveTo>
                  <a:cubicBezTo>
                    <a:pt x="91958" y="71373"/>
                    <a:pt x="71373" y="91958"/>
                    <a:pt x="45979" y="91958"/>
                  </a:cubicBezTo>
                  <a:cubicBezTo>
                    <a:pt x="20586" y="91958"/>
                    <a:pt x="0" y="71373"/>
                    <a:pt x="0" y="45979"/>
                  </a:cubicBezTo>
                  <a:cubicBezTo>
                    <a:pt x="0" y="20586"/>
                    <a:pt x="20586" y="0"/>
                    <a:pt x="45979" y="0"/>
                  </a:cubicBezTo>
                  <a:cubicBezTo>
                    <a:pt x="71373" y="0"/>
                    <a:pt x="91958" y="20586"/>
                    <a:pt x="91958" y="45979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991532-C870-24C8-0475-08166820BE4B}"/>
                </a:ext>
              </a:extLst>
            </p:cNvPr>
            <p:cNvSpPr/>
            <p:nvPr/>
          </p:nvSpPr>
          <p:spPr>
            <a:xfrm>
              <a:off x="4658334" y="3238147"/>
              <a:ext cx="953239" cy="524282"/>
            </a:xfrm>
            <a:custGeom>
              <a:avLst/>
              <a:gdLst>
                <a:gd name="connsiteX0" fmla="*/ 514967 w 525476"/>
                <a:gd name="connsiteY0" fmla="*/ 176035 h 289012"/>
                <a:gd name="connsiteX1" fmla="*/ 480154 w 525476"/>
                <a:gd name="connsiteY1" fmla="*/ 149761 h 289012"/>
                <a:gd name="connsiteX2" fmla="*/ 470958 w 525476"/>
                <a:gd name="connsiteY2" fmla="*/ 135967 h 289012"/>
                <a:gd name="connsiteX3" fmla="*/ 457822 w 525476"/>
                <a:gd name="connsiteY3" fmla="*/ 90645 h 289012"/>
                <a:gd name="connsiteX4" fmla="*/ 407244 w 525476"/>
                <a:gd name="connsiteY4" fmla="*/ 52548 h 289012"/>
                <a:gd name="connsiteX5" fmla="*/ 394108 w 525476"/>
                <a:gd name="connsiteY5" fmla="*/ 52548 h 289012"/>
                <a:gd name="connsiteX6" fmla="*/ 394108 w 525476"/>
                <a:gd name="connsiteY6" fmla="*/ 19705 h 289012"/>
                <a:gd name="connsiteX7" fmla="*/ 374402 w 525476"/>
                <a:gd name="connsiteY7" fmla="*/ 0 h 289012"/>
                <a:gd name="connsiteX8" fmla="*/ 361265 w 525476"/>
                <a:gd name="connsiteY8" fmla="*/ 0 h 289012"/>
                <a:gd name="connsiteX9" fmla="*/ 341560 w 525476"/>
                <a:gd name="connsiteY9" fmla="*/ 19705 h 289012"/>
                <a:gd name="connsiteX10" fmla="*/ 341560 w 525476"/>
                <a:gd name="connsiteY10" fmla="*/ 52548 h 289012"/>
                <a:gd name="connsiteX11" fmla="*/ 341560 w 525476"/>
                <a:gd name="connsiteY11" fmla="*/ 52548 h 289012"/>
                <a:gd name="connsiteX12" fmla="*/ 341560 w 525476"/>
                <a:gd name="connsiteY12" fmla="*/ 39411 h 289012"/>
                <a:gd name="connsiteX13" fmla="*/ 315286 w 525476"/>
                <a:gd name="connsiteY13" fmla="*/ 13137 h 289012"/>
                <a:gd name="connsiteX14" fmla="*/ 26274 w 525476"/>
                <a:gd name="connsiteY14" fmla="*/ 13137 h 289012"/>
                <a:gd name="connsiteX15" fmla="*/ 0 w 525476"/>
                <a:gd name="connsiteY15" fmla="*/ 39411 h 289012"/>
                <a:gd name="connsiteX16" fmla="*/ 0 w 525476"/>
                <a:gd name="connsiteY16" fmla="*/ 262738 h 289012"/>
                <a:gd name="connsiteX17" fmla="*/ 26274 w 525476"/>
                <a:gd name="connsiteY17" fmla="*/ 289012 h 289012"/>
                <a:gd name="connsiteX18" fmla="*/ 39411 w 525476"/>
                <a:gd name="connsiteY18" fmla="*/ 289012 h 289012"/>
                <a:gd name="connsiteX19" fmla="*/ 105095 w 525476"/>
                <a:gd name="connsiteY19" fmla="*/ 223328 h 289012"/>
                <a:gd name="connsiteX20" fmla="*/ 170780 w 525476"/>
                <a:gd name="connsiteY20" fmla="*/ 289012 h 289012"/>
                <a:gd name="connsiteX21" fmla="*/ 367834 w 525476"/>
                <a:gd name="connsiteY21" fmla="*/ 289012 h 289012"/>
                <a:gd name="connsiteX22" fmla="*/ 433518 w 525476"/>
                <a:gd name="connsiteY22" fmla="*/ 223328 h 289012"/>
                <a:gd name="connsiteX23" fmla="*/ 499203 w 525476"/>
                <a:gd name="connsiteY23" fmla="*/ 289012 h 289012"/>
                <a:gd name="connsiteX24" fmla="*/ 525477 w 525476"/>
                <a:gd name="connsiteY24" fmla="*/ 262738 h 289012"/>
                <a:gd name="connsiteX25" fmla="*/ 525477 w 525476"/>
                <a:gd name="connsiteY25" fmla="*/ 197054 h 289012"/>
                <a:gd name="connsiteX26" fmla="*/ 514967 w 525476"/>
                <a:gd name="connsiteY26" fmla="*/ 176035 h 289012"/>
                <a:gd name="connsiteX27" fmla="*/ 264380 w 525476"/>
                <a:gd name="connsiteY27" fmla="*/ 149761 h 289012"/>
                <a:gd name="connsiteX28" fmla="*/ 244675 w 525476"/>
                <a:gd name="connsiteY28" fmla="*/ 183917 h 289012"/>
                <a:gd name="connsiteX29" fmla="*/ 210191 w 525476"/>
                <a:gd name="connsiteY29" fmla="*/ 164211 h 289012"/>
                <a:gd name="connsiteX30" fmla="*/ 210191 w 525476"/>
                <a:gd name="connsiteY30" fmla="*/ 203622 h 289012"/>
                <a:gd name="connsiteX31" fmla="*/ 170780 w 525476"/>
                <a:gd name="connsiteY31" fmla="*/ 203622 h 289012"/>
                <a:gd name="connsiteX32" fmla="*/ 170780 w 525476"/>
                <a:gd name="connsiteY32" fmla="*/ 163817 h 289012"/>
                <a:gd name="connsiteX33" fmla="*/ 136296 w 525476"/>
                <a:gd name="connsiteY33" fmla="*/ 183523 h 289012"/>
                <a:gd name="connsiteX34" fmla="*/ 116590 w 525476"/>
                <a:gd name="connsiteY34" fmla="*/ 149367 h 289012"/>
                <a:gd name="connsiteX35" fmla="*/ 151075 w 525476"/>
                <a:gd name="connsiteY35" fmla="*/ 129661 h 289012"/>
                <a:gd name="connsiteX36" fmla="*/ 116590 w 525476"/>
                <a:gd name="connsiteY36" fmla="*/ 109956 h 289012"/>
                <a:gd name="connsiteX37" fmla="*/ 136296 w 525476"/>
                <a:gd name="connsiteY37" fmla="*/ 75800 h 289012"/>
                <a:gd name="connsiteX38" fmla="*/ 170780 w 525476"/>
                <a:gd name="connsiteY38" fmla="*/ 95505 h 289012"/>
                <a:gd name="connsiteX39" fmla="*/ 170780 w 525476"/>
                <a:gd name="connsiteY39" fmla="*/ 55701 h 289012"/>
                <a:gd name="connsiteX40" fmla="*/ 210191 w 525476"/>
                <a:gd name="connsiteY40" fmla="*/ 55701 h 289012"/>
                <a:gd name="connsiteX41" fmla="*/ 210191 w 525476"/>
                <a:gd name="connsiteY41" fmla="*/ 95571 h 289012"/>
                <a:gd name="connsiteX42" fmla="*/ 244675 w 525476"/>
                <a:gd name="connsiteY42" fmla="*/ 75866 h 289012"/>
                <a:gd name="connsiteX43" fmla="*/ 264380 w 525476"/>
                <a:gd name="connsiteY43" fmla="*/ 110022 h 289012"/>
                <a:gd name="connsiteX44" fmla="*/ 229896 w 525476"/>
                <a:gd name="connsiteY44" fmla="*/ 129727 h 289012"/>
                <a:gd name="connsiteX45" fmla="*/ 367834 w 525476"/>
                <a:gd name="connsiteY45" fmla="*/ 144506 h 289012"/>
                <a:gd name="connsiteX46" fmla="*/ 367834 w 525476"/>
                <a:gd name="connsiteY46" fmla="*/ 78822 h 289012"/>
                <a:gd name="connsiteX47" fmla="*/ 407244 w 525476"/>
                <a:gd name="connsiteY47" fmla="*/ 78822 h 289012"/>
                <a:gd name="connsiteX48" fmla="*/ 432205 w 525476"/>
                <a:gd name="connsiteY48" fmla="*/ 97870 h 289012"/>
                <a:gd name="connsiteX49" fmla="*/ 445342 w 525476"/>
                <a:gd name="connsiteY49" fmla="*/ 143192 h 289012"/>
                <a:gd name="connsiteX50" fmla="*/ 445998 w 525476"/>
                <a:gd name="connsiteY50" fmla="*/ 144506 h 28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5476" h="289012">
                  <a:moveTo>
                    <a:pt x="514967" y="176035"/>
                  </a:moveTo>
                  <a:lnTo>
                    <a:pt x="480154" y="149761"/>
                  </a:lnTo>
                  <a:cubicBezTo>
                    <a:pt x="475587" y="146364"/>
                    <a:pt x="472338" y="141489"/>
                    <a:pt x="470958" y="135967"/>
                  </a:cubicBezTo>
                  <a:lnTo>
                    <a:pt x="457822" y="90645"/>
                  </a:lnTo>
                  <a:cubicBezTo>
                    <a:pt x="451122" y="68242"/>
                    <a:pt x="430626" y="52804"/>
                    <a:pt x="407244" y="52548"/>
                  </a:cubicBezTo>
                  <a:lnTo>
                    <a:pt x="394108" y="52548"/>
                  </a:lnTo>
                  <a:lnTo>
                    <a:pt x="394108" y="19705"/>
                  </a:lnTo>
                  <a:cubicBezTo>
                    <a:pt x="394108" y="8822"/>
                    <a:pt x="385285" y="0"/>
                    <a:pt x="374402" y="0"/>
                  </a:cubicBezTo>
                  <a:lnTo>
                    <a:pt x="361265" y="0"/>
                  </a:lnTo>
                  <a:cubicBezTo>
                    <a:pt x="350382" y="0"/>
                    <a:pt x="341560" y="8822"/>
                    <a:pt x="341560" y="19705"/>
                  </a:cubicBezTo>
                  <a:lnTo>
                    <a:pt x="341560" y="52548"/>
                  </a:lnTo>
                  <a:lnTo>
                    <a:pt x="341560" y="52548"/>
                  </a:lnTo>
                  <a:lnTo>
                    <a:pt x="341560" y="39411"/>
                  </a:lnTo>
                  <a:cubicBezTo>
                    <a:pt x="341560" y="24900"/>
                    <a:pt x="329796" y="13137"/>
                    <a:pt x="315286" y="13137"/>
                  </a:cubicBezTo>
                  <a:lnTo>
                    <a:pt x="26274" y="13137"/>
                  </a:lnTo>
                  <a:cubicBezTo>
                    <a:pt x="11763" y="13137"/>
                    <a:pt x="0" y="24900"/>
                    <a:pt x="0" y="39411"/>
                  </a:cubicBezTo>
                  <a:lnTo>
                    <a:pt x="0" y="262738"/>
                  </a:lnTo>
                  <a:cubicBezTo>
                    <a:pt x="0" y="277249"/>
                    <a:pt x="11763" y="289012"/>
                    <a:pt x="26274" y="289012"/>
                  </a:cubicBezTo>
                  <a:lnTo>
                    <a:pt x="39411" y="289012"/>
                  </a:lnTo>
                  <a:cubicBezTo>
                    <a:pt x="39411" y="252736"/>
                    <a:pt x="68819" y="223328"/>
                    <a:pt x="105095" y="223328"/>
                  </a:cubicBezTo>
                  <a:cubicBezTo>
                    <a:pt x="141372" y="223328"/>
                    <a:pt x="170780" y="252736"/>
                    <a:pt x="170780" y="289012"/>
                  </a:cubicBezTo>
                  <a:lnTo>
                    <a:pt x="367834" y="289012"/>
                  </a:lnTo>
                  <a:cubicBezTo>
                    <a:pt x="367834" y="252736"/>
                    <a:pt x="397241" y="223328"/>
                    <a:pt x="433518" y="223328"/>
                  </a:cubicBezTo>
                  <a:cubicBezTo>
                    <a:pt x="469795" y="223328"/>
                    <a:pt x="499203" y="252736"/>
                    <a:pt x="499203" y="289012"/>
                  </a:cubicBezTo>
                  <a:cubicBezTo>
                    <a:pt x="513713" y="289012"/>
                    <a:pt x="525477" y="277249"/>
                    <a:pt x="525477" y="262738"/>
                  </a:cubicBezTo>
                  <a:lnTo>
                    <a:pt x="525477" y="197054"/>
                  </a:lnTo>
                  <a:cubicBezTo>
                    <a:pt x="525477" y="188784"/>
                    <a:pt x="521583" y="180997"/>
                    <a:pt x="514967" y="176035"/>
                  </a:cubicBezTo>
                  <a:close/>
                  <a:moveTo>
                    <a:pt x="264380" y="149761"/>
                  </a:moveTo>
                  <a:lnTo>
                    <a:pt x="244675" y="183917"/>
                  </a:lnTo>
                  <a:lnTo>
                    <a:pt x="210191" y="164211"/>
                  </a:lnTo>
                  <a:lnTo>
                    <a:pt x="210191" y="203622"/>
                  </a:lnTo>
                  <a:lnTo>
                    <a:pt x="170780" y="203622"/>
                  </a:lnTo>
                  <a:lnTo>
                    <a:pt x="170780" y="163817"/>
                  </a:lnTo>
                  <a:lnTo>
                    <a:pt x="136296" y="183523"/>
                  </a:lnTo>
                  <a:lnTo>
                    <a:pt x="116590" y="149367"/>
                  </a:lnTo>
                  <a:lnTo>
                    <a:pt x="151075" y="129661"/>
                  </a:lnTo>
                  <a:lnTo>
                    <a:pt x="116590" y="109956"/>
                  </a:lnTo>
                  <a:lnTo>
                    <a:pt x="136296" y="75800"/>
                  </a:lnTo>
                  <a:lnTo>
                    <a:pt x="170780" y="95505"/>
                  </a:lnTo>
                  <a:lnTo>
                    <a:pt x="170780" y="55701"/>
                  </a:lnTo>
                  <a:lnTo>
                    <a:pt x="210191" y="55701"/>
                  </a:lnTo>
                  <a:lnTo>
                    <a:pt x="210191" y="95571"/>
                  </a:lnTo>
                  <a:lnTo>
                    <a:pt x="244675" y="75866"/>
                  </a:lnTo>
                  <a:lnTo>
                    <a:pt x="264380" y="110022"/>
                  </a:lnTo>
                  <a:lnTo>
                    <a:pt x="229896" y="129727"/>
                  </a:lnTo>
                  <a:close/>
                  <a:moveTo>
                    <a:pt x="367834" y="144506"/>
                  </a:moveTo>
                  <a:lnTo>
                    <a:pt x="367834" y="78822"/>
                  </a:lnTo>
                  <a:lnTo>
                    <a:pt x="407244" y="78822"/>
                  </a:lnTo>
                  <a:cubicBezTo>
                    <a:pt x="418960" y="78660"/>
                    <a:pt x="429269" y="86527"/>
                    <a:pt x="432205" y="97870"/>
                  </a:cubicBezTo>
                  <a:lnTo>
                    <a:pt x="445342" y="143192"/>
                  </a:lnTo>
                  <a:cubicBezTo>
                    <a:pt x="445342" y="143849"/>
                    <a:pt x="445998" y="143849"/>
                    <a:pt x="445998" y="144506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29E41A-FA6B-5D04-3D01-642B7DA0CA9B}"/>
              </a:ext>
            </a:extLst>
          </p:cNvPr>
          <p:cNvGrpSpPr/>
          <p:nvPr/>
        </p:nvGrpSpPr>
        <p:grpSpPr>
          <a:xfrm>
            <a:off x="6985234" y="3207888"/>
            <a:ext cx="674510" cy="369332"/>
            <a:chOff x="4762896" y="2412899"/>
            <a:chExt cx="838201" cy="428587"/>
          </a:xfrm>
        </p:grpSpPr>
        <p:grpSp>
          <p:nvGrpSpPr>
            <p:cNvPr id="29" name="Graphic 27" descr="Car outline">
              <a:extLst>
                <a:ext uri="{FF2B5EF4-FFF2-40B4-BE49-F238E27FC236}">
                  <a16:creationId xmlns:a16="http://schemas.microsoft.com/office/drawing/2014/main" id="{165F1451-09D8-D8A6-BA90-535060842344}"/>
                </a:ext>
              </a:extLst>
            </p:cNvPr>
            <p:cNvGrpSpPr/>
            <p:nvPr/>
          </p:nvGrpSpPr>
          <p:grpSpPr>
            <a:xfrm>
              <a:off x="4762896" y="2412899"/>
              <a:ext cx="838201" cy="428587"/>
              <a:chOff x="4762896" y="2412899"/>
              <a:chExt cx="838201" cy="428587"/>
            </a:xfrm>
            <a:solidFill>
              <a:schemeClr val="bg1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75D47B2-8D14-8276-C784-CF5A145A7F4D}"/>
                  </a:ext>
                </a:extLst>
              </p:cNvPr>
              <p:cNvSpPr/>
              <p:nvPr/>
            </p:nvSpPr>
            <p:spPr>
              <a:xfrm>
                <a:off x="5324873" y="2670036"/>
                <a:ext cx="171450" cy="171450"/>
              </a:xfrm>
              <a:custGeom>
                <a:avLst/>
                <a:gdLst>
                  <a:gd name="connsiteX0" fmla="*/ 85725 w 171450"/>
                  <a:gd name="connsiteY0" fmla="*/ 0 h 171450"/>
                  <a:gd name="connsiteX1" fmla="*/ 0 w 171450"/>
                  <a:gd name="connsiteY1" fmla="*/ 85725 h 171450"/>
                  <a:gd name="connsiteX2" fmla="*/ 85725 w 171450"/>
                  <a:gd name="connsiteY2" fmla="*/ 171450 h 171450"/>
                  <a:gd name="connsiteX3" fmla="*/ 171450 w 171450"/>
                  <a:gd name="connsiteY3" fmla="*/ 85725 h 171450"/>
                  <a:gd name="connsiteX4" fmla="*/ 85725 w 171450"/>
                  <a:gd name="connsiteY4" fmla="*/ 0 h 171450"/>
                  <a:gd name="connsiteX5" fmla="*/ 85725 w 171450"/>
                  <a:gd name="connsiteY5" fmla="*/ 152400 h 171450"/>
                  <a:gd name="connsiteX6" fmla="*/ 19050 w 171450"/>
                  <a:gd name="connsiteY6" fmla="*/ 85725 h 171450"/>
                  <a:gd name="connsiteX7" fmla="*/ 85725 w 171450"/>
                  <a:gd name="connsiteY7" fmla="*/ 19050 h 171450"/>
                  <a:gd name="connsiteX8" fmla="*/ 152400 w 171450"/>
                  <a:gd name="connsiteY8" fmla="*/ 85725 h 171450"/>
                  <a:gd name="connsiteX9" fmla="*/ 85725 w 171450"/>
                  <a:gd name="connsiteY9" fmla="*/ 1524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17145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402" y="38400"/>
                      <a:pt x="133050" y="4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400" y="122549"/>
                      <a:pt x="122549" y="152400"/>
                      <a:pt x="85725" y="1524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2B7B4F8-8906-4F87-E642-8388B89F925D}"/>
                  </a:ext>
                </a:extLst>
              </p:cNvPr>
              <p:cNvSpPr/>
              <p:nvPr/>
            </p:nvSpPr>
            <p:spPr>
              <a:xfrm>
                <a:off x="5056372" y="2736872"/>
                <a:ext cx="251307" cy="19050"/>
              </a:xfrm>
              <a:custGeom>
                <a:avLst/>
                <a:gdLst>
                  <a:gd name="connsiteX0" fmla="*/ 0 w 251307"/>
                  <a:gd name="connsiteY0" fmla="*/ 0 h 19050"/>
                  <a:gd name="connsiteX1" fmla="*/ 1800 w 251307"/>
                  <a:gd name="connsiteY1" fmla="*/ 18888 h 19050"/>
                  <a:gd name="connsiteX2" fmla="*/ 1800 w 251307"/>
                  <a:gd name="connsiteY2" fmla="*/ 19050 h 19050"/>
                  <a:gd name="connsiteX3" fmla="*/ 249507 w 251307"/>
                  <a:gd name="connsiteY3" fmla="*/ 19050 h 19050"/>
                  <a:gd name="connsiteX4" fmla="*/ 249507 w 251307"/>
                  <a:gd name="connsiteY4" fmla="*/ 18888 h 19050"/>
                  <a:gd name="connsiteX5" fmla="*/ 251308 w 251307"/>
                  <a:gd name="connsiteY5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07" h="19050">
                    <a:moveTo>
                      <a:pt x="0" y="0"/>
                    </a:moveTo>
                    <a:cubicBezTo>
                      <a:pt x="1171" y="6228"/>
                      <a:pt x="1774" y="12550"/>
                      <a:pt x="1800" y="18888"/>
                    </a:cubicBezTo>
                    <a:lnTo>
                      <a:pt x="1800" y="19050"/>
                    </a:lnTo>
                    <a:lnTo>
                      <a:pt x="249507" y="19050"/>
                    </a:lnTo>
                    <a:lnTo>
                      <a:pt x="249507" y="18888"/>
                    </a:lnTo>
                    <a:cubicBezTo>
                      <a:pt x="249534" y="12550"/>
                      <a:pt x="250137" y="6228"/>
                      <a:pt x="2513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F4B6D06-FFE0-A126-AB3F-B80FA4764F23}"/>
                  </a:ext>
                </a:extLst>
              </p:cNvPr>
              <p:cNvSpPr/>
              <p:nvPr/>
            </p:nvSpPr>
            <p:spPr>
              <a:xfrm>
                <a:off x="4762896" y="2412899"/>
                <a:ext cx="838201" cy="343023"/>
              </a:xfrm>
              <a:custGeom>
                <a:avLst/>
                <a:gdLst>
                  <a:gd name="connsiteX0" fmla="*/ 742952 w 838201"/>
                  <a:gd name="connsiteY0" fmla="*/ 171412 h 343023"/>
                  <a:gd name="connsiteX1" fmla="*/ 819152 w 838201"/>
                  <a:gd name="connsiteY1" fmla="*/ 247612 h 343023"/>
                  <a:gd name="connsiteX2" fmla="*/ 819152 w 838201"/>
                  <a:gd name="connsiteY2" fmla="*/ 304914 h 343023"/>
                  <a:gd name="connsiteX3" fmla="*/ 800102 w 838201"/>
                  <a:gd name="connsiteY3" fmla="*/ 323964 h 343023"/>
                  <a:gd name="connsiteX4" fmla="*/ 750696 w 838201"/>
                  <a:gd name="connsiteY4" fmla="*/ 323964 h 343023"/>
                  <a:gd name="connsiteX5" fmla="*/ 752477 w 838201"/>
                  <a:gd name="connsiteY5" fmla="*/ 342862 h 343023"/>
                  <a:gd name="connsiteX6" fmla="*/ 752477 w 838201"/>
                  <a:gd name="connsiteY6" fmla="*/ 343024 h 343023"/>
                  <a:gd name="connsiteX7" fmla="*/ 800102 w 838201"/>
                  <a:gd name="connsiteY7" fmla="*/ 343024 h 343023"/>
                  <a:gd name="connsiteX8" fmla="*/ 838202 w 838201"/>
                  <a:gd name="connsiteY8" fmla="*/ 304924 h 343023"/>
                  <a:gd name="connsiteX9" fmla="*/ 838202 w 838201"/>
                  <a:gd name="connsiteY9" fmla="*/ 247774 h 343023"/>
                  <a:gd name="connsiteX10" fmla="*/ 742857 w 838201"/>
                  <a:gd name="connsiteY10" fmla="*/ 152362 h 343023"/>
                  <a:gd name="connsiteX11" fmla="*/ 663894 w 838201"/>
                  <a:gd name="connsiteY11" fmla="*/ 152362 h 343023"/>
                  <a:gd name="connsiteX12" fmla="*/ 637224 w 838201"/>
                  <a:gd name="connsiteY12" fmla="*/ 141037 h 343023"/>
                  <a:gd name="connsiteX13" fmla="*/ 517209 w 838201"/>
                  <a:gd name="connsiteY13" fmla="*/ 21974 h 343023"/>
                  <a:gd name="connsiteX14" fmla="*/ 462917 w 838201"/>
                  <a:gd name="connsiteY14" fmla="*/ 67 h 343023"/>
                  <a:gd name="connsiteX15" fmla="*/ 305154 w 838201"/>
                  <a:gd name="connsiteY15" fmla="*/ 67 h 343023"/>
                  <a:gd name="connsiteX16" fmla="*/ 304802 w 838201"/>
                  <a:gd name="connsiteY16" fmla="*/ 0 h 343023"/>
                  <a:gd name="connsiteX17" fmla="*/ 304459 w 838201"/>
                  <a:gd name="connsiteY17" fmla="*/ 67 h 343023"/>
                  <a:gd name="connsiteX18" fmla="*/ 183834 w 838201"/>
                  <a:gd name="connsiteY18" fmla="*/ 67 h 343023"/>
                  <a:gd name="connsiteX19" fmla="*/ 129542 w 838201"/>
                  <a:gd name="connsiteY19" fmla="*/ 21974 h 343023"/>
                  <a:gd name="connsiteX20" fmla="*/ 11432 w 838201"/>
                  <a:gd name="connsiteY20" fmla="*/ 141037 h 343023"/>
                  <a:gd name="connsiteX21" fmla="*/ 2 w 838201"/>
                  <a:gd name="connsiteY21" fmla="*/ 168659 h 343023"/>
                  <a:gd name="connsiteX22" fmla="*/ 2 w 838201"/>
                  <a:gd name="connsiteY22" fmla="*/ 266767 h 343023"/>
                  <a:gd name="connsiteX23" fmla="*/ 76202 w 838201"/>
                  <a:gd name="connsiteY23" fmla="*/ 342967 h 343023"/>
                  <a:gd name="connsiteX24" fmla="*/ 85727 w 838201"/>
                  <a:gd name="connsiteY24" fmla="*/ 342967 h 343023"/>
                  <a:gd name="connsiteX25" fmla="*/ 85727 w 838201"/>
                  <a:gd name="connsiteY25" fmla="*/ 342862 h 343023"/>
                  <a:gd name="connsiteX26" fmla="*/ 87518 w 838201"/>
                  <a:gd name="connsiteY26" fmla="*/ 323974 h 343023"/>
                  <a:gd name="connsiteX27" fmla="*/ 76202 w 838201"/>
                  <a:gd name="connsiteY27" fmla="*/ 323974 h 343023"/>
                  <a:gd name="connsiteX28" fmla="*/ 19052 w 838201"/>
                  <a:gd name="connsiteY28" fmla="*/ 266824 h 343023"/>
                  <a:gd name="connsiteX29" fmla="*/ 19052 w 838201"/>
                  <a:gd name="connsiteY29" fmla="*/ 171412 h 343023"/>
                  <a:gd name="connsiteX30" fmla="*/ 503817 w 838201"/>
                  <a:gd name="connsiteY30" fmla="*/ 35471 h 343023"/>
                  <a:gd name="connsiteX31" fmla="*/ 621622 w 838201"/>
                  <a:gd name="connsiteY31" fmla="*/ 152362 h 343023"/>
                  <a:gd name="connsiteX32" fmla="*/ 314327 w 838201"/>
                  <a:gd name="connsiteY32" fmla="*/ 152362 h 343023"/>
                  <a:gd name="connsiteX33" fmla="*/ 314327 w 838201"/>
                  <a:gd name="connsiteY33" fmla="*/ 19079 h 343023"/>
                  <a:gd name="connsiteX34" fmla="*/ 462917 w 838201"/>
                  <a:gd name="connsiteY34" fmla="*/ 19079 h 343023"/>
                  <a:gd name="connsiteX35" fmla="*/ 503817 w 838201"/>
                  <a:gd name="connsiteY35" fmla="*/ 35471 h 343023"/>
                  <a:gd name="connsiteX36" fmla="*/ 143029 w 838201"/>
                  <a:gd name="connsiteY36" fmla="*/ 35414 h 343023"/>
                  <a:gd name="connsiteX37" fmla="*/ 183834 w 838201"/>
                  <a:gd name="connsiteY37" fmla="*/ 19079 h 343023"/>
                  <a:gd name="connsiteX38" fmla="*/ 295277 w 838201"/>
                  <a:gd name="connsiteY38" fmla="*/ 19079 h 343023"/>
                  <a:gd name="connsiteX39" fmla="*/ 295277 w 838201"/>
                  <a:gd name="connsiteY39" fmla="*/ 152362 h 343023"/>
                  <a:gd name="connsiteX40" fmla="*/ 27272 w 838201"/>
                  <a:gd name="connsiteY40" fmla="*/ 152362 h 343023"/>
                  <a:gd name="connsiteX41" fmla="*/ 27196 w 838201"/>
                  <a:gd name="connsiteY41" fmla="*/ 152200 h 343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38201" h="343023">
                    <a:moveTo>
                      <a:pt x="742952" y="171412"/>
                    </a:moveTo>
                    <a:cubicBezTo>
                      <a:pt x="785036" y="171412"/>
                      <a:pt x="819152" y="205528"/>
                      <a:pt x="819152" y="247612"/>
                    </a:cubicBezTo>
                    <a:lnTo>
                      <a:pt x="819152" y="304914"/>
                    </a:lnTo>
                    <a:cubicBezTo>
                      <a:pt x="819152" y="315436"/>
                      <a:pt x="810623" y="323964"/>
                      <a:pt x="800102" y="323964"/>
                    </a:cubicBezTo>
                    <a:lnTo>
                      <a:pt x="750696" y="323964"/>
                    </a:lnTo>
                    <a:cubicBezTo>
                      <a:pt x="751861" y="330197"/>
                      <a:pt x="752457" y="336522"/>
                      <a:pt x="752477" y="342862"/>
                    </a:cubicBezTo>
                    <a:lnTo>
                      <a:pt x="752477" y="343024"/>
                    </a:lnTo>
                    <a:lnTo>
                      <a:pt x="800102" y="343024"/>
                    </a:lnTo>
                    <a:cubicBezTo>
                      <a:pt x="821116" y="342956"/>
                      <a:pt x="838134" y="325938"/>
                      <a:pt x="838202" y="304924"/>
                    </a:cubicBezTo>
                    <a:lnTo>
                      <a:pt x="838202" y="247774"/>
                    </a:lnTo>
                    <a:cubicBezTo>
                      <a:pt x="838055" y="195166"/>
                      <a:pt x="795464" y="152545"/>
                      <a:pt x="742857" y="152362"/>
                    </a:cubicBezTo>
                    <a:lnTo>
                      <a:pt x="663894" y="152362"/>
                    </a:lnTo>
                    <a:cubicBezTo>
                      <a:pt x="653772" y="152688"/>
                      <a:pt x="644020" y="148546"/>
                      <a:pt x="637224" y="141037"/>
                    </a:cubicBezTo>
                    <a:lnTo>
                      <a:pt x="517209" y="21974"/>
                    </a:lnTo>
                    <a:cubicBezTo>
                      <a:pt x="502796" y="7665"/>
                      <a:pt x="483224" y="-232"/>
                      <a:pt x="462917" y="67"/>
                    </a:cubicBezTo>
                    <a:lnTo>
                      <a:pt x="305154" y="67"/>
                    </a:lnTo>
                    <a:cubicBezTo>
                      <a:pt x="305030" y="67"/>
                      <a:pt x="304926" y="0"/>
                      <a:pt x="304802" y="0"/>
                    </a:cubicBezTo>
                    <a:cubicBezTo>
                      <a:pt x="304678" y="0"/>
                      <a:pt x="304583" y="67"/>
                      <a:pt x="304459" y="67"/>
                    </a:cubicBezTo>
                    <a:lnTo>
                      <a:pt x="183834" y="67"/>
                    </a:lnTo>
                    <a:cubicBezTo>
                      <a:pt x="163561" y="-48"/>
                      <a:pt x="144058" y="7822"/>
                      <a:pt x="129542" y="21974"/>
                    </a:cubicBezTo>
                    <a:lnTo>
                      <a:pt x="11432" y="141037"/>
                    </a:lnTo>
                    <a:cubicBezTo>
                      <a:pt x="4026" y="148308"/>
                      <a:pt x="-100" y="158281"/>
                      <a:pt x="2" y="168659"/>
                    </a:cubicBezTo>
                    <a:lnTo>
                      <a:pt x="2" y="266767"/>
                    </a:lnTo>
                    <a:cubicBezTo>
                      <a:pt x="138" y="308795"/>
                      <a:pt x="34174" y="342830"/>
                      <a:pt x="76202" y="342967"/>
                    </a:cubicBezTo>
                    <a:lnTo>
                      <a:pt x="85727" y="342967"/>
                    </a:lnTo>
                    <a:lnTo>
                      <a:pt x="85727" y="342862"/>
                    </a:lnTo>
                    <a:cubicBezTo>
                      <a:pt x="85751" y="336525"/>
                      <a:pt x="86350" y="330202"/>
                      <a:pt x="87518" y="323974"/>
                    </a:cubicBezTo>
                    <a:lnTo>
                      <a:pt x="76202" y="323974"/>
                    </a:lnTo>
                    <a:cubicBezTo>
                      <a:pt x="44639" y="323974"/>
                      <a:pt x="19052" y="298387"/>
                      <a:pt x="19052" y="266824"/>
                    </a:cubicBezTo>
                    <a:lnTo>
                      <a:pt x="19052" y="171412"/>
                    </a:lnTo>
                    <a:close/>
                    <a:moveTo>
                      <a:pt x="503817" y="35471"/>
                    </a:moveTo>
                    <a:lnTo>
                      <a:pt x="621622" y="152362"/>
                    </a:lnTo>
                    <a:lnTo>
                      <a:pt x="314327" y="152362"/>
                    </a:lnTo>
                    <a:lnTo>
                      <a:pt x="314327" y="19079"/>
                    </a:lnTo>
                    <a:lnTo>
                      <a:pt x="462917" y="19079"/>
                    </a:lnTo>
                    <a:cubicBezTo>
                      <a:pt x="478209" y="18767"/>
                      <a:pt x="492973" y="24684"/>
                      <a:pt x="503817" y="35471"/>
                    </a:cubicBezTo>
                    <a:close/>
                    <a:moveTo>
                      <a:pt x="143029" y="35414"/>
                    </a:moveTo>
                    <a:cubicBezTo>
                      <a:pt x="153952" y="24812"/>
                      <a:pt x="168613" y="18942"/>
                      <a:pt x="183834" y="19079"/>
                    </a:cubicBezTo>
                    <a:lnTo>
                      <a:pt x="295277" y="19079"/>
                    </a:lnTo>
                    <a:lnTo>
                      <a:pt x="295277" y="152362"/>
                    </a:lnTo>
                    <a:lnTo>
                      <a:pt x="27272" y="152362"/>
                    </a:lnTo>
                    <a:cubicBezTo>
                      <a:pt x="27139" y="152362"/>
                      <a:pt x="27110" y="152286"/>
                      <a:pt x="27196" y="1522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5399A3-5F03-38AF-B7E9-CC615B85D557}"/>
                  </a:ext>
                </a:extLst>
              </p:cNvPr>
              <p:cNvSpPr/>
              <p:nvPr/>
            </p:nvSpPr>
            <p:spPr>
              <a:xfrm>
                <a:off x="4867673" y="2670036"/>
                <a:ext cx="171450" cy="171450"/>
              </a:xfrm>
              <a:custGeom>
                <a:avLst/>
                <a:gdLst>
                  <a:gd name="connsiteX0" fmla="*/ 85725 w 171450"/>
                  <a:gd name="connsiteY0" fmla="*/ 0 h 171450"/>
                  <a:gd name="connsiteX1" fmla="*/ 0 w 171450"/>
                  <a:gd name="connsiteY1" fmla="*/ 85725 h 171450"/>
                  <a:gd name="connsiteX2" fmla="*/ 85725 w 171450"/>
                  <a:gd name="connsiteY2" fmla="*/ 171450 h 171450"/>
                  <a:gd name="connsiteX3" fmla="*/ 171450 w 171450"/>
                  <a:gd name="connsiteY3" fmla="*/ 85725 h 171450"/>
                  <a:gd name="connsiteX4" fmla="*/ 85725 w 171450"/>
                  <a:gd name="connsiteY4" fmla="*/ 0 h 171450"/>
                  <a:gd name="connsiteX5" fmla="*/ 85725 w 171450"/>
                  <a:gd name="connsiteY5" fmla="*/ 152400 h 171450"/>
                  <a:gd name="connsiteX6" fmla="*/ 19050 w 171450"/>
                  <a:gd name="connsiteY6" fmla="*/ 85725 h 171450"/>
                  <a:gd name="connsiteX7" fmla="*/ 85725 w 171450"/>
                  <a:gd name="connsiteY7" fmla="*/ 19050 h 171450"/>
                  <a:gd name="connsiteX8" fmla="*/ 152400 w 171450"/>
                  <a:gd name="connsiteY8" fmla="*/ 85725 h 171450"/>
                  <a:gd name="connsiteX9" fmla="*/ 85725 w 171450"/>
                  <a:gd name="connsiteY9" fmla="*/ 1524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171450">
                    <a:moveTo>
                      <a:pt x="85725" y="0"/>
                    </a:moveTo>
                    <a:cubicBezTo>
                      <a:pt x="38380" y="0"/>
                      <a:pt x="0" y="38380"/>
                      <a:pt x="0" y="85725"/>
                    </a:cubicBezTo>
                    <a:cubicBezTo>
                      <a:pt x="0" y="133070"/>
                      <a:pt x="38380" y="171450"/>
                      <a:pt x="85725" y="171450"/>
                    </a:cubicBezTo>
                    <a:cubicBezTo>
                      <a:pt x="133070" y="171450"/>
                      <a:pt x="171450" y="133070"/>
                      <a:pt x="171450" y="85725"/>
                    </a:cubicBezTo>
                    <a:cubicBezTo>
                      <a:pt x="171402" y="38400"/>
                      <a:pt x="133050" y="48"/>
                      <a:pt x="85725" y="0"/>
                    </a:cubicBezTo>
                    <a:close/>
                    <a:moveTo>
                      <a:pt x="85725" y="152400"/>
                    </a:moveTo>
                    <a:cubicBezTo>
                      <a:pt x="48901" y="152400"/>
                      <a:pt x="19050" y="122549"/>
                      <a:pt x="19050" y="85725"/>
                    </a:cubicBezTo>
                    <a:cubicBezTo>
                      <a:pt x="19050" y="48901"/>
                      <a:pt x="48901" y="19050"/>
                      <a:pt x="85725" y="19050"/>
                    </a:cubicBezTo>
                    <a:cubicBezTo>
                      <a:pt x="122549" y="19050"/>
                      <a:pt x="152400" y="48901"/>
                      <a:pt x="152400" y="85725"/>
                    </a:cubicBezTo>
                    <a:cubicBezTo>
                      <a:pt x="152400" y="122549"/>
                      <a:pt x="122549" y="152400"/>
                      <a:pt x="85725" y="1524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4E4946C-A144-4F6C-D1C3-E4796D244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1122" t="17247" r="45637" b="28587"/>
            <a:stretch/>
          </p:blipFill>
          <p:spPr>
            <a:xfrm>
              <a:off x="4902664" y="2435729"/>
              <a:ext cx="136459" cy="124464"/>
            </a:xfrm>
            <a:prstGeom prst="rect">
              <a:avLst/>
            </a:prstGeom>
          </p:spPr>
        </p:pic>
      </p:grpSp>
      <p:pic>
        <p:nvPicPr>
          <p:cNvPr id="42" name="Graphic 41" descr="Siren with solid fill">
            <a:extLst>
              <a:ext uri="{FF2B5EF4-FFF2-40B4-BE49-F238E27FC236}">
                <a16:creationId xmlns:a16="http://schemas.microsoft.com/office/drawing/2014/main" id="{7B5D6819-E4C4-DA46-4DC1-E348BFC503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4251" y="1774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A591A9A-B4D5-BB01-3FE0-7CB799E3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33" y="159840"/>
            <a:ext cx="10515600" cy="683539"/>
          </a:xfrm>
        </p:spPr>
        <p:txBody>
          <a:bodyPr/>
          <a:lstStyle/>
          <a:p>
            <a:r>
              <a:rPr lang="en-US" dirty="0"/>
              <a:t>Patient Experience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FDCCC-D87D-D57A-7C0A-96A30AE31983}"/>
              </a:ext>
            </a:extLst>
          </p:cNvPr>
          <p:cNvSpPr txBox="1"/>
          <p:nvPr/>
        </p:nvSpPr>
        <p:spPr>
          <a:xfrm>
            <a:off x="486233" y="1068115"/>
            <a:ext cx="487988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Exceptional Survey Scores: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Nurses call the patient back 24 hours after the initial call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needs were met (patients can be re-navigated if necessary)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patient satisfaction with nurse, clinic (if applicable), transport (if applicable)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average score: 4.5 out of 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Program average 4.6 out of 5 outperforming the National Average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558351-8C42-17AB-FC3F-B240E8C68D6B}"/>
              </a:ext>
            </a:extLst>
          </p:cNvPr>
          <p:cNvGrpSpPr/>
          <p:nvPr/>
        </p:nvGrpSpPr>
        <p:grpSpPr>
          <a:xfrm>
            <a:off x="646842" y="3848374"/>
            <a:ext cx="4719272" cy="2172629"/>
            <a:chOff x="7576566" y="2400299"/>
            <a:chExt cx="2046083" cy="1251315"/>
          </a:xfrm>
        </p:grpSpPr>
        <p:pic>
          <p:nvPicPr>
            <p:cNvPr id="11" name="Graphic 10" descr="Rating Star with solid fill">
              <a:extLst>
                <a:ext uri="{FF2B5EF4-FFF2-40B4-BE49-F238E27FC236}">
                  <a16:creationId xmlns:a16="http://schemas.microsoft.com/office/drawing/2014/main" id="{776E5BB2-804E-684B-7B64-936A956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71334" y="2400299"/>
              <a:ext cx="1251315" cy="1251315"/>
            </a:xfrm>
            <a:prstGeom prst="rect">
              <a:avLst/>
            </a:prstGeom>
          </p:spPr>
        </p:pic>
        <p:pic>
          <p:nvPicPr>
            <p:cNvPr id="13" name="Graphic 12" descr="Rating 3 Star with solid fill">
              <a:extLst>
                <a:ext uri="{FF2B5EF4-FFF2-40B4-BE49-F238E27FC236}">
                  <a16:creationId xmlns:a16="http://schemas.microsoft.com/office/drawing/2014/main" id="{A3CEA61B-1399-90AB-5B5B-D4735412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76566" y="2400299"/>
              <a:ext cx="1251315" cy="12513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C00F0E-0919-3F8B-CCA9-8AB3AB97D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4870" t="31819" r="16926" b="31599"/>
            <a:stretch/>
          </p:blipFill>
          <p:spPr>
            <a:xfrm>
              <a:off x="9203549" y="2829196"/>
              <a:ext cx="196781" cy="393519"/>
            </a:xfrm>
            <a:prstGeom prst="rect">
              <a:avLst/>
            </a:prstGeom>
          </p:spPr>
        </p:pic>
      </p:grpSp>
      <p:pic>
        <p:nvPicPr>
          <p:cNvPr id="19" name="Graphic 18" descr="Clipboard with solid fill">
            <a:extLst>
              <a:ext uri="{FF2B5EF4-FFF2-40B4-BE49-F238E27FC236}">
                <a16:creationId xmlns:a16="http://schemas.microsoft.com/office/drawing/2014/main" id="{8DD20A69-310F-2B67-1A81-C02F9F9D4D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1793" y="-341848"/>
            <a:ext cx="6362851" cy="63628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F90FB2-AB77-451C-5EA5-E7FFFA1DA8EA}"/>
              </a:ext>
            </a:extLst>
          </p:cNvPr>
          <p:cNvSpPr txBox="1"/>
          <p:nvPr/>
        </p:nvSpPr>
        <p:spPr>
          <a:xfrm>
            <a:off x="8029024" y="1443841"/>
            <a:ext cx="3298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i="1" dirty="0">
                <a:solidFill>
                  <a:srgbClr val="004886"/>
                </a:solidFill>
                <a:latin typeface="Arial Narrow" panose="020B0606020202030204" pitchFamily="34" charset="0"/>
              </a:rPr>
              <a:t>Do you feel like the nurse understood your problem?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i="1" dirty="0">
                <a:solidFill>
                  <a:srgbClr val="004886"/>
                </a:solidFill>
                <a:latin typeface="Arial Narrow" panose="020B0606020202030204" pitchFamily="34" charset="0"/>
              </a:rPr>
              <a:t>How satisfied are you with the care you received by phone?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i="1" dirty="0">
                <a:solidFill>
                  <a:srgbClr val="004886"/>
                </a:solidFill>
                <a:latin typeface="Arial Narrow" panose="020B0606020202030204" pitchFamily="34" charset="0"/>
              </a:rPr>
              <a:t>How satisfied are you with the amount of time you spent waiting for a [clinic, tele-consult, etc.]?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i="1" dirty="0">
                <a:solidFill>
                  <a:srgbClr val="004886"/>
                </a:solidFill>
                <a:latin typeface="Arial Narrow" panose="020B0606020202030204" pitchFamily="34" charset="0"/>
              </a:rPr>
              <a:t>How satisfied are you with the care you received from [clinic, tele-consult, etc.]?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i="1" dirty="0">
                <a:solidFill>
                  <a:srgbClr val="004886"/>
                </a:solidFill>
                <a:latin typeface="Arial Narrow" panose="020B0606020202030204" pitchFamily="34" charset="0"/>
              </a:rPr>
              <a:t>How satisfied are you with the transportation you received?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i="1" dirty="0">
                <a:solidFill>
                  <a:srgbClr val="004886"/>
                </a:solidFill>
                <a:latin typeface="Arial Narrow" panose="020B0606020202030204" pitchFamily="34" charset="0"/>
              </a:rPr>
              <a:t>Any other feedback?</a:t>
            </a:r>
          </a:p>
          <a:p>
            <a:pPr algn="ctr">
              <a:spcAft>
                <a:spcPts val="600"/>
              </a:spcAft>
            </a:pPr>
            <a:r>
              <a:rPr lang="en-US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Questions can be customized for the system</a:t>
            </a:r>
          </a:p>
        </p:txBody>
      </p:sp>
    </p:spTree>
    <p:extLst>
      <p:ext uri="{BB962C8B-B14F-4D97-AF65-F5344CB8AC3E}">
        <p14:creationId xmlns:p14="http://schemas.microsoft.com/office/powerpoint/2010/main" val="8908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8105-D168-79A4-04D7-1AC8F24D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33" y="159840"/>
            <a:ext cx="10515600" cy="683539"/>
          </a:xfrm>
        </p:spPr>
        <p:txBody>
          <a:bodyPr/>
          <a:lstStyle/>
          <a:p>
            <a:r>
              <a:rPr lang="en-US" dirty="0"/>
              <a:t>Operational 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F862E-FB11-53EB-EA7B-E10DEAB1BCD9}"/>
              </a:ext>
            </a:extLst>
          </p:cNvPr>
          <p:cNvSpPr txBox="1"/>
          <p:nvPr/>
        </p:nvSpPr>
        <p:spPr>
          <a:xfrm>
            <a:off x="2629270" y="-1427"/>
            <a:ext cx="6933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CONFIDENTIAL – DO NOT DISTRIBUTE WITHOUT PERMISSION OF GMR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3AFA87-2F4F-EB4B-7B92-5075C8B88C88}"/>
              </a:ext>
            </a:extLst>
          </p:cNvPr>
          <p:cNvSpPr txBox="1"/>
          <p:nvPr/>
        </p:nvSpPr>
        <p:spPr>
          <a:xfrm>
            <a:off x="450433" y="847060"/>
            <a:ext cx="593261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tabLst>
                <a:tab pos="1030288" algn="l"/>
              </a:tabLst>
              <a:defRPr/>
            </a:pPr>
            <a:r>
              <a:rPr lang="en-US" sz="1600" b="1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non-productive runs:</a:t>
            </a:r>
          </a:p>
          <a:p>
            <a:pPr marL="290513" lvl="0" indent="-290513"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 programs average 15%+ reduction in non-transport dry run rate.</a:t>
            </a:r>
          </a:p>
          <a:p>
            <a:pPr marL="290513" lvl="0" indent="-290513"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drop in overall transport volume.</a:t>
            </a:r>
          </a:p>
          <a:p>
            <a:pPr marL="290513" lvl="0" indent="-290513">
              <a:spcBef>
                <a:spcPct val="0"/>
              </a:spcBef>
              <a:spcAft>
                <a:spcPts val="300"/>
              </a:spcAft>
              <a:buClr>
                <a:srgbClr val="004A87"/>
              </a:buClr>
              <a:buFont typeface="Wingdings" panose="05000000000000000000" pitchFamily="2" charset="2"/>
              <a:buChar char="§"/>
              <a:tabLst>
                <a:tab pos="1030288" algn="l"/>
              </a:tabLst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  <a:r>
              <a:rPr lang="en-US" sz="1600" i="1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who need the ED still go to the ED.</a:t>
            </a:r>
            <a:b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responses reduced for patients who do not require </a:t>
            </a:r>
            <a:r>
              <a:rPr lang="en-US" sz="1600" dirty="0" err="1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en-US" sz="1600" dirty="0">
                <a:solidFill>
                  <a:srgbClr val="004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DF514DF-9ED7-30A2-4C90-9DB7C4DA7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81581"/>
              </p:ext>
            </p:extLst>
          </p:nvPr>
        </p:nvGraphicFramePr>
        <p:xfrm>
          <a:off x="486233" y="2579534"/>
          <a:ext cx="5808324" cy="3036153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27464">
                  <a:extLst>
                    <a:ext uri="{9D8B030D-6E8A-4147-A177-3AD203B41FA5}">
                      <a16:colId xmlns:a16="http://schemas.microsoft.com/office/drawing/2014/main" val="783025663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846084179"/>
                    </a:ext>
                  </a:extLst>
                </a:gridCol>
                <a:gridCol w="1056443">
                  <a:extLst>
                    <a:ext uri="{9D8B030D-6E8A-4147-A177-3AD203B41FA5}">
                      <a16:colId xmlns:a16="http://schemas.microsoft.com/office/drawing/2014/main" val="2670655387"/>
                    </a:ext>
                  </a:extLst>
                </a:gridCol>
                <a:gridCol w="1047565">
                  <a:extLst>
                    <a:ext uri="{9D8B030D-6E8A-4147-A177-3AD203B41FA5}">
                      <a16:colId xmlns:a16="http://schemas.microsoft.com/office/drawing/2014/main" val="251509608"/>
                    </a:ext>
                  </a:extLst>
                </a:gridCol>
                <a:gridCol w="1174180">
                  <a:extLst>
                    <a:ext uri="{9D8B030D-6E8A-4147-A177-3AD203B41FA5}">
                      <a16:colId xmlns:a16="http://schemas.microsoft.com/office/drawing/2014/main" val="2036087799"/>
                    </a:ext>
                  </a:extLst>
                </a:gridCol>
              </a:tblGrid>
              <a:tr h="43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Nurse Nav Go-Live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Baseline DRR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kern="1200" spc="0" baseline="0" dirty="0" err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Current</a:t>
                      </a:r>
                      <a:r>
                        <a:rPr lang="fr-FR" sz="1200" b="1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DRR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0295877"/>
                  </a:ext>
                </a:extLst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DeKalb</a:t>
                      </a:r>
                      <a:endParaRPr lang="en-US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2020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36.53%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27.23%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-25.47%</a:t>
                      </a:r>
                      <a:endParaRPr lang="en-US" sz="13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320412"/>
                  </a:ext>
                </a:extLst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Rochester</a:t>
                      </a:r>
                      <a:endParaRPr lang="en-US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2022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26.66%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23.87%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-10.46%</a:t>
                      </a:r>
                      <a:endParaRPr lang="en-US" sz="13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0844170"/>
                  </a:ext>
                </a:extLst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Seattle</a:t>
                      </a:r>
                      <a:endParaRPr lang="en-US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2022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15.46%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11.42%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-26.14%</a:t>
                      </a:r>
                      <a:endParaRPr lang="en-US" sz="13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5823022"/>
                  </a:ext>
                </a:extLst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Knoxville</a:t>
                      </a:r>
                      <a:endParaRPr lang="en-US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2022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21.17%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14.78%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-30.19%</a:t>
                      </a:r>
                      <a:endParaRPr lang="en-US" sz="13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152852"/>
                  </a:ext>
                </a:extLst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Syracuse</a:t>
                      </a:r>
                      <a:endParaRPr lang="en-US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2022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31.97%</a:t>
                      </a:r>
                      <a:endParaRPr lang="en-US" sz="13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28.75%</a:t>
                      </a:r>
                      <a:endParaRPr lang="en-US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-10.07%</a:t>
                      </a:r>
                      <a:endParaRPr lang="en-US" sz="13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737156"/>
                  </a:ext>
                </a:extLst>
              </a:tr>
              <a:tr h="432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26.36%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21.21%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-19.54%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27447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D1AE3F1-ACB7-C7D8-B3E5-46E1701D9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98" b="50535"/>
          <a:stretch/>
        </p:blipFill>
        <p:spPr>
          <a:xfrm>
            <a:off x="6511592" y="806805"/>
            <a:ext cx="5003319" cy="2337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0D0344-C9DC-9932-7977-5A46E78F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0298" b="535"/>
          <a:stretch/>
        </p:blipFill>
        <p:spPr>
          <a:xfrm>
            <a:off x="6511592" y="3316131"/>
            <a:ext cx="5003319" cy="23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8C144D-727B-630A-11CB-225A41FF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7" y="180618"/>
            <a:ext cx="4074909" cy="758819"/>
          </a:xfrm>
        </p:spPr>
        <p:txBody>
          <a:bodyPr>
            <a:noAutofit/>
          </a:bodyPr>
          <a:lstStyle/>
          <a:p>
            <a:r>
              <a:rPr lang="en-US" dirty="0"/>
              <a:t>Active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5490B-B3E1-B302-BB50-30C6DD43CD15}"/>
              </a:ext>
            </a:extLst>
          </p:cNvPr>
          <p:cNvSpPr/>
          <p:nvPr/>
        </p:nvSpPr>
        <p:spPr>
          <a:xfrm>
            <a:off x="9481649" y="-11400"/>
            <a:ext cx="2530620" cy="5930061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 Nurse Navigation Innovators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/>
            <a:r>
              <a:rPr 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		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Washington, DC</a:t>
            </a:r>
          </a:p>
          <a:p>
            <a:pPr marL="461963"/>
            <a:r>
              <a:rPr 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		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Alexandria, VA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DeKalb County, GA</a:t>
            </a:r>
          </a:p>
          <a:p>
            <a:pPr marL="461963"/>
            <a:r>
              <a:rPr 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		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Sumter, FL</a:t>
            </a:r>
          </a:p>
          <a:p>
            <a:pPr marL="461963"/>
            <a:r>
              <a:rPr 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		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Rochester, NY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Seattle, WA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 County, NC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Knoxville, TN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Onondaga County, NY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 County, GA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Pueblo, CO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Buffalo, NY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Boulder, CO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Longmont, CO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Aurora, CO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Teller County, CO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Fremont County, CO</a:t>
            </a:r>
          </a:p>
          <a:p>
            <a:pPr marL="461963"/>
            <a:r>
              <a:rPr 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		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Cajon, CA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Waco, TX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Rosa County, FL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Shawnee County, KS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Oneida County, NY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Vancouver, WA</a:t>
            </a:r>
          </a:p>
          <a:p>
            <a:pPr marL="461963"/>
            <a:r>
              <a:rPr lang="en-US" sz="11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Scheduled	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Spokane, WA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Jackson, MS</a:t>
            </a:r>
          </a:p>
          <a:p>
            <a:pPr marL="568325" lvl="1">
              <a:tabLst>
                <a:tab pos="568325" algn="l"/>
              </a:tabLst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Snohomish County, WA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4F9C935-C6B8-E333-C8D6-63C82376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95" y="993541"/>
            <a:ext cx="8228386" cy="50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441E08-4F02-846A-DCA4-E7163674FCE3}"/>
              </a:ext>
            </a:extLst>
          </p:cNvPr>
          <p:cNvSpPr/>
          <p:nvPr/>
        </p:nvSpPr>
        <p:spPr>
          <a:xfrm>
            <a:off x="7082935" y="4140777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Wake County, NC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41D25-D6F9-0A10-ABFF-E341C666C3A5}"/>
              </a:ext>
            </a:extLst>
          </p:cNvPr>
          <p:cNvSpPr/>
          <p:nvPr/>
        </p:nvSpPr>
        <p:spPr>
          <a:xfrm>
            <a:off x="1934926" y="1082352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Seattle, WA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623785-43EF-2294-40BA-8C31DEBE2EC4}"/>
              </a:ext>
            </a:extLst>
          </p:cNvPr>
          <p:cNvSpPr/>
          <p:nvPr/>
        </p:nvSpPr>
        <p:spPr>
          <a:xfrm>
            <a:off x="6397135" y="1840824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Rochester, NY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40EBA-3526-D981-D8C4-2DAB8224F6F5}"/>
              </a:ext>
            </a:extLst>
          </p:cNvPr>
          <p:cNvSpPr/>
          <p:nvPr/>
        </p:nvSpPr>
        <p:spPr>
          <a:xfrm>
            <a:off x="7363350" y="5298183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Sumter, FL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E464A-9B37-F6A5-E57F-92E1451151B2}"/>
              </a:ext>
            </a:extLst>
          </p:cNvPr>
          <p:cNvSpPr/>
          <p:nvPr/>
        </p:nvSpPr>
        <p:spPr>
          <a:xfrm>
            <a:off x="7813983" y="3354794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Washington, DC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890F7-546C-0681-74D6-746ED439B2F2}"/>
              </a:ext>
            </a:extLst>
          </p:cNvPr>
          <p:cNvSpPr/>
          <p:nvPr/>
        </p:nvSpPr>
        <p:spPr>
          <a:xfrm>
            <a:off x="5325867" y="4223683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DeKalb Cty, GA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582A87-89BA-35D9-6B64-559FD26C5911}"/>
              </a:ext>
            </a:extLst>
          </p:cNvPr>
          <p:cNvSpPr/>
          <p:nvPr/>
        </p:nvSpPr>
        <p:spPr>
          <a:xfrm>
            <a:off x="7751297" y="3637153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Alexandria, VA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A8F353-8999-D201-8768-00BCE16D7723}"/>
              </a:ext>
            </a:extLst>
          </p:cNvPr>
          <p:cNvSpPr/>
          <p:nvPr/>
        </p:nvSpPr>
        <p:spPr>
          <a:xfrm>
            <a:off x="5543833" y="3393863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Knoxville, TN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FECC7-7222-934B-CC7E-DD6BA1C9A04F}"/>
              </a:ext>
            </a:extLst>
          </p:cNvPr>
          <p:cNvSpPr/>
          <p:nvPr/>
        </p:nvSpPr>
        <p:spPr>
          <a:xfrm>
            <a:off x="5582199" y="2302893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Buffalo, NY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4C68D2-2A0E-86A2-A4E9-DE9B24D7664E}"/>
              </a:ext>
            </a:extLst>
          </p:cNvPr>
          <p:cNvSpPr/>
          <p:nvPr/>
        </p:nvSpPr>
        <p:spPr>
          <a:xfrm>
            <a:off x="7052853" y="4656365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Henry Cty, GA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0ACF0E-0FC8-FE07-D2CF-4EDC942BC005}"/>
              </a:ext>
            </a:extLst>
          </p:cNvPr>
          <p:cNvSpPr/>
          <p:nvPr/>
        </p:nvSpPr>
        <p:spPr>
          <a:xfrm>
            <a:off x="7719285" y="2588057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Onondaga Cty, NY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18BDA1-41AC-5B7F-4FCB-92C19A14B4BB}"/>
              </a:ext>
            </a:extLst>
          </p:cNvPr>
          <p:cNvSpPr/>
          <p:nvPr/>
        </p:nvSpPr>
        <p:spPr>
          <a:xfrm>
            <a:off x="1959680" y="3143874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Teller Cty, CO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C3B4FE-E263-9BD3-8877-DFCCD0AFAFDB}"/>
              </a:ext>
            </a:extLst>
          </p:cNvPr>
          <p:cNvSpPr/>
          <p:nvPr/>
        </p:nvSpPr>
        <p:spPr>
          <a:xfrm>
            <a:off x="1949833" y="2691163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Boulder, CO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A72EEB-2A61-0428-81E4-E81D9FD24799}"/>
              </a:ext>
            </a:extLst>
          </p:cNvPr>
          <p:cNvSpPr/>
          <p:nvPr/>
        </p:nvSpPr>
        <p:spPr>
          <a:xfrm>
            <a:off x="1708623" y="3582933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Fremont Cty, CO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5AAAA5-3885-41C0-552F-3B43764252C3}"/>
              </a:ext>
            </a:extLst>
          </p:cNvPr>
          <p:cNvSpPr/>
          <p:nvPr/>
        </p:nvSpPr>
        <p:spPr>
          <a:xfrm>
            <a:off x="3980642" y="3554978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Aurora, CO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AB6721-906D-8440-5EAC-02F307D92D8E}"/>
              </a:ext>
            </a:extLst>
          </p:cNvPr>
          <p:cNvSpPr/>
          <p:nvPr/>
        </p:nvSpPr>
        <p:spPr>
          <a:xfrm>
            <a:off x="3972887" y="2745361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Longmont, CO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984428-D096-A99C-FF73-90CA5BF0F5FA}"/>
              </a:ext>
            </a:extLst>
          </p:cNvPr>
          <p:cNvSpPr/>
          <p:nvPr/>
        </p:nvSpPr>
        <p:spPr>
          <a:xfrm>
            <a:off x="2774272" y="4002748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Pueblo, CO</a:t>
            </a:r>
          </a:p>
        </p:txBody>
      </p:sp>
      <p:pic>
        <p:nvPicPr>
          <p:cNvPr id="26" name="Graphic 25" descr="Marker with solid fill">
            <a:extLst>
              <a:ext uri="{FF2B5EF4-FFF2-40B4-BE49-F238E27FC236}">
                <a16:creationId xmlns:a16="http://schemas.microsoft.com/office/drawing/2014/main" id="{2D1F0ECC-4C90-B7FE-4FA6-93026B6B70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4882" y="2091096"/>
            <a:ext cx="310497" cy="310497"/>
          </a:xfrm>
          <a:prstGeom prst="rect">
            <a:avLst/>
          </a:prstGeom>
        </p:spPr>
      </p:pic>
      <p:pic>
        <p:nvPicPr>
          <p:cNvPr id="27" name="Graphic 26" descr="Marker with solid fill">
            <a:extLst>
              <a:ext uri="{FF2B5EF4-FFF2-40B4-BE49-F238E27FC236}">
                <a16:creationId xmlns:a16="http://schemas.microsoft.com/office/drawing/2014/main" id="{1274B058-F3DF-55F3-083E-8FD70F0E14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4935" y="2045143"/>
            <a:ext cx="310497" cy="31049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1FD239-D188-D7A0-5854-A7AFB61DB3C8}"/>
              </a:ext>
            </a:extLst>
          </p:cNvPr>
          <p:cNvCxnSpPr>
            <a:cxnSpLocks/>
            <a:stCxn id="17" idx="3"/>
            <a:endCxn id="29" idx="2"/>
          </p:cNvCxnSpPr>
          <p:nvPr/>
        </p:nvCxnSpPr>
        <p:spPr>
          <a:xfrm>
            <a:off x="6953799" y="2394333"/>
            <a:ext cx="279272" cy="10350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Marker with solid fill">
            <a:extLst>
              <a:ext uri="{FF2B5EF4-FFF2-40B4-BE49-F238E27FC236}">
                <a16:creationId xmlns:a16="http://schemas.microsoft.com/office/drawing/2014/main" id="{BD965B05-6E82-490E-6AF5-CC28542ED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7822" y="2187339"/>
            <a:ext cx="310497" cy="3104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53BE37-4808-5D95-436F-0FCA1317415A}"/>
              </a:ext>
            </a:extLst>
          </p:cNvPr>
          <p:cNvCxnSpPr>
            <a:cxnSpLocks/>
            <a:stCxn id="10" idx="2"/>
            <a:endCxn id="26" idx="2"/>
          </p:cNvCxnSpPr>
          <p:nvPr/>
        </p:nvCxnSpPr>
        <p:spPr>
          <a:xfrm>
            <a:off x="7082935" y="2023704"/>
            <a:ext cx="327196" cy="377889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3862E5-FB9B-BAB3-D716-82564FCE4BF1}"/>
              </a:ext>
            </a:extLst>
          </p:cNvPr>
          <p:cNvCxnSpPr>
            <a:cxnSpLocks/>
            <a:stCxn id="19" idx="1"/>
            <a:endCxn id="27" idx="2"/>
          </p:cNvCxnSpPr>
          <p:nvPr/>
        </p:nvCxnSpPr>
        <p:spPr>
          <a:xfrm flipH="1" flipV="1">
            <a:off x="7600184" y="2355640"/>
            <a:ext cx="119101" cy="323857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9D811E-8512-76C0-A919-6D2F9CF4E5D7}"/>
              </a:ext>
            </a:extLst>
          </p:cNvPr>
          <p:cNvCxnSpPr>
            <a:cxnSpLocks/>
            <a:stCxn id="13" idx="1"/>
            <a:endCxn id="36" idx="2"/>
          </p:cNvCxnSpPr>
          <p:nvPr/>
        </p:nvCxnSpPr>
        <p:spPr>
          <a:xfrm flipH="1" flipV="1">
            <a:off x="7646543" y="3180913"/>
            <a:ext cx="167440" cy="265321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35163290-866F-3DAC-AA6C-99ABA8D263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2853" y="4903053"/>
            <a:ext cx="310497" cy="310497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0F7AB6C7-AE6B-3458-F9FE-587598FD02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687" y="3554222"/>
            <a:ext cx="310497" cy="310497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1F669D3F-5A4B-5B96-DEC8-66C138E0BF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0131" y="2969159"/>
            <a:ext cx="310497" cy="310497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D80DA30A-C2C6-90C7-2121-CF982C2A0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1294" y="2870416"/>
            <a:ext cx="310497" cy="31049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5380B-26D0-6E46-91E3-46A4E8D99FF6}"/>
              </a:ext>
            </a:extLst>
          </p:cNvPr>
          <p:cNvCxnSpPr>
            <a:cxnSpLocks/>
            <a:stCxn id="15" idx="1"/>
            <a:endCxn id="35" idx="2"/>
          </p:cNvCxnSpPr>
          <p:nvPr/>
        </p:nvCxnSpPr>
        <p:spPr>
          <a:xfrm flipH="1" flipV="1">
            <a:off x="7565380" y="3279656"/>
            <a:ext cx="185917" cy="448937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13546B-6FA8-8FF9-0421-0C8099A3A2D7}"/>
              </a:ext>
            </a:extLst>
          </p:cNvPr>
          <p:cNvCxnSpPr>
            <a:cxnSpLocks/>
            <a:stCxn id="8" idx="0"/>
            <a:endCxn id="34" idx="2"/>
          </p:cNvCxnSpPr>
          <p:nvPr/>
        </p:nvCxnSpPr>
        <p:spPr>
          <a:xfrm flipH="1" flipV="1">
            <a:off x="7444936" y="3864719"/>
            <a:ext cx="323799" cy="276058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9BF6D4-8B54-0B41-B2F5-2D24C0B47E48}"/>
              </a:ext>
            </a:extLst>
          </p:cNvPr>
          <p:cNvCxnSpPr>
            <a:cxnSpLocks/>
            <a:stCxn id="11" idx="1"/>
            <a:endCxn id="33" idx="2"/>
          </p:cNvCxnSpPr>
          <p:nvPr/>
        </p:nvCxnSpPr>
        <p:spPr>
          <a:xfrm flipH="1" flipV="1">
            <a:off x="7208102" y="5213550"/>
            <a:ext cx="155248" cy="17607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E712B0-A9A6-6BCE-3E8D-8001008DF0EF}"/>
              </a:ext>
            </a:extLst>
          </p:cNvPr>
          <p:cNvCxnSpPr>
            <a:cxnSpLocks/>
            <a:stCxn id="41" idx="2"/>
            <a:endCxn id="16" idx="2"/>
          </p:cNvCxnSpPr>
          <p:nvPr/>
        </p:nvCxnSpPr>
        <p:spPr>
          <a:xfrm flipH="1" flipV="1">
            <a:off x="6229633" y="3576743"/>
            <a:ext cx="459900" cy="37065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Marker with solid fill">
            <a:extLst>
              <a:ext uri="{FF2B5EF4-FFF2-40B4-BE49-F238E27FC236}">
                <a16:creationId xmlns:a16="http://schemas.microsoft.com/office/drawing/2014/main" id="{9E6CDE54-D373-2921-90B0-4A332AC321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4284" y="3636896"/>
            <a:ext cx="310497" cy="310497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AA23C257-698A-6D45-8380-B56A44743C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2993" y="4201823"/>
            <a:ext cx="310497" cy="310497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CADCF741-8284-F038-2D89-26FF64F3C7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1941" y="4127165"/>
            <a:ext cx="310497" cy="31049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05307D-A38D-F5E7-681C-90A79EEC3A81}"/>
              </a:ext>
            </a:extLst>
          </p:cNvPr>
          <p:cNvCxnSpPr>
            <a:cxnSpLocks/>
            <a:stCxn id="43" idx="2"/>
            <a:endCxn id="14" idx="3"/>
          </p:cNvCxnSpPr>
          <p:nvPr/>
        </p:nvCxnSpPr>
        <p:spPr>
          <a:xfrm flipH="1" flipV="1">
            <a:off x="6697467" y="4315123"/>
            <a:ext cx="109723" cy="122539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1B0BBA-55BF-630A-75D3-2706EFBF3832}"/>
              </a:ext>
            </a:extLst>
          </p:cNvPr>
          <p:cNvCxnSpPr>
            <a:cxnSpLocks/>
            <a:stCxn id="18" idx="1"/>
            <a:endCxn id="42" idx="2"/>
          </p:cNvCxnSpPr>
          <p:nvPr/>
        </p:nvCxnSpPr>
        <p:spPr>
          <a:xfrm flipH="1" flipV="1">
            <a:off x="6898242" y="4512320"/>
            <a:ext cx="154611" cy="235485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11943C-6D72-82D1-AB44-8913A2FAD8BA}"/>
              </a:ext>
            </a:extLst>
          </p:cNvPr>
          <p:cNvCxnSpPr>
            <a:cxnSpLocks/>
            <a:stCxn id="9" idx="1"/>
            <a:endCxn id="47" idx="2"/>
          </p:cNvCxnSpPr>
          <p:nvPr/>
        </p:nvCxnSpPr>
        <p:spPr>
          <a:xfrm flipH="1">
            <a:off x="1571322" y="1173792"/>
            <a:ext cx="363604" cy="124521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46" descr="Marker with solid fill">
            <a:extLst>
              <a:ext uri="{FF2B5EF4-FFF2-40B4-BE49-F238E27FC236}">
                <a16:creationId xmlns:a16="http://schemas.microsoft.com/office/drawing/2014/main" id="{F4FD27A7-AFCB-C93B-E705-9CC64DFC5C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073" y="987816"/>
            <a:ext cx="310497" cy="310497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68D38E-EA5B-897C-8352-1C20CEFC9C9D}"/>
              </a:ext>
            </a:extLst>
          </p:cNvPr>
          <p:cNvCxnSpPr>
            <a:cxnSpLocks/>
            <a:stCxn id="21" idx="3"/>
            <a:endCxn id="51" idx="2"/>
          </p:cNvCxnSpPr>
          <p:nvPr/>
        </p:nvCxnSpPr>
        <p:spPr>
          <a:xfrm>
            <a:off x="3321433" y="2782603"/>
            <a:ext cx="237439" cy="51179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phic 50" descr="Marker with solid fill">
            <a:extLst>
              <a:ext uri="{FF2B5EF4-FFF2-40B4-BE49-F238E27FC236}">
                <a16:creationId xmlns:a16="http://schemas.microsoft.com/office/drawing/2014/main" id="{E7206DAB-01B9-0F4D-BD5C-7F16110F0E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623" y="2983899"/>
            <a:ext cx="310497" cy="310497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E431663-2B63-9BD0-D3ED-CFABFE653BCF}"/>
              </a:ext>
            </a:extLst>
          </p:cNvPr>
          <p:cNvCxnSpPr>
            <a:cxnSpLocks/>
            <a:stCxn id="20" idx="3"/>
            <a:endCxn id="53" idx="2"/>
          </p:cNvCxnSpPr>
          <p:nvPr/>
        </p:nvCxnSpPr>
        <p:spPr>
          <a:xfrm>
            <a:off x="3331280" y="3235314"/>
            <a:ext cx="230158" cy="26956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phic 52" descr="Marker with solid fill">
            <a:extLst>
              <a:ext uri="{FF2B5EF4-FFF2-40B4-BE49-F238E27FC236}">
                <a16:creationId xmlns:a16="http://schemas.microsoft.com/office/drawing/2014/main" id="{FCC73A9A-C454-3A30-0990-D4902C7C2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6189" y="3194380"/>
            <a:ext cx="310497" cy="310497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2611020-9C01-BF51-0565-5AACECDA077B}"/>
              </a:ext>
            </a:extLst>
          </p:cNvPr>
          <p:cNvCxnSpPr>
            <a:cxnSpLocks/>
            <a:stCxn id="25" idx="0"/>
            <a:endCxn id="55" idx="2"/>
          </p:cNvCxnSpPr>
          <p:nvPr/>
        </p:nvCxnSpPr>
        <p:spPr>
          <a:xfrm flipV="1">
            <a:off x="3460072" y="3694959"/>
            <a:ext cx="200343" cy="307789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 descr="Marker with solid fill">
            <a:extLst>
              <a:ext uri="{FF2B5EF4-FFF2-40B4-BE49-F238E27FC236}">
                <a16:creationId xmlns:a16="http://schemas.microsoft.com/office/drawing/2014/main" id="{EB02F027-9B1B-159F-CA5D-C8E567534D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5166" y="3384462"/>
            <a:ext cx="310497" cy="310497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6C8BFD-6A03-9D75-6620-1F1E85163E06}"/>
              </a:ext>
            </a:extLst>
          </p:cNvPr>
          <p:cNvCxnSpPr>
            <a:cxnSpLocks/>
            <a:stCxn id="23" idx="1"/>
            <a:endCxn id="57" idx="2"/>
          </p:cNvCxnSpPr>
          <p:nvPr/>
        </p:nvCxnSpPr>
        <p:spPr>
          <a:xfrm flipH="1" flipV="1">
            <a:off x="3652614" y="3374827"/>
            <a:ext cx="328028" cy="271591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phic 56" descr="Marker with solid fill">
            <a:extLst>
              <a:ext uri="{FF2B5EF4-FFF2-40B4-BE49-F238E27FC236}">
                <a16:creationId xmlns:a16="http://schemas.microsoft.com/office/drawing/2014/main" id="{F16BED28-4CF5-2D6A-EBC3-D74C7AD36A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7365" y="3064330"/>
            <a:ext cx="310497" cy="31049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FA7224-DDD2-C02A-E0FB-35774EF7B8AD}"/>
              </a:ext>
            </a:extLst>
          </p:cNvPr>
          <p:cNvCxnSpPr>
            <a:cxnSpLocks/>
            <a:stCxn id="22" idx="3"/>
            <a:endCxn id="59" idx="2"/>
          </p:cNvCxnSpPr>
          <p:nvPr/>
        </p:nvCxnSpPr>
        <p:spPr>
          <a:xfrm flipV="1">
            <a:off x="3080223" y="3630244"/>
            <a:ext cx="297699" cy="44129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D3D8D36B-3592-5082-F574-D21BB4E032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2673" y="3319747"/>
            <a:ext cx="310497" cy="310497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9F6A581-0055-8B3D-D935-5DFC8ED05FBB}"/>
              </a:ext>
            </a:extLst>
          </p:cNvPr>
          <p:cNvCxnSpPr>
            <a:cxnSpLocks/>
            <a:stCxn id="24" idx="1"/>
            <a:endCxn id="61" idx="2"/>
          </p:cNvCxnSpPr>
          <p:nvPr/>
        </p:nvCxnSpPr>
        <p:spPr>
          <a:xfrm flipH="1">
            <a:off x="3722426" y="2836801"/>
            <a:ext cx="250461" cy="407976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7B4BC2DA-574F-7978-86A7-EA30520787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7177" y="2934280"/>
            <a:ext cx="310497" cy="310497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DEFCABF2-8138-0219-6C92-A79C2FF32455}"/>
              </a:ext>
            </a:extLst>
          </p:cNvPr>
          <p:cNvSpPr/>
          <p:nvPr/>
        </p:nvSpPr>
        <p:spPr>
          <a:xfrm>
            <a:off x="5543630" y="5314540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Santa Rosa Cty, FL</a:t>
            </a:r>
          </a:p>
        </p:txBody>
      </p:sp>
      <p:pic>
        <p:nvPicPr>
          <p:cNvPr id="63" name="Graphic 62" descr="Marker with solid fill">
            <a:extLst>
              <a:ext uri="{FF2B5EF4-FFF2-40B4-BE49-F238E27FC236}">
                <a16:creationId xmlns:a16="http://schemas.microsoft.com/office/drawing/2014/main" id="{E15D3AF3-7A70-65A5-385D-6AF8DDD4A4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1805" y="4690734"/>
            <a:ext cx="310497" cy="310497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96B969-5FC8-2598-A690-F9F39CACEC79}"/>
              </a:ext>
            </a:extLst>
          </p:cNvPr>
          <p:cNvCxnSpPr>
            <a:cxnSpLocks/>
            <a:stCxn id="62" idx="0"/>
            <a:endCxn id="63" idx="2"/>
          </p:cNvCxnSpPr>
          <p:nvPr/>
        </p:nvCxnSpPr>
        <p:spPr>
          <a:xfrm flipV="1">
            <a:off x="6229430" y="5001231"/>
            <a:ext cx="137624" cy="313309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CE2F95F-93D6-89AE-32A8-658BBB96983C}"/>
              </a:ext>
            </a:extLst>
          </p:cNvPr>
          <p:cNvSpPr/>
          <p:nvPr/>
        </p:nvSpPr>
        <p:spPr>
          <a:xfrm>
            <a:off x="560606" y="4361871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El Cajon, CA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F1B88E7-7810-8757-90CB-6332510D5865}"/>
              </a:ext>
            </a:extLst>
          </p:cNvPr>
          <p:cNvCxnSpPr>
            <a:cxnSpLocks/>
            <a:stCxn id="65" idx="0"/>
            <a:endCxn id="67" idx="2"/>
          </p:cNvCxnSpPr>
          <p:nvPr/>
        </p:nvCxnSpPr>
        <p:spPr>
          <a:xfrm flipV="1">
            <a:off x="1246406" y="4270431"/>
            <a:ext cx="442297" cy="9144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 descr="Marker with solid fill">
            <a:extLst>
              <a:ext uri="{FF2B5EF4-FFF2-40B4-BE49-F238E27FC236}">
                <a16:creationId xmlns:a16="http://schemas.microsoft.com/office/drawing/2014/main" id="{7C13A5C1-83DF-0B1E-D9EA-E36FD9DB6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454" y="3959934"/>
            <a:ext cx="310497" cy="3104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6EB5D59D-515F-0E94-8522-C08CED30F599}"/>
              </a:ext>
            </a:extLst>
          </p:cNvPr>
          <p:cNvSpPr/>
          <p:nvPr/>
        </p:nvSpPr>
        <p:spPr>
          <a:xfrm>
            <a:off x="4882281" y="4772295"/>
            <a:ext cx="1371600" cy="182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Jackson, MS</a:t>
            </a:r>
          </a:p>
        </p:txBody>
      </p:sp>
      <p:pic>
        <p:nvPicPr>
          <p:cNvPr id="69" name="Graphic 68" descr="Marker with solid fill">
            <a:extLst>
              <a:ext uri="{FF2B5EF4-FFF2-40B4-BE49-F238E27FC236}">
                <a16:creationId xmlns:a16="http://schemas.microsoft.com/office/drawing/2014/main" id="{B806CF58-1945-3B6C-7993-B78C8AC41A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2901" y="4403898"/>
            <a:ext cx="310497" cy="310497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211C71-D436-7176-25A5-8B378530C6A7}"/>
              </a:ext>
            </a:extLst>
          </p:cNvPr>
          <p:cNvCxnSpPr>
            <a:cxnSpLocks/>
            <a:stCxn id="68" idx="0"/>
            <a:endCxn id="69" idx="2"/>
          </p:cNvCxnSpPr>
          <p:nvPr/>
        </p:nvCxnSpPr>
        <p:spPr>
          <a:xfrm flipV="1">
            <a:off x="5568081" y="4714395"/>
            <a:ext cx="240069" cy="5790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708FE039-A2FE-0D2A-D8FB-90BEF55877B5}"/>
              </a:ext>
            </a:extLst>
          </p:cNvPr>
          <p:cNvSpPr/>
          <p:nvPr/>
        </p:nvSpPr>
        <p:spPr>
          <a:xfrm>
            <a:off x="2927996" y="4728223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Waco, TX</a:t>
            </a:r>
          </a:p>
        </p:txBody>
      </p:sp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AC05A677-8961-21AA-2E5F-CF60AB431E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2916" y="4561807"/>
            <a:ext cx="310497" cy="310497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28AC1B-0E2B-4838-A034-2C7581BF4681}"/>
              </a:ext>
            </a:extLst>
          </p:cNvPr>
          <p:cNvCxnSpPr>
            <a:cxnSpLocks/>
            <a:stCxn id="71" idx="3"/>
            <a:endCxn id="72" idx="2"/>
          </p:cNvCxnSpPr>
          <p:nvPr/>
        </p:nvCxnSpPr>
        <p:spPr>
          <a:xfrm>
            <a:off x="4299596" y="4819663"/>
            <a:ext cx="288569" cy="52641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92BB3602-FCDF-7893-E577-1220935E5C7B}"/>
              </a:ext>
            </a:extLst>
          </p:cNvPr>
          <p:cNvSpPr/>
          <p:nvPr/>
        </p:nvSpPr>
        <p:spPr>
          <a:xfrm>
            <a:off x="624172" y="1752082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Vancouver, WA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EDDC89D-DEE4-499D-CA07-914DDCA529DC}"/>
              </a:ext>
            </a:extLst>
          </p:cNvPr>
          <p:cNvCxnSpPr>
            <a:cxnSpLocks/>
            <a:stCxn id="74" idx="0"/>
            <a:endCxn id="76" idx="2"/>
          </p:cNvCxnSpPr>
          <p:nvPr/>
        </p:nvCxnSpPr>
        <p:spPr>
          <a:xfrm flipV="1">
            <a:off x="1309972" y="1648327"/>
            <a:ext cx="106101" cy="103755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EEBE8D57-905B-E515-6FDA-21C00595F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824" y="1337830"/>
            <a:ext cx="310497" cy="310497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42749705-875A-FBA2-FA36-C1D70224F324}"/>
              </a:ext>
            </a:extLst>
          </p:cNvPr>
          <p:cNvSpPr/>
          <p:nvPr/>
        </p:nvSpPr>
        <p:spPr>
          <a:xfrm>
            <a:off x="7943753" y="2361882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Oneida Cty, NY</a:t>
            </a:r>
          </a:p>
        </p:txBody>
      </p:sp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A8F4B4A6-D41F-623C-85AC-C0A2BF5ACB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8221" y="2067450"/>
            <a:ext cx="310497" cy="310497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0DF999F-C7E1-C13B-ABB9-3E1FDEB309FF}"/>
              </a:ext>
            </a:extLst>
          </p:cNvPr>
          <p:cNvCxnSpPr>
            <a:cxnSpLocks/>
            <a:stCxn id="80" idx="1"/>
            <a:endCxn id="81" idx="2"/>
          </p:cNvCxnSpPr>
          <p:nvPr/>
        </p:nvCxnSpPr>
        <p:spPr>
          <a:xfrm flipH="1" flipV="1">
            <a:off x="7713470" y="2377947"/>
            <a:ext cx="230283" cy="75375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3">
            <a:extLst>
              <a:ext uri="{FF2B5EF4-FFF2-40B4-BE49-F238E27FC236}">
                <a16:creationId xmlns:a16="http://schemas.microsoft.com/office/drawing/2014/main" id="{104DF6F3-EBE4-E17C-8D58-634F612FBE32}"/>
              </a:ext>
            </a:extLst>
          </p:cNvPr>
          <p:cNvSpPr txBox="1">
            <a:spLocks/>
          </p:cNvSpPr>
          <p:nvPr/>
        </p:nvSpPr>
        <p:spPr>
          <a:xfrm>
            <a:off x="4353517" y="94815"/>
            <a:ext cx="4810653" cy="132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6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States</a:t>
            </a:r>
          </a:p>
          <a:p>
            <a:r>
              <a:rPr lang="en-US" sz="2400" dirty="0">
                <a:solidFill>
                  <a:srgbClr val="004886"/>
                </a:solidFill>
              </a:rPr>
              <a:t>25 Systems</a:t>
            </a:r>
          </a:p>
          <a:p>
            <a:r>
              <a:rPr lang="en-US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million lives covered</a:t>
            </a:r>
          </a:p>
          <a:p>
            <a:r>
              <a:rPr lang="en-US" sz="2400" dirty="0">
                <a:solidFill>
                  <a:srgbClr val="004886"/>
                </a:solidFill>
              </a:rPr>
              <a:t>100,000+ calls navigated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4BFD03-7F70-57A8-36CA-3B4605E3A358}"/>
              </a:ext>
            </a:extLst>
          </p:cNvPr>
          <p:cNvSpPr/>
          <p:nvPr/>
        </p:nvSpPr>
        <p:spPr>
          <a:xfrm>
            <a:off x="5162684" y="3094385"/>
            <a:ext cx="1371600" cy="18288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Shawnee Cty, KS</a:t>
            </a:r>
          </a:p>
        </p:txBody>
      </p:sp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0BCE54CB-94D9-42E8-09C4-E55BD51B31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3033" y="3042419"/>
            <a:ext cx="310497" cy="310497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5DC049A-380B-1B4A-6995-9EA673EEA868}"/>
              </a:ext>
            </a:extLst>
          </p:cNvPr>
          <p:cNvCxnSpPr>
            <a:cxnSpLocks/>
            <a:stCxn id="84" idx="2"/>
            <a:endCxn id="49" idx="1"/>
          </p:cNvCxnSpPr>
          <p:nvPr/>
        </p:nvCxnSpPr>
        <p:spPr>
          <a:xfrm flipV="1">
            <a:off x="4848282" y="3185825"/>
            <a:ext cx="314402" cy="167091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B787F62-B385-FC4D-A8D0-BDBC2439255B}"/>
              </a:ext>
            </a:extLst>
          </p:cNvPr>
          <p:cNvSpPr/>
          <p:nvPr/>
        </p:nvSpPr>
        <p:spPr>
          <a:xfrm>
            <a:off x="2345086" y="1680265"/>
            <a:ext cx="1371600" cy="182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Spokane, WA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652CE6-3A35-D04A-8336-C4386AED7A7B}"/>
              </a:ext>
            </a:extLst>
          </p:cNvPr>
          <p:cNvCxnSpPr>
            <a:cxnSpLocks/>
            <a:stCxn id="5" idx="1"/>
            <a:endCxn id="48" idx="2"/>
          </p:cNvCxnSpPr>
          <p:nvPr/>
        </p:nvCxnSpPr>
        <p:spPr>
          <a:xfrm flipH="1" flipV="1">
            <a:off x="2085195" y="1583097"/>
            <a:ext cx="259891" cy="188608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Marker with solid fill">
            <a:extLst>
              <a:ext uri="{FF2B5EF4-FFF2-40B4-BE49-F238E27FC236}">
                <a16:creationId xmlns:a16="http://schemas.microsoft.com/office/drawing/2014/main" id="{BFF2B0F0-866D-771D-6055-210FA752C8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9946" y="1272600"/>
            <a:ext cx="310497" cy="310497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A15099EF-3AED-CE39-0746-DCCD2BADBF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8473" y="1140216"/>
            <a:ext cx="310497" cy="310497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BB3F2D56-B919-5B55-B170-78772FA80DCA}"/>
              </a:ext>
            </a:extLst>
          </p:cNvPr>
          <p:cNvSpPr/>
          <p:nvPr/>
        </p:nvSpPr>
        <p:spPr>
          <a:xfrm>
            <a:off x="2406739" y="1382815"/>
            <a:ext cx="1371600" cy="182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Snohomish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Cty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WA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1F10CFC-86EC-E4BD-D9AE-F489330FDB45}"/>
              </a:ext>
            </a:extLst>
          </p:cNvPr>
          <p:cNvCxnSpPr>
            <a:cxnSpLocks/>
          </p:cNvCxnSpPr>
          <p:nvPr/>
        </p:nvCxnSpPr>
        <p:spPr>
          <a:xfrm flipH="1" flipV="1">
            <a:off x="1922231" y="1345085"/>
            <a:ext cx="259891" cy="188608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Medical Response PPT" id="{5C11A3D1-BC5A-3A41-A172-B17FF207E036}" vid="{BC64234B-0172-954E-8703-07B701EA74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3407C4305544BB7EB7BA22333E3B2" ma:contentTypeVersion="16" ma:contentTypeDescription="Create a new document." ma:contentTypeScope="" ma:versionID="44ebf39baa9396eba004d388681c1be0">
  <xsd:schema xmlns:xsd="http://www.w3.org/2001/XMLSchema" xmlns:xs="http://www.w3.org/2001/XMLSchema" xmlns:p="http://schemas.microsoft.com/office/2006/metadata/properties" xmlns:ns2="10af7a05-38c2-4445-8254-01d3fa5a34f2" xmlns:ns3="a50f0401-3086-4ded-9399-a1ac2eaaa5c3" xmlns:ns4="8b119de6-d84e-45fd-817a-f4080b1406b5" targetNamespace="http://schemas.microsoft.com/office/2006/metadata/properties" ma:root="true" ma:fieldsID="d6e74cf3ac5777bcbb5c58a068adf6c5" ns2:_="" ns3:_="" ns4:_="">
    <xsd:import namespace="10af7a05-38c2-4445-8254-01d3fa5a34f2"/>
    <xsd:import namespace="a50f0401-3086-4ded-9399-a1ac2eaaa5c3"/>
    <xsd:import namespace="8b119de6-d84e-45fd-817a-f4080b1406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7a05-38c2-4445-8254-01d3fa5a3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aa4f179-18a6-4114-82d0-c3c9a31e3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f0401-3086-4ded-9399-a1ac2eaaa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19de6-d84e-45fd-817a-f4080b1406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2187e0f-24b7-4fc2-9a70-e764e01ba4ed}" ma:internalName="TaxCatchAll" ma:showField="CatchAllData" ma:web="a50f0401-3086-4ded-9399-a1ac2eaaa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af7a05-38c2-4445-8254-01d3fa5a34f2">
      <Terms xmlns="http://schemas.microsoft.com/office/infopath/2007/PartnerControls"/>
    </lcf76f155ced4ddcb4097134ff3c332f>
    <TaxCatchAll xmlns="8b119de6-d84e-45fd-817a-f4080b1406b5" xsi:nil="true"/>
  </documentManagement>
</p:properties>
</file>

<file path=customXml/itemProps1.xml><?xml version="1.0" encoding="utf-8"?>
<ds:datastoreItem xmlns:ds="http://schemas.openxmlformats.org/officeDocument/2006/customXml" ds:itemID="{0686E07A-394C-428A-8673-38409F62F8CD}">
  <ds:schemaRefs>
    <ds:schemaRef ds:uri="10af7a05-38c2-4445-8254-01d3fa5a34f2"/>
    <ds:schemaRef ds:uri="8b119de6-d84e-45fd-817a-f4080b1406b5"/>
    <ds:schemaRef ds:uri="a50f0401-3086-4ded-9399-a1ac2eaaa5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939563-68AC-431D-8F53-40A7CC3FE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6E0988-51A6-4CCD-BDEF-78F51C0AE170}">
  <ds:schemaRefs>
    <ds:schemaRef ds:uri="10af7a05-38c2-4445-8254-01d3fa5a34f2"/>
    <ds:schemaRef ds:uri="8b119de6-d84e-45fd-817a-f4080b1406b5"/>
    <ds:schemaRef ds:uri="a50f0401-3086-4ded-9399-a1ac2eaaa5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GMR_PPT</Template>
  <TotalTime>25553</TotalTime>
  <Words>970</Words>
  <Application>Microsoft Office PowerPoint</Application>
  <PresentationFormat>Widescreen</PresentationFormat>
  <Paragraphs>208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ArialUnicodeMS</vt:lpstr>
      <vt:lpstr>Calibri</vt:lpstr>
      <vt:lpstr>HiraginoSans-W3</vt:lpstr>
      <vt:lpstr>LucidaGrande</vt:lpstr>
      <vt:lpstr>Wingdings</vt:lpstr>
      <vt:lpstr>Office Theme</vt:lpstr>
      <vt:lpstr> 911 Nurse Navigation: Changing the EMS Paradigm</vt:lpstr>
      <vt:lpstr>PowerPoint Presentation</vt:lpstr>
      <vt:lpstr>PowerPoint Presentation</vt:lpstr>
      <vt:lpstr>Nurse Navigation</vt:lpstr>
      <vt:lpstr>PowerPoint Presentation</vt:lpstr>
      <vt:lpstr>PowerPoint Presentation</vt:lpstr>
      <vt:lpstr>Patient Experience</vt:lpstr>
      <vt:lpstr>Operational Impact</vt:lpstr>
      <vt:lpstr>Active Programs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1</dc:title>
  <dc:creator>Joshua Rose</dc:creator>
  <cp:lastModifiedBy>Burton, Sean</cp:lastModifiedBy>
  <cp:revision>84</cp:revision>
  <dcterms:created xsi:type="dcterms:W3CDTF">2018-02-01T15:36:54Z</dcterms:created>
  <dcterms:modified xsi:type="dcterms:W3CDTF">2023-08-20T19:59:01Z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0x010100B5B3407C4305544BB7EB7BA22333E3B2</vt:lpwstr>
  </property>
</Properties>
</file>