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5.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6.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7.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8.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notesSlides/notesSlide9.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0.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11.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12.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1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4.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notesSlides/notesSlide15.xml" ContentType="application/vnd.openxmlformats-officedocument.presentationml.notesSlid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notesSlides/notesSlide16.xml" ContentType="application/vnd.openxmlformats-officedocument.presentationml.notesSlid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notesSlides/notesSlide17.xml" ContentType="application/vnd.openxmlformats-officedocument.presentationml.notesSlid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notesSlides/notesSlide18.xml" ContentType="application/vnd.openxmlformats-officedocument.presentationml.notesSlid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notesSlides/notesSlide19.xml" ContentType="application/vnd.openxmlformats-officedocument.presentationml.notesSlid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notesSlides/notesSlide20.xml" ContentType="application/vnd.openxmlformats-officedocument.presentationml.notesSlid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notesSlides/notesSlide21.xml" ContentType="application/vnd.openxmlformats-officedocument.presentationml.notesSlid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notesSlides/notesSlide22.xml" ContentType="application/vnd.openxmlformats-officedocument.presentationml.notesSlid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notesSlides/notesSlide23.xml" ContentType="application/vnd.openxmlformats-officedocument.presentationml.notesSlide+xml"/>
  <Override PartName="/ppt/charts/chart23.xml" ContentType="application/vnd.openxmlformats-officedocument.drawingml.chart+xml"/>
  <Override PartName="/ppt/charts/style23.xml" ContentType="application/vnd.ms-office.chartstyle+xml"/>
  <Override PartName="/ppt/charts/colors23.xml" ContentType="application/vnd.ms-office.chartcolorstyle+xml"/>
  <Override PartName="/ppt/notesSlides/notesSlide24.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5.xml" ContentType="application/vnd.openxmlformats-officedocument.presentationml.notesSlide+xml"/>
  <Override PartName="/ppt/charts/chart24.xml" ContentType="application/vnd.openxmlformats-officedocument.drawingml.chart+xml"/>
  <Override PartName="/ppt/charts/style24.xml" ContentType="application/vnd.ms-office.chartstyle+xml"/>
  <Override PartName="/ppt/charts/colors24.xml" ContentType="application/vnd.ms-office.chartcolorstyle+xml"/>
  <Override PartName="/ppt/charts/chart25.xml" ContentType="application/vnd.openxmlformats-officedocument.drawingml.chart+xml"/>
  <Override PartName="/ppt/charts/style25.xml" ContentType="application/vnd.ms-office.chartstyle+xml"/>
  <Override PartName="/ppt/charts/colors25.xml" ContentType="application/vnd.ms-office.chartcolorstyl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charts/chart26.xml" ContentType="application/vnd.openxmlformats-officedocument.drawingml.chart+xml"/>
  <Override PartName="/ppt/charts/style26.xml" ContentType="application/vnd.ms-office.chartstyle+xml"/>
  <Override PartName="/ppt/charts/colors26.xml" ContentType="application/vnd.ms-office.chartcolorstyle+xml"/>
  <Override PartName="/ppt/notesSlides/notesSlide28.xml" ContentType="application/vnd.openxmlformats-officedocument.presentationml.notesSlide+xml"/>
  <Override PartName="/ppt/charts/chart27.xml" ContentType="application/vnd.openxmlformats-officedocument.drawingml.chart+xml"/>
  <Override PartName="/ppt/charts/style27.xml" ContentType="application/vnd.ms-office.chartstyle+xml"/>
  <Override PartName="/ppt/charts/colors27.xml" ContentType="application/vnd.ms-office.chartcolorstyle+xml"/>
  <Override PartName="/ppt/notesSlides/notesSlide29.xml" ContentType="application/vnd.openxmlformats-officedocument.presentationml.notesSlide+xml"/>
  <Override PartName="/ppt/charts/chart28.xml" ContentType="application/vnd.openxmlformats-officedocument.drawingml.chart+xml"/>
  <Override PartName="/ppt/charts/style28.xml" ContentType="application/vnd.ms-office.chartstyle+xml"/>
  <Override PartName="/ppt/charts/colors28.xml" ContentType="application/vnd.ms-office.chartcolorstyle+xml"/>
  <Override PartName="/ppt/notesSlides/notesSlide30.xml" ContentType="application/vnd.openxmlformats-officedocument.presentationml.notesSlide+xml"/>
  <Override PartName="/ppt/charts/chart29.xml" ContentType="application/vnd.openxmlformats-officedocument.drawingml.chart+xml"/>
  <Override PartName="/ppt/charts/style29.xml" ContentType="application/vnd.ms-office.chartstyle+xml"/>
  <Override PartName="/ppt/charts/colors29.xml" ContentType="application/vnd.ms-office.chartcolorstyle+xml"/>
  <Override PartName="/ppt/notesSlides/notesSlide31.xml" ContentType="application/vnd.openxmlformats-officedocument.presentationml.notesSlide+xml"/>
  <Override PartName="/ppt/charts/chart30.xml" ContentType="application/vnd.openxmlformats-officedocument.drawingml.chart+xml"/>
  <Override PartName="/ppt/charts/style30.xml" ContentType="application/vnd.ms-office.chartstyle+xml"/>
  <Override PartName="/ppt/charts/colors30.xml" ContentType="application/vnd.ms-office.chartcolorstyle+xml"/>
  <Override PartName="/ppt/notesSlides/notesSlide32.xml" ContentType="application/vnd.openxmlformats-officedocument.presentationml.notesSlide+xml"/>
  <Override PartName="/ppt/charts/chart31.xml" ContentType="application/vnd.openxmlformats-officedocument.drawingml.chart+xml"/>
  <Override PartName="/ppt/charts/style31.xml" ContentType="application/vnd.ms-office.chartstyle+xml"/>
  <Override PartName="/ppt/charts/colors31.xml" ContentType="application/vnd.ms-office.chartcolorstyle+xml"/>
  <Override PartName="/ppt/notesSlides/notesSlide33.xml" ContentType="application/vnd.openxmlformats-officedocument.presentationml.notesSlide+xml"/>
  <Override PartName="/ppt/charts/chart32.xml" ContentType="application/vnd.openxmlformats-officedocument.drawingml.chart+xml"/>
  <Override PartName="/ppt/charts/style32.xml" ContentType="application/vnd.ms-office.chartstyle+xml"/>
  <Override PartName="/ppt/charts/colors32.xml" ContentType="application/vnd.ms-office.chartcolorstyle+xml"/>
  <Override PartName="/ppt/notesSlides/notesSlide3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42"/>
  </p:notesMasterIdLst>
  <p:sldIdLst>
    <p:sldId id="256" r:id="rId5"/>
    <p:sldId id="303" r:id="rId6"/>
    <p:sldId id="257" r:id="rId7"/>
    <p:sldId id="258" r:id="rId8"/>
    <p:sldId id="259" r:id="rId9"/>
    <p:sldId id="297" r:id="rId10"/>
    <p:sldId id="260" r:id="rId11"/>
    <p:sldId id="261" r:id="rId12"/>
    <p:sldId id="262" r:id="rId13"/>
    <p:sldId id="264" r:id="rId14"/>
    <p:sldId id="265" r:id="rId15"/>
    <p:sldId id="266" r:id="rId16"/>
    <p:sldId id="298" r:id="rId17"/>
    <p:sldId id="268" r:id="rId18"/>
    <p:sldId id="304" r:id="rId19"/>
    <p:sldId id="269" r:id="rId20"/>
    <p:sldId id="270" r:id="rId21"/>
    <p:sldId id="279" r:id="rId22"/>
    <p:sldId id="280" r:id="rId23"/>
    <p:sldId id="281" r:id="rId24"/>
    <p:sldId id="282" r:id="rId25"/>
    <p:sldId id="283" r:id="rId26"/>
    <p:sldId id="284" r:id="rId27"/>
    <p:sldId id="285" r:id="rId28"/>
    <p:sldId id="286" r:id="rId29"/>
    <p:sldId id="301" r:id="rId30"/>
    <p:sldId id="274" r:id="rId31"/>
    <p:sldId id="305" r:id="rId32"/>
    <p:sldId id="275" r:id="rId33"/>
    <p:sldId id="276" r:id="rId34"/>
    <p:sldId id="294" r:id="rId35"/>
    <p:sldId id="288" r:id="rId36"/>
    <p:sldId id="278" r:id="rId37"/>
    <p:sldId id="295" r:id="rId38"/>
    <p:sldId id="296" r:id="rId39"/>
    <p:sldId id="291" r:id="rId40"/>
    <p:sldId id="299"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85EA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76731D-E7AF-47CF-8D74-62971E430604}" v="1352" dt="2023-08-23T18:54:27.99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421" autoAdjust="0"/>
    <p:restoredTop sz="63220" autoAdjust="0"/>
  </p:normalViewPr>
  <p:slideViewPr>
    <p:cSldViewPr snapToGrid="0">
      <p:cViewPr varScale="1">
        <p:scale>
          <a:sx n="42" d="100"/>
          <a:sy n="42" d="100"/>
        </p:scale>
        <p:origin x="1472" y="3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notesMaster" Target="notesMasters/notesMaster1.xml"/><Relationship Id="rId47"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https://nysacho.sharepoint.com/sites/NYSACHO_Shared/NYSACHO/Shared/Prevention%20Agenda/2025-2030/Graphs%20&amp;%20Charts.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https://nysacho.sharepoint.com/sites/NYSACHO_Shared/NYSACHO/Shared/Prevention%20Agenda/2025-2030/Graphs%20&amp;%20Charts.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https://nysacho.sharepoint.com/sites/NYSACHO_Shared/NYSACHO/Shared/Prevention%20Agenda/2025-2030/Graphs%20&amp;%20Charts.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https://nysacho.sharepoint.com/sites/NYSACHO_Shared/NYSACHO/Shared/Prevention%20Agenda/2025-2030/Graphs%20&amp;%20Charts.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https://nysacho.sharepoint.com/sites/NYSACHO_Shared/NYSACHO/Shared/Prevention%20Agenda/2025-2030/Graphs%20&amp;%20Charts.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https://nysacho.sharepoint.com/sites/NYSACHO_Shared/NYSACHO/Shared/Prevention%20Agenda/2025-2030/Graphs%20&amp;%20Charts.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https://nysacho.sharepoint.com/sites/NYSACHO_Shared/NYSACHO/Shared/Prevention%20Agenda/2025-2030/Graphs%20&amp;%20Charts.xlsx" TargetMode="External"/><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oleObject" Target="file:///C:\Users\Molly\New%20York%20State%20Assocation%20of%20County%20Health%20Officials%20(NYSACHO)\NYSACHO%20Shared%20-%20NYSACHO\Shared\Prevention%20Agenda\2025-2030\Graphs%20&amp;%20Charts.xlsx" TargetMode="External"/><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oleObject" Target="file:///C:\Users\Molly\New%20York%20State%20Assocation%20of%20County%20Health%20Officials%20(NYSACHO)\NYSACHO%20Shared%20-%20NYSACHO\Shared\Prevention%20Agenda\2025-2030\Graphs%20&amp;%20Charts.xlsx" TargetMode="External"/><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oleObject" Target="file:///C:\Users\Molly\New%20York%20State%20Assocation%20of%20County%20Health%20Officials%20(NYSACHO)\NYSACHO%20Shared%20-%20NYSACHO\Shared\Prevention%20Agenda\2025-2030\Graphs%20&amp;%20Charts.xlsx" TargetMode="External"/><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oleObject" Target="file:///C:\Users\Molly\New%20York%20State%20Assocation%20of%20County%20Health%20Officials%20(NYSACHO)\NYSACHO%20Shared%20-%20NYSACHO\Shared\Prevention%20Agenda\2025-2030\Graphs%20&amp;%20Charts.xlsx" TargetMode="External"/><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oleObject" Target="https://nysacho.sharepoint.com/sites/NYSACHO_Shared/NYSACHO/Shared/Prevention%20Agenda/2025-2030/Graphs%20&amp;%20Charts.xlsx" TargetMode="External"/><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oleObject" Target="file:///C:\Users\Molly\New%20York%20State%20Assocation%20of%20County%20Health%20Officials%20(NYSACHO)\NYSACHO%20Shared%20-%20NYSACHO\Shared\Prevention%20Agenda\2025-2030\Graphs%20&amp;%20Charts.xlsx" TargetMode="External"/><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oleObject" Target="file:///C:\Users\Molly\New%20York%20State%20Assocation%20of%20County%20Health%20Officials%20(NYSACHO)\NYSACHO%20Shared%20-%20NYSACHO\Shared\Prevention%20Agenda\2025-2030\Graphs%20&amp;%20Charts.xlsx" TargetMode="External"/><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oleObject" Target="file:///C:\Users\Molly\New%20York%20State%20Assocation%20of%20County%20Health%20Officials%20(NYSACHO)\NYSACHO%20Shared%20-%20NYSACHO\Shared\Prevention%20Agenda\2025-2030\Graphs%20&amp;%20Charts.xlsx" TargetMode="External"/><Relationship Id="rId2" Type="http://schemas.microsoft.com/office/2011/relationships/chartColorStyle" Target="colors22.xml"/><Relationship Id="rId1" Type="http://schemas.microsoft.com/office/2011/relationships/chartStyle" Target="style22.xml"/></Relationships>
</file>

<file path=ppt/charts/_rels/chart23.xml.rels><?xml version="1.0" encoding="UTF-8" standalone="yes"?>
<Relationships xmlns="http://schemas.openxmlformats.org/package/2006/relationships"><Relationship Id="rId3" Type="http://schemas.openxmlformats.org/officeDocument/2006/relationships/oleObject" Target="file:///C:\Users\Molly\New%20York%20State%20Assocation%20of%20County%20Health%20Officials%20(NYSACHO)\NYSACHO%20Shared%20-%20NYSACHO\Shared\Prevention%20Agenda\2025-2030\Graphs%20&amp;%20Charts.xlsx" TargetMode="External"/><Relationship Id="rId2" Type="http://schemas.microsoft.com/office/2011/relationships/chartColorStyle" Target="colors23.xml"/><Relationship Id="rId1" Type="http://schemas.microsoft.com/office/2011/relationships/chartStyle" Target="style23.xml"/></Relationships>
</file>

<file path=ppt/charts/_rels/chart24.xml.rels><?xml version="1.0" encoding="UTF-8" standalone="yes"?>
<Relationships xmlns="http://schemas.openxmlformats.org/package/2006/relationships"><Relationship Id="rId3" Type="http://schemas.openxmlformats.org/officeDocument/2006/relationships/oleObject" Target="https://nysacho.sharepoint.com/sites/NYSACHO_Shared/NYSACHO/Shared/Prevention%20Agenda/2025-2030/Graphs%20&amp;%20Charts.xlsx" TargetMode="External"/><Relationship Id="rId2" Type="http://schemas.microsoft.com/office/2011/relationships/chartColorStyle" Target="colors24.xml"/><Relationship Id="rId1" Type="http://schemas.microsoft.com/office/2011/relationships/chartStyle" Target="style24.xml"/></Relationships>
</file>

<file path=ppt/charts/_rels/chart25.xml.rels><?xml version="1.0" encoding="UTF-8" standalone="yes"?>
<Relationships xmlns="http://schemas.openxmlformats.org/package/2006/relationships"><Relationship Id="rId3" Type="http://schemas.openxmlformats.org/officeDocument/2006/relationships/oleObject" Target="https://nysacho.sharepoint.com/sites/NYSACHO_Shared/NYSACHO/Shared/Prevention%20Agenda/2025-2030/Graphs%20&amp;%20Charts.xlsx" TargetMode="External"/><Relationship Id="rId2" Type="http://schemas.microsoft.com/office/2011/relationships/chartColorStyle" Target="colors25.xml"/><Relationship Id="rId1" Type="http://schemas.microsoft.com/office/2011/relationships/chartStyle" Target="style25.xml"/></Relationships>
</file>

<file path=ppt/charts/_rels/chart26.xml.rels><?xml version="1.0" encoding="UTF-8" standalone="yes"?>
<Relationships xmlns="http://schemas.openxmlformats.org/package/2006/relationships"><Relationship Id="rId3" Type="http://schemas.openxmlformats.org/officeDocument/2006/relationships/oleObject" Target="https://nysacho.sharepoint.com/sites/NYSACHO_Shared/NYSACHO/Shared/Prevention%20Agenda/2025-2030/Graphs%20&amp;%20Charts.xlsx" TargetMode="External"/><Relationship Id="rId2" Type="http://schemas.microsoft.com/office/2011/relationships/chartColorStyle" Target="colors26.xml"/><Relationship Id="rId1" Type="http://schemas.microsoft.com/office/2011/relationships/chartStyle" Target="style26.xml"/></Relationships>
</file>

<file path=ppt/charts/_rels/chart27.xml.rels><?xml version="1.0" encoding="UTF-8" standalone="yes"?>
<Relationships xmlns="http://schemas.openxmlformats.org/package/2006/relationships"><Relationship Id="rId3" Type="http://schemas.openxmlformats.org/officeDocument/2006/relationships/oleObject" Target="https://nysacho.sharepoint.com/sites/NYSACHO_Shared/NYSACHO/Shared/Prevention%20Agenda/2025-2030/Graphs%20&amp;%20Charts.xlsx" TargetMode="External"/><Relationship Id="rId2" Type="http://schemas.microsoft.com/office/2011/relationships/chartColorStyle" Target="colors27.xml"/><Relationship Id="rId1" Type="http://schemas.microsoft.com/office/2011/relationships/chartStyle" Target="style27.xml"/></Relationships>
</file>

<file path=ppt/charts/_rels/chart28.xml.rels><?xml version="1.0" encoding="UTF-8" standalone="yes"?>
<Relationships xmlns="http://schemas.openxmlformats.org/package/2006/relationships"><Relationship Id="rId3" Type="http://schemas.openxmlformats.org/officeDocument/2006/relationships/oleObject" Target="https://nysacho.sharepoint.com/sites/NYSACHO_Shared/NYSACHO/Shared/Prevention%20Agenda/2025-2030/Graphs%20&amp;%20Charts.xlsx" TargetMode="External"/><Relationship Id="rId2" Type="http://schemas.microsoft.com/office/2011/relationships/chartColorStyle" Target="colors28.xml"/><Relationship Id="rId1" Type="http://schemas.microsoft.com/office/2011/relationships/chartStyle" Target="style28.xml"/></Relationships>
</file>

<file path=ppt/charts/_rels/chart29.xml.rels><?xml version="1.0" encoding="UTF-8" standalone="yes"?>
<Relationships xmlns="http://schemas.openxmlformats.org/package/2006/relationships"><Relationship Id="rId3" Type="http://schemas.openxmlformats.org/officeDocument/2006/relationships/oleObject" Target="https://nysacho.sharepoint.com/sites/NYSACHO_Shared/NYSACHO/Shared/Prevention%20Agenda/2025-2030/Graphs%20&amp;%20Charts.xlsx" TargetMode="External"/><Relationship Id="rId2" Type="http://schemas.microsoft.com/office/2011/relationships/chartColorStyle" Target="colors29.xml"/><Relationship Id="rId1" Type="http://schemas.microsoft.com/office/2011/relationships/chartStyle" Target="style29.xml"/></Relationships>
</file>

<file path=ppt/charts/_rels/chart3.xml.rels><?xml version="1.0" encoding="UTF-8" standalone="yes"?>
<Relationships xmlns="http://schemas.openxmlformats.org/package/2006/relationships"><Relationship Id="rId3" Type="http://schemas.openxmlformats.org/officeDocument/2006/relationships/oleObject" Target="https://nysacho.sharepoint.com/sites/NYSACHO_Shared/NYSACHO/Shared/Prevention%20Agenda/2025-2030/Graphs%20&amp;%20Charts.xlsx" TargetMode="External"/><Relationship Id="rId2" Type="http://schemas.microsoft.com/office/2011/relationships/chartColorStyle" Target="colors3.xml"/><Relationship Id="rId1" Type="http://schemas.microsoft.com/office/2011/relationships/chartStyle" Target="style3.xml"/></Relationships>
</file>

<file path=ppt/charts/_rels/chart30.xml.rels><?xml version="1.0" encoding="UTF-8" standalone="yes"?>
<Relationships xmlns="http://schemas.openxmlformats.org/package/2006/relationships"><Relationship Id="rId3" Type="http://schemas.openxmlformats.org/officeDocument/2006/relationships/oleObject" Target="https://nysacho.sharepoint.com/sites/NYSACHO_Shared/NYSACHO/Shared/Prevention%20Agenda/2025-2030/Graphs%20&amp;%20Charts.xlsx" TargetMode="External"/><Relationship Id="rId2" Type="http://schemas.microsoft.com/office/2011/relationships/chartColorStyle" Target="colors30.xml"/><Relationship Id="rId1" Type="http://schemas.microsoft.com/office/2011/relationships/chartStyle" Target="style30.xml"/></Relationships>
</file>

<file path=ppt/charts/_rels/chart31.xml.rels><?xml version="1.0" encoding="UTF-8" standalone="yes"?>
<Relationships xmlns="http://schemas.openxmlformats.org/package/2006/relationships"><Relationship Id="rId3" Type="http://schemas.openxmlformats.org/officeDocument/2006/relationships/oleObject" Target="https://nysacho.sharepoint.com/sites/NYSACHO_Shared/NYSACHO/Shared/Prevention%20Agenda/2025-2030/Graphs%20&amp;%20Charts.xlsx" TargetMode="External"/><Relationship Id="rId2" Type="http://schemas.microsoft.com/office/2011/relationships/chartColorStyle" Target="colors31.xml"/><Relationship Id="rId1" Type="http://schemas.microsoft.com/office/2011/relationships/chartStyle" Target="style31.xml"/></Relationships>
</file>

<file path=ppt/charts/_rels/chart32.xml.rels><?xml version="1.0" encoding="UTF-8" standalone="yes"?>
<Relationships xmlns="http://schemas.openxmlformats.org/package/2006/relationships"><Relationship Id="rId3" Type="http://schemas.openxmlformats.org/officeDocument/2006/relationships/oleObject" Target="https://nysacho.sharepoint.com/sites/NYSACHO_Shared/NYSACHO/Shared/Prevention%20Agenda/2025-2030/Graphs%20&amp;%20Charts.xlsx" TargetMode="External"/><Relationship Id="rId2" Type="http://schemas.microsoft.com/office/2011/relationships/chartColorStyle" Target="colors32.xml"/><Relationship Id="rId1" Type="http://schemas.microsoft.com/office/2011/relationships/chartStyle" Target="style32.xml"/></Relationships>
</file>

<file path=ppt/charts/_rels/chart4.xml.rels><?xml version="1.0" encoding="UTF-8" standalone="yes"?>
<Relationships xmlns="http://schemas.openxmlformats.org/package/2006/relationships"><Relationship Id="rId3" Type="http://schemas.openxmlformats.org/officeDocument/2006/relationships/oleObject" Target="https://nysacho.sharepoint.com/sites/NYSACHO_Shared/NYSACHO/Shared/Prevention%20Agenda/2025-2030/Graphs%20&amp;%20Charts.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nysacho.sharepoint.com/sites/NYSACHO_Shared/NYSACHO/Shared/Prevention%20Agenda/2025-2030/Graphs%20&amp;%20Charts.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https://nysacho.sharepoint.com/sites/NYSACHO_Shared/NYSACHO/Shared/Prevention%20Agenda/2025-2030/Graphs%20&amp;%20Charts.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https://nysacho.sharepoint.com/sites/NYSACHO_Shared/NYSACHO/Shared/Prevention%20Agenda/2025-2030/Graphs%20&amp;%20Charts.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https://nysacho.sharepoint.com/sites/NYSACHO_Shared/NYSACHO/Shared/Prevention%20Agenda/2025-2030/Graphs%20&amp;%20Charts.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https://nysacho.sharepoint.com/sites/NYSACHO_Shared/NYSACHO/Shared/Prevention%20Agenda/2025-2030/Graphs%20&amp;%20Charts.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dirty="0"/>
              <a:t>Response Rate by Region</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stacked"/>
        <c:varyColors val="0"/>
        <c:ser>
          <c:idx val="0"/>
          <c:order val="0"/>
          <c:tx>
            <c:strRef>
              <c:f>Demographics!$B$1</c:f>
              <c:strCache>
                <c:ptCount val="1"/>
                <c:pt idx="0">
                  <c:v>Respondents</c:v>
                </c:pt>
              </c:strCache>
            </c:strRef>
          </c:tx>
          <c:spPr>
            <a:solidFill>
              <a:schemeClr val="accent1"/>
            </a:solidFill>
            <a:ln>
              <a:noFill/>
            </a:ln>
            <a:effectLst/>
          </c:spPr>
          <c:invertIfNegative val="0"/>
          <c:cat>
            <c:strRef>
              <c:f>Demographics!$A$2:$A$12</c:f>
              <c:strCache>
                <c:ptCount val="10"/>
                <c:pt idx="0">
                  <c:v>Capital District</c:v>
                </c:pt>
                <c:pt idx="1">
                  <c:v>Central NY</c:v>
                </c:pt>
                <c:pt idx="2">
                  <c:v>Finger Lakes</c:v>
                </c:pt>
                <c:pt idx="3">
                  <c:v>Long Island</c:v>
                </c:pt>
                <c:pt idx="4">
                  <c:v>Mid Hudson</c:v>
                </c:pt>
                <c:pt idx="5">
                  <c:v>Mohawk Valley</c:v>
                </c:pt>
                <c:pt idx="6">
                  <c:v>New York City</c:v>
                </c:pt>
                <c:pt idx="7">
                  <c:v>North Country</c:v>
                </c:pt>
                <c:pt idx="8">
                  <c:v>Southern Tier</c:v>
                </c:pt>
                <c:pt idx="9">
                  <c:v>Western NY</c:v>
                </c:pt>
              </c:strCache>
              <c:extLst/>
            </c:strRef>
          </c:cat>
          <c:val>
            <c:numRef>
              <c:f>Demographics!$B$2:$B$12</c:f>
              <c:numCache>
                <c:formatCode>General</c:formatCode>
                <c:ptCount val="10"/>
                <c:pt idx="0">
                  <c:v>7</c:v>
                </c:pt>
                <c:pt idx="1">
                  <c:v>5</c:v>
                </c:pt>
                <c:pt idx="2">
                  <c:v>8</c:v>
                </c:pt>
                <c:pt idx="3">
                  <c:v>2</c:v>
                </c:pt>
                <c:pt idx="4">
                  <c:v>7</c:v>
                </c:pt>
                <c:pt idx="5">
                  <c:v>5</c:v>
                </c:pt>
                <c:pt idx="6">
                  <c:v>1</c:v>
                </c:pt>
                <c:pt idx="7">
                  <c:v>6</c:v>
                </c:pt>
                <c:pt idx="8">
                  <c:v>7</c:v>
                </c:pt>
                <c:pt idx="9">
                  <c:v>5</c:v>
                </c:pt>
              </c:numCache>
              <c:extLst/>
            </c:numRef>
          </c:val>
          <c:extLst>
            <c:ext xmlns:c16="http://schemas.microsoft.com/office/drawing/2014/chart" uri="{C3380CC4-5D6E-409C-BE32-E72D297353CC}">
              <c16:uniqueId val="{00000000-8E72-45AD-9D47-633A5C0CB86F}"/>
            </c:ext>
          </c:extLst>
        </c:ser>
        <c:ser>
          <c:idx val="1"/>
          <c:order val="1"/>
          <c:tx>
            <c:strRef>
              <c:f>Demographics!$C$1</c:f>
              <c:strCache>
                <c:ptCount val="1"/>
                <c:pt idx="0">
                  <c:v>Non-Respondents</c:v>
                </c:pt>
              </c:strCache>
            </c:strRef>
          </c:tx>
          <c:spPr>
            <a:solidFill>
              <a:schemeClr val="accent2"/>
            </a:solidFill>
            <a:ln>
              <a:noFill/>
            </a:ln>
            <a:effectLst/>
          </c:spPr>
          <c:invertIfNegative val="0"/>
          <c:cat>
            <c:strRef>
              <c:f>Demographics!$A$2:$A$12</c:f>
              <c:strCache>
                <c:ptCount val="10"/>
                <c:pt idx="0">
                  <c:v>Capital District</c:v>
                </c:pt>
                <c:pt idx="1">
                  <c:v>Central NY</c:v>
                </c:pt>
                <c:pt idx="2">
                  <c:v>Finger Lakes</c:v>
                </c:pt>
                <c:pt idx="3">
                  <c:v>Long Island</c:v>
                </c:pt>
                <c:pt idx="4">
                  <c:v>Mid Hudson</c:v>
                </c:pt>
                <c:pt idx="5">
                  <c:v>Mohawk Valley</c:v>
                </c:pt>
                <c:pt idx="6">
                  <c:v>New York City</c:v>
                </c:pt>
                <c:pt idx="7">
                  <c:v>North Country</c:v>
                </c:pt>
                <c:pt idx="8">
                  <c:v>Southern Tier</c:v>
                </c:pt>
                <c:pt idx="9">
                  <c:v>Western NY</c:v>
                </c:pt>
              </c:strCache>
              <c:extLst/>
            </c:strRef>
          </c:cat>
          <c:val>
            <c:numRef>
              <c:f>Demographics!$C$2:$C$12</c:f>
              <c:numCache>
                <c:formatCode>General</c:formatCode>
                <c:ptCount val="10"/>
                <c:pt idx="0">
                  <c:v>1</c:v>
                </c:pt>
                <c:pt idx="1">
                  <c:v>0</c:v>
                </c:pt>
                <c:pt idx="2">
                  <c:v>1</c:v>
                </c:pt>
                <c:pt idx="3">
                  <c:v>0</c:v>
                </c:pt>
                <c:pt idx="4">
                  <c:v>0</c:v>
                </c:pt>
                <c:pt idx="5">
                  <c:v>1</c:v>
                </c:pt>
                <c:pt idx="6">
                  <c:v>0</c:v>
                </c:pt>
                <c:pt idx="7">
                  <c:v>1</c:v>
                </c:pt>
                <c:pt idx="8">
                  <c:v>1</c:v>
                </c:pt>
                <c:pt idx="9">
                  <c:v>0</c:v>
                </c:pt>
              </c:numCache>
              <c:extLst/>
            </c:numRef>
          </c:val>
          <c:extLst>
            <c:ext xmlns:c16="http://schemas.microsoft.com/office/drawing/2014/chart" uri="{C3380CC4-5D6E-409C-BE32-E72D297353CC}">
              <c16:uniqueId val="{00000001-8E72-45AD-9D47-633A5C0CB86F}"/>
            </c:ext>
          </c:extLst>
        </c:ser>
        <c:dLbls>
          <c:showLegendKey val="0"/>
          <c:showVal val="0"/>
          <c:showCatName val="0"/>
          <c:showSerName val="0"/>
          <c:showPercent val="0"/>
          <c:showBubbleSize val="0"/>
        </c:dLbls>
        <c:gapWidth val="150"/>
        <c:overlap val="100"/>
        <c:axId val="1495821647"/>
        <c:axId val="41159551"/>
      </c:barChart>
      <c:catAx>
        <c:axId val="1495821647"/>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1159551"/>
        <c:crosses val="autoZero"/>
        <c:auto val="1"/>
        <c:lblAlgn val="ctr"/>
        <c:lblOffset val="100"/>
        <c:noMultiLvlLbl val="0"/>
      </c:catAx>
      <c:valAx>
        <c:axId val="41159551"/>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49582164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sz="1800"/>
              <a:t>Experiences with 2019-2024 Prevention Agenda Cycle</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stacked"/>
        <c:varyColors val="0"/>
        <c:ser>
          <c:idx val="0"/>
          <c:order val="0"/>
          <c:tx>
            <c:strRef>
              <c:f>'Experiences 2019-24'!$B$2</c:f>
              <c:strCache>
                <c:ptCount val="1"/>
                <c:pt idx="0">
                  <c:v>Poor</c:v>
                </c:pt>
              </c:strCache>
            </c:strRef>
          </c:tx>
          <c:spPr>
            <a:solidFill>
              <a:schemeClr val="accent1"/>
            </a:solidFill>
            <a:ln>
              <a:noFill/>
            </a:ln>
            <a:effectLst/>
          </c:spPr>
          <c:invertIfNegative val="0"/>
          <c:cat>
            <c:strRef>
              <c:f>'Experiences 2019-24'!$A$3:$A$10</c:f>
              <c:strCache>
                <c:ptCount val="8"/>
                <c:pt idx="0">
                  <c:v>Achieving improved outcomes in one or more priority areas</c:v>
                </c:pt>
                <c:pt idx="1">
                  <c:v>Collaborating with diverse community-based partners</c:v>
                </c:pt>
                <c:pt idx="2">
                  <c:v>Collaborating with policy makers from different sectors</c:v>
                </c:pt>
                <c:pt idx="3">
                  <c:v>Having consistent staff support</c:v>
                </c:pt>
                <c:pt idx="4">
                  <c:v>Knowing about evidence-based and best practice interventions</c:v>
                </c:pt>
                <c:pt idx="5">
                  <c:v>Adapting evidence-based and best practice intervention in our community</c:v>
                </c:pt>
                <c:pt idx="6">
                  <c:v>Connecting with outside subject matter experts</c:v>
                </c:pt>
                <c:pt idx="7">
                  <c:v>Maintaining communication among partners</c:v>
                </c:pt>
              </c:strCache>
            </c:strRef>
          </c:cat>
          <c:val>
            <c:numRef>
              <c:f>'Experiences 2019-24'!$B$3:$B$10</c:f>
              <c:numCache>
                <c:formatCode>0.00%</c:formatCode>
                <c:ptCount val="8"/>
                <c:pt idx="0">
                  <c:v>0.19607843137254902</c:v>
                </c:pt>
                <c:pt idx="1">
                  <c:v>0</c:v>
                </c:pt>
                <c:pt idx="2">
                  <c:v>0.15384615384615385</c:v>
                </c:pt>
                <c:pt idx="3">
                  <c:v>7.6923076923076927E-2</c:v>
                </c:pt>
                <c:pt idx="4">
                  <c:v>0</c:v>
                </c:pt>
                <c:pt idx="5">
                  <c:v>7.6923076923076927E-2</c:v>
                </c:pt>
                <c:pt idx="6">
                  <c:v>0.13461538461538461</c:v>
                </c:pt>
                <c:pt idx="7">
                  <c:v>0</c:v>
                </c:pt>
              </c:numCache>
            </c:numRef>
          </c:val>
          <c:extLst>
            <c:ext xmlns:c16="http://schemas.microsoft.com/office/drawing/2014/chart" uri="{C3380CC4-5D6E-409C-BE32-E72D297353CC}">
              <c16:uniqueId val="{00000000-7ABE-40AB-AD2A-330094BA32D6}"/>
            </c:ext>
          </c:extLst>
        </c:ser>
        <c:ser>
          <c:idx val="1"/>
          <c:order val="1"/>
          <c:tx>
            <c:strRef>
              <c:f>'Experiences 2019-24'!$C$2</c:f>
              <c:strCache>
                <c:ptCount val="1"/>
                <c:pt idx="0">
                  <c:v>Fair</c:v>
                </c:pt>
              </c:strCache>
            </c:strRef>
          </c:tx>
          <c:spPr>
            <a:solidFill>
              <a:schemeClr val="accent2"/>
            </a:solidFill>
            <a:ln>
              <a:noFill/>
            </a:ln>
            <a:effectLst/>
          </c:spPr>
          <c:invertIfNegative val="0"/>
          <c:cat>
            <c:strRef>
              <c:f>'Experiences 2019-24'!$A$3:$A$10</c:f>
              <c:strCache>
                <c:ptCount val="8"/>
                <c:pt idx="0">
                  <c:v>Achieving improved outcomes in one or more priority areas</c:v>
                </c:pt>
                <c:pt idx="1">
                  <c:v>Collaborating with diverse community-based partners</c:v>
                </c:pt>
                <c:pt idx="2">
                  <c:v>Collaborating with policy makers from different sectors</c:v>
                </c:pt>
                <c:pt idx="3">
                  <c:v>Having consistent staff support</c:v>
                </c:pt>
                <c:pt idx="4">
                  <c:v>Knowing about evidence-based and best practice interventions</c:v>
                </c:pt>
                <c:pt idx="5">
                  <c:v>Adapting evidence-based and best practice intervention in our community</c:v>
                </c:pt>
                <c:pt idx="6">
                  <c:v>Connecting with outside subject matter experts</c:v>
                </c:pt>
                <c:pt idx="7">
                  <c:v>Maintaining communication among partners</c:v>
                </c:pt>
              </c:strCache>
            </c:strRef>
          </c:cat>
          <c:val>
            <c:numRef>
              <c:f>'Experiences 2019-24'!$C$3:$C$10</c:f>
              <c:numCache>
                <c:formatCode>0.00%</c:formatCode>
                <c:ptCount val="8"/>
                <c:pt idx="0">
                  <c:v>0.29411764705882354</c:v>
                </c:pt>
                <c:pt idx="1">
                  <c:v>0.19230769230769232</c:v>
                </c:pt>
                <c:pt idx="2">
                  <c:v>0.28846153846153844</c:v>
                </c:pt>
                <c:pt idx="3">
                  <c:v>0.36538461538461536</c:v>
                </c:pt>
                <c:pt idx="4">
                  <c:v>0.23076923076923078</c:v>
                </c:pt>
                <c:pt idx="5">
                  <c:v>0.40384615384615385</c:v>
                </c:pt>
                <c:pt idx="6">
                  <c:v>0.32692307692307693</c:v>
                </c:pt>
                <c:pt idx="7">
                  <c:v>0.17307692307692307</c:v>
                </c:pt>
              </c:numCache>
            </c:numRef>
          </c:val>
          <c:extLst>
            <c:ext xmlns:c16="http://schemas.microsoft.com/office/drawing/2014/chart" uri="{C3380CC4-5D6E-409C-BE32-E72D297353CC}">
              <c16:uniqueId val="{00000001-7ABE-40AB-AD2A-330094BA32D6}"/>
            </c:ext>
          </c:extLst>
        </c:ser>
        <c:ser>
          <c:idx val="2"/>
          <c:order val="2"/>
          <c:tx>
            <c:strRef>
              <c:f>'Experiences 2019-24'!$D$2</c:f>
              <c:strCache>
                <c:ptCount val="1"/>
                <c:pt idx="0">
                  <c:v>Good</c:v>
                </c:pt>
              </c:strCache>
            </c:strRef>
          </c:tx>
          <c:spPr>
            <a:solidFill>
              <a:schemeClr val="accent3"/>
            </a:solidFill>
            <a:ln>
              <a:noFill/>
            </a:ln>
            <a:effectLst/>
          </c:spPr>
          <c:invertIfNegative val="0"/>
          <c:cat>
            <c:strRef>
              <c:f>'Experiences 2019-24'!$A$3:$A$10</c:f>
              <c:strCache>
                <c:ptCount val="8"/>
                <c:pt idx="0">
                  <c:v>Achieving improved outcomes in one or more priority areas</c:v>
                </c:pt>
                <c:pt idx="1">
                  <c:v>Collaborating with diverse community-based partners</c:v>
                </c:pt>
                <c:pt idx="2">
                  <c:v>Collaborating with policy makers from different sectors</c:v>
                </c:pt>
                <c:pt idx="3">
                  <c:v>Having consistent staff support</c:v>
                </c:pt>
                <c:pt idx="4">
                  <c:v>Knowing about evidence-based and best practice interventions</c:v>
                </c:pt>
                <c:pt idx="5">
                  <c:v>Adapting evidence-based and best practice intervention in our community</c:v>
                </c:pt>
                <c:pt idx="6">
                  <c:v>Connecting with outside subject matter experts</c:v>
                </c:pt>
                <c:pt idx="7">
                  <c:v>Maintaining communication among partners</c:v>
                </c:pt>
              </c:strCache>
            </c:strRef>
          </c:cat>
          <c:val>
            <c:numRef>
              <c:f>'Experiences 2019-24'!$D$3:$D$10</c:f>
              <c:numCache>
                <c:formatCode>0.00%</c:formatCode>
                <c:ptCount val="8"/>
                <c:pt idx="0">
                  <c:v>0.45098039215686275</c:v>
                </c:pt>
                <c:pt idx="1">
                  <c:v>0.32692307692307693</c:v>
                </c:pt>
                <c:pt idx="2">
                  <c:v>0.38461538461538464</c:v>
                </c:pt>
                <c:pt idx="3">
                  <c:v>0.38461538461538464</c:v>
                </c:pt>
                <c:pt idx="4">
                  <c:v>0.30769230769230771</c:v>
                </c:pt>
                <c:pt idx="5">
                  <c:v>0.19230769230769232</c:v>
                </c:pt>
                <c:pt idx="6">
                  <c:v>0.30769230769230771</c:v>
                </c:pt>
                <c:pt idx="7">
                  <c:v>0.44230769230769229</c:v>
                </c:pt>
              </c:numCache>
            </c:numRef>
          </c:val>
          <c:extLst>
            <c:ext xmlns:c16="http://schemas.microsoft.com/office/drawing/2014/chart" uri="{C3380CC4-5D6E-409C-BE32-E72D297353CC}">
              <c16:uniqueId val="{00000002-7ABE-40AB-AD2A-330094BA32D6}"/>
            </c:ext>
          </c:extLst>
        </c:ser>
        <c:ser>
          <c:idx val="3"/>
          <c:order val="3"/>
          <c:tx>
            <c:strRef>
              <c:f>'Experiences 2019-24'!$E$2</c:f>
              <c:strCache>
                <c:ptCount val="1"/>
                <c:pt idx="0">
                  <c:v>Very Good</c:v>
                </c:pt>
              </c:strCache>
            </c:strRef>
          </c:tx>
          <c:spPr>
            <a:solidFill>
              <a:schemeClr val="accent4"/>
            </a:solidFill>
            <a:ln>
              <a:noFill/>
            </a:ln>
            <a:effectLst/>
          </c:spPr>
          <c:invertIfNegative val="0"/>
          <c:cat>
            <c:strRef>
              <c:f>'Experiences 2019-24'!$A$3:$A$10</c:f>
              <c:strCache>
                <c:ptCount val="8"/>
                <c:pt idx="0">
                  <c:v>Achieving improved outcomes in one or more priority areas</c:v>
                </c:pt>
                <c:pt idx="1">
                  <c:v>Collaborating with diverse community-based partners</c:v>
                </c:pt>
                <c:pt idx="2">
                  <c:v>Collaborating with policy makers from different sectors</c:v>
                </c:pt>
                <c:pt idx="3">
                  <c:v>Having consistent staff support</c:v>
                </c:pt>
                <c:pt idx="4">
                  <c:v>Knowing about evidence-based and best practice interventions</c:v>
                </c:pt>
                <c:pt idx="5">
                  <c:v>Adapting evidence-based and best practice intervention in our community</c:v>
                </c:pt>
                <c:pt idx="6">
                  <c:v>Connecting with outside subject matter experts</c:v>
                </c:pt>
                <c:pt idx="7">
                  <c:v>Maintaining communication among partners</c:v>
                </c:pt>
              </c:strCache>
            </c:strRef>
          </c:cat>
          <c:val>
            <c:numRef>
              <c:f>'Experiences 2019-24'!$E$3:$E$10</c:f>
              <c:numCache>
                <c:formatCode>0.00%</c:formatCode>
                <c:ptCount val="8"/>
                <c:pt idx="0">
                  <c:v>5.8823529411764705E-2</c:v>
                </c:pt>
                <c:pt idx="1">
                  <c:v>0.34615384615384615</c:v>
                </c:pt>
                <c:pt idx="2">
                  <c:v>0.15384615384615385</c:v>
                </c:pt>
                <c:pt idx="3">
                  <c:v>0.13461538461538461</c:v>
                </c:pt>
                <c:pt idx="4">
                  <c:v>0.34615384615384615</c:v>
                </c:pt>
                <c:pt idx="5">
                  <c:v>0.28846153846153844</c:v>
                </c:pt>
                <c:pt idx="6">
                  <c:v>0.21153846153846154</c:v>
                </c:pt>
                <c:pt idx="7">
                  <c:v>0.32692307692307693</c:v>
                </c:pt>
              </c:numCache>
            </c:numRef>
          </c:val>
          <c:extLst>
            <c:ext xmlns:c16="http://schemas.microsoft.com/office/drawing/2014/chart" uri="{C3380CC4-5D6E-409C-BE32-E72D297353CC}">
              <c16:uniqueId val="{00000003-7ABE-40AB-AD2A-330094BA32D6}"/>
            </c:ext>
          </c:extLst>
        </c:ser>
        <c:ser>
          <c:idx val="4"/>
          <c:order val="4"/>
          <c:tx>
            <c:strRef>
              <c:f>'Experiences 2019-24'!$F$2</c:f>
              <c:strCache>
                <c:ptCount val="1"/>
                <c:pt idx="0">
                  <c:v>Excellent </c:v>
                </c:pt>
              </c:strCache>
            </c:strRef>
          </c:tx>
          <c:spPr>
            <a:solidFill>
              <a:schemeClr val="accent5"/>
            </a:solidFill>
            <a:ln>
              <a:noFill/>
            </a:ln>
            <a:effectLst/>
          </c:spPr>
          <c:invertIfNegative val="0"/>
          <c:cat>
            <c:strRef>
              <c:f>'Experiences 2019-24'!$A$3:$A$10</c:f>
              <c:strCache>
                <c:ptCount val="8"/>
                <c:pt idx="0">
                  <c:v>Achieving improved outcomes in one or more priority areas</c:v>
                </c:pt>
                <c:pt idx="1">
                  <c:v>Collaborating with diverse community-based partners</c:v>
                </c:pt>
                <c:pt idx="2">
                  <c:v>Collaborating with policy makers from different sectors</c:v>
                </c:pt>
                <c:pt idx="3">
                  <c:v>Having consistent staff support</c:v>
                </c:pt>
                <c:pt idx="4">
                  <c:v>Knowing about evidence-based and best practice interventions</c:v>
                </c:pt>
                <c:pt idx="5">
                  <c:v>Adapting evidence-based and best practice intervention in our community</c:v>
                </c:pt>
                <c:pt idx="6">
                  <c:v>Connecting with outside subject matter experts</c:v>
                </c:pt>
                <c:pt idx="7">
                  <c:v>Maintaining communication among partners</c:v>
                </c:pt>
              </c:strCache>
            </c:strRef>
          </c:cat>
          <c:val>
            <c:numRef>
              <c:f>'Experiences 2019-24'!$F$3:$F$10</c:f>
              <c:numCache>
                <c:formatCode>0.00%</c:formatCode>
                <c:ptCount val="8"/>
                <c:pt idx="0">
                  <c:v>0</c:v>
                </c:pt>
                <c:pt idx="1">
                  <c:v>0.13461538461538461</c:v>
                </c:pt>
                <c:pt idx="2">
                  <c:v>1.9230769230769232E-2</c:v>
                </c:pt>
                <c:pt idx="3">
                  <c:v>3.8461538461538464E-2</c:v>
                </c:pt>
                <c:pt idx="4">
                  <c:v>0.11538461538461539</c:v>
                </c:pt>
                <c:pt idx="5">
                  <c:v>3.8461538461538464E-2</c:v>
                </c:pt>
                <c:pt idx="6">
                  <c:v>1.9230769230769232E-2</c:v>
                </c:pt>
                <c:pt idx="7">
                  <c:v>5.7692307692307696E-2</c:v>
                </c:pt>
              </c:numCache>
            </c:numRef>
          </c:val>
          <c:extLst>
            <c:ext xmlns:c16="http://schemas.microsoft.com/office/drawing/2014/chart" uri="{C3380CC4-5D6E-409C-BE32-E72D297353CC}">
              <c16:uniqueId val="{00000004-7ABE-40AB-AD2A-330094BA32D6}"/>
            </c:ext>
          </c:extLst>
        </c:ser>
        <c:dLbls>
          <c:showLegendKey val="0"/>
          <c:showVal val="0"/>
          <c:showCatName val="0"/>
          <c:showSerName val="0"/>
          <c:showPercent val="0"/>
          <c:showBubbleSize val="0"/>
        </c:dLbls>
        <c:gapWidth val="150"/>
        <c:overlap val="100"/>
        <c:axId val="283399327"/>
        <c:axId val="340081327"/>
      </c:barChart>
      <c:catAx>
        <c:axId val="283399327"/>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40081327"/>
        <c:crosses val="autoZero"/>
        <c:auto val="1"/>
        <c:lblAlgn val="ctr"/>
        <c:lblOffset val="100"/>
        <c:noMultiLvlLbl val="0"/>
      </c:catAx>
      <c:valAx>
        <c:axId val="340081327"/>
        <c:scaling>
          <c:orientation val="minMax"/>
        </c:scaling>
        <c:delete val="0"/>
        <c:axPos val="b"/>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28339932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sz="1800" dirty="0"/>
              <a:t>Average Ranking of LHD Experiences with 2019-2024 Prevention Agenda Cycle </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'Experiences 2019-24'!$H$13</c:f>
              <c:strCache>
                <c:ptCount val="1"/>
                <c:pt idx="0">
                  <c:v>Average </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200" b="1" i="0" u="none" strike="noStrike" kern="1200" baseline="0">
                    <a:solidFill>
                      <a:srgbClr val="FF0000"/>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'Experiences 2019-24'!$A$14:$A$21</c:f>
              <c:strCache>
                <c:ptCount val="8"/>
                <c:pt idx="0">
                  <c:v>Achieving improved outcomes in one or more priority areas</c:v>
                </c:pt>
                <c:pt idx="1">
                  <c:v>Collaborating with diverse community-based partners</c:v>
                </c:pt>
                <c:pt idx="2">
                  <c:v>Collaborating with policy makers from different sectors</c:v>
                </c:pt>
                <c:pt idx="3">
                  <c:v>Having consistent staff support</c:v>
                </c:pt>
                <c:pt idx="4">
                  <c:v>Knowing about evidence-based and best practice interventions</c:v>
                </c:pt>
                <c:pt idx="5">
                  <c:v>Adapting evidence-based and best practice intervention in our community</c:v>
                </c:pt>
                <c:pt idx="6">
                  <c:v>Connecting with outside subject matter experts</c:v>
                </c:pt>
                <c:pt idx="7">
                  <c:v>Maintaining communication among partners</c:v>
                </c:pt>
              </c:strCache>
            </c:strRef>
          </c:cat>
          <c:val>
            <c:numRef>
              <c:f>'Experiences 2019-24'!$H$14:$H$21</c:f>
              <c:numCache>
                <c:formatCode>0.00</c:formatCode>
                <c:ptCount val="8"/>
                <c:pt idx="0">
                  <c:v>2.3725490196078431</c:v>
                </c:pt>
                <c:pt idx="1">
                  <c:v>3.4230769230769229</c:v>
                </c:pt>
                <c:pt idx="2">
                  <c:v>2.5961538461538463</c:v>
                </c:pt>
                <c:pt idx="3">
                  <c:v>2.6923076923076925</c:v>
                </c:pt>
                <c:pt idx="4">
                  <c:v>3.3461538461538463</c:v>
                </c:pt>
                <c:pt idx="5">
                  <c:v>2.8076923076923075</c:v>
                </c:pt>
                <c:pt idx="6">
                  <c:v>2.6538461538461537</c:v>
                </c:pt>
                <c:pt idx="7">
                  <c:v>3.2692307692307692</c:v>
                </c:pt>
              </c:numCache>
            </c:numRef>
          </c:val>
          <c:extLst>
            <c:ext xmlns:c16="http://schemas.microsoft.com/office/drawing/2014/chart" uri="{C3380CC4-5D6E-409C-BE32-E72D297353CC}">
              <c16:uniqueId val="{00000000-9EF6-45D9-B50E-0CAC30D1A12A}"/>
            </c:ext>
          </c:extLst>
        </c:ser>
        <c:dLbls>
          <c:dLblPos val="outEnd"/>
          <c:showLegendKey val="0"/>
          <c:showVal val="1"/>
          <c:showCatName val="0"/>
          <c:showSerName val="0"/>
          <c:showPercent val="0"/>
          <c:showBubbleSize val="0"/>
        </c:dLbls>
        <c:gapWidth val="182"/>
        <c:axId val="243309695"/>
        <c:axId val="42474527"/>
      </c:barChart>
      <c:catAx>
        <c:axId val="24330969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2474527"/>
        <c:crosses val="autoZero"/>
        <c:auto val="1"/>
        <c:lblAlgn val="ctr"/>
        <c:lblOffset val="100"/>
        <c:noMultiLvlLbl val="0"/>
      </c:catAx>
      <c:valAx>
        <c:axId val="42474527"/>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r>
                  <a:rPr lang="en-US" sz="1050" dirty="0"/>
                  <a:t>Average Ranking</a:t>
                </a:r>
              </a:p>
            </c:rich>
          </c:tx>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243309695"/>
        <c:crosses val="autoZero"/>
        <c:crossBetween val="between"/>
      </c:valAx>
      <c:spPr>
        <a:noFill/>
        <a:ln>
          <a:noFill/>
        </a:ln>
        <a:effectLst/>
      </c:spPr>
    </c:plotArea>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a:defRPr sz="1800" b="0" i="0" u="none" strike="noStrike" kern="1200" spc="0" baseline="0">
                <a:solidFill>
                  <a:schemeClr val="tx1">
                    <a:lumMod val="65000"/>
                    <a:lumOff val="35000"/>
                  </a:schemeClr>
                </a:solidFill>
                <a:latin typeface="+mn-lt"/>
                <a:ea typeface="+mn-ea"/>
                <a:cs typeface="+mn-cs"/>
              </a:defRPr>
            </a:pPr>
            <a:r>
              <a:rPr lang="en-US" sz="1800"/>
              <a:t>Support Provided by Outside Organizations 2019-2024 Prevention Agenda Cycle</a:t>
            </a:r>
          </a:p>
        </c:rich>
      </c:tx>
      <c:layout>
        <c:manualLayout>
          <c:xMode val="edge"/>
          <c:yMode val="edge"/>
          <c:x val="0.14796915802128349"/>
          <c:y val="1.8505667360629193E-2"/>
        </c:manualLayout>
      </c:layout>
      <c:overlay val="0"/>
      <c:spPr>
        <a:noFill/>
        <a:ln>
          <a:noFill/>
        </a:ln>
        <a:effectLst/>
      </c:spPr>
      <c:txPr>
        <a:bodyPr rot="0" spcFirstLastPara="1" vertOverflow="ellipsis" vert="horz" wrap="square" anchor="ctr" anchorCtr="1"/>
        <a:lstStyle/>
        <a:p>
          <a:pPr algn="ct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stacked"/>
        <c:varyColors val="0"/>
        <c:ser>
          <c:idx val="0"/>
          <c:order val="0"/>
          <c:tx>
            <c:strRef>
              <c:f>'Support Recevied 2019-24'!$B$2</c:f>
              <c:strCache>
                <c:ptCount val="1"/>
                <c:pt idx="0">
                  <c:v>Data</c:v>
                </c:pt>
              </c:strCache>
            </c:strRef>
          </c:tx>
          <c:spPr>
            <a:solidFill>
              <a:schemeClr val="accent1"/>
            </a:solidFill>
            <a:ln>
              <a:noFill/>
            </a:ln>
            <a:effectLst/>
          </c:spPr>
          <c:invertIfNegative val="0"/>
          <c:cat>
            <c:strRef>
              <c:f>'Support Recevied 2019-24'!$A$3:$A$8</c:f>
              <c:strCache>
                <c:ptCount val="6"/>
                <c:pt idx="0">
                  <c:v>New York State Department of Health (NYSDOH)</c:v>
                </c:pt>
                <c:pt idx="1">
                  <c:v>New York State Association of County Health Officials (NYSACHO)</c:v>
                </c:pt>
                <c:pt idx="2">
                  <c:v>New York Academy of Medicine (NYAM)</c:v>
                </c:pt>
                <c:pt idx="3">
                  <c:v>Healthcare Association of NYS (HANYS)</c:v>
                </c:pt>
                <c:pt idx="4">
                  <c:v>Local or Regional population health or health care focused networks/organizations</c:v>
                </c:pt>
                <c:pt idx="5">
                  <c:v>Greater New York Hospital Association (GNYHA)</c:v>
                </c:pt>
              </c:strCache>
            </c:strRef>
          </c:cat>
          <c:val>
            <c:numRef>
              <c:f>'Support Recevied 2019-24'!$B$3:$B$8</c:f>
              <c:numCache>
                <c:formatCode>General</c:formatCode>
                <c:ptCount val="6"/>
                <c:pt idx="0">
                  <c:v>43</c:v>
                </c:pt>
                <c:pt idx="1">
                  <c:v>10</c:v>
                </c:pt>
                <c:pt idx="2">
                  <c:v>0</c:v>
                </c:pt>
                <c:pt idx="3">
                  <c:v>6</c:v>
                </c:pt>
                <c:pt idx="4">
                  <c:v>31</c:v>
                </c:pt>
                <c:pt idx="5">
                  <c:v>1</c:v>
                </c:pt>
              </c:numCache>
            </c:numRef>
          </c:val>
          <c:extLst>
            <c:ext xmlns:c16="http://schemas.microsoft.com/office/drawing/2014/chart" uri="{C3380CC4-5D6E-409C-BE32-E72D297353CC}">
              <c16:uniqueId val="{00000000-CF95-48BD-8DDD-59B8DC7F3712}"/>
            </c:ext>
          </c:extLst>
        </c:ser>
        <c:ser>
          <c:idx val="1"/>
          <c:order val="1"/>
          <c:tx>
            <c:strRef>
              <c:f>'Support Recevied 2019-24'!$C$2</c:f>
              <c:strCache>
                <c:ptCount val="1"/>
                <c:pt idx="0">
                  <c:v>Data Analysis</c:v>
                </c:pt>
              </c:strCache>
            </c:strRef>
          </c:tx>
          <c:spPr>
            <a:solidFill>
              <a:schemeClr val="accent2"/>
            </a:solidFill>
            <a:ln>
              <a:noFill/>
            </a:ln>
            <a:effectLst/>
          </c:spPr>
          <c:invertIfNegative val="0"/>
          <c:cat>
            <c:strRef>
              <c:f>'Support Recevied 2019-24'!$A$3:$A$8</c:f>
              <c:strCache>
                <c:ptCount val="6"/>
                <c:pt idx="0">
                  <c:v>New York State Department of Health (NYSDOH)</c:v>
                </c:pt>
                <c:pt idx="1">
                  <c:v>New York State Association of County Health Officials (NYSACHO)</c:v>
                </c:pt>
                <c:pt idx="2">
                  <c:v>New York Academy of Medicine (NYAM)</c:v>
                </c:pt>
                <c:pt idx="3">
                  <c:v>Healthcare Association of NYS (HANYS)</c:v>
                </c:pt>
                <c:pt idx="4">
                  <c:v>Local or Regional population health or health care focused networks/organizations</c:v>
                </c:pt>
                <c:pt idx="5">
                  <c:v>Greater New York Hospital Association (GNYHA)</c:v>
                </c:pt>
              </c:strCache>
            </c:strRef>
          </c:cat>
          <c:val>
            <c:numRef>
              <c:f>'Support Recevied 2019-24'!$C$3:$C$8</c:f>
              <c:numCache>
                <c:formatCode>General</c:formatCode>
                <c:ptCount val="6"/>
                <c:pt idx="0">
                  <c:v>11</c:v>
                </c:pt>
                <c:pt idx="1">
                  <c:v>4</c:v>
                </c:pt>
                <c:pt idx="2">
                  <c:v>0</c:v>
                </c:pt>
                <c:pt idx="3">
                  <c:v>0</c:v>
                </c:pt>
                <c:pt idx="4">
                  <c:v>26</c:v>
                </c:pt>
                <c:pt idx="5">
                  <c:v>1</c:v>
                </c:pt>
              </c:numCache>
            </c:numRef>
          </c:val>
          <c:extLst>
            <c:ext xmlns:c16="http://schemas.microsoft.com/office/drawing/2014/chart" uri="{C3380CC4-5D6E-409C-BE32-E72D297353CC}">
              <c16:uniqueId val="{00000001-CF95-48BD-8DDD-59B8DC7F3712}"/>
            </c:ext>
          </c:extLst>
        </c:ser>
        <c:ser>
          <c:idx val="2"/>
          <c:order val="2"/>
          <c:tx>
            <c:strRef>
              <c:f>'Support Recevied 2019-24'!$D$2</c:f>
              <c:strCache>
                <c:ptCount val="1"/>
                <c:pt idx="0">
                  <c:v>Technical Assistance</c:v>
                </c:pt>
              </c:strCache>
            </c:strRef>
          </c:tx>
          <c:spPr>
            <a:solidFill>
              <a:schemeClr val="accent3"/>
            </a:solidFill>
            <a:ln>
              <a:noFill/>
            </a:ln>
            <a:effectLst/>
          </c:spPr>
          <c:invertIfNegative val="0"/>
          <c:cat>
            <c:strRef>
              <c:f>'Support Recevied 2019-24'!$A$3:$A$8</c:f>
              <c:strCache>
                <c:ptCount val="6"/>
                <c:pt idx="0">
                  <c:v>New York State Department of Health (NYSDOH)</c:v>
                </c:pt>
                <c:pt idx="1">
                  <c:v>New York State Association of County Health Officials (NYSACHO)</c:v>
                </c:pt>
                <c:pt idx="2">
                  <c:v>New York Academy of Medicine (NYAM)</c:v>
                </c:pt>
                <c:pt idx="3">
                  <c:v>Healthcare Association of NYS (HANYS)</c:v>
                </c:pt>
                <c:pt idx="4">
                  <c:v>Local or Regional population health or health care focused networks/organizations</c:v>
                </c:pt>
                <c:pt idx="5">
                  <c:v>Greater New York Hospital Association (GNYHA)</c:v>
                </c:pt>
              </c:strCache>
            </c:strRef>
          </c:cat>
          <c:val>
            <c:numRef>
              <c:f>'Support Recevied 2019-24'!$D$3:$D$8</c:f>
              <c:numCache>
                <c:formatCode>General</c:formatCode>
                <c:ptCount val="6"/>
                <c:pt idx="0">
                  <c:v>17</c:v>
                </c:pt>
                <c:pt idx="1">
                  <c:v>23</c:v>
                </c:pt>
                <c:pt idx="2">
                  <c:v>1</c:v>
                </c:pt>
                <c:pt idx="3">
                  <c:v>1</c:v>
                </c:pt>
                <c:pt idx="4">
                  <c:v>23</c:v>
                </c:pt>
                <c:pt idx="5">
                  <c:v>1</c:v>
                </c:pt>
              </c:numCache>
            </c:numRef>
          </c:val>
          <c:extLst>
            <c:ext xmlns:c16="http://schemas.microsoft.com/office/drawing/2014/chart" uri="{C3380CC4-5D6E-409C-BE32-E72D297353CC}">
              <c16:uniqueId val="{00000002-CF95-48BD-8DDD-59B8DC7F3712}"/>
            </c:ext>
          </c:extLst>
        </c:ser>
        <c:ser>
          <c:idx val="3"/>
          <c:order val="3"/>
          <c:tx>
            <c:strRef>
              <c:f>'Support Recevied 2019-24'!$E$2</c:f>
              <c:strCache>
                <c:ptCount val="1"/>
                <c:pt idx="0">
                  <c:v>Training/Education</c:v>
                </c:pt>
              </c:strCache>
            </c:strRef>
          </c:tx>
          <c:spPr>
            <a:solidFill>
              <a:schemeClr val="accent4"/>
            </a:solidFill>
            <a:ln>
              <a:noFill/>
            </a:ln>
            <a:effectLst/>
          </c:spPr>
          <c:invertIfNegative val="0"/>
          <c:cat>
            <c:strRef>
              <c:f>'Support Recevied 2019-24'!$A$3:$A$8</c:f>
              <c:strCache>
                <c:ptCount val="6"/>
                <c:pt idx="0">
                  <c:v>New York State Department of Health (NYSDOH)</c:v>
                </c:pt>
                <c:pt idx="1">
                  <c:v>New York State Association of County Health Officials (NYSACHO)</c:v>
                </c:pt>
                <c:pt idx="2">
                  <c:v>New York Academy of Medicine (NYAM)</c:v>
                </c:pt>
                <c:pt idx="3">
                  <c:v>Healthcare Association of NYS (HANYS)</c:v>
                </c:pt>
                <c:pt idx="4">
                  <c:v>Local or Regional population health or health care focused networks/organizations</c:v>
                </c:pt>
                <c:pt idx="5">
                  <c:v>Greater New York Hospital Association (GNYHA)</c:v>
                </c:pt>
              </c:strCache>
            </c:strRef>
          </c:cat>
          <c:val>
            <c:numRef>
              <c:f>'Support Recevied 2019-24'!$E$3:$E$8</c:f>
              <c:numCache>
                <c:formatCode>General</c:formatCode>
                <c:ptCount val="6"/>
                <c:pt idx="0">
                  <c:v>31</c:v>
                </c:pt>
                <c:pt idx="1">
                  <c:v>42</c:v>
                </c:pt>
                <c:pt idx="2">
                  <c:v>5</c:v>
                </c:pt>
                <c:pt idx="3">
                  <c:v>3</c:v>
                </c:pt>
                <c:pt idx="4">
                  <c:v>19</c:v>
                </c:pt>
                <c:pt idx="5">
                  <c:v>1</c:v>
                </c:pt>
              </c:numCache>
            </c:numRef>
          </c:val>
          <c:extLst>
            <c:ext xmlns:c16="http://schemas.microsoft.com/office/drawing/2014/chart" uri="{C3380CC4-5D6E-409C-BE32-E72D297353CC}">
              <c16:uniqueId val="{00000003-CF95-48BD-8DDD-59B8DC7F3712}"/>
            </c:ext>
          </c:extLst>
        </c:ser>
        <c:ser>
          <c:idx val="4"/>
          <c:order val="4"/>
          <c:tx>
            <c:strRef>
              <c:f>'Support Recevied 2019-24'!$F$2</c:f>
              <c:strCache>
                <c:ptCount val="1"/>
                <c:pt idx="0">
                  <c:v>Funding</c:v>
                </c:pt>
              </c:strCache>
            </c:strRef>
          </c:tx>
          <c:spPr>
            <a:solidFill>
              <a:schemeClr val="accent5"/>
            </a:solidFill>
            <a:ln>
              <a:noFill/>
            </a:ln>
            <a:effectLst/>
          </c:spPr>
          <c:invertIfNegative val="0"/>
          <c:cat>
            <c:strRef>
              <c:f>'Support Recevied 2019-24'!$A$3:$A$8</c:f>
              <c:strCache>
                <c:ptCount val="6"/>
                <c:pt idx="0">
                  <c:v>New York State Department of Health (NYSDOH)</c:v>
                </c:pt>
                <c:pt idx="1">
                  <c:v>New York State Association of County Health Officials (NYSACHO)</c:v>
                </c:pt>
                <c:pt idx="2">
                  <c:v>New York Academy of Medicine (NYAM)</c:v>
                </c:pt>
                <c:pt idx="3">
                  <c:v>Healthcare Association of NYS (HANYS)</c:v>
                </c:pt>
                <c:pt idx="4">
                  <c:v>Local or Regional population health or health care focused networks/organizations</c:v>
                </c:pt>
                <c:pt idx="5">
                  <c:v>Greater New York Hospital Association (GNYHA)</c:v>
                </c:pt>
              </c:strCache>
            </c:strRef>
          </c:cat>
          <c:val>
            <c:numRef>
              <c:f>'Support Recevied 2019-24'!$F$3:$F$8</c:f>
              <c:numCache>
                <c:formatCode>General</c:formatCode>
                <c:ptCount val="6"/>
                <c:pt idx="0">
                  <c:v>29</c:v>
                </c:pt>
                <c:pt idx="1">
                  <c:v>6</c:v>
                </c:pt>
                <c:pt idx="2">
                  <c:v>0</c:v>
                </c:pt>
                <c:pt idx="3">
                  <c:v>0</c:v>
                </c:pt>
                <c:pt idx="4">
                  <c:v>8</c:v>
                </c:pt>
                <c:pt idx="5">
                  <c:v>0</c:v>
                </c:pt>
              </c:numCache>
            </c:numRef>
          </c:val>
          <c:extLst>
            <c:ext xmlns:c16="http://schemas.microsoft.com/office/drawing/2014/chart" uri="{C3380CC4-5D6E-409C-BE32-E72D297353CC}">
              <c16:uniqueId val="{00000004-CF95-48BD-8DDD-59B8DC7F3712}"/>
            </c:ext>
          </c:extLst>
        </c:ser>
        <c:ser>
          <c:idx val="5"/>
          <c:order val="5"/>
          <c:tx>
            <c:strRef>
              <c:f>'Support Recevied 2019-24'!$G$2</c:f>
              <c:strCache>
                <c:ptCount val="1"/>
                <c:pt idx="0">
                  <c:v>No Support</c:v>
                </c:pt>
              </c:strCache>
            </c:strRef>
          </c:tx>
          <c:spPr>
            <a:solidFill>
              <a:schemeClr val="accent6"/>
            </a:solidFill>
            <a:ln>
              <a:noFill/>
            </a:ln>
            <a:effectLst/>
          </c:spPr>
          <c:invertIfNegative val="0"/>
          <c:cat>
            <c:strRef>
              <c:f>'Support Recevied 2019-24'!$A$3:$A$8</c:f>
              <c:strCache>
                <c:ptCount val="6"/>
                <c:pt idx="0">
                  <c:v>New York State Department of Health (NYSDOH)</c:v>
                </c:pt>
                <c:pt idx="1">
                  <c:v>New York State Association of County Health Officials (NYSACHO)</c:v>
                </c:pt>
                <c:pt idx="2">
                  <c:v>New York Academy of Medicine (NYAM)</c:v>
                </c:pt>
                <c:pt idx="3">
                  <c:v>Healthcare Association of NYS (HANYS)</c:v>
                </c:pt>
                <c:pt idx="4">
                  <c:v>Local or Regional population health or health care focused networks/organizations</c:v>
                </c:pt>
                <c:pt idx="5">
                  <c:v>Greater New York Hospital Association (GNYHA)</c:v>
                </c:pt>
              </c:strCache>
            </c:strRef>
          </c:cat>
          <c:val>
            <c:numRef>
              <c:f>'Support Recevied 2019-24'!$G$3:$G$8</c:f>
              <c:numCache>
                <c:formatCode>General</c:formatCode>
                <c:ptCount val="6"/>
                <c:pt idx="0">
                  <c:v>2</c:v>
                </c:pt>
                <c:pt idx="1">
                  <c:v>8</c:v>
                </c:pt>
                <c:pt idx="2">
                  <c:v>43</c:v>
                </c:pt>
                <c:pt idx="3">
                  <c:v>39</c:v>
                </c:pt>
                <c:pt idx="4">
                  <c:v>11</c:v>
                </c:pt>
                <c:pt idx="5">
                  <c:v>47</c:v>
                </c:pt>
              </c:numCache>
            </c:numRef>
          </c:val>
          <c:extLst>
            <c:ext xmlns:c16="http://schemas.microsoft.com/office/drawing/2014/chart" uri="{C3380CC4-5D6E-409C-BE32-E72D297353CC}">
              <c16:uniqueId val="{00000005-CF95-48BD-8DDD-59B8DC7F3712}"/>
            </c:ext>
          </c:extLst>
        </c:ser>
        <c:dLbls>
          <c:showLegendKey val="0"/>
          <c:showVal val="0"/>
          <c:showCatName val="0"/>
          <c:showSerName val="0"/>
          <c:showPercent val="0"/>
          <c:showBubbleSize val="0"/>
        </c:dLbls>
        <c:gapWidth val="150"/>
        <c:overlap val="100"/>
        <c:axId val="348165359"/>
        <c:axId val="394354831"/>
      </c:barChart>
      <c:catAx>
        <c:axId val="348165359"/>
        <c:scaling>
          <c:orientation val="minMax"/>
        </c:scaling>
        <c:delete val="0"/>
        <c:axPos val="l"/>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dirty="0"/>
                  <a:t>Organization</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394354831"/>
        <c:crosses val="autoZero"/>
        <c:auto val="1"/>
        <c:lblAlgn val="ctr"/>
        <c:lblOffset val="100"/>
        <c:noMultiLvlLbl val="0"/>
      </c:catAx>
      <c:valAx>
        <c:axId val="394354831"/>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dirty="0"/>
                  <a:t>Instances of Support</a:t>
                </a:r>
              </a:p>
            </c:rich>
          </c:tx>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348165359"/>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sz="1800"/>
              <a:t>Percent of</a:t>
            </a:r>
            <a:r>
              <a:rPr lang="en-US" sz="1800" baseline="0"/>
              <a:t> Respondents who Indicated </a:t>
            </a:r>
            <a:r>
              <a:rPr lang="en-US" sz="1800"/>
              <a:t>Continued Priorities for 2025-2030 Prevention Agenda Cycle</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cat>
            <c:strRef>
              <c:f>'Priority Areas 2025-30'!$A$3:$A$7</c:f>
              <c:strCache>
                <c:ptCount val="5"/>
                <c:pt idx="0">
                  <c:v>Prevent Chronic Disease</c:v>
                </c:pt>
                <c:pt idx="1">
                  <c:v>Promote a Healthy and Safe Environment </c:v>
                </c:pt>
                <c:pt idx="2">
                  <c:v>Promote Healthy Women, Infants, &amp; Children</c:v>
                </c:pt>
                <c:pt idx="3">
                  <c:v>Promote Well-Being and Prevent Mental and Substance Use Disorders</c:v>
                </c:pt>
                <c:pt idx="4">
                  <c:v>Prevent Communicable Diseases</c:v>
                </c:pt>
              </c:strCache>
            </c:strRef>
          </c:cat>
          <c:val>
            <c:numRef>
              <c:f>'Priority Areas 2025-30'!$C$3:$C$7</c:f>
              <c:numCache>
                <c:formatCode>0.00%</c:formatCode>
                <c:ptCount val="5"/>
                <c:pt idx="0">
                  <c:v>0.86792452830188682</c:v>
                </c:pt>
                <c:pt idx="1">
                  <c:v>0.35849056603773582</c:v>
                </c:pt>
                <c:pt idx="2">
                  <c:v>0.52830188679245282</c:v>
                </c:pt>
                <c:pt idx="3">
                  <c:v>0.90566037735849059</c:v>
                </c:pt>
                <c:pt idx="4">
                  <c:v>0.50943396226415094</c:v>
                </c:pt>
              </c:numCache>
            </c:numRef>
          </c:val>
          <c:extLst>
            <c:ext xmlns:c16="http://schemas.microsoft.com/office/drawing/2014/chart" uri="{C3380CC4-5D6E-409C-BE32-E72D297353CC}">
              <c16:uniqueId val="{00000000-7217-486C-A585-6750B5AE9F2F}"/>
            </c:ext>
          </c:extLst>
        </c:ser>
        <c:dLbls>
          <c:showLegendKey val="0"/>
          <c:showVal val="0"/>
          <c:showCatName val="0"/>
          <c:showSerName val="0"/>
          <c:showPercent val="0"/>
          <c:showBubbleSize val="0"/>
        </c:dLbls>
        <c:gapWidth val="219"/>
        <c:overlap val="-27"/>
        <c:axId val="340608815"/>
        <c:axId val="42508895"/>
      </c:barChart>
      <c:catAx>
        <c:axId val="3406088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42508895"/>
        <c:crosses val="autoZero"/>
        <c:auto val="1"/>
        <c:lblAlgn val="ctr"/>
        <c:lblOffset val="100"/>
        <c:noMultiLvlLbl val="0"/>
      </c:catAx>
      <c:valAx>
        <c:axId val="42508895"/>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dirty="0"/>
                  <a:t>Percent of Respondents</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34060881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a:effectLst/>
              </a:rPr>
              <a:t>Percent of Respondents who Indicated Continued Priorities for 2025-2030 Prevention Agenda Cycle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'Priority Areas 2025-30'!$B$30</c:f>
              <c:strCache>
                <c:ptCount val="1"/>
                <c:pt idx="0">
                  <c:v>Capital District</c:v>
                </c:pt>
              </c:strCache>
            </c:strRef>
          </c:tx>
          <c:spPr>
            <a:solidFill>
              <a:schemeClr val="accent1"/>
            </a:solidFill>
            <a:ln>
              <a:noFill/>
            </a:ln>
            <a:effectLst/>
          </c:spPr>
          <c:invertIfNegative val="0"/>
          <c:cat>
            <c:strRef>
              <c:f>'Priority Areas 2025-30'!$A$31:$A$35</c:f>
              <c:strCache>
                <c:ptCount val="5"/>
                <c:pt idx="0">
                  <c:v>Prevent Chronic Disease</c:v>
                </c:pt>
                <c:pt idx="1">
                  <c:v>Promote a Healthy and Safe Environment </c:v>
                </c:pt>
                <c:pt idx="2">
                  <c:v>Promote Healthy Women, Infants, &amp; Children</c:v>
                </c:pt>
                <c:pt idx="3">
                  <c:v>Promote Well-Being and Prevent Mental and Substance Use Disorders</c:v>
                </c:pt>
                <c:pt idx="4">
                  <c:v>Prevent Communicable Diseases</c:v>
                </c:pt>
              </c:strCache>
            </c:strRef>
          </c:cat>
          <c:val>
            <c:numRef>
              <c:f>'Priority Areas 2025-30'!$B$31:$B$35</c:f>
              <c:numCache>
                <c:formatCode>0.00%</c:formatCode>
                <c:ptCount val="5"/>
                <c:pt idx="0">
                  <c:v>0.7142857142857143</c:v>
                </c:pt>
                <c:pt idx="1">
                  <c:v>0.14285714285714285</c:v>
                </c:pt>
                <c:pt idx="2">
                  <c:v>0.42857142857142899</c:v>
                </c:pt>
                <c:pt idx="3">
                  <c:v>0.8571428571428571</c:v>
                </c:pt>
                <c:pt idx="4">
                  <c:v>0.7142857142857143</c:v>
                </c:pt>
              </c:numCache>
            </c:numRef>
          </c:val>
          <c:extLst>
            <c:ext xmlns:c16="http://schemas.microsoft.com/office/drawing/2014/chart" uri="{C3380CC4-5D6E-409C-BE32-E72D297353CC}">
              <c16:uniqueId val="{00000000-38A1-449A-8238-50F5F3D26FC9}"/>
            </c:ext>
          </c:extLst>
        </c:ser>
        <c:dLbls>
          <c:showLegendKey val="0"/>
          <c:showVal val="0"/>
          <c:showCatName val="0"/>
          <c:showSerName val="0"/>
          <c:showPercent val="0"/>
          <c:showBubbleSize val="0"/>
        </c:dLbls>
        <c:gapWidth val="219"/>
        <c:overlap val="-27"/>
        <c:axId val="1520410751"/>
        <c:axId val="243202735"/>
      </c:barChart>
      <c:catAx>
        <c:axId val="152041075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43202735"/>
        <c:crosses val="autoZero"/>
        <c:auto val="1"/>
        <c:lblAlgn val="ctr"/>
        <c:lblOffset val="100"/>
        <c:noMultiLvlLbl val="0"/>
      </c:catAx>
      <c:valAx>
        <c:axId val="243202735"/>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a:t>Percent of Respondents </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520410751"/>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a:effectLst/>
              </a:rPr>
              <a:t>Percent of Respondents who Indicated Continued Priorities for 2025-2030 Prevention Agenda Cycle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cat>
            <c:strRef>
              <c:f>'Priority Areas 2025-30'!$A$31:$A$35</c:f>
              <c:strCache>
                <c:ptCount val="5"/>
                <c:pt idx="0">
                  <c:v>Prevent Chronic Disease</c:v>
                </c:pt>
                <c:pt idx="1">
                  <c:v>Promote a Healthy and Safe Environment </c:v>
                </c:pt>
                <c:pt idx="2">
                  <c:v>Promote Healthy Women, Infants, &amp; Children</c:v>
                </c:pt>
                <c:pt idx="3">
                  <c:v>Promote Well-Being and Prevent Mental and Substance Use Disorders</c:v>
                </c:pt>
                <c:pt idx="4">
                  <c:v>Prevent Communicable Diseases</c:v>
                </c:pt>
              </c:strCache>
            </c:strRef>
          </c:cat>
          <c:val>
            <c:numRef>
              <c:f>'Priority Areas 2025-30'!$C$31:$C$35</c:f>
              <c:numCache>
                <c:formatCode>0.00%</c:formatCode>
                <c:ptCount val="5"/>
                <c:pt idx="0">
                  <c:v>1</c:v>
                </c:pt>
                <c:pt idx="1">
                  <c:v>0.4</c:v>
                </c:pt>
                <c:pt idx="2">
                  <c:v>0.6</c:v>
                </c:pt>
                <c:pt idx="3">
                  <c:v>1</c:v>
                </c:pt>
                <c:pt idx="4">
                  <c:v>0.6</c:v>
                </c:pt>
              </c:numCache>
            </c:numRef>
          </c:val>
          <c:extLst>
            <c:ext xmlns:c16="http://schemas.microsoft.com/office/drawing/2014/chart" uri="{C3380CC4-5D6E-409C-BE32-E72D297353CC}">
              <c16:uniqueId val="{00000000-2804-4806-861E-C979ED639F51}"/>
            </c:ext>
          </c:extLst>
        </c:ser>
        <c:dLbls>
          <c:showLegendKey val="0"/>
          <c:showVal val="0"/>
          <c:showCatName val="0"/>
          <c:showSerName val="0"/>
          <c:showPercent val="0"/>
          <c:showBubbleSize val="0"/>
        </c:dLbls>
        <c:gapWidth val="219"/>
        <c:overlap val="-27"/>
        <c:axId val="430889071"/>
        <c:axId val="447691759"/>
      </c:barChart>
      <c:catAx>
        <c:axId val="43088907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447691759"/>
        <c:crosses val="autoZero"/>
        <c:auto val="1"/>
        <c:lblAlgn val="ctr"/>
        <c:lblOffset val="100"/>
        <c:noMultiLvlLbl val="0"/>
      </c:catAx>
      <c:valAx>
        <c:axId val="447691759"/>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a:t>Percent of Respondents</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430889071"/>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a:effectLst/>
              </a:rPr>
              <a:t>Percent of Respondents who Indicated Continued Priorities for 2025-2030 Prevention Agenda Cycle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cat>
            <c:strRef>
              <c:f>'Priority Areas 2025-30'!$A$31:$A$35</c:f>
              <c:strCache>
                <c:ptCount val="5"/>
                <c:pt idx="0">
                  <c:v>Prevent Chronic Disease</c:v>
                </c:pt>
                <c:pt idx="1">
                  <c:v>Promote a Healthy and Safe Environment </c:v>
                </c:pt>
                <c:pt idx="2">
                  <c:v>Promote Healthy Women, Infants, &amp; Children</c:v>
                </c:pt>
                <c:pt idx="3">
                  <c:v>Promote Well-Being and Prevent Mental and Substance Use Disorders</c:v>
                </c:pt>
                <c:pt idx="4">
                  <c:v>Prevent Communicable Diseases</c:v>
                </c:pt>
              </c:strCache>
            </c:strRef>
          </c:cat>
          <c:val>
            <c:numRef>
              <c:f>'Priority Areas 2025-30'!$D$31:$D$35</c:f>
              <c:numCache>
                <c:formatCode>0.00%</c:formatCode>
                <c:ptCount val="5"/>
                <c:pt idx="0">
                  <c:v>0.75</c:v>
                </c:pt>
                <c:pt idx="1">
                  <c:v>0.375</c:v>
                </c:pt>
                <c:pt idx="2">
                  <c:v>0.5</c:v>
                </c:pt>
                <c:pt idx="3">
                  <c:v>1</c:v>
                </c:pt>
                <c:pt idx="4">
                  <c:v>0.25</c:v>
                </c:pt>
              </c:numCache>
            </c:numRef>
          </c:val>
          <c:extLst>
            <c:ext xmlns:c16="http://schemas.microsoft.com/office/drawing/2014/chart" uri="{C3380CC4-5D6E-409C-BE32-E72D297353CC}">
              <c16:uniqueId val="{00000000-B1EC-43B9-B285-E5B4A924C0CF}"/>
            </c:ext>
          </c:extLst>
        </c:ser>
        <c:dLbls>
          <c:showLegendKey val="0"/>
          <c:showVal val="0"/>
          <c:showCatName val="0"/>
          <c:showSerName val="0"/>
          <c:showPercent val="0"/>
          <c:showBubbleSize val="0"/>
        </c:dLbls>
        <c:gapWidth val="219"/>
        <c:overlap val="-27"/>
        <c:axId val="113048415"/>
        <c:axId val="44637359"/>
      </c:barChart>
      <c:catAx>
        <c:axId val="1130484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44637359"/>
        <c:crosses val="autoZero"/>
        <c:auto val="1"/>
        <c:lblAlgn val="ctr"/>
        <c:lblOffset val="100"/>
        <c:noMultiLvlLbl val="0"/>
      </c:catAx>
      <c:valAx>
        <c:axId val="44637359"/>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a:effectLst/>
                  </a:rPr>
                  <a:t>Percent of Respondents</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1304841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a:effectLst/>
              </a:rPr>
              <a:t>Percent of Respondents who Indicated Continued Priorities for 2025-2030 Prevention Agenda Cycle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cat>
            <c:strRef>
              <c:f>'Priority Areas 2025-30'!$A$31:$A$35</c:f>
              <c:strCache>
                <c:ptCount val="5"/>
                <c:pt idx="0">
                  <c:v>Prevent Chronic Disease</c:v>
                </c:pt>
                <c:pt idx="1">
                  <c:v>Promote a Healthy and Safe Environment </c:v>
                </c:pt>
                <c:pt idx="2">
                  <c:v>Promote Healthy Women, Infants, &amp; Children</c:v>
                </c:pt>
                <c:pt idx="3">
                  <c:v>Promote Well-Being and Prevent Mental and Substance Use Disorders</c:v>
                </c:pt>
                <c:pt idx="4">
                  <c:v>Prevent Communicable Diseases</c:v>
                </c:pt>
              </c:strCache>
            </c:strRef>
          </c:cat>
          <c:val>
            <c:numRef>
              <c:f>'Priority Areas 2025-30'!$E$31:$E$35</c:f>
              <c:numCache>
                <c:formatCode>0.00%</c:formatCode>
                <c:ptCount val="5"/>
                <c:pt idx="0">
                  <c:v>1</c:v>
                </c:pt>
                <c:pt idx="1">
                  <c:v>0.5</c:v>
                </c:pt>
                <c:pt idx="2">
                  <c:v>0.5</c:v>
                </c:pt>
                <c:pt idx="3">
                  <c:v>1</c:v>
                </c:pt>
                <c:pt idx="4">
                  <c:v>0.5</c:v>
                </c:pt>
              </c:numCache>
            </c:numRef>
          </c:val>
          <c:extLst>
            <c:ext xmlns:c16="http://schemas.microsoft.com/office/drawing/2014/chart" uri="{C3380CC4-5D6E-409C-BE32-E72D297353CC}">
              <c16:uniqueId val="{00000000-657D-4216-ACAA-DF5738DA3ECE}"/>
            </c:ext>
          </c:extLst>
        </c:ser>
        <c:dLbls>
          <c:showLegendKey val="0"/>
          <c:showVal val="0"/>
          <c:showCatName val="0"/>
          <c:showSerName val="0"/>
          <c:showPercent val="0"/>
          <c:showBubbleSize val="0"/>
        </c:dLbls>
        <c:gapWidth val="219"/>
        <c:overlap val="-27"/>
        <c:axId val="160497487"/>
        <c:axId val="111857471"/>
      </c:barChart>
      <c:catAx>
        <c:axId val="16049748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11857471"/>
        <c:crosses val="autoZero"/>
        <c:auto val="1"/>
        <c:lblAlgn val="ctr"/>
        <c:lblOffset val="100"/>
        <c:noMultiLvlLbl val="0"/>
      </c:catAx>
      <c:valAx>
        <c:axId val="111857471"/>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a:effectLst/>
                  </a:rPr>
                  <a:t>Percent of Respondents</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60497487"/>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prstClr val="black">
                    <a:lumMod val="65000"/>
                    <a:lumOff val="35000"/>
                  </a:prstClr>
                </a:solidFill>
                <a:latin typeface="+mn-lt"/>
                <a:ea typeface="+mn-ea"/>
                <a:cs typeface="+mn-cs"/>
              </a:defRPr>
            </a:pPr>
            <a:r>
              <a:rPr lang="en-US" sz="1800">
                <a:effectLst/>
              </a:rPr>
              <a:t>Percent of Respondents who Indicated Continued Priorities for 2025-2030 Prevention Agenda Cycle</a:t>
            </a:r>
          </a:p>
          <a:p>
            <a:pPr marL="0" marR="0" lvl="0" indent="0" algn="ctr" defTabSz="914400" rtl="0" eaLnBrk="1" fontAlgn="auto" latinLnBrk="0" hangingPunct="1">
              <a:lnSpc>
                <a:spcPct val="100000"/>
              </a:lnSpc>
              <a:spcBef>
                <a:spcPts val="0"/>
              </a:spcBef>
              <a:spcAft>
                <a:spcPts val="0"/>
              </a:spcAft>
              <a:buClrTx/>
              <a:buSzTx/>
              <a:buFontTx/>
              <a:buNone/>
              <a:tabLst/>
              <a:defRPr>
                <a:solidFill>
                  <a:prstClr val="black">
                    <a:lumMod val="65000"/>
                    <a:lumOff val="35000"/>
                  </a:prstClr>
                </a:solidFill>
              </a:defRPr>
            </a:pPr>
            <a:endParaRPr lang="en-US"/>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prstClr val="black">
                  <a:lumMod val="65000"/>
                  <a:lumOff val="35000"/>
                </a:prst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cat>
            <c:strRef>
              <c:f>'Priority Areas 2025-30'!$A$31:$A$35</c:f>
              <c:strCache>
                <c:ptCount val="5"/>
                <c:pt idx="0">
                  <c:v>Prevent Chronic Disease</c:v>
                </c:pt>
                <c:pt idx="1">
                  <c:v>Promote a Healthy and Safe Environment </c:v>
                </c:pt>
                <c:pt idx="2">
                  <c:v>Promote Healthy Women, Infants, &amp; Children</c:v>
                </c:pt>
                <c:pt idx="3">
                  <c:v>Promote Well-Being and Prevent Mental and Substance Use Disorders</c:v>
                </c:pt>
                <c:pt idx="4">
                  <c:v>Prevent Communicable Diseases</c:v>
                </c:pt>
              </c:strCache>
            </c:strRef>
          </c:cat>
          <c:val>
            <c:numRef>
              <c:f>'Priority Areas 2025-30'!$F$31:$F$35</c:f>
              <c:numCache>
                <c:formatCode>0.00%</c:formatCode>
                <c:ptCount val="5"/>
                <c:pt idx="0">
                  <c:v>1</c:v>
                </c:pt>
                <c:pt idx="1">
                  <c:v>0.42857142857142855</c:v>
                </c:pt>
                <c:pt idx="2">
                  <c:v>0.8571428571428571</c:v>
                </c:pt>
                <c:pt idx="3">
                  <c:v>0.8571428571428571</c:v>
                </c:pt>
                <c:pt idx="4">
                  <c:v>0.8571428571428571</c:v>
                </c:pt>
              </c:numCache>
            </c:numRef>
          </c:val>
          <c:extLst>
            <c:ext xmlns:c16="http://schemas.microsoft.com/office/drawing/2014/chart" uri="{C3380CC4-5D6E-409C-BE32-E72D297353CC}">
              <c16:uniqueId val="{00000000-4014-4364-B165-F18B14AD94E5}"/>
            </c:ext>
          </c:extLst>
        </c:ser>
        <c:dLbls>
          <c:showLegendKey val="0"/>
          <c:showVal val="0"/>
          <c:showCatName val="0"/>
          <c:showSerName val="0"/>
          <c:showPercent val="0"/>
          <c:showBubbleSize val="0"/>
        </c:dLbls>
        <c:gapWidth val="219"/>
        <c:overlap val="-27"/>
        <c:axId val="160474287"/>
        <c:axId val="111851231"/>
      </c:barChart>
      <c:catAx>
        <c:axId val="16047428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11851231"/>
        <c:crosses val="autoZero"/>
        <c:auto val="1"/>
        <c:lblAlgn val="ctr"/>
        <c:lblOffset val="100"/>
        <c:noMultiLvlLbl val="0"/>
      </c:catAx>
      <c:valAx>
        <c:axId val="111851231"/>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a:effectLst/>
                  </a:rPr>
                  <a:t>Percent of Respondents</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60474287"/>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a:effectLst/>
              </a:rPr>
              <a:t>Percent of Respondents who Indicated Continued Priorities for 2025-2030 Prevention Agenda Cycle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cat>
            <c:strRef>
              <c:f>'Priority Areas 2025-30'!$A$31:$A$35</c:f>
              <c:strCache>
                <c:ptCount val="5"/>
                <c:pt idx="0">
                  <c:v>Prevent Chronic Disease</c:v>
                </c:pt>
                <c:pt idx="1">
                  <c:v>Promote a Healthy and Safe Environment </c:v>
                </c:pt>
                <c:pt idx="2">
                  <c:v>Promote Healthy Women, Infants, &amp; Children</c:v>
                </c:pt>
                <c:pt idx="3">
                  <c:v>Promote Well-Being and Prevent Mental and Substance Use Disorders</c:v>
                </c:pt>
                <c:pt idx="4">
                  <c:v>Prevent Communicable Diseases</c:v>
                </c:pt>
              </c:strCache>
            </c:strRef>
          </c:cat>
          <c:val>
            <c:numRef>
              <c:f>'Priority Areas 2025-30'!$G$31:$G$35</c:f>
              <c:numCache>
                <c:formatCode>0.00%</c:formatCode>
                <c:ptCount val="5"/>
                <c:pt idx="0">
                  <c:v>1</c:v>
                </c:pt>
                <c:pt idx="1">
                  <c:v>0.4</c:v>
                </c:pt>
                <c:pt idx="2">
                  <c:v>0.4</c:v>
                </c:pt>
                <c:pt idx="3">
                  <c:v>0.6</c:v>
                </c:pt>
                <c:pt idx="4">
                  <c:v>0.4</c:v>
                </c:pt>
              </c:numCache>
            </c:numRef>
          </c:val>
          <c:extLst>
            <c:ext xmlns:c16="http://schemas.microsoft.com/office/drawing/2014/chart" uri="{C3380CC4-5D6E-409C-BE32-E72D297353CC}">
              <c16:uniqueId val="{00000000-8619-4F40-B73F-4574528B7777}"/>
            </c:ext>
          </c:extLst>
        </c:ser>
        <c:dLbls>
          <c:showLegendKey val="0"/>
          <c:showVal val="0"/>
          <c:showCatName val="0"/>
          <c:showSerName val="0"/>
          <c:showPercent val="0"/>
          <c:showBubbleSize val="0"/>
        </c:dLbls>
        <c:gapWidth val="219"/>
        <c:overlap val="-27"/>
        <c:axId val="160464079"/>
        <c:axId val="111849311"/>
      </c:barChart>
      <c:catAx>
        <c:axId val="16046407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11849311"/>
        <c:crosses val="autoZero"/>
        <c:auto val="1"/>
        <c:lblAlgn val="ctr"/>
        <c:lblOffset val="100"/>
        <c:noMultiLvlLbl val="0"/>
      </c:catAx>
      <c:valAx>
        <c:axId val="111849311"/>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a:effectLst/>
                  </a:rPr>
                  <a:t>Percent of Respondents</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60464079"/>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sz="1800"/>
              <a:t>Makeup</a:t>
            </a:r>
            <a:r>
              <a:rPr lang="en-US" sz="1800" baseline="0"/>
              <a:t> of Respondents by Region</a:t>
            </a:r>
            <a:endParaRPr lang="en-US" sz="1800"/>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22F4-4386-BFB9-7DEB98F81372}"/>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22F4-4386-BFB9-7DEB98F81372}"/>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22F4-4386-BFB9-7DEB98F81372}"/>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22F4-4386-BFB9-7DEB98F81372}"/>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22F4-4386-BFB9-7DEB98F81372}"/>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22F4-4386-BFB9-7DEB98F81372}"/>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22F4-4386-BFB9-7DEB98F81372}"/>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22F4-4386-BFB9-7DEB98F81372}"/>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11-22F4-4386-BFB9-7DEB98F81372}"/>
              </c:ext>
            </c:extLst>
          </c:dPt>
          <c:dPt>
            <c:idx val="9"/>
            <c:bubble3D val="0"/>
            <c:spPr>
              <a:solidFill>
                <a:schemeClr val="accent4">
                  <a:lumMod val="60000"/>
                </a:schemeClr>
              </a:solidFill>
              <a:ln w="19050">
                <a:solidFill>
                  <a:schemeClr val="lt1"/>
                </a:solidFill>
              </a:ln>
              <a:effectLst/>
            </c:spPr>
            <c:extLst>
              <c:ext xmlns:c16="http://schemas.microsoft.com/office/drawing/2014/chart" uri="{C3380CC4-5D6E-409C-BE32-E72D297353CC}">
                <c16:uniqueId val="{00000013-22F4-4386-BFB9-7DEB98F81372}"/>
              </c:ext>
            </c:extLst>
          </c:dPt>
          <c:cat>
            <c:strRef>
              <c:f>Demographics!$A$2:$A$11</c:f>
              <c:strCache>
                <c:ptCount val="10"/>
                <c:pt idx="0">
                  <c:v>Capital District</c:v>
                </c:pt>
                <c:pt idx="1">
                  <c:v>Central NY</c:v>
                </c:pt>
                <c:pt idx="2">
                  <c:v>Finger Lakes</c:v>
                </c:pt>
                <c:pt idx="3">
                  <c:v>Long Island</c:v>
                </c:pt>
                <c:pt idx="4">
                  <c:v>Mid Hudson</c:v>
                </c:pt>
                <c:pt idx="5">
                  <c:v>Mohawk Valley</c:v>
                </c:pt>
                <c:pt idx="6">
                  <c:v>New York City</c:v>
                </c:pt>
                <c:pt idx="7">
                  <c:v>North Country</c:v>
                </c:pt>
                <c:pt idx="8">
                  <c:v>Southern Tier</c:v>
                </c:pt>
                <c:pt idx="9">
                  <c:v>Western NY</c:v>
                </c:pt>
              </c:strCache>
            </c:strRef>
          </c:cat>
          <c:val>
            <c:numRef>
              <c:f>Demographics!$F$2:$F$11</c:f>
              <c:numCache>
                <c:formatCode>0.00%</c:formatCode>
                <c:ptCount val="10"/>
                <c:pt idx="0">
                  <c:v>0.13207547169811321</c:v>
                </c:pt>
                <c:pt idx="1">
                  <c:v>9.4339622641509441E-2</c:v>
                </c:pt>
                <c:pt idx="2">
                  <c:v>0.15094339622641509</c:v>
                </c:pt>
                <c:pt idx="3">
                  <c:v>3.7735849056603772E-2</c:v>
                </c:pt>
                <c:pt idx="4">
                  <c:v>0.13207547169811321</c:v>
                </c:pt>
                <c:pt idx="5">
                  <c:v>9.4339622641509441E-2</c:v>
                </c:pt>
                <c:pt idx="6">
                  <c:v>1.8867924528301886E-2</c:v>
                </c:pt>
                <c:pt idx="7">
                  <c:v>0.11320754716981132</c:v>
                </c:pt>
                <c:pt idx="8">
                  <c:v>0.13207547169811321</c:v>
                </c:pt>
                <c:pt idx="9">
                  <c:v>9.4339622641509441E-2</c:v>
                </c:pt>
              </c:numCache>
            </c:numRef>
          </c:val>
          <c:extLst>
            <c:ext xmlns:c16="http://schemas.microsoft.com/office/drawing/2014/chart" uri="{C3380CC4-5D6E-409C-BE32-E72D297353CC}">
              <c16:uniqueId val="{00000014-22F4-4386-BFB9-7DEB98F81372}"/>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rtl="0">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prstClr val="black">
                    <a:lumMod val="65000"/>
                    <a:lumOff val="35000"/>
                  </a:prstClr>
                </a:solidFill>
                <a:latin typeface="+mn-lt"/>
                <a:ea typeface="+mn-ea"/>
                <a:cs typeface="+mn-cs"/>
              </a:defRPr>
            </a:pPr>
            <a:r>
              <a:rPr lang="en-US" sz="1800">
                <a:effectLst/>
              </a:rPr>
              <a:t>Percent of Respondents who Indicated Continued Priorities for 2025-2030 Prevention Agenda Cycle</a:t>
            </a:r>
          </a:p>
          <a:p>
            <a:pPr marL="0" marR="0" lvl="0" indent="0" algn="ctr" defTabSz="914400" rtl="0" eaLnBrk="1" fontAlgn="auto" latinLnBrk="0" hangingPunct="1">
              <a:lnSpc>
                <a:spcPct val="100000"/>
              </a:lnSpc>
              <a:spcBef>
                <a:spcPts val="0"/>
              </a:spcBef>
              <a:spcAft>
                <a:spcPts val="0"/>
              </a:spcAft>
              <a:buClrTx/>
              <a:buSzTx/>
              <a:buFontTx/>
              <a:buNone/>
              <a:tabLst/>
              <a:defRPr>
                <a:solidFill>
                  <a:prstClr val="black">
                    <a:lumMod val="65000"/>
                    <a:lumOff val="35000"/>
                  </a:prstClr>
                </a:solidFill>
              </a:defRPr>
            </a:pPr>
            <a:endParaRPr lang="en-US"/>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prstClr val="black">
                  <a:lumMod val="65000"/>
                  <a:lumOff val="35000"/>
                </a:prst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cat>
            <c:strRef>
              <c:f>'Priority Areas 2025-30'!$A$31:$A$35</c:f>
              <c:strCache>
                <c:ptCount val="5"/>
                <c:pt idx="0">
                  <c:v>Prevent Chronic Disease</c:v>
                </c:pt>
                <c:pt idx="1">
                  <c:v>Promote a Healthy and Safe Environment </c:v>
                </c:pt>
                <c:pt idx="2">
                  <c:v>Promote Healthy Women, Infants, &amp; Children</c:v>
                </c:pt>
                <c:pt idx="3">
                  <c:v>Promote Well-Being and Prevent Mental and Substance Use Disorders</c:v>
                </c:pt>
                <c:pt idx="4">
                  <c:v>Prevent Communicable Diseases</c:v>
                </c:pt>
              </c:strCache>
            </c:strRef>
          </c:cat>
          <c:val>
            <c:numRef>
              <c:f>'Priority Areas 2025-30'!$H$31:$H$35</c:f>
              <c:numCache>
                <c:formatCode>0.00%</c:formatCode>
                <c:ptCount val="5"/>
                <c:pt idx="0">
                  <c:v>1</c:v>
                </c:pt>
                <c:pt idx="1">
                  <c:v>1</c:v>
                </c:pt>
                <c:pt idx="2">
                  <c:v>1</c:v>
                </c:pt>
                <c:pt idx="3">
                  <c:v>1</c:v>
                </c:pt>
                <c:pt idx="4">
                  <c:v>1</c:v>
                </c:pt>
              </c:numCache>
            </c:numRef>
          </c:val>
          <c:extLst>
            <c:ext xmlns:c16="http://schemas.microsoft.com/office/drawing/2014/chart" uri="{C3380CC4-5D6E-409C-BE32-E72D297353CC}">
              <c16:uniqueId val="{00000000-B185-46FE-8FEE-829B0ECD77EF}"/>
            </c:ext>
          </c:extLst>
        </c:ser>
        <c:dLbls>
          <c:showLegendKey val="0"/>
          <c:showVal val="0"/>
          <c:showCatName val="0"/>
          <c:showSerName val="0"/>
          <c:showPercent val="0"/>
          <c:showBubbleSize val="0"/>
        </c:dLbls>
        <c:gapWidth val="219"/>
        <c:overlap val="-27"/>
        <c:axId val="131342495"/>
        <c:axId val="37480575"/>
      </c:barChart>
      <c:catAx>
        <c:axId val="13134249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7480575"/>
        <c:crosses val="autoZero"/>
        <c:auto val="1"/>
        <c:lblAlgn val="ctr"/>
        <c:lblOffset val="100"/>
        <c:noMultiLvlLbl val="0"/>
      </c:catAx>
      <c:valAx>
        <c:axId val="37480575"/>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a:effectLst/>
                  </a:rPr>
                  <a:t>Percent of Respondents</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3134249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a:effectLst/>
              </a:rPr>
              <a:t>Percent of Respondents who Indicated Continued Priorities for 2025-2030 Prevention Agenda Cycle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cat>
            <c:strRef>
              <c:f>'Priority Areas 2025-30'!$A$31:$A$35</c:f>
              <c:strCache>
                <c:ptCount val="5"/>
                <c:pt idx="0">
                  <c:v>Prevent Chronic Disease</c:v>
                </c:pt>
                <c:pt idx="1">
                  <c:v>Promote a Healthy and Safe Environment </c:v>
                </c:pt>
                <c:pt idx="2">
                  <c:v>Promote Healthy Women, Infants, &amp; Children</c:v>
                </c:pt>
                <c:pt idx="3">
                  <c:v>Promote Well-Being and Prevent Mental and Substance Use Disorders</c:v>
                </c:pt>
                <c:pt idx="4">
                  <c:v>Prevent Communicable Diseases</c:v>
                </c:pt>
              </c:strCache>
            </c:strRef>
          </c:cat>
          <c:val>
            <c:numRef>
              <c:f>'Priority Areas 2025-30'!$I$31:$I$35</c:f>
              <c:numCache>
                <c:formatCode>0.00%</c:formatCode>
                <c:ptCount val="5"/>
                <c:pt idx="0">
                  <c:v>1</c:v>
                </c:pt>
                <c:pt idx="1">
                  <c:v>0.5</c:v>
                </c:pt>
                <c:pt idx="2">
                  <c:v>0.5</c:v>
                </c:pt>
                <c:pt idx="3">
                  <c:v>1</c:v>
                </c:pt>
                <c:pt idx="4">
                  <c:v>0.33333333333333331</c:v>
                </c:pt>
              </c:numCache>
            </c:numRef>
          </c:val>
          <c:extLst>
            <c:ext xmlns:c16="http://schemas.microsoft.com/office/drawing/2014/chart" uri="{C3380CC4-5D6E-409C-BE32-E72D297353CC}">
              <c16:uniqueId val="{00000000-8117-4448-98B0-2D0A06E4F328}"/>
            </c:ext>
          </c:extLst>
        </c:ser>
        <c:dLbls>
          <c:showLegendKey val="0"/>
          <c:showVal val="0"/>
          <c:showCatName val="0"/>
          <c:showSerName val="0"/>
          <c:showPercent val="0"/>
          <c:showBubbleSize val="0"/>
        </c:dLbls>
        <c:gapWidth val="219"/>
        <c:overlap val="-27"/>
        <c:axId val="232578511"/>
        <c:axId val="37486815"/>
      </c:barChart>
      <c:catAx>
        <c:axId val="23257851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7486815"/>
        <c:crosses val="autoZero"/>
        <c:auto val="1"/>
        <c:lblAlgn val="ctr"/>
        <c:lblOffset val="100"/>
        <c:noMultiLvlLbl val="0"/>
      </c:catAx>
      <c:valAx>
        <c:axId val="37486815"/>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a:effectLst/>
                  </a:rPr>
                  <a:t>Percent of Respondents</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232578511"/>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a:effectLst/>
              </a:rPr>
              <a:t>Percent of Respondents who Indicated Continued Priorities for 2025-2030 Prevention Agenda Cycle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cat>
            <c:strRef>
              <c:f>'Priority Areas 2025-30'!$A$31:$A$35</c:f>
              <c:strCache>
                <c:ptCount val="5"/>
                <c:pt idx="0">
                  <c:v>Prevent Chronic Disease</c:v>
                </c:pt>
                <c:pt idx="1">
                  <c:v>Promote a Healthy and Safe Environment </c:v>
                </c:pt>
                <c:pt idx="2">
                  <c:v>Promote Healthy Women, Infants, &amp; Children</c:v>
                </c:pt>
                <c:pt idx="3">
                  <c:v>Promote Well-Being and Prevent Mental and Substance Use Disorders</c:v>
                </c:pt>
                <c:pt idx="4">
                  <c:v>Prevent Communicable Diseases</c:v>
                </c:pt>
              </c:strCache>
            </c:strRef>
          </c:cat>
          <c:val>
            <c:numRef>
              <c:f>'Priority Areas 2025-30'!$J$31:$J$35</c:f>
              <c:numCache>
                <c:formatCode>0.00%</c:formatCode>
                <c:ptCount val="5"/>
                <c:pt idx="0">
                  <c:v>0.625</c:v>
                </c:pt>
                <c:pt idx="1">
                  <c:v>0.125</c:v>
                </c:pt>
                <c:pt idx="2">
                  <c:v>0.25</c:v>
                </c:pt>
                <c:pt idx="3">
                  <c:v>0.75</c:v>
                </c:pt>
                <c:pt idx="4">
                  <c:v>0.25</c:v>
                </c:pt>
              </c:numCache>
            </c:numRef>
          </c:val>
          <c:extLst>
            <c:ext xmlns:c16="http://schemas.microsoft.com/office/drawing/2014/chart" uri="{C3380CC4-5D6E-409C-BE32-E72D297353CC}">
              <c16:uniqueId val="{00000000-F1F2-4D75-8DFC-F564E86DB021}"/>
            </c:ext>
          </c:extLst>
        </c:ser>
        <c:dLbls>
          <c:showLegendKey val="0"/>
          <c:showVal val="0"/>
          <c:showCatName val="0"/>
          <c:showSerName val="0"/>
          <c:showPercent val="0"/>
          <c:showBubbleSize val="0"/>
        </c:dLbls>
        <c:gapWidth val="219"/>
        <c:overlap val="-27"/>
        <c:axId val="158607599"/>
        <c:axId val="111862751"/>
      </c:barChart>
      <c:catAx>
        <c:axId val="15860759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11862751"/>
        <c:crosses val="autoZero"/>
        <c:auto val="1"/>
        <c:lblAlgn val="ctr"/>
        <c:lblOffset val="100"/>
        <c:noMultiLvlLbl val="0"/>
      </c:catAx>
      <c:valAx>
        <c:axId val="111862751"/>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a:effectLst/>
                  </a:rPr>
                  <a:t>Percent of Respondents</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58607599"/>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a:effectLst/>
              </a:rPr>
              <a:t>Percent of Respondents who Indicated Continued Priorities for 2025-2030 Prevention Agenda Cycle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cat>
            <c:strRef>
              <c:f>'Priority Areas 2025-30'!$A$31:$A$35</c:f>
              <c:strCache>
                <c:ptCount val="5"/>
                <c:pt idx="0">
                  <c:v>Prevent Chronic Disease</c:v>
                </c:pt>
                <c:pt idx="1">
                  <c:v>Promote a Healthy and Safe Environment </c:v>
                </c:pt>
                <c:pt idx="2">
                  <c:v>Promote Healthy Women, Infants, &amp; Children</c:v>
                </c:pt>
                <c:pt idx="3">
                  <c:v>Promote Well-Being and Prevent Mental and Substance Use Disorders</c:v>
                </c:pt>
                <c:pt idx="4">
                  <c:v>Prevent Communicable Diseases</c:v>
                </c:pt>
              </c:strCache>
            </c:strRef>
          </c:cat>
          <c:val>
            <c:numRef>
              <c:f>'Priority Areas 2025-30'!$K$31:$K$35</c:f>
              <c:numCache>
                <c:formatCode>0.00%</c:formatCode>
                <c:ptCount val="5"/>
                <c:pt idx="0">
                  <c:v>0.8</c:v>
                </c:pt>
                <c:pt idx="1">
                  <c:v>0.4</c:v>
                </c:pt>
                <c:pt idx="2">
                  <c:v>0.6</c:v>
                </c:pt>
                <c:pt idx="3">
                  <c:v>1</c:v>
                </c:pt>
                <c:pt idx="4">
                  <c:v>0.6</c:v>
                </c:pt>
              </c:numCache>
            </c:numRef>
          </c:val>
          <c:extLst>
            <c:ext xmlns:c16="http://schemas.microsoft.com/office/drawing/2014/chart" uri="{C3380CC4-5D6E-409C-BE32-E72D297353CC}">
              <c16:uniqueId val="{00000000-F536-497D-BC52-3D216D51ED4F}"/>
            </c:ext>
          </c:extLst>
        </c:ser>
        <c:dLbls>
          <c:showLegendKey val="0"/>
          <c:showVal val="0"/>
          <c:showCatName val="0"/>
          <c:showSerName val="0"/>
          <c:showPercent val="0"/>
          <c:showBubbleSize val="0"/>
        </c:dLbls>
        <c:gapWidth val="219"/>
        <c:overlap val="-27"/>
        <c:axId val="144023807"/>
        <c:axId val="37479615"/>
      </c:barChart>
      <c:catAx>
        <c:axId val="1440238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7479615"/>
        <c:crosses val="autoZero"/>
        <c:auto val="1"/>
        <c:lblAlgn val="ctr"/>
        <c:lblOffset val="100"/>
        <c:noMultiLvlLbl val="0"/>
      </c:catAx>
      <c:valAx>
        <c:axId val="37479615"/>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a:effectLst/>
                  </a:rPr>
                  <a:t>Percent of Respondents</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44023807"/>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sz="1800" dirty="0"/>
              <a:t>How should progress in Prevention Agenda priority areas be measured? </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'Measues 2025-30'!$B$1:$B$2</c:f>
              <c:strCache>
                <c:ptCount val="2"/>
                <c:pt idx="0">
                  <c:v>How should progress in Prevention Agenda priority areas be measured?</c:v>
                </c:pt>
                <c:pt idx="1">
                  <c:v>Respondents</c:v>
                </c:pt>
              </c:strCache>
            </c:strRef>
          </c:tx>
          <c:spPr>
            <a:solidFill>
              <a:schemeClr val="accent1"/>
            </a:solidFill>
            <a:ln>
              <a:noFill/>
            </a:ln>
            <a:effectLst/>
          </c:spPr>
          <c:invertIfNegative val="0"/>
          <c:cat>
            <c:strRef>
              <c:f>'Measues 2025-30'!$A$3:$A$4</c:f>
              <c:strCache>
                <c:ptCount val="2"/>
                <c:pt idx="0">
                  <c:v>Same Measures</c:v>
                </c:pt>
                <c:pt idx="1">
                  <c:v>Individual Measures</c:v>
                </c:pt>
              </c:strCache>
            </c:strRef>
          </c:cat>
          <c:val>
            <c:numRef>
              <c:f>'Measues 2025-30'!$B$3:$B$4</c:f>
              <c:numCache>
                <c:formatCode>General</c:formatCode>
                <c:ptCount val="2"/>
                <c:pt idx="0">
                  <c:v>20</c:v>
                </c:pt>
                <c:pt idx="1">
                  <c:v>30</c:v>
                </c:pt>
              </c:numCache>
            </c:numRef>
          </c:val>
          <c:extLst>
            <c:ext xmlns:c16="http://schemas.microsoft.com/office/drawing/2014/chart" uri="{C3380CC4-5D6E-409C-BE32-E72D297353CC}">
              <c16:uniqueId val="{00000000-A6CA-4EA6-8DAC-C6483A6D7BEC}"/>
            </c:ext>
          </c:extLst>
        </c:ser>
        <c:dLbls>
          <c:showLegendKey val="0"/>
          <c:showVal val="0"/>
          <c:showCatName val="0"/>
          <c:showSerName val="0"/>
          <c:showPercent val="0"/>
          <c:showBubbleSize val="0"/>
        </c:dLbls>
        <c:gapWidth val="182"/>
        <c:axId val="406915791"/>
        <c:axId val="340093807"/>
      </c:barChart>
      <c:catAx>
        <c:axId val="40691579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340093807"/>
        <c:crosses val="autoZero"/>
        <c:auto val="1"/>
        <c:lblAlgn val="ctr"/>
        <c:lblOffset val="100"/>
        <c:noMultiLvlLbl val="0"/>
      </c:catAx>
      <c:valAx>
        <c:axId val="340093807"/>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a:t>Respondents</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406915791"/>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sz="1800"/>
              <a:t>Ideal Number of Priorities </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9.7136482939632549E-2"/>
          <c:y val="0.14393518518518519"/>
          <c:w val="0.90286351706036749"/>
          <c:h val="0.72088764946048411"/>
        </c:manualLayout>
      </c:layout>
      <c:barChart>
        <c:barDir val="col"/>
        <c:grouping val="clustered"/>
        <c:varyColors val="0"/>
        <c:ser>
          <c:idx val="0"/>
          <c:order val="0"/>
          <c:tx>
            <c:strRef>
              <c:f>'Measues 2025-30'!$E$1:$E$2</c:f>
              <c:strCache>
                <c:ptCount val="2"/>
                <c:pt idx="0">
                  <c:v>Ideal Number of Priorities</c:v>
                </c:pt>
                <c:pt idx="1">
                  <c:v>Respondents</c:v>
                </c:pt>
              </c:strCache>
            </c:strRef>
          </c:tx>
          <c:spPr>
            <a:solidFill>
              <a:schemeClr val="accent1"/>
            </a:solidFill>
            <a:ln>
              <a:noFill/>
            </a:ln>
            <a:effectLst/>
          </c:spPr>
          <c:invertIfNegative val="0"/>
          <c:cat>
            <c:strRef>
              <c:f>'Measues 2025-30'!$D$3:$D$5</c:f>
              <c:strCache>
                <c:ptCount val="3"/>
                <c:pt idx="0">
                  <c:v>1-2 priorities</c:v>
                </c:pt>
                <c:pt idx="1">
                  <c:v>3-5 priorities </c:v>
                </c:pt>
                <c:pt idx="2">
                  <c:v>6+ priorities</c:v>
                </c:pt>
              </c:strCache>
            </c:strRef>
          </c:cat>
          <c:val>
            <c:numRef>
              <c:f>'Measues 2025-30'!$E$3:$E$5</c:f>
              <c:numCache>
                <c:formatCode>General</c:formatCode>
                <c:ptCount val="3"/>
                <c:pt idx="0">
                  <c:v>31</c:v>
                </c:pt>
                <c:pt idx="1">
                  <c:v>20</c:v>
                </c:pt>
                <c:pt idx="2">
                  <c:v>1</c:v>
                </c:pt>
              </c:numCache>
            </c:numRef>
          </c:val>
          <c:extLst>
            <c:ext xmlns:c16="http://schemas.microsoft.com/office/drawing/2014/chart" uri="{C3380CC4-5D6E-409C-BE32-E72D297353CC}">
              <c16:uniqueId val="{00000000-CCAC-4731-97E1-CADDDB4FB9E6}"/>
            </c:ext>
          </c:extLst>
        </c:ser>
        <c:dLbls>
          <c:showLegendKey val="0"/>
          <c:showVal val="0"/>
          <c:showCatName val="0"/>
          <c:showSerName val="0"/>
          <c:showPercent val="0"/>
          <c:showBubbleSize val="0"/>
        </c:dLbls>
        <c:gapWidth val="219"/>
        <c:overlap val="-27"/>
        <c:axId val="429673439"/>
        <c:axId val="401620319"/>
      </c:barChart>
      <c:catAx>
        <c:axId val="42967343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01620319"/>
        <c:crosses val="autoZero"/>
        <c:auto val="1"/>
        <c:lblAlgn val="ctr"/>
        <c:lblOffset val="100"/>
        <c:noMultiLvlLbl val="0"/>
      </c:catAx>
      <c:valAx>
        <c:axId val="401620319"/>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dirty="0"/>
                  <a:t>Respondents</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429673439"/>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sz="1800"/>
              <a:t>Do you plan to submit a combined CHA/CHIP in the 2025-2030 Prevention Agenda cycle?  </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'Other Feedback'!$B$1:$B$2</c:f>
              <c:strCache>
                <c:ptCount val="2"/>
                <c:pt idx="0">
                  <c:v>Do you plan to submit a combined CHA/CHIP in the 2025-2030 Prevention Agenda cycle? </c:v>
                </c:pt>
                <c:pt idx="1">
                  <c:v>Respondents</c:v>
                </c:pt>
              </c:strCache>
            </c:strRef>
          </c:tx>
          <c:spPr>
            <a:solidFill>
              <a:schemeClr val="accent1"/>
            </a:solidFill>
            <a:ln>
              <a:noFill/>
            </a:ln>
            <a:effectLst/>
          </c:spPr>
          <c:invertIfNegative val="0"/>
          <c:cat>
            <c:strRef>
              <c:f>'Other Feedback'!$A$3:$A$4</c:f>
              <c:strCache>
                <c:ptCount val="2"/>
                <c:pt idx="0">
                  <c:v>Yes</c:v>
                </c:pt>
                <c:pt idx="1">
                  <c:v>No</c:v>
                </c:pt>
              </c:strCache>
            </c:strRef>
          </c:cat>
          <c:val>
            <c:numRef>
              <c:f>'Other Feedback'!$B$3:$B$4</c:f>
              <c:numCache>
                <c:formatCode>General</c:formatCode>
                <c:ptCount val="2"/>
                <c:pt idx="0">
                  <c:v>42</c:v>
                </c:pt>
                <c:pt idx="1">
                  <c:v>8</c:v>
                </c:pt>
              </c:numCache>
            </c:numRef>
          </c:val>
          <c:extLst>
            <c:ext xmlns:c16="http://schemas.microsoft.com/office/drawing/2014/chart" uri="{C3380CC4-5D6E-409C-BE32-E72D297353CC}">
              <c16:uniqueId val="{00000000-87E6-4DBD-81AC-A8E1C0B9CC3C}"/>
            </c:ext>
          </c:extLst>
        </c:ser>
        <c:dLbls>
          <c:showLegendKey val="0"/>
          <c:showVal val="0"/>
          <c:showCatName val="0"/>
          <c:showSerName val="0"/>
          <c:showPercent val="0"/>
          <c:showBubbleSize val="0"/>
        </c:dLbls>
        <c:gapWidth val="219"/>
        <c:overlap val="-27"/>
        <c:axId val="1001890159"/>
        <c:axId val="1522275535"/>
      </c:barChart>
      <c:catAx>
        <c:axId val="100189015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1522275535"/>
        <c:crosses val="autoZero"/>
        <c:auto val="1"/>
        <c:lblAlgn val="ctr"/>
        <c:lblOffset val="100"/>
        <c:noMultiLvlLbl val="0"/>
      </c:catAx>
      <c:valAx>
        <c:axId val="1522275535"/>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a:t>Respondets</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001890159"/>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sz="1800"/>
              <a:t>Align 2025-2030 Prevention Agenda Priority Areas with Healthy People 2030 Respondents</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'Healthy People 2030'!$B$1:$B$2</c:f>
              <c:strCache>
                <c:ptCount val="2"/>
                <c:pt idx="0">
                  <c:v>Align 2025 Prevention Agenda Priority Areas with Healthy People 2030</c:v>
                </c:pt>
                <c:pt idx="1">
                  <c:v>Respondents</c:v>
                </c:pt>
              </c:strCache>
            </c:strRef>
          </c:tx>
          <c:spPr>
            <a:solidFill>
              <a:schemeClr val="accent1"/>
            </a:solidFill>
            <a:ln>
              <a:noFill/>
            </a:ln>
            <a:effectLst/>
          </c:spPr>
          <c:invertIfNegative val="0"/>
          <c:cat>
            <c:strRef>
              <c:f>'Healthy People 2030'!$A$3:$A$5</c:f>
              <c:strCache>
                <c:ptCount val="3"/>
                <c:pt idx="0">
                  <c:v>Yes</c:v>
                </c:pt>
                <c:pt idx="1">
                  <c:v>No</c:v>
                </c:pt>
                <c:pt idx="2">
                  <c:v>Unsure</c:v>
                </c:pt>
              </c:strCache>
            </c:strRef>
          </c:cat>
          <c:val>
            <c:numRef>
              <c:f>'Healthy People 2030'!$B$3:$B$5</c:f>
              <c:numCache>
                <c:formatCode>General</c:formatCode>
                <c:ptCount val="3"/>
                <c:pt idx="0">
                  <c:v>26</c:v>
                </c:pt>
                <c:pt idx="1">
                  <c:v>3</c:v>
                </c:pt>
                <c:pt idx="2">
                  <c:v>22</c:v>
                </c:pt>
              </c:numCache>
            </c:numRef>
          </c:val>
          <c:extLst>
            <c:ext xmlns:c16="http://schemas.microsoft.com/office/drawing/2014/chart" uri="{C3380CC4-5D6E-409C-BE32-E72D297353CC}">
              <c16:uniqueId val="{00000000-7605-4838-AF6C-875E27931D05}"/>
            </c:ext>
          </c:extLst>
        </c:ser>
        <c:dLbls>
          <c:showLegendKey val="0"/>
          <c:showVal val="0"/>
          <c:showCatName val="0"/>
          <c:showSerName val="0"/>
          <c:showPercent val="0"/>
          <c:showBubbleSize val="0"/>
        </c:dLbls>
        <c:gapWidth val="219"/>
        <c:overlap val="-27"/>
        <c:axId val="1001881807"/>
        <c:axId val="243207327"/>
      </c:barChart>
      <c:catAx>
        <c:axId val="10018818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243207327"/>
        <c:crosses val="autoZero"/>
        <c:auto val="1"/>
        <c:lblAlgn val="ctr"/>
        <c:lblOffset val="100"/>
        <c:noMultiLvlLbl val="0"/>
      </c:catAx>
      <c:valAx>
        <c:axId val="243207327"/>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a:t>Respondents</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001881807"/>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sz="1800"/>
              <a:t>Top Priorites under Health Conditions</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cat>
            <c:strRef>
              <c:f>'Healthy People 2030'!$B$23:$B$27</c:f>
              <c:strCache>
                <c:ptCount val="5"/>
                <c:pt idx="0">
                  <c:v>Addiction</c:v>
                </c:pt>
                <c:pt idx="1">
                  <c:v>Mental Health and Mental Disorders</c:v>
                </c:pt>
                <c:pt idx="2">
                  <c:v>Overweight and Obesity</c:v>
                </c:pt>
                <c:pt idx="3">
                  <c:v>Diabetes</c:v>
                </c:pt>
                <c:pt idx="4">
                  <c:v>Heart Disease and Stroke</c:v>
                </c:pt>
              </c:strCache>
            </c:strRef>
          </c:cat>
          <c:val>
            <c:numRef>
              <c:f>'Healthy People 2030'!$D$23:$D$27</c:f>
              <c:numCache>
                <c:formatCode>0.00%</c:formatCode>
                <c:ptCount val="5"/>
                <c:pt idx="0">
                  <c:v>0.90566037735849059</c:v>
                </c:pt>
                <c:pt idx="1">
                  <c:v>0.83018867924528306</c:v>
                </c:pt>
                <c:pt idx="2">
                  <c:v>0.81132075471698117</c:v>
                </c:pt>
                <c:pt idx="3">
                  <c:v>0.71698113207547165</c:v>
                </c:pt>
                <c:pt idx="4">
                  <c:v>0.71698113207547165</c:v>
                </c:pt>
              </c:numCache>
            </c:numRef>
          </c:val>
          <c:extLst>
            <c:ext xmlns:c16="http://schemas.microsoft.com/office/drawing/2014/chart" uri="{C3380CC4-5D6E-409C-BE32-E72D297353CC}">
              <c16:uniqueId val="{00000000-67CD-4AC6-AC24-46C284D4EBE6}"/>
            </c:ext>
          </c:extLst>
        </c:ser>
        <c:dLbls>
          <c:showLegendKey val="0"/>
          <c:showVal val="0"/>
          <c:showCatName val="0"/>
          <c:showSerName val="0"/>
          <c:showPercent val="0"/>
          <c:showBubbleSize val="0"/>
        </c:dLbls>
        <c:gapWidth val="219"/>
        <c:overlap val="-27"/>
        <c:axId val="349295359"/>
        <c:axId val="438726431"/>
      </c:barChart>
      <c:catAx>
        <c:axId val="34929535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38726431"/>
        <c:crosses val="autoZero"/>
        <c:auto val="1"/>
        <c:lblAlgn val="ctr"/>
        <c:lblOffset val="100"/>
        <c:noMultiLvlLbl val="0"/>
      </c:catAx>
      <c:valAx>
        <c:axId val="438726431"/>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a:effectLst/>
                  </a:rPr>
                  <a:t>Percent of Respondents</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349295359"/>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sz="1800" b="0"/>
              <a:t>Top Priorities Under Health Behaviors</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cat>
            <c:strRef>
              <c:f>'Healthy People 2030'!$B$9:$B$13</c:f>
              <c:strCache>
                <c:ptCount val="5"/>
                <c:pt idx="0">
                  <c:v>Drug and Alcohol Use</c:v>
                </c:pt>
                <c:pt idx="1">
                  <c:v>Physical Activity</c:v>
                </c:pt>
                <c:pt idx="2">
                  <c:v>Nutrition and Healthy Eating</c:v>
                </c:pt>
                <c:pt idx="3">
                  <c:v>Tobacco Use</c:v>
                </c:pt>
                <c:pt idx="4">
                  <c:v>Preventive Care</c:v>
                </c:pt>
              </c:strCache>
            </c:strRef>
          </c:cat>
          <c:val>
            <c:numRef>
              <c:f>'Healthy People 2030'!$D$9:$D$13</c:f>
              <c:numCache>
                <c:formatCode>0.00%</c:formatCode>
                <c:ptCount val="5"/>
                <c:pt idx="0">
                  <c:v>0.8867924528301887</c:v>
                </c:pt>
                <c:pt idx="1">
                  <c:v>0.77358490566037741</c:v>
                </c:pt>
                <c:pt idx="2">
                  <c:v>0.73584905660377353</c:v>
                </c:pt>
                <c:pt idx="3">
                  <c:v>0.71698113207547165</c:v>
                </c:pt>
                <c:pt idx="4">
                  <c:v>0.660377358490566</c:v>
                </c:pt>
              </c:numCache>
            </c:numRef>
          </c:val>
          <c:extLst>
            <c:ext xmlns:c16="http://schemas.microsoft.com/office/drawing/2014/chart" uri="{C3380CC4-5D6E-409C-BE32-E72D297353CC}">
              <c16:uniqueId val="{00000000-FE75-4443-8C23-7E09F9B59DDB}"/>
            </c:ext>
          </c:extLst>
        </c:ser>
        <c:dLbls>
          <c:showLegendKey val="0"/>
          <c:showVal val="0"/>
          <c:showCatName val="0"/>
          <c:showSerName val="0"/>
          <c:showPercent val="0"/>
          <c:showBubbleSize val="0"/>
        </c:dLbls>
        <c:gapWidth val="219"/>
        <c:overlap val="-27"/>
        <c:axId val="1001905007"/>
        <c:axId val="1540579503"/>
      </c:barChart>
      <c:catAx>
        <c:axId val="10019050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540579503"/>
        <c:crosses val="autoZero"/>
        <c:auto val="1"/>
        <c:lblAlgn val="ctr"/>
        <c:lblOffset val="100"/>
        <c:noMultiLvlLbl val="0"/>
      </c:catAx>
      <c:valAx>
        <c:axId val="1540579503"/>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r>
                  <a:rPr lang="en-US" sz="1200" b="0">
                    <a:effectLst/>
                  </a:rPr>
                  <a:t>Percent of Respondents</a:t>
                </a:r>
              </a:p>
            </c:rich>
          </c:tx>
          <c:overlay val="0"/>
          <c:spPr>
            <a:noFill/>
            <a:ln>
              <a:noFill/>
            </a:ln>
            <a:effectLst/>
          </c:spPr>
          <c:txPr>
            <a:bodyPr rot="-540000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001905007"/>
        <c:crosses val="autoZero"/>
        <c:crossBetween val="between"/>
      </c:valAx>
      <c:spPr>
        <a:noFill/>
        <a:ln>
          <a:noFill/>
        </a:ln>
        <a:effectLst/>
      </c:spPr>
    </c:plotArea>
    <c:plotVisOnly val="1"/>
    <c:dispBlanksAs val="gap"/>
    <c:showDLblsOverMax val="0"/>
  </c:chart>
  <c:spPr>
    <a:noFill/>
    <a:ln>
      <a:noFill/>
    </a:ln>
    <a:effectLst/>
  </c:spPr>
  <c:txPr>
    <a:bodyPr/>
    <a:lstStyle/>
    <a:p>
      <a:pPr>
        <a:defRPr b="1"/>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sz="1800" dirty="0"/>
              <a:t>Response Rate by County Size</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stacked"/>
        <c:varyColors val="0"/>
        <c:ser>
          <c:idx val="0"/>
          <c:order val="0"/>
          <c:tx>
            <c:strRef>
              <c:f>Demographics!$B$15</c:f>
              <c:strCache>
                <c:ptCount val="1"/>
                <c:pt idx="0">
                  <c:v>Respondents</c:v>
                </c:pt>
              </c:strCache>
            </c:strRef>
          </c:tx>
          <c:spPr>
            <a:solidFill>
              <a:schemeClr val="accent1"/>
            </a:solidFill>
            <a:ln>
              <a:noFill/>
            </a:ln>
            <a:effectLst/>
          </c:spPr>
          <c:invertIfNegative val="0"/>
          <c:cat>
            <c:strRef>
              <c:f>Demographics!$A$16:$A$19</c:f>
              <c:strCache>
                <c:ptCount val="4"/>
                <c:pt idx="0">
                  <c:v>Small (&lt;75,000)</c:v>
                </c:pt>
                <c:pt idx="1">
                  <c:v>Medium (75,001-199,999)</c:v>
                </c:pt>
                <c:pt idx="2">
                  <c:v>Large (200,000-499,999)</c:v>
                </c:pt>
                <c:pt idx="3">
                  <c:v>Extra-Large (&gt;500,000)</c:v>
                </c:pt>
              </c:strCache>
              <c:extLst/>
            </c:strRef>
          </c:cat>
          <c:val>
            <c:numRef>
              <c:f>Demographics!$B$16:$B$19</c:f>
              <c:numCache>
                <c:formatCode>General</c:formatCode>
                <c:ptCount val="4"/>
                <c:pt idx="0">
                  <c:v>22</c:v>
                </c:pt>
                <c:pt idx="1">
                  <c:v>16</c:v>
                </c:pt>
                <c:pt idx="2">
                  <c:v>9</c:v>
                </c:pt>
                <c:pt idx="3">
                  <c:v>6</c:v>
                </c:pt>
              </c:numCache>
              <c:extLst/>
            </c:numRef>
          </c:val>
          <c:extLst>
            <c:ext xmlns:c16="http://schemas.microsoft.com/office/drawing/2014/chart" uri="{C3380CC4-5D6E-409C-BE32-E72D297353CC}">
              <c16:uniqueId val="{00000000-1537-4A60-A20A-86C3721FE8F7}"/>
            </c:ext>
          </c:extLst>
        </c:ser>
        <c:ser>
          <c:idx val="1"/>
          <c:order val="1"/>
          <c:tx>
            <c:strRef>
              <c:f>Demographics!$C$15</c:f>
              <c:strCache>
                <c:ptCount val="1"/>
                <c:pt idx="0">
                  <c:v>Non-Respondents</c:v>
                </c:pt>
              </c:strCache>
            </c:strRef>
          </c:tx>
          <c:spPr>
            <a:solidFill>
              <a:schemeClr val="accent2"/>
            </a:solidFill>
            <a:ln>
              <a:noFill/>
            </a:ln>
            <a:effectLst/>
          </c:spPr>
          <c:invertIfNegative val="0"/>
          <c:cat>
            <c:strRef>
              <c:f>Demographics!$A$16:$A$19</c:f>
              <c:strCache>
                <c:ptCount val="4"/>
                <c:pt idx="0">
                  <c:v>Small (&lt;75,000)</c:v>
                </c:pt>
                <c:pt idx="1">
                  <c:v>Medium (75,001-199,999)</c:v>
                </c:pt>
                <c:pt idx="2">
                  <c:v>Large (200,000-499,999)</c:v>
                </c:pt>
                <c:pt idx="3">
                  <c:v>Extra-Large (&gt;500,000)</c:v>
                </c:pt>
              </c:strCache>
              <c:extLst/>
            </c:strRef>
          </c:cat>
          <c:val>
            <c:numRef>
              <c:f>Demographics!$C$16:$C$19</c:f>
              <c:numCache>
                <c:formatCode>General</c:formatCode>
                <c:ptCount val="4"/>
                <c:pt idx="0">
                  <c:v>4</c:v>
                </c:pt>
                <c:pt idx="1">
                  <c:v>1</c:v>
                </c:pt>
                <c:pt idx="2">
                  <c:v>0</c:v>
                </c:pt>
                <c:pt idx="3">
                  <c:v>0</c:v>
                </c:pt>
              </c:numCache>
              <c:extLst/>
            </c:numRef>
          </c:val>
          <c:extLst>
            <c:ext xmlns:c16="http://schemas.microsoft.com/office/drawing/2014/chart" uri="{C3380CC4-5D6E-409C-BE32-E72D297353CC}">
              <c16:uniqueId val="{00000001-1537-4A60-A20A-86C3721FE8F7}"/>
            </c:ext>
          </c:extLst>
        </c:ser>
        <c:dLbls>
          <c:showLegendKey val="0"/>
          <c:showVal val="0"/>
          <c:showCatName val="0"/>
          <c:showSerName val="0"/>
          <c:showPercent val="0"/>
          <c:showBubbleSize val="0"/>
        </c:dLbls>
        <c:gapWidth val="150"/>
        <c:overlap val="100"/>
        <c:axId val="249392783"/>
        <c:axId val="47581919"/>
      </c:barChart>
      <c:catAx>
        <c:axId val="249392783"/>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47581919"/>
        <c:crosses val="autoZero"/>
        <c:auto val="1"/>
        <c:lblAlgn val="ctr"/>
        <c:lblOffset val="100"/>
        <c:noMultiLvlLbl val="0"/>
      </c:catAx>
      <c:valAx>
        <c:axId val="47581919"/>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24939278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sz="1800"/>
              <a:t>Top Priorities Under Populations</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cat>
            <c:strRef>
              <c:f>'Healthy People 2030'!$B$43:$B$47</c:f>
              <c:strCache>
                <c:ptCount val="5"/>
                <c:pt idx="0">
                  <c:v>Children</c:v>
                </c:pt>
                <c:pt idx="1">
                  <c:v>Older Adults</c:v>
                </c:pt>
                <c:pt idx="2">
                  <c:v>Adolescents</c:v>
                </c:pt>
                <c:pt idx="3">
                  <c:v>People with Disabilities</c:v>
                </c:pt>
                <c:pt idx="4">
                  <c:v>Infants</c:v>
                </c:pt>
              </c:strCache>
            </c:strRef>
          </c:cat>
          <c:val>
            <c:numRef>
              <c:f>'Healthy People 2030'!$D$43:$D$47</c:f>
              <c:numCache>
                <c:formatCode>0.00%</c:formatCode>
                <c:ptCount val="5"/>
                <c:pt idx="0">
                  <c:v>0.73584905660377353</c:v>
                </c:pt>
                <c:pt idx="1">
                  <c:v>0.69811320754716977</c:v>
                </c:pt>
                <c:pt idx="2">
                  <c:v>0.660377358490566</c:v>
                </c:pt>
                <c:pt idx="3">
                  <c:v>0.660377358490566</c:v>
                </c:pt>
                <c:pt idx="4">
                  <c:v>0.62264150943396224</c:v>
                </c:pt>
              </c:numCache>
            </c:numRef>
          </c:val>
          <c:extLst>
            <c:ext xmlns:c16="http://schemas.microsoft.com/office/drawing/2014/chart" uri="{C3380CC4-5D6E-409C-BE32-E72D297353CC}">
              <c16:uniqueId val="{00000000-412D-45B8-BE30-3ED11DF36FD8}"/>
            </c:ext>
          </c:extLst>
        </c:ser>
        <c:dLbls>
          <c:showLegendKey val="0"/>
          <c:showVal val="0"/>
          <c:showCatName val="0"/>
          <c:showSerName val="0"/>
          <c:showPercent val="0"/>
          <c:showBubbleSize val="0"/>
        </c:dLbls>
        <c:gapWidth val="219"/>
        <c:overlap val="-27"/>
        <c:axId val="1001913359"/>
        <c:axId val="351754223"/>
      </c:barChart>
      <c:catAx>
        <c:axId val="100191335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351754223"/>
        <c:crosses val="autoZero"/>
        <c:auto val="1"/>
        <c:lblAlgn val="ctr"/>
        <c:lblOffset val="100"/>
        <c:noMultiLvlLbl val="0"/>
      </c:catAx>
      <c:valAx>
        <c:axId val="351754223"/>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a:effectLst/>
                  </a:rPr>
                  <a:t>Percent of Respondents</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001913359"/>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sz="1800"/>
              <a:t>Top Priorities Under Settings &amp; Systems</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cat>
            <c:strRef>
              <c:f>'Healthy People 2030'!$B$53:$B$57</c:f>
              <c:strCache>
                <c:ptCount val="5"/>
                <c:pt idx="0">
                  <c:v>Community</c:v>
                </c:pt>
                <c:pt idx="1">
                  <c:v>Public Health Infrastructure</c:v>
                </c:pt>
                <c:pt idx="2">
                  <c:v>Housing and Homes</c:v>
                </c:pt>
                <c:pt idx="3">
                  <c:v>Transportation</c:v>
                </c:pt>
                <c:pt idx="4">
                  <c:v>Health Care</c:v>
                </c:pt>
              </c:strCache>
            </c:strRef>
          </c:cat>
          <c:val>
            <c:numRef>
              <c:f>'Healthy People 2030'!$D$53:$D$57</c:f>
              <c:numCache>
                <c:formatCode>0.00%</c:formatCode>
                <c:ptCount val="5"/>
                <c:pt idx="0">
                  <c:v>0.73584905660377353</c:v>
                </c:pt>
                <c:pt idx="1">
                  <c:v>0.73584905660377353</c:v>
                </c:pt>
                <c:pt idx="2">
                  <c:v>0.67924528301886788</c:v>
                </c:pt>
                <c:pt idx="3">
                  <c:v>0.67924528301886788</c:v>
                </c:pt>
                <c:pt idx="4">
                  <c:v>0.64150943396226412</c:v>
                </c:pt>
              </c:numCache>
            </c:numRef>
          </c:val>
          <c:extLst>
            <c:ext xmlns:c16="http://schemas.microsoft.com/office/drawing/2014/chart" uri="{C3380CC4-5D6E-409C-BE32-E72D297353CC}">
              <c16:uniqueId val="{00000000-1FB0-4194-B8F2-3FBC99A7D143}"/>
            </c:ext>
          </c:extLst>
        </c:ser>
        <c:dLbls>
          <c:showLegendKey val="0"/>
          <c:showVal val="0"/>
          <c:showCatName val="0"/>
          <c:showSerName val="0"/>
          <c:showPercent val="0"/>
          <c:showBubbleSize val="0"/>
        </c:dLbls>
        <c:gapWidth val="219"/>
        <c:overlap val="-27"/>
        <c:axId val="1001931455"/>
        <c:axId val="351753743"/>
      </c:barChart>
      <c:catAx>
        <c:axId val="100193145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351753743"/>
        <c:crosses val="autoZero"/>
        <c:auto val="1"/>
        <c:lblAlgn val="ctr"/>
        <c:lblOffset val="100"/>
        <c:noMultiLvlLbl val="0"/>
      </c:catAx>
      <c:valAx>
        <c:axId val="351753743"/>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dirty="0">
                    <a:effectLst/>
                  </a:rPr>
                  <a:t>Percent of Respondents</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00193145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sz="1800"/>
              <a:t>Top Priorities Under Social Determinants of Health</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cat>
            <c:strRef>
              <c:f>'Healthy People 2030'!$B$66:$B$69</c:f>
              <c:strCache>
                <c:ptCount val="4"/>
                <c:pt idx="0">
                  <c:v>Health Care Access and Quality</c:v>
                </c:pt>
                <c:pt idx="1">
                  <c:v>Economic Stability</c:v>
                </c:pt>
                <c:pt idx="2">
                  <c:v>Neighborhood and Built Environment</c:v>
                </c:pt>
                <c:pt idx="3">
                  <c:v>Social and Community Context</c:v>
                </c:pt>
              </c:strCache>
            </c:strRef>
          </c:cat>
          <c:val>
            <c:numRef>
              <c:f>'Healthy People 2030'!$D$66:$D$69</c:f>
              <c:numCache>
                <c:formatCode>0.00%</c:formatCode>
                <c:ptCount val="4"/>
                <c:pt idx="0">
                  <c:v>0.84905660377358494</c:v>
                </c:pt>
                <c:pt idx="1">
                  <c:v>0.73584905660377353</c:v>
                </c:pt>
                <c:pt idx="2">
                  <c:v>0.71698113207547165</c:v>
                </c:pt>
                <c:pt idx="3">
                  <c:v>0.69811320754716977</c:v>
                </c:pt>
              </c:numCache>
            </c:numRef>
          </c:val>
          <c:extLst>
            <c:ext xmlns:c16="http://schemas.microsoft.com/office/drawing/2014/chart" uri="{C3380CC4-5D6E-409C-BE32-E72D297353CC}">
              <c16:uniqueId val="{00000000-DBFC-43AA-B540-7F1E5091ACE4}"/>
            </c:ext>
          </c:extLst>
        </c:ser>
        <c:dLbls>
          <c:showLegendKey val="0"/>
          <c:showVal val="0"/>
          <c:showCatName val="0"/>
          <c:showSerName val="0"/>
          <c:showPercent val="0"/>
          <c:showBubbleSize val="0"/>
        </c:dLbls>
        <c:gapWidth val="219"/>
        <c:overlap val="-27"/>
        <c:axId val="1000198351"/>
        <c:axId val="340134495"/>
      </c:barChart>
      <c:catAx>
        <c:axId val="100019835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340134495"/>
        <c:crosses val="autoZero"/>
        <c:auto val="1"/>
        <c:lblAlgn val="ctr"/>
        <c:lblOffset val="100"/>
        <c:noMultiLvlLbl val="0"/>
      </c:catAx>
      <c:valAx>
        <c:axId val="340134495"/>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dirty="0">
                    <a:effectLst/>
                  </a:rPr>
                  <a:t>Percent of Respondents</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000198351"/>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sz="1800" dirty="0"/>
              <a:t>Makeup of Respondents by</a:t>
            </a:r>
            <a:r>
              <a:rPr lang="en-US" sz="1800" baseline="0" dirty="0"/>
              <a:t> County size</a:t>
            </a:r>
            <a:endParaRPr lang="en-US" sz="1800" dirty="0"/>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Demographics!$F$15</c:f>
              <c:strCache>
                <c:ptCount val="1"/>
                <c:pt idx="0">
                  <c:v>Percent of Respondents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0CB9-4092-83B6-57A37C57473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0CB9-4092-83B6-57A37C57473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0CB9-4092-83B6-57A37C574731}"/>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0CB9-4092-83B6-57A37C574731}"/>
              </c:ext>
            </c:extLst>
          </c:dPt>
          <c:cat>
            <c:strRef>
              <c:f>Demographics!$A$16:$A$19</c:f>
              <c:strCache>
                <c:ptCount val="4"/>
                <c:pt idx="0">
                  <c:v>Small (&lt;75,000)</c:v>
                </c:pt>
                <c:pt idx="1">
                  <c:v>Medium (75,001-199,999)</c:v>
                </c:pt>
                <c:pt idx="2">
                  <c:v>Large (200,000-499,999)</c:v>
                </c:pt>
                <c:pt idx="3">
                  <c:v>Extra-Large (&gt;500,000)</c:v>
                </c:pt>
              </c:strCache>
            </c:strRef>
          </c:cat>
          <c:val>
            <c:numRef>
              <c:f>Demographics!$F$16:$F$19</c:f>
              <c:numCache>
                <c:formatCode>0.00%</c:formatCode>
                <c:ptCount val="4"/>
                <c:pt idx="0">
                  <c:v>0.41509433962264153</c:v>
                </c:pt>
                <c:pt idx="1">
                  <c:v>0.30188679245283018</c:v>
                </c:pt>
                <c:pt idx="2">
                  <c:v>0.16981132075471697</c:v>
                </c:pt>
                <c:pt idx="3">
                  <c:v>0.11320754716981132</c:v>
                </c:pt>
              </c:numCache>
            </c:numRef>
          </c:val>
          <c:extLst>
            <c:ext xmlns:c16="http://schemas.microsoft.com/office/drawing/2014/chart" uri="{C3380CC4-5D6E-409C-BE32-E72D297353CC}">
              <c16:uniqueId val="{00000008-0CB9-4092-83B6-57A37C574731}"/>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rtl="0">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sz="1800" dirty="0"/>
              <a:t>Response</a:t>
            </a:r>
            <a:r>
              <a:rPr lang="en-US" sz="1800" baseline="0" dirty="0"/>
              <a:t> Rate</a:t>
            </a:r>
            <a:r>
              <a:rPr lang="en-US" sz="1800" dirty="0"/>
              <a:t> by Service Level</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stacked"/>
        <c:varyColors val="0"/>
        <c:ser>
          <c:idx val="0"/>
          <c:order val="0"/>
          <c:tx>
            <c:strRef>
              <c:f>Demographics!$B$23</c:f>
              <c:strCache>
                <c:ptCount val="1"/>
                <c:pt idx="0">
                  <c:v>Respondents</c:v>
                </c:pt>
              </c:strCache>
            </c:strRef>
          </c:tx>
          <c:spPr>
            <a:solidFill>
              <a:schemeClr val="accent1"/>
            </a:solidFill>
            <a:ln>
              <a:noFill/>
            </a:ln>
            <a:effectLst/>
          </c:spPr>
          <c:invertIfNegative val="0"/>
          <c:cat>
            <c:strRef>
              <c:f>Demographics!$A$24:$A$25</c:f>
              <c:strCache>
                <c:ptCount val="2"/>
                <c:pt idx="0">
                  <c:v>Partial</c:v>
                </c:pt>
                <c:pt idx="1">
                  <c:v>Full</c:v>
                </c:pt>
              </c:strCache>
            </c:strRef>
          </c:cat>
          <c:val>
            <c:numRef>
              <c:f>Demographics!$B$24:$B$25</c:f>
              <c:numCache>
                <c:formatCode>General</c:formatCode>
                <c:ptCount val="2"/>
                <c:pt idx="0">
                  <c:v>18</c:v>
                </c:pt>
                <c:pt idx="1">
                  <c:v>35</c:v>
                </c:pt>
              </c:numCache>
            </c:numRef>
          </c:val>
          <c:extLst>
            <c:ext xmlns:c16="http://schemas.microsoft.com/office/drawing/2014/chart" uri="{C3380CC4-5D6E-409C-BE32-E72D297353CC}">
              <c16:uniqueId val="{00000000-A918-43E9-B964-ED02880E64A5}"/>
            </c:ext>
          </c:extLst>
        </c:ser>
        <c:ser>
          <c:idx val="1"/>
          <c:order val="1"/>
          <c:tx>
            <c:strRef>
              <c:f>Demographics!$C$23</c:f>
              <c:strCache>
                <c:ptCount val="1"/>
                <c:pt idx="0">
                  <c:v>Non-Respondents</c:v>
                </c:pt>
              </c:strCache>
            </c:strRef>
          </c:tx>
          <c:spPr>
            <a:solidFill>
              <a:schemeClr val="accent2"/>
            </a:solidFill>
            <a:ln>
              <a:noFill/>
            </a:ln>
            <a:effectLst/>
          </c:spPr>
          <c:invertIfNegative val="0"/>
          <c:cat>
            <c:strRef>
              <c:f>Demographics!$A$24:$A$25</c:f>
              <c:strCache>
                <c:ptCount val="2"/>
                <c:pt idx="0">
                  <c:v>Partial</c:v>
                </c:pt>
                <c:pt idx="1">
                  <c:v>Full</c:v>
                </c:pt>
              </c:strCache>
            </c:strRef>
          </c:cat>
          <c:val>
            <c:numRef>
              <c:f>Demographics!$C$24:$C$25</c:f>
              <c:numCache>
                <c:formatCode>General</c:formatCode>
                <c:ptCount val="2"/>
                <c:pt idx="0">
                  <c:v>3</c:v>
                </c:pt>
                <c:pt idx="1">
                  <c:v>2</c:v>
                </c:pt>
              </c:numCache>
            </c:numRef>
          </c:val>
          <c:extLst>
            <c:ext xmlns:c16="http://schemas.microsoft.com/office/drawing/2014/chart" uri="{C3380CC4-5D6E-409C-BE32-E72D297353CC}">
              <c16:uniqueId val="{00000001-A918-43E9-B964-ED02880E64A5}"/>
            </c:ext>
          </c:extLst>
        </c:ser>
        <c:dLbls>
          <c:showLegendKey val="0"/>
          <c:showVal val="0"/>
          <c:showCatName val="0"/>
          <c:showSerName val="0"/>
          <c:showPercent val="0"/>
          <c:showBubbleSize val="0"/>
        </c:dLbls>
        <c:gapWidth val="150"/>
        <c:overlap val="100"/>
        <c:axId val="1636393951"/>
        <c:axId val="1635774991"/>
      </c:barChart>
      <c:catAx>
        <c:axId val="1636393951"/>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635774991"/>
        <c:crosses val="autoZero"/>
        <c:auto val="1"/>
        <c:lblAlgn val="ctr"/>
        <c:lblOffset val="100"/>
        <c:noMultiLvlLbl val="0"/>
      </c:catAx>
      <c:valAx>
        <c:axId val="1635774991"/>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63639395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sz="1800"/>
              <a:t>Makeup of Respondents by Service Level</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Demographics!$F$23</c:f>
              <c:strCache>
                <c:ptCount val="1"/>
                <c:pt idx="0">
                  <c:v>Percent of Respondents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7A3F-4C32-A729-F91F12E170A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7A3F-4C32-A729-F91F12E170AB}"/>
              </c:ext>
            </c:extLst>
          </c:dPt>
          <c:cat>
            <c:strRef>
              <c:f>Demographics!$A$24:$A$25</c:f>
              <c:strCache>
                <c:ptCount val="2"/>
                <c:pt idx="0">
                  <c:v>Partial</c:v>
                </c:pt>
                <c:pt idx="1">
                  <c:v>Full</c:v>
                </c:pt>
              </c:strCache>
            </c:strRef>
          </c:cat>
          <c:val>
            <c:numRef>
              <c:f>Demographics!$F$24:$F$25</c:f>
              <c:numCache>
                <c:formatCode>0.00%</c:formatCode>
                <c:ptCount val="2"/>
                <c:pt idx="0">
                  <c:v>0.33962264150943394</c:v>
                </c:pt>
                <c:pt idx="1">
                  <c:v>0.660377358490566</c:v>
                </c:pt>
              </c:numCache>
            </c:numRef>
          </c:val>
          <c:extLst>
            <c:ext xmlns:c16="http://schemas.microsoft.com/office/drawing/2014/chart" uri="{C3380CC4-5D6E-409C-BE32-E72D297353CC}">
              <c16:uniqueId val="{00000004-7A3F-4C32-A729-F91F12E170AB}"/>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rtl="0">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sz="1800"/>
              <a:t>Successes Achieved During 2019-2024 Prevention Agenda Cycle </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'Successes 2019-24'!$B$2</c:f>
              <c:strCache>
                <c:ptCount val="1"/>
                <c:pt idx="0">
                  <c:v>Respondents </c:v>
                </c:pt>
              </c:strCache>
            </c:strRef>
          </c:tx>
          <c:spPr>
            <a:solidFill>
              <a:schemeClr val="accent1"/>
            </a:solidFill>
            <a:ln>
              <a:noFill/>
            </a:ln>
            <a:effectLst/>
          </c:spPr>
          <c:invertIfNegative val="0"/>
          <c:cat>
            <c:strRef>
              <c:f>'Successes 2019-24'!$A$3:$A$8</c:f>
              <c:strCache>
                <c:ptCount val="6"/>
                <c:pt idx="0">
                  <c:v>Improved health outcomes in one or more areas</c:v>
                </c:pt>
                <c:pt idx="1">
                  <c:v>Engaged new/strengthened partnerships</c:v>
                </c:pt>
                <c:pt idx="2">
                  <c:v>Obtained new resources/funding</c:v>
                </c:pt>
                <c:pt idx="3">
                  <c:v>Engaged community members</c:v>
                </c:pt>
                <c:pt idx="4">
                  <c:v>Raised public awaresness around priority areas</c:v>
                </c:pt>
                <c:pt idx="5">
                  <c:v>None </c:v>
                </c:pt>
              </c:strCache>
            </c:strRef>
          </c:cat>
          <c:val>
            <c:numRef>
              <c:f>'Successes 2019-24'!$B$3:$B$8</c:f>
              <c:numCache>
                <c:formatCode>General</c:formatCode>
                <c:ptCount val="6"/>
                <c:pt idx="0">
                  <c:v>15</c:v>
                </c:pt>
                <c:pt idx="1">
                  <c:v>42</c:v>
                </c:pt>
                <c:pt idx="2">
                  <c:v>30</c:v>
                </c:pt>
                <c:pt idx="3">
                  <c:v>43</c:v>
                </c:pt>
                <c:pt idx="4">
                  <c:v>43</c:v>
                </c:pt>
                <c:pt idx="5">
                  <c:v>1</c:v>
                </c:pt>
              </c:numCache>
            </c:numRef>
          </c:val>
          <c:extLst>
            <c:ext xmlns:c16="http://schemas.microsoft.com/office/drawing/2014/chart" uri="{C3380CC4-5D6E-409C-BE32-E72D297353CC}">
              <c16:uniqueId val="{00000000-C117-4C97-944D-35E64B680FA1}"/>
            </c:ext>
          </c:extLst>
        </c:ser>
        <c:dLbls>
          <c:showLegendKey val="0"/>
          <c:showVal val="0"/>
          <c:showCatName val="0"/>
          <c:showSerName val="0"/>
          <c:showPercent val="0"/>
          <c:showBubbleSize val="0"/>
        </c:dLbls>
        <c:gapWidth val="182"/>
        <c:axId val="394495199"/>
        <c:axId val="1635768751"/>
      </c:barChart>
      <c:catAx>
        <c:axId val="394495199"/>
        <c:scaling>
          <c:orientation val="minMax"/>
        </c:scaling>
        <c:delete val="0"/>
        <c:axPos val="l"/>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a:t>Outcome</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635768751"/>
        <c:crosses val="autoZero"/>
        <c:auto val="1"/>
        <c:lblAlgn val="ctr"/>
        <c:lblOffset val="100"/>
        <c:noMultiLvlLbl val="0"/>
      </c:catAx>
      <c:valAx>
        <c:axId val="1635768751"/>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a:t>Respondents</a:t>
                </a:r>
              </a:p>
            </c:rich>
          </c:tx>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394495199"/>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a:t>Challenges Experienced During 2019-2024 Prevention Agenda Cycle</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'Challenges 2019-24'!$B$2</c:f>
              <c:strCache>
                <c:ptCount val="1"/>
                <c:pt idx="0">
                  <c:v>Respondents</c:v>
                </c:pt>
              </c:strCache>
            </c:strRef>
          </c:tx>
          <c:spPr>
            <a:solidFill>
              <a:schemeClr val="accent1"/>
            </a:solidFill>
            <a:ln>
              <a:noFill/>
            </a:ln>
            <a:effectLst/>
          </c:spPr>
          <c:invertIfNegative val="0"/>
          <c:cat>
            <c:strRef>
              <c:f>'Challenges 2019-24'!$A$3:$A$10</c:f>
              <c:strCache>
                <c:ptCount val="8"/>
                <c:pt idx="0">
                  <c:v>Pandemic response</c:v>
                </c:pt>
                <c:pt idx="1">
                  <c:v>Lack of resources/funding</c:v>
                </c:pt>
                <c:pt idx="2">
                  <c:v>Negative impact of pandemic on outcomes </c:v>
                </c:pt>
                <c:pt idx="3">
                  <c:v>Staffing</c:v>
                </c:pt>
                <c:pt idx="4">
                  <c:v>Lack of participation or engagment by partners</c:v>
                </c:pt>
                <c:pt idx="5">
                  <c:v>Worsening of outcomes in non-priority areas</c:v>
                </c:pt>
                <c:pt idx="6">
                  <c:v>Lack of community engagement</c:v>
                </c:pt>
                <c:pt idx="7">
                  <c:v>None</c:v>
                </c:pt>
              </c:strCache>
            </c:strRef>
          </c:cat>
          <c:val>
            <c:numRef>
              <c:f>'Challenges 2019-24'!$B$3:$B$10</c:f>
              <c:numCache>
                <c:formatCode>General</c:formatCode>
                <c:ptCount val="8"/>
                <c:pt idx="0">
                  <c:v>48</c:v>
                </c:pt>
                <c:pt idx="1">
                  <c:v>39</c:v>
                </c:pt>
                <c:pt idx="2">
                  <c:v>39</c:v>
                </c:pt>
                <c:pt idx="3">
                  <c:v>36</c:v>
                </c:pt>
                <c:pt idx="4">
                  <c:v>24</c:v>
                </c:pt>
                <c:pt idx="5">
                  <c:v>20</c:v>
                </c:pt>
                <c:pt idx="6">
                  <c:v>15</c:v>
                </c:pt>
                <c:pt idx="7">
                  <c:v>0</c:v>
                </c:pt>
              </c:numCache>
            </c:numRef>
          </c:val>
          <c:extLst>
            <c:ext xmlns:c16="http://schemas.microsoft.com/office/drawing/2014/chart" uri="{C3380CC4-5D6E-409C-BE32-E72D297353CC}">
              <c16:uniqueId val="{00000000-A136-40B1-BF0A-99D5DA027317}"/>
            </c:ext>
          </c:extLst>
        </c:ser>
        <c:dLbls>
          <c:showLegendKey val="0"/>
          <c:showVal val="0"/>
          <c:showCatName val="0"/>
          <c:showSerName val="0"/>
          <c:showPercent val="0"/>
          <c:showBubbleSize val="0"/>
        </c:dLbls>
        <c:gapWidth val="182"/>
        <c:axId val="280651071"/>
        <c:axId val="1635775471"/>
      </c:barChart>
      <c:catAx>
        <c:axId val="280651071"/>
        <c:scaling>
          <c:orientation val="minMax"/>
        </c:scaling>
        <c:delete val="0"/>
        <c:axPos val="l"/>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a:t>Outcome</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635775471"/>
        <c:crosses val="autoZero"/>
        <c:auto val="1"/>
        <c:lblAlgn val="ctr"/>
        <c:lblOffset val="100"/>
        <c:noMultiLvlLbl val="0"/>
      </c:catAx>
      <c:valAx>
        <c:axId val="1635775471"/>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a:t>Respondents</a:t>
                </a:r>
              </a:p>
            </c:rich>
          </c:tx>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280651071"/>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sz="1800"/>
              <a:t>Partners Engaged During 2019-2024 Prevention Agenda Cycle</a:t>
            </a:r>
          </a:p>
        </c:rich>
      </c:tx>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'Partners 2019-24'!$B$2</c:f>
              <c:strCache>
                <c:ptCount val="1"/>
                <c:pt idx="0">
                  <c:v>Respondents</c:v>
                </c:pt>
              </c:strCache>
            </c:strRef>
          </c:tx>
          <c:spPr>
            <a:solidFill>
              <a:schemeClr val="accent1"/>
            </a:solidFill>
            <a:ln>
              <a:noFill/>
            </a:ln>
            <a:effectLst/>
          </c:spPr>
          <c:invertIfNegative val="0"/>
          <c:cat>
            <c:strRef>
              <c:f>'Partners 2019-24'!$A$3:$A$13</c:f>
              <c:strCache>
                <c:ptCount val="11"/>
                <c:pt idx="0">
                  <c:v>Community-Based Organizations</c:v>
                </c:pt>
                <c:pt idx="1">
                  <c:v>Health Care - Hospitals</c:v>
                </c:pt>
                <c:pt idx="2">
                  <c:v>Local Department of Mental Health</c:v>
                </c:pt>
                <c:pt idx="3">
                  <c:v>Mental Health/Substance Misuse Prevention and Treatment</c:v>
                </c:pt>
                <c:pt idx="4">
                  <c:v>Schools (K-12)</c:v>
                </c:pt>
                <c:pt idx="5">
                  <c:v>Local Elected Officials</c:v>
                </c:pt>
                <c:pt idx="6">
                  <c:v>Local Non-Profits</c:v>
                </c:pt>
                <c:pt idx="7">
                  <c:v>Community Members</c:v>
                </c:pt>
                <c:pt idx="8">
                  <c:v>Local Department of Social Services</c:v>
                </c:pt>
                <c:pt idx="9">
                  <c:v>Health Care - Private Practitioners</c:v>
                </c:pt>
                <c:pt idx="10">
                  <c:v>Local Law Enforcement</c:v>
                </c:pt>
              </c:strCache>
            </c:strRef>
          </c:cat>
          <c:val>
            <c:numRef>
              <c:f>'Partners 2019-24'!$B$3:$B$13</c:f>
              <c:numCache>
                <c:formatCode>General</c:formatCode>
                <c:ptCount val="11"/>
                <c:pt idx="0">
                  <c:v>52</c:v>
                </c:pt>
                <c:pt idx="1">
                  <c:v>50</c:v>
                </c:pt>
                <c:pt idx="2">
                  <c:v>43</c:v>
                </c:pt>
                <c:pt idx="3">
                  <c:v>42</c:v>
                </c:pt>
                <c:pt idx="4">
                  <c:v>42</c:v>
                </c:pt>
                <c:pt idx="5">
                  <c:v>39</c:v>
                </c:pt>
                <c:pt idx="6">
                  <c:v>38</c:v>
                </c:pt>
                <c:pt idx="7">
                  <c:v>32</c:v>
                </c:pt>
                <c:pt idx="8">
                  <c:v>32</c:v>
                </c:pt>
                <c:pt idx="9">
                  <c:v>27</c:v>
                </c:pt>
                <c:pt idx="10">
                  <c:v>27</c:v>
                </c:pt>
              </c:numCache>
            </c:numRef>
          </c:val>
          <c:extLst>
            <c:ext xmlns:c16="http://schemas.microsoft.com/office/drawing/2014/chart" uri="{C3380CC4-5D6E-409C-BE32-E72D297353CC}">
              <c16:uniqueId val="{00000000-E4C5-4DBA-B955-C5910ED29E5B}"/>
            </c:ext>
          </c:extLst>
        </c:ser>
        <c:dLbls>
          <c:showLegendKey val="0"/>
          <c:showVal val="0"/>
          <c:showCatName val="0"/>
          <c:showSerName val="0"/>
          <c:showPercent val="0"/>
          <c:showBubbleSize val="0"/>
        </c:dLbls>
        <c:gapWidth val="182"/>
        <c:axId val="160453135"/>
        <c:axId val="163999583"/>
      </c:barChart>
      <c:catAx>
        <c:axId val="160453135"/>
        <c:scaling>
          <c:orientation val="minMax"/>
        </c:scaling>
        <c:delete val="0"/>
        <c:axPos val="l"/>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a:t>Partners</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63999583"/>
        <c:crosses val="autoZero"/>
        <c:auto val="1"/>
        <c:lblAlgn val="ctr"/>
        <c:lblOffset val="100"/>
        <c:noMultiLvlLbl val="0"/>
      </c:catAx>
      <c:valAx>
        <c:axId val="163999583"/>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r>
                  <a:rPr lang="en-US" sz="1200"/>
                  <a:t>Respondents</a:t>
                </a:r>
              </a:p>
            </c:rich>
          </c:tx>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crossAx val="16045313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903A248-E84E-4A0D-922C-18FDB80D4C24}"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en-US"/>
        </a:p>
      </dgm:t>
    </dgm:pt>
    <dgm:pt modelId="{D22E7AC8-6F07-4A7E-B4F7-D86244301145}">
      <dgm:prSet/>
      <dgm:spPr/>
      <dgm:t>
        <a:bodyPr/>
        <a:lstStyle/>
        <a:p>
          <a:r>
            <a:rPr lang="en-US"/>
            <a:t>Capital Region</a:t>
          </a:r>
        </a:p>
      </dgm:t>
    </dgm:pt>
    <dgm:pt modelId="{DB0B0D1D-1CE7-48FA-9925-0BC92F4F8DA3}" type="parTrans" cxnId="{64B9023F-303C-442E-BC8E-4DF58D15AF88}">
      <dgm:prSet/>
      <dgm:spPr/>
      <dgm:t>
        <a:bodyPr/>
        <a:lstStyle/>
        <a:p>
          <a:endParaRPr lang="en-US"/>
        </a:p>
      </dgm:t>
    </dgm:pt>
    <dgm:pt modelId="{038DDEB8-7458-4F9B-8FA6-CF0DDC0CA507}" type="sibTrans" cxnId="{64B9023F-303C-442E-BC8E-4DF58D15AF88}">
      <dgm:prSet/>
      <dgm:spPr/>
      <dgm:t>
        <a:bodyPr/>
        <a:lstStyle/>
        <a:p>
          <a:endParaRPr lang="en-US"/>
        </a:p>
      </dgm:t>
    </dgm:pt>
    <dgm:pt modelId="{C0E8D32C-6E88-4720-970D-82915DB5EDCD}">
      <dgm:prSet/>
      <dgm:spPr/>
      <dgm:t>
        <a:bodyPr/>
        <a:lstStyle/>
        <a:p>
          <a:r>
            <a:rPr lang="en-US"/>
            <a:t>Prevent Communicable Diseases (71%)</a:t>
          </a:r>
        </a:p>
      </dgm:t>
    </dgm:pt>
    <dgm:pt modelId="{837A2F09-B20E-4B35-8781-DC1DBDBFF169}" type="parTrans" cxnId="{B93671E3-C362-4692-9BD6-725F7C8E6A68}">
      <dgm:prSet/>
      <dgm:spPr/>
      <dgm:t>
        <a:bodyPr/>
        <a:lstStyle/>
        <a:p>
          <a:endParaRPr lang="en-US"/>
        </a:p>
      </dgm:t>
    </dgm:pt>
    <dgm:pt modelId="{11244C7D-55B9-45B8-B9DA-B80020001FA8}" type="sibTrans" cxnId="{B93671E3-C362-4692-9BD6-725F7C8E6A68}">
      <dgm:prSet/>
      <dgm:spPr/>
      <dgm:t>
        <a:bodyPr/>
        <a:lstStyle/>
        <a:p>
          <a:endParaRPr lang="en-US"/>
        </a:p>
      </dgm:t>
    </dgm:pt>
    <dgm:pt modelId="{C5C5DDFB-5B23-4147-B8BC-07E940AD8370}">
      <dgm:prSet/>
      <dgm:spPr/>
      <dgm:t>
        <a:bodyPr/>
        <a:lstStyle/>
        <a:p>
          <a:r>
            <a:rPr lang="en-US"/>
            <a:t>Mid-Hudson</a:t>
          </a:r>
        </a:p>
      </dgm:t>
    </dgm:pt>
    <dgm:pt modelId="{B527F8BF-4DC7-4C6A-B769-2387C208F53E}" type="parTrans" cxnId="{F0F49067-81B8-4022-B809-D32EA0862D6E}">
      <dgm:prSet/>
      <dgm:spPr/>
      <dgm:t>
        <a:bodyPr/>
        <a:lstStyle/>
        <a:p>
          <a:endParaRPr lang="en-US"/>
        </a:p>
      </dgm:t>
    </dgm:pt>
    <dgm:pt modelId="{DFC94CD3-C6B4-41AC-9579-670014B04CDB}" type="sibTrans" cxnId="{F0F49067-81B8-4022-B809-D32EA0862D6E}">
      <dgm:prSet/>
      <dgm:spPr/>
      <dgm:t>
        <a:bodyPr/>
        <a:lstStyle/>
        <a:p>
          <a:endParaRPr lang="en-US"/>
        </a:p>
      </dgm:t>
    </dgm:pt>
    <dgm:pt modelId="{7DD420BF-B1E0-43F4-9470-70CF43996D50}">
      <dgm:prSet/>
      <dgm:spPr/>
      <dgm:t>
        <a:bodyPr/>
        <a:lstStyle/>
        <a:p>
          <a:r>
            <a:rPr lang="en-US"/>
            <a:t>Promote Healthy Women, Infants, and Children (85%)</a:t>
          </a:r>
        </a:p>
      </dgm:t>
    </dgm:pt>
    <dgm:pt modelId="{DB72C6A3-CF1F-42CC-AD2B-88C0879E70B5}" type="parTrans" cxnId="{99A3E66D-717D-480E-B6FD-03469EB1F877}">
      <dgm:prSet/>
      <dgm:spPr/>
      <dgm:t>
        <a:bodyPr/>
        <a:lstStyle/>
        <a:p>
          <a:endParaRPr lang="en-US"/>
        </a:p>
      </dgm:t>
    </dgm:pt>
    <dgm:pt modelId="{36DAD4A0-8007-4A5A-96BE-54CBBA468E40}" type="sibTrans" cxnId="{99A3E66D-717D-480E-B6FD-03469EB1F877}">
      <dgm:prSet/>
      <dgm:spPr/>
      <dgm:t>
        <a:bodyPr/>
        <a:lstStyle/>
        <a:p>
          <a:endParaRPr lang="en-US"/>
        </a:p>
      </dgm:t>
    </dgm:pt>
    <dgm:pt modelId="{CA8A789C-DF17-42F5-9A34-67F4A349D45A}">
      <dgm:prSet/>
      <dgm:spPr/>
      <dgm:t>
        <a:bodyPr/>
        <a:lstStyle/>
        <a:p>
          <a:r>
            <a:rPr lang="en-US"/>
            <a:t>Prevent Communicable Diseases (85%)</a:t>
          </a:r>
        </a:p>
      </dgm:t>
    </dgm:pt>
    <dgm:pt modelId="{D72700C8-D52D-4235-AF14-C5A45779F944}" type="parTrans" cxnId="{7CC07BA1-35C5-4597-B65B-B6BFDC9E742A}">
      <dgm:prSet/>
      <dgm:spPr/>
      <dgm:t>
        <a:bodyPr/>
        <a:lstStyle/>
        <a:p>
          <a:endParaRPr lang="en-US"/>
        </a:p>
      </dgm:t>
    </dgm:pt>
    <dgm:pt modelId="{93CFA605-C269-4446-823F-B0085BC79858}" type="sibTrans" cxnId="{7CC07BA1-35C5-4597-B65B-B6BFDC9E742A}">
      <dgm:prSet/>
      <dgm:spPr/>
      <dgm:t>
        <a:bodyPr/>
        <a:lstStyle/>
        <a:p>
          <a:endParaRPr lang="en-US"/>
        </a:p>
      </dgm:t>
    </dgm:pt>
    <dgm:pt modelId="{E55EB425-2ED4-4BF8-8D7F-D2710244FF02}">
      <dgm:prSet/>
      <dgm:spPr/>
      <dgm:t>
        <a:bodyPr/>
        <a:lstStyle/>
        <a:p>
          <a:r>
            <a:rPr lang="en-US"/>
            <a:t>Mid-Hudson</a:t>
          </a:r>
        </a:p>
      </dgm:t>
    </dgm:pt>
    <dgm:pt modelId="{BB696E43-0152-4AC7-90FD-98D623777E22}" type="parTrans" cxnId="{00A08E03-7958-4BBC-AB61-9EBE9747D29E}">
      <dgm:prSet/>
      <dgm:spPr/>
      <dgm:t>
        <a:bodyPr/>
        <a:lstStyle/>
        <a:p>
          <a:endParaRPr lang="en-US"/>
        </a:p>
      </dgm:t>
    </dgm:pt>
    <dgm:pt modelId="{9D3821FE-0EF5-431D-AB9F-0619AFCBF05C}" type="sibTrans" cxnId="{00A08E03-7958-4BBC-AB61-9EBE9747D29E}">
      <dgm:prSet/>
      <dgm:spPr/>
      <dgm:t>
        <a:bodyPr/>
        <a:lstStyle/>
        <a:p>
          <a:endParaRPr lang="en-US"/>
        </a:p>
      </dgm:t>
    </dgm:pt>
    <dgm:pt modelId="{0E974CB8-FF10-4FDC-B171-3C258CC300F1}">
      <dgm:prSet/>
      <dgm:spPr/>
      <dgm:t>
        <a:bodyPr/>
        <a:lstStyle/>
        <a:p>
          <a:r>
            <a:rPr lang="en-US"/>
            <a:t>Prevent Chronic Disease (100%)</a:t>
          </a:r>
        </a:p>
      </dgm:t>
    </dgm:pt>
    <dgm:pt modelId="{EB565CF5-2D58-4632-A066-E9E9D657CD61}" type="parTrans" cxnId="{54B66228-7B69-4411-B513-9078FC03BDFD}">
      <dgm:prSet/>
      <dgm:spPr/>
      <dgm:t>
        <a:bodyPr/>
        <a:lstStyle/>
        <a:p>
          <a:endParaRPr lang="en-US"/>
        </a:p>
      </dgm:t>
    </dgm:pt>
    <dgm:pt modelId="{B44D1F51-DF55-4D5E-BA42-18BBAA9481FB}" type="sibTrans" cxnId="{54B66228-7B69-4411-B513-9078FC03BDFD}">
      <dgm:prSet/>
      <dgm:spPr/>
      <dgm:t>
        <a:bodyPr/>
        <a:lstStyle/>
        <a:p>
          <a:endParaRPr lang="en-US"/>
        </a:p>
      </dgm:t>
    </dgm:pt>
    <dgm:pt modelId="{CD35F61F-7976-4084-B9AB-D4B841B576EA}">
      <dgm:prSet/>
      <dgm:spPr/>
      <dgm:t>
        <a:bodyPr/>
        <a:lstStyle/>
        <a:p>
          <a:r>
            <a:rPr lang="en-US"/>
            <a:t>Prevent Mental and Substance Use Disorders (60%)</a:t>
          </a:r>
        </a:p>
      </dgm:t>
    </dgm:pt>
    <dgm:pt modelId="{FF1C8838-4D88-45A4-B4DF-FF491D6EBE44}" type="parTrans" cxnId="{584609A7-E022-480C-89DC-C7AB8440F3C2}">
      <dgm:prSet/>
      <dgm:spPr/>
      <dgm:t>
        <a:bodyPr/>
        <a:lstStyle/>
        <a:p>
          <a:endParaRPr lang="en-US"/>
        </a:p>
      </dgm:t>
    </dgm:pt>
    <dgm:pt modelId="{3E61E868-BF7C-4049-880A-A8D7216D9D0F}" type="sibTrans" cxnId="{584609A7-E022-480C-89DC-C7AB8440F3C2}">
      <dgm:prSet/>
      <dgm:spPr/>
      <dgm:t>
        <a:bodyPr/>
        <a:lstStyle/>
        <a:p>
          <a:endParaRPr lang="en-US"/>
        </a:p>
      </dgm:t>
    </dgm:pt>
    <dgm:pt modelId="{A09CB34D-8C1F-4533-91B0-8A93F3BB7F5A}" type="pres">
      <dgm:prSet presAssocID="{D903A248-E84E-4A0D-922C-18FDB80D4C24}" presName="Name0" presStyleCnt="0">
        <dgm:presLayoutVars>
          <dgm:dir/>
          <dgm:animLvl val="lvl"/>
          <dgm:resizeHandles val="exact"/>
        </dgm:presLayoutVars>
      </dgm:prSet>
      <dgm:spPr/>
    </dgm:pt>
    <dgm:pt modelId="{08BA9C3C-0E6A-4E93-9CEB-421BFF87E7F5}" type="pres">
      <dgm:prSet presAssocID="{D22E7AC8-6F07-4A7E-B4F7-D86244301145}" presName="linNode" presStyleCnt="0"/>
      <dgm:spPr/>
    </dgm:pt>
    <dgm:pt modelId="{067A6753-5BF1-4E57-9551-06058CBE6724}" type="pres">
      <dgm:prSet presAssocID="{D22E7AC8-6F07-4A7E-B4F7-D86244301145}" presName="parentText" presStyleLbl="node1" presStyleIdx="0" presStyleCnt="3">
        <dgm:presLayoutVars>
          <dgm:chMax val="1"/>
          <dgm:bulletEnabled val="1"/>
        </dgm:presLayoutVars>
      </dgm:prSet>
      <dgm:spPr/>
    </dgm:pt>
    <dgm:pt modelId="{46C32CB6-0FB9-4039-AFB1-89305E90C18B}" type="pres">
      <dgm:prSet presAssocID="{D22E7AC8-6F07-4A7E-B4F7-D86244301145}" presName="descendantText" presStyleLbl="alignAccFollowNode1" presStyleIdx="0" presStyleCnt="3">
        <dgm:presLayoutVars>
          <dgm:bulletEnabled val="1"/>
        </dgm:presLayoutVars>
      </dgm:prSet>
      <dgm:spPr/>
    </dgm:pt>
    <dgm:pt modelId="{24693719-4188-4928-81DA-6DE53687F132}" type="pres">
      <dgm:prSet presAssocID="{038DDEB8-7458-4F9B-8FA6-CF0DDC0CA507}" presName="sp" presStyleCnt="0"/>
      <dgm:spPr/>
    </dgm:pt>
    <dgm:pt modelId="{B52300CF-EBE1-4934-AFD3-8DFEF9BF01BF}" type="pres">
      <dgm:prSet presAssocID="{C5C5DDFB-5B23-4147-B8BC-07E940AD8370}" presName="linNode" presStyleCnt="0"/>
      <dgm:spPr/>
    </dgm:pt>
    <dgm:pt modelId="{6D8557D7-4064-47AA-B7EC-42CF770F5DFF}" type="pres">
      <dgm:prSet presAssocID="{C5C5DDFB-5B23-4147-B8BC-07E940AD8370}" presName="parentText" presStyleLbl="node1" presStyleIdx="1" presStyleCnt="3">
        <dgm:presLayoutVars>
          <dgm:chMax val="1"/>
          <dgm:bulletEnabled val="1"/>
        </dgm:presLayoutVars>
      </dgm:prSet>
      <dgm:spPr/>
    </dgm:pt>
    <dgm:pt modelId="{1CA4EAFF-469B-41CC-B4EE-239CE600AE14}" type="pres">
      <dgm:prSet presAssocID="{C5C5DDFB-5B23-4147-B8BC-07E940AD8370}" presName="descendantText" presStyleLbl="alignAccFollowNode1" presStyleIdx="1" presStyleCnt="3">
        <dgm:presLayoutVars>
          <dgm:bulletEnabled val="1"/>
        </dgm:presLayoutVars>
      </dgm:prSet>
      <dgm:spPr/>
    </dgm:pt>
    <dgm:pt modelId="{20280754-2D92-4621-A99A-EBEED1E39C93}" type="pres">
      <dgm:prSet presAssocID="{DFC94CD3-C6B4-41AC-9579-670014B04CDB}" presName="sp" presStyleCnt="0"/>
      <dgm:spPr/>
    </dgm:pt>
    <dgm:pt modelId="{BF35EFB4-EA43-490B-8C90-07D9E90F5AEC}" type="pres">
      <dgm:prSet presAssocID="{E55EB425-2ED4-4BF8-8D7F-D2710244FF02}" presName="linNode" presStyleCnt="0"/>
      <dgm:spPr/>
    </dgm:pt>
    <dgm:pt modelId="{740FE0FA-88BC-4534-8274-1E704C7F3E84}" type="pres">
      <dgm:prSet presAssocID="{E55EB425-2ED4-4BF8-8D7F-D2710244FF02}" presName="parentText" presStyleLbl="node1" presStyleIdx="2" presStyleCnt="3">
        <dgm:presLayoutVars>
          <dgm:chMax val="1"/>
          <dgm:bulletEnabled val="1"/>
        </dgm:presLayoutVars>
      </dgm:prSet>
      <dgm:spPr/>
    </dgm:pt>
    <dgm:pt modelId="{081E06D2-F621-4778-B9CB-DCC0D629B570}" type="pres">
      <dgm:prSet presAssocID="{E55EB425-2ED4-4BF8-8D7F-D2710244FF02}" presName="descendantText" presStyleLbl="alignAccFollowNode1" presStyleIdx="2" presStyleCnt="3">
        <dgm:presLayoutVars>
          <dgm:bulletEnabled val="1"/>
        </dgm:presLayoutVars>
      </dgm:prSet>
      <dgm:spPr/>
    </dgm:pt>
  </dgm:ptLst>
  <dgm:cxnLst>
    <dgm:cxn modelId="{00A08E03-7958-4BBC-AB61-9EBE9747D29E}" srcId="{D903A248-E84E-4A0D-922C-18FDB80D4C24}" destId="{E55EB425-2ED4-4BF8-8D7F-D2710244FF02}" srcOrd="2" destOrd="0" parTransId="{BB696E43-0152-4AC7-90FD-98D623777E22}" sibTransId="{9D3821FE-0EF5-431D-AB9F-0619AFCBF05C}"/>
    <dgm:cxn modelId="{6CDD760D-4A6E-477F-8BE4-89A0D74D492A}" type="presOf" srcId="{D903A248-E84E-4A0D-922C-18FDB80D4C24}" destId="{A09CB34D-8C1F-4533-91B0-8A93F3BB7F5A}" srcOrd="0" destOrd="0" presId="urn:microsoft.com/office/officeart/2005/8/layout/vList5"/>
    <dgm:cxn modelId="{54B66228-7B69-4411-B513-9078FC03BDFD}" srcId="{E55EB425-2ED4-4BF8-8D7F-D2710244FF02}" destId="{0E974CB8-FF10-4FDC-B171-3C258CC300F1}" srcOrd="0" destOrd="0" parTransId="{EB565CF5-2D58-4632-A066-E9E9D657CD61}" sibTransId="{B44D1F51-DF55-4D5E-BA42-18BBAA9481FB}"/>
    <dgm:cxn modelId="{64B9023F-303C-442E-BC8E-4DF58D15AF88}" srcId="{D903A248-E84E-4A0D-922C-18FDB80D4C24}" destId="{D22E7AC8-6F07-4A7E-B4F7-D86244301145}" srcOrd="0" destOrd="0" parTransId="{DB0B0D1D-1CE7-48FA-9925-0BC92F4F8DA3}" sibTransId="{038DDEB8-7458-4F9B-8FA6-CF0DDC0CA507}"/>
    <dgm:cxn modelId="{F3204D41-00E9-4C31-B3B8-54DEA1016834}" type="presOf" srcId="{C0E8D32C-6E88-4720-970D-82915DB5EDCD}" destId="{46C32CB6-0FB9-4039-AFB1-89305E90C18B}" srcOrd="0" destOrd="0" presId="urn:microsoft.com/office/officeart/2005/8/layout/vList5"/>
    <dgm:cxn modelId="{F0F49067-81B8-4022-B809-D32EA0862D6E}" srcId="{D903A248-E84E-4A0D-922C-18FDB80D4C24}" destId="{C5C5DDFB-5B23-4147-B8BC-07E940AD8370}" srcOrd="1" destOrd="0" parTransId="{B527F8BF-4DC7-4C6A-B769-2387C208F53E}" sibTransId="{DFC94CD3-C6B4-41AC-9579-670014B04CDB}"/>
    <dgm:cxn modelId="{99A3E66D-717D-480E-B6FD-03469EB1F877}" srcId="{C5C5DDFB-5B23-4147-B8BC-07E940AD8370}" destId="{7DD420BF-B1E0-43F4-9470-70CF43996D50}" srcOrd="0" destOrd="0" parTransId="{DB72C6A3-CF1F-42CC-AD2B-88C0879E70B5}" sibTransId="{36DAD4A0-8007-4A5A-96BE-54CBBA468E40}"/>
    <dgm:cxn modelId="{0130FC8B-BAA8-4923-8D78-1DFAFB48C562}" type="presOf" srcId="{CD35F61F-7976-4084-B9AB-D4B841B576EA}" destId="{081E06D2-F621-4778-B9CB-DCC0D629B570}" srcOrd="0" destOrd="1" presId="urn:microsoft.com/office/officeart/2005/8/layout/vList5"/>
    <dgm:cxn modelId="{502B298D-139C-4A06-B673-DE05E33EFC07}" type="presOf" srcId="{7DD420BF-B1E0-43F4-9470-70CF43996D50}" destId="{1CA4EAFF-469B-41CC-B4EE-239CE600AE14}" srcOrd="0" destOrd="0" presId="urn:microsoft.com/office/officeart/2005/8/layout/vList5"/>
    <dgm:cxn modelId="{7CC07BA1-35C5-4597-B65B-B6BFDC9E742A}" srcId="{C5C5DDFB-5B23-4147-B8BC-07E940AD8370}" destId="{CA8A789C-DF17-42F5-9A34-67F4A349D45A}" srcOrd="1" destOrd="0" parTransId="{D72700C8-D52D-4235-AF14-C5A45779F944}" sibTransId="{93CFA605-C269-4446-823F-B0085BC79858}"/>
    <dgm:cxn modelId="{0D4ADFA4-A95A-42F1-97E2-A56A93ABF85B}" type="presOf" srcId="{C5C5DDFB-5B23-4147-B8BC-07E940AD8370}" destId="{6D8557D7-4064-47AA-B7EC-42CF770F5DFF}" srcOrd="0" destOrd="0" presId="urn:microsoft.com/office/officeart/2005/8/layout/vList5"/>
    <dgm:cxn modelId="{584609A7-E022-480C-89DC-C7AB8440F3C2}" srcId="{E55EB425-2ED4-4BF8-8D7F-D2710244FF02}" destId="{CD35F61F-7976-4084-B9AB-D4B841B576EA}" srcOrd="1" destOrd="0" parTransId="{FF1C8838-4D88-45A4-B4DF-FF491D6EBE44}" sibTransId="{3E61E868-BF7C-4049-880A-A8D7216D9D0F}"/>
    <dgm:cxn modelId="{79EAD1AD-2054-4ED4-BDDF-816B4FCE4DB7}" type="presOf" srcId="{0E974CB8-FF10-4FDC-B171-3C258CC300F1}" destId="{081E06D2-F621-4778-B9CB-DCC0D629B570}" srcOrd="0" destOrd="0" presId="urn:microsoft.com/office/officeart/2005/8/layout/vList5"/>
    <dgm:cxn modelId="{009329B1-80AB-4E16-BA69-A9C3D5B38D44}" type="presOf" srcId="{E55EB425-2ED4-4BF8-8D7F-D2710244FF02}" destId="{740FE0FA-88BC-4534-8274-1E704C7F3E84}" srcOrd="0" destOrd="0" presId="urn:microsoft.com/office/officeart/2005/8/layout/vList5"/>
    <dgm:cxn modelId="{64B8F5B1-B4D0-459D-BB4F-16F5C92C11F5}" type="presOf" srcId="{CA8A789C-DF17-42F5-9A34-67F4A349D45A}" destId="{1CA4EAFF-469B-41CC-B4EE-239CE600AE14}" srcOrd="0" destOrd="1" presId="urn:microsoft.com/office/officeart/2005/8/layout/vList5"/>
    <dgm:cxn modelId="{B93671E3-C362-4692-9BD6-725F7C8E6A68}" srcId="{D22E7AC8-6F07-4A7E-B4F7-D86244301145}" destId="{C0E8D32C-6E88-4720-970D-82915DB5EDCD}" srcOrd="0" destOrd="0" parTransId="{837A2F09-B20E-4B35-8781-DC1DBDBFF169}" sibTransId="{11244C7D-55B9-45B8-B9DA-B80020001FA8}"/>
    <dgm:cxn modelId="{1696FCE8-10CC-45B0-A78B-ADAE6D9B7AD5}" type="presOf" srcId="{D22E7AC8-6F07-4A7E-B4F7-D86244301145}" destId="{067A6753-5BF1-4E57-9551-06058CBE6724}" srcOrd="0" destOrd="0" presId="urn:microsoft.com/office/officeart/2005/8/layout/vList5"/>
    <dgm:cxn modelId="{544AD2DE-6A71-4BA1-80EA-A88CA47204C4}" type="presParOf" srcId="{A09CB34D-8C1F-4533-91B0-8A93F3BB7F5A}" destId="{08BA9C3C-0E6A-4E93-9CEB-421BFF87E7F5}" srcOrd="0" destOrd="0" presId="urn:microsoft.com/office/officeart/2005/8/layout/vList5"/>
    <dgm:cxn modelId="{2F7AD799-539F-4127-98BC-4DC0A27318E8}" type="presParOf" srcId="{08BA9C3C-0E6A-4E93-9CEB-421BFF87E7F5}" destId="{067A6753-5BF1-4E57-9551-06058CBE6724}" srcOrd="0" destOrd="0" presId="urn:microsoft.com/office/officeart/2005/8/layout/vList5"/>
    <dgm:cxn modelId="{2EAED5D2-46DD-4B94-B2CD-866930C8B89D}" type="presParOf" srcId="{08BA9C3C-0E6A-4E93-9CEB-421BFF87E7F5}" destId="{46C32CB6-0FB9-4039-AFB1-89305E90C18B}" srcOrd="1" destOrd="0" presId="urn:microsoft.com/office/officeart/2005/8/layout/vList5"/>
    <dgm:cxn modelId="{64D4C814-93F8-4407-B24C-F148D0788EE6}" type="presParOf" srcId="{A09CB34D-8C1F-4533-91B0-8A93F3BB7F5A}" destId="{24693719-4188-4928-81DA-6DE53687F132}" srcOrd="1" destOrd="0" presId="urn:microsoft.com/office/officeart/2005/8/layout/vList5"/>
    <dgm:cxn modelId="{B275EFF8-7708-4A5D-9D3A-ABA8E09B432C}" type="presParOf" srcId="{A09CB34D-8C1F-4533-91B0-8A93F3BB7F5A}" destId="{B52300CF-EBE1-4934-AFD3-8DFEF9BF01BF}" srcOrd="2" destOrd="0" presId="urn:microsoft.com/office/officeart/2005/8/layout/vList5"/>
    <dgm:cxn modelId="{4FD75EC0-824B-4C6E-8DDE-F81816820B02}" type="presParOf" srcId="{B52300CF-EBE1-4934-AFD3-8DFEF9BF01BF}" destId="{6D8557D7-4064-47AA-B7EC-42CF770F5DFF}" srcOrd="0" destOrd="0" presId="urn:microsoft.com/office/officeart/2005/8/layout/vList5"/>
    <dgm:cxn modelId="{37BFC42E-D5B2-4F61-ABD5-6D39019291D5}" type="presParOf" srcId="{B52300CF-EBE1-4934-AFD3-8DFEF9BF01BF}" destId="{1CA4EAFF-469B-41CC-B4EE-239CE600AE14}" srcOrd="1" destOrd="0" presId="urn:microsoft.com/office/officeart/2005/8/layout/vList5"/>
    <dgm:cxn modelId="{D76EA317-A62D-4416-BA7E-13FBA2C5F7D0}" type="presParOf" srcId="{A09CB34D-8C1F-4533-91B0-8A93F3BB7F5A}" destId="{20280754-2D92-4621-A99A-EBEED1E39C93}" srcOrd="3" destOrd="0" presId="urn:microsoft.com/office/officeart/2005/8/layout/vList5"/>
    <dgm:cxn modelId="{C817639B-2D02-479A-843B-0A6DB8516033}" type="presParOf" srcId="{A09CB34D-8C1F-4533-91B0-8A93F3BB7F5A}" destId="{BF35EFB4-EA43-490B-8C90-07D9E90F5AEC}" srcOrd="4" destOrd="0" presId="urn:microsoft.com/office/officeart/2005/8/layout/vList5"/>
    <dgm:cxn modelId="{6390A132-6E91-40D5-9CB5-69F263A4A5C7}" type="presParOf" srcId="{BF35EFB4-EA43-490B-8C90-07D9E90F5AEC}" destId="{740FE0FA-88BC-4534-8274-1E704C7F3E84}" srcOrd="0" destOrd="0" presId="urn:microsoft.com/office/officeart/2005/8/layout/vList5"/>
    <dgm:cxn modelId="{2FE57A3B-4022-437F-9315-AD0065DD103C}" type="presParOf" srcId="{BF35EFB4-EA43-490B-8C90-07D9E90F5AEC}" destId="{081E06D2-F621-4778-B9CB-DCC0D629B570}"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D623832-EEEC-4BC2-809B-7D052B525216}"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6D3EA1C5-A853-490D-9BAF-746174088633}">
      <dgm:prSet/>
      <dgm:spPr/>
      <dgm:t>
        <a:bodyPr/>
        <a:lstStyle/>
        <a:p>
          <a:r>
            <a:rPr lang="en-US" dirty="0"/>
            <a:t>Health Equity</a:t>
          </a:r>
        </a:p>
      </dgm:t>
    </dgm:pt>
    <dgm:pt modelId="{36D8089C-80B6-408F-867A-E158B805BCA9}" type="parTrans" cxnId="{332AB100-DED8-46C9-866C-FA2698F97BFC}">
      <dgm:prSet/>
      <dgm:spPr/>
      <dgm:t>
        <a:bodyPr/>
        <a:lstStyle/>
        <a:p>
          <a:endParaRPr lang="en-US"/>
        </a:p>
      </dgm:t>
    </dgm:pt>
    <dgm:pt modelId="{E3813873-E58C-4384-A769-DED17E71A42E}" type="sibTrans" cxnId="{332AB100-DED8-46C9-866C-FA2698F97BFC}">
      <dgm:prSet/>
      <dgm:spPr/>
      <dgm:t>
        <a:bodyPr/>
        <a:lstStyle/>
        <a:p>
          <a:endParaRPr lang="en-US"/>
        </a:p>
      </dgm:t>
    </dgm:pt>
    <dgm:pt modelId="{002B9EBA-DFD7-4E04-9460-D7FFB6C40B88}">
      <dgm:prSet/>
      <dgm:spPr/>
      <dgm:t>
        <a:bodyPr/>
        <a:lstStyle/>
        <a:p>
          <a:r>
            <a:rPr lang="en-US"/>
            <a:t>Social determinants of health</a:t>
          </a:r>
        </a:p>
      </dgm:t>
    </dgm:pt>
    <dgm:pt modelId="{9C1351A3-90D4-4216-8527-D219BC0C669C}" type="parTrans" cxnId="{AC63A127-D6F9-4441-9884-1B21AFF314C8}">
      <dgm:prSet/>
      <dgm:spPr/>
      <dgm:t>
        <a:bodyPr/>
        <a:lstStyle/>
        <a:p>
          <a:endParaRPr lang="en-US"/>
        </a:p>
      </dgm:t>
    </dgm:pt>
    <dgm:pt modelId="{452B5E21-047A-47C8-A144-AEF39B0A83E0}" type="sibTrans" cxnId="{AC63A127-D6F9-4441-9884-1B21AFF314C8}">
      <dgm:prSet/>
      <dgm:spPr/>
      <dgm:t>
        <a:bodyPr/>
        <a:lstStyle/>
        <a:p>
          <a:endParaRPr lang="en-US"/>
        </a:p>
      </dgm:t>
    </dgm:pt>
    <dgm:pt modelId="{69D5845A-133A-4EF8-8B68-3633A8583EB1}">
      <dgm:prSet/>
      <dgm:spPr/>
      <dgm:t>
        <a:bodyPr/>
        <a:lstStyle/>
        <a:p>
          <a:r>
            <a:rPr lang="en-US"/>
            <a:t>Access to care</a:t>
          </a:r>
        </a:p>
      </dgm:t>
    </dgm:pt>
    <dgm:pt modelId="{048881A8-8A19-4BE4-8598-2465EBEF37BB}" type="parTrans" cxnId="{B0C26DB0-E298-4EE2-8E05-B4A66125C389}">
      <dgm:prSet/>
      <dgm:spPr/>
      <dgm:t>
        <a:bodyPr/>
        <a:lstStyle/>
        <a:p>
          <a:endParaRPr lang="en-US"/>
        </a:p>
      </dgm:t>
    </dgm:pt>
    <dgm:pt modelId="{6DBD5342-822A-4AD4-A46A-E5FFC8579FE3}" type="sibTrans" cxnId="{B0C26DB0-E298-4EE2-8E05-B4A66125C389}">
      <dgm:prSet/>
      <dgm:spPr/>
      <dgm:t>
        <a:bodyPr/>
        <a:lstStyle/>
        <a:p>
          <a:endParaRPr lang="en-US"/>
        </a:p>
      </dgm:t>
    </dgm:pt>
    <dgm:pt modelId="{60A03B51-4389-4BED-A4CB-1FF76744F647}">
      <dgm:prSet/>
      <dgm:spPr/>
      <dgm:t>
        <a:bodyPr/>
        <a:lstStyle/>
        <a:p>
          <a:r>
            <a:rPr lang="en-US" dirty="0"/>
            <a:t>Health Across the Lifespan</a:t>
          </a:r>
        </a:p>
      </dgm:t>
    </dgm:pt>
    <dgm:pt modelId="{75B44092-CC3F-4698-8216-1B632EE5BABC}" type="parTrans" cxnId="{96E79DD2-D3A5-473B-8055-E612022C7F95}">
      <dgm:prSet/>
      <dgm:spPr/>
      <dgm:t>
        <a:bodyPr/>
        <a:lstStyle/>
        <a:p>
          <a:endParaRPr lang="en-US"/>
        </a:p>
      </dgm:t>
    </dgm:pt>
    <dgm:pt modelId="{712BDA91-D773-4659-AA96-65CBD466D21D}" type="sibTrans" cxnId="{96E79DD2-D3A5-473B-8055-E612022C7F95}">
      <dgm:prSet/>
      <dgm:spPr/>
      <dgm:t>
        <a:bodyPr/>
        <a:lstStyle/>
        <a:p>
          <a:endParaRPr lang="en-US"/>
        </a:p>
      </dgm:t>
    </dgm:pt>
    <dgm:pt modelId="{9DC477D0-3C2D-4E5E-8AAF-3B5E393C769D}">
      <dgm:prSet/>
      <dgm:spPr/>
      <dgm:t>
        <a:bodyPr/>
        <a:lstStyle/>
        <a:p>
          <a:r>
            <a:rPr lang="en-US" dirty="0"/>
            <a:t>Healthy Aging</a:t>
          </a:r>
        </a:p>
      </dgm:t>
    </dgm:pt>
    <dgm:pt modelId="{47B626FB-F8D0-460A-826F-13EB866CA455}" type="parTrans" cxnId="{1567C2ED-13FC-4E19-956B-27735DC895FC}">
      <dgm:prSet/>
      <dgm:spPr/>
      <dgm:t>
        <a:bodyPr/>
        <a:lstStyle/>
        <a:p>
          <a:endParaRPr lang="en-US"/>
        </a:p>
      </dgm:t>
    </dgm:pt>
    <dgm:pt modelId="{9308689A-F765-4B74-BD78-1AFA7F57CBBB}" type="sibTrans" cxnId="{1567C2ED-13FC-4E19-956B-27735DC895FC}">
      <dgm:prSet/>
      <dgm:spPr/>
      <dgm:t>
        <a:bodyPr/>
        <a:lstStyle/>
        <a:p>
          <a:endParaRPr lang="en-US"/>
        </a:p>
      </dgm:t>
    </dgm:pt>
    <dgm:pt modelId="{6141FA1E-4599-45E0-AC43-74A454B09020}">
      <dgm:prSet/>
      <dgm:spPr/>
      <dgm:t>
        <a:bodyPr/>
        <a:lstStyle/>
        <a:p>
          <a:r>
            <a:rPr lang="en-US" dirty="0"/>
            <a:t>Primary/Early Intervention</a:t>
          </a:r>
        </a:p>
      </dgm:t>
    </dgm:pt>
    <dgm:pt modelId="{23B6DCDE-7D98-4F46-9C31-0EF53C889EE9}" type="parTrans" cxnId="{C68A2FB0-766D-4315-BF98-9FA66FDAA29A}">
      <dgm:prSet/>
      <dgm:spPr/>
      <dgm:t>
        <a:bodyPr/>
        <a:lstStyle/>
        <a:p>
          <a:endParaRPr lang="en-US"/>
        </a:p>
      </dgm:t>
    </dgm:pt>
    <dgm:pt modelId="{E1607FBE-17FA-4C2A-82E0-1E2D5B68018B}" type="sibTrans" cxnId="{C68A2FB0-766D-4315-BF98-9FA66FDAA29A}">
      <dgm:prSet/>
      <dgm:spPr/>
      <dgm:t>
        <a:bodyPr/>
        <a:lstStyle/>
        <a:p>
          <a:endParaRPr lang="en-US"/>
        </a:p>
      </dgm:t>
    </dgm:pt>
    <dgm:pt modelId="{1D695D5F-98B7-4682-9AE2-16D62CDFF223}">
      <dgm:prSet/>
      <dgm:spPr/>
      <dgm:t>
        <a:bodyPr/>
        <a:lstStyle/>
        <a:p>
          <a:r>
            <a:rPr lang="en-US"/>
            <a:t>Parent Education</a:t>
          </a:r>
        </a:p>
      </dgm:t>
    </dgm:pt>
    <dgm:pt modelId="{A3E93013-D9AD-42B5-8642-B1BE83BD8247}" type="parTrans" cxnId="{93DC1DE0-3A11-4E72-A38F-3374254DDBF9}">
      <dgm:prSet/>
      <dgm:spPr/>
      <dgm:t>
        <a:bodyPr/>
        <a:lstStyle/>
        <a:p>
          <a:endParaRPr lang="en-US"/>
        </a:p>
      </dgm:t>
    </dgm:pt>
    <dgm:pt modelId="{714F8FCC-8B5A-4B03-90CF-48A963533BF1}" type="sibTrans" cxnId="{93DC1DE0-3A11-4E72-A38F-3374254DDBF9}">
      <dgm:prSet/>
      <dgm:spPr/>
      <dgm:t>
        <a:bodyPr/>
        <a:lstStyle/>
        <a:p>
          <a:endParaRPr lang="en-US"/>
        </a:p>
      </dgm:t>
    </dgm:pt>
    <dgm:pt modelId="{234371F6-C490-4A83-A2FF-C148606B3016}">
      <dgm:prSet/>
      <dgm:spPr/>
      <dgm:t>
        <a:bodyPr/>
        <a:lstStyle/>
        <a:p>
          <a:r>
            <a:rPr lang="en-US" dirty="0"/>
            <a:t>Climate Change</a:t>
          </a:r>
        </a:p>
      </dgm:t>
    </dgm:pt>
    <dgm:pt modelId="{4B068FA4-A4B3-4DF2-B475-91E40098AC8C}" type="parTrans" cxnId="{277C524E-E6FB-4ABB-9918-F27EEA5917F3}">
      <dgm:prSet/>
      <dgm:spPr/>
      <dgm:t>
        <a:bodyPr/>
        <a:lstStyle/>
        <a:p>
          <a:endParaRPr lang="en-US"/>
        </a:p>
      </dgm:t>
    </dgm:pt>
    <dgm:pt modelId="{F5E3B32B-AB38-4B1E-AFC3-417F704A7A8D}" type="sibTrans" cxnId="{277C524E-E6FB-4ABB-9918-F27EEA5917F3}">
      <dgm:prSet/>
      <dgm:spPr/>
      <dgm:t>
        <a:bodyPr/>
        <a:lstStyle/>
        <a:p>
          <a:endParaRPr lang="en-US"/>
        </a:p>
      </dgm:t>
    </dgm:pt>
    <dgm:pt modelId="{63FAAB2D-27E7-4362-9669-C0B87F7FDE33}">
      <dgm:prSet/>
      <dgm:spPr/>
      <dgm:t>
        <a:bodyPr/>
        <a:lstStyle/>
        <a:p>
          <a:r>
            <a:rPr lang="en-US" dirty="0"/>
            <a:t>Tickborne/other vector borne diseases</a:t>
          </a:r>
        </a:p>
      </dgm:t>
    </dgm:pt>
    <dgm:pt modelId="{BAA2B17B-D8FE-40BC-9028-E7C2173FC790}" type="parTrans" cxnId="{1F01AB5F-8779-4874-9CF1-25B6F19C58CF}">
      <dgm:prSet/>
      <dgm:spPr/>
      <dgm:t>
        <a:bodyPr/>
        <a:lstStyle/>
        <a:p>
          <a:endParaRPr lang="en-US"/>
        </a:p>
      </dgm:t>
    </dgm:pt>
    <dgm:pt modelId="{4635A184-3DA8-476F-A1B8-AF19ADB2CE6C}" type="sibTrans" cxnId="{1F01AB5F-8779-4874-9CF1-25B6F19C58CF}">
      <dgm:prSet/>
      <dgm:spPr/>
      <dgm:t>
        <a:bodyPr/>
        <a:lstStyle/>
        <a:p>
          <a:endParaRPr lang="en-US"/>
        </a:p>
      </dgm:t>
    </dgm:pt>
    <dgm:pt modelId="{FB45B18C-F19E-42E0-AA78-EC7C7A750EFD}">
      <dgm:prSet/>
      <dgm:spPr/>
      <dgm:t>
        <a:bodyPr/>
        <a:lstStyle/>
        <a:p>
          <a:r>
            <a:rPr lang="en-US" dirty="0"/>
            <a:t>Wastewater Management</a:t>
          </a:r>
        </a:p>
      </dgm:t>
    </dgm:pt>
    <dgm:pt modelId="{09223CC9-3C4A-4079-BA8B-B661814CC39B}" type="parTrans" cxnId="{D3825A26-A261-43FC-8AB4-5B30F952FC1F}">
      <dgm:prSet/>
      <dgm:spPr/>
      <dgm:t>
        <a:bodyPr/>
        <a:lstStyle/>
        <a:p>
          <a:endParaRPr lang="en-US"/>
        </a:p>
      </dgm:t>
    </dgm:pt>
    <dgm:pt modelId="{BA74A104-F8A1-409E-B36B-F9C5B64F7AA5}" type="sibTrans" cxnId="{D3825A26-A261-43FC-8AB4-5B30F952FC1F}">
      <dgm:prSet/>
      <dgm:spPr/>
      <dgm:t>
        <a:bodyPr/>
        <a:lstStyle/>
        <a:p>
          <a:endParaRPr lang="en-US"/>
        </a:p>
      </dgm:t>
    </dgm:pt>
    <dgm:pt modelId="{80B258E7-4B0E-4200-9338-291A0DC2870D}">
      <dgm:prSet/>
      <dgm:spPr/>
      <dgm:t>
        <a:bodyPr/>
        <a:lstStyle/>
        <a:p>
          <a:r>
            <a:rPr lang="en-US"/>
            <a:t>Extreme Heat</a:t>
          </a:r>
        </a:p>
      </dgm:t>
    </dgm:pt>
    <dgm:pt modelId="{F93967C1-A686-4754-8038-660926FD4561}" type="parTrans" cxnId="{BB3C0245-60D7-4F4C-8A56-653E03A1825D}">
      <dgm:prSet/>
      <dgm:spPr/>
      <dgm:t>
        <a:bodyPr/>
        <a:lstStyle/>
        <a:p>
          <a:endParaRPr lang="en-US"/>
        </a:p>
      </dgm:t>
    </dgm:pt>
    <dgm:pt modelId="{CC0D5168-B0BA-4BCB-A760-F5E74C910838}" type="sibTrans" cxnId="{BB3C0245-60D7-4F4C-8A56-653E03A1825D}">
      <dgm:prSet/>
      <dgm:spPr/>
      <dgm:t>
        <a:bodyPr/>
        <a:lstStyle/>
        <a:p>
          <a:endParaRPr lang="en-US"/>
        </a:p>
      </dgm:t>
    </dgm:pt>
    <dgm:pt modelId="{06D573BE-590D-46AE-B2F3-48A08E902933}">
      <dgm:prSet/>
      <dgm:spPr/>
      <dgm:t>
        <a:bodyPr/>
        <a:lstStyle/>
        <a:p>
          <a:r>
            <a:rPr lang="en-US"/>
            <a:t>Wildfire Smoke</a:t>
          </a:r>
        </a:p>
      </dgm:t>
    </dgm:pt>
    <dgm:pt modelId="{BC576AB6-D065-4968-8BB9-A8B2BB74A974}" type="parTrans" cxnId="{35009974-D3DB-4730-B6EC-A58A8845237D}">
      <dgm:prSet/>
      <dgm:spPr/>
      <dgm:t>
        <a:bodyPr/>
        <a:lstStyle/>
        <a:p>
          <a:endParaRPr lang="en-US"/>
        </a:p>
      </dgm:t>
    </dgm:pt>
    <dgm:pt modelId="{DA794438-0054-4F66-9442-8315389CD3CE}" type="sibTrans" cxnId="{35009974-D3DB-4730-B6EC-A58A8845237D}">
      <dgm:prSet/>
      <dgm:spPr/>
      <dgm:t>
        <a:bodyPr/>
        <a:lstStyle/>
        <a:p>
          <a:endParaRPr lang="en-US"/>
        </a:p>
      </dgm:t>
    </dgm:pt>
    <dgm:pt modelId="{425263DD-A0DF-4D29-B3A9-E64CED5C6EA4}">
      <dgm:prSet/>
      <dgm:spPr/>
      <dgm:t>
        <a:bodyPr/>
        <a:lstStyle/>
        <a:p>
          <a:r>
            <a:rPr lang="en-US"/>
            <a:t>Floods</a:t>
          </a:r>
        </a:p>
      </dgm:t>
    </dgm:pt>
    <dgm:pt modelId="{C880FCD4-8798-4702-A326-4D00FB74265F}" type="parTrans" cxnId="{593E11AD-8580-40FC-816B-0F02B1531C7A}">
      <dgm:prSet/>
      <dgm:spPr/>
      <dgm:t>
        <a:bodyPr/>
        <a:lstStyle/>
        <a:p>
          <a:endParaRPr lang="en-US"/>
        </a:p>
      </dgm:t>
    </dgm:pt>
    <dgm:pt modelId="{7643D35C-06CA-4FC6-8B13-E1E249C3DD02}" type="sibTrans" cxnId="{593E11AD-8580-40FC-816B-0F02B1531C7A}">
      <dgm:prSet/>
      <dgm:spPr/>
      <dgm:t>
        <a:bodyPr/>
        <a:lstStyle/>
        <a:p>
          <a:endParaRPr lang="en-US"/>
        </a:p>
      </dgm:t>
    </dgm:pt>
    <dgm:pt modelId="{DD16E840-E473-4C64-9502-F9D4B40365C2}">
      <dgm:prSet/>
      <dgm:spPr/>
      <dgm:t>
        <a:bodyPr/>
        <a:lstStyle/>
        <a:p>
          <a:r>
            <a:rPr lang="en-US" dirty="0"/>
            <a:t>Violence Prevention</a:t>
          </a:r>
        </a:p>
      </dgm:t>
    </dgm:pt>
    <dgm:pt modelId="{2B1E8391-CC09-4D4C-AF61-B3D7CEAABD61}" type="parTrans" cxnId="{22D4C4FD-6E13-48DD-9025-C3428B7BE515}">
      <dgm:prSet/>
      <dgm:spPr/>
      <dgm:t>
        <a:bodyPr/>
        <a:lstStyle/>
        <a:p>
          <a:endParaRPr lang="en-US"/>
        </a:p>
      </dgm:t>
    </dgm:pt>
    <dgm:pt modelId="{EF771E97-5F8F-4801-956A-A9B238F6C1B5}" type="sibTrans" cxnId="{22D4C4FD-6E13-48DD-9025-C3428B7BE515}">
      <dgm:prSet/>
      <dgm:spPr/>
      <dgm:t>
        <a:bodyPr/>
        <a:lstStyle/>
        <a:p>
          <a:endParaRPr lang="en-US"/>
        </a:p>
      </dgm:t>
    </dgm:pt>
    <dgm:pt modelId="{539D553E-681A-4C7F-9BBC-14619C97DDB3}">
      <dgm:prSet/>
      <dgm:spPr/>
      <dgm:t>
        <a:bodyPr/>
        <a:lstStyle/>
        <a:p>
          <a:r>
            <a:rPr lang="en-US" dirty="0"/>
            <a:t>Mental Health/SUD</a:t>
          </a:r>
        </a:p>
      </dgm:t>
    </dgm:pt>
    <dgm:pt modelId="{8427B598-5A12-46DE-BCF5-3D9A80F966D6}" type="parTrans" cxnId="{7D0ABBE2-0C12-4A26-A7EB-26B15BA6BEB4}">
      <dgm:prSet/>
      <dgm:spPr/>
      <dgm:t>
        <a:bodyPr/>
        <a:lstStyle/>
        <a:p>
          <a:endParaRPr lang="en-US"/>
        </a:p>
      </dgm:t>
    </dgm:pt>
    <dgm:pt modelId="{59903960-098A-452F-8399-5EF59B1EF7AD}" type="sibTrans" cxnId="{7D0ABBE2-0C12-4A26-A7EB-26B15BA6BEB4}">
      <dgm:prSet/>
      <dgm:spPr/>
      <dgm:t>
        <a:bodyPr/>
        <a:lstStyle/>
        <a:p>
          <a:endParaRPr lang="en-US"/>
        </a:p>
      </dgm:t>
    </dgm:pt>
    <dgm:pt modelId="{2C4F3919-D7E7-4046-83D3-891E92BDFF72}">
      <dgm:prSet/>
      <dgm:spPr/>
      <dgm:t>
        <a:bodyPr/>
        <a:lstStyle/>
        <a:p>
          <a:r>
            <a:rPr lang="en-US" dirty="0"/>
            <a:t>Gun Violence</a:t>
          </a:r>
        </a:p>
      </dgm:t>
    </dgm:pt>
    <dgm:pt modelId="{72C31021-466E-45B4-82DC-F4B1EF451365}" type="parTrans" cxnId="{16FCFCD1-3F20-4938-8926-30DF2D56EFED}">
      <dgm:prSet/>
      <dgm:spPr/>
      <dgm:t>
        <a:bodyPr/>
        <a:lstStyle/>
        <a:p>
          <a:endParaRPr lang="en-US"/>
        </a:p>
      </dgm:t>
    </dgm:pt>
    <dgm:pt modelId="{0ABD6615-C63A-47FA-80D2-1F9D0A295439}" type="sibTrans" cxnId="{16FCFCD1-3F20-4938-8926-30DF2D56EFED}">
      <dgm:prSet/>
      <dgm:spPr/>
      <dgm:t>
        <a:bodyPr/>
        <a:lstStyle/>
        <a:p>
          <a:endParaRPr lang="en-US"/>
        </a:p>
      </dgm:t>
    </dgm:pt>
    <dgm:pt modelId="{AC2DF64F-4037-4A48-AAA7-670030400CF3}">
      <dgm:prSet/>
      <dgm:spPr/>
      <dgm:t>
        <a:bodyPr/>
        <a:lstStyle/>
        <a:p>
          <a:r>
            <a:rPr lang="en-US" dirty="0"/>
            <a:t>Suicide Prevention</a:t>
          </a:r>
        </a:p>
      </dgm:t>
    </dgm:pt>
    <dgm:pt modelId="{1F00BFAA-D1A0-46C3-BD1E-FFD10141C0B2}" type="parTrans" cxnId="{B83913F5-3CF7-457C-96FD-C25DB6E7B2EE}">
      <dgm:prSet/>
      <dgm:spPr/>
      <dgm:t>
        <a:bodyPr/>
        <a:lstStyle/>
        <a:p>
          <a:endParaRPr lang="en-US"/>
        </a:p>
      </dgm:t>
    </dgm:pt>
    <dgm:pt modelId="{E45417B4-5669-42EE-B800-3A3DA202AA6B}" type="sibTrans" cxnId="{B83913F5-3CF7-457C-96FD-C25DB6E7B2EE}">
      <dgm:prSet/>
      <dgm:spPr/>
      <dgm:t>
        <a:bodyPr/>
        <a:lstStyle/>
        <a:p>
          <a:endParaRPr lang="en-US"/>
        </a:p>
      </dgm:t>
    </dgm:pt>
    <dgm:pt modelId="{6F56EE57-3D10-4A3E-86AA-2573BEB6C9B1}" type="pres">
      <dgm:prSet presAssocID="{CD623832-EEEC-4BC2-809B-7D052B525216}" presName="Name0" presStyleCnt="0">
        <dgm:presLayoutVars>
          <dgm:dir/>
          <dgm:animLvl val="lvl"/>
          <dgm:resizeHandles val="exact"/>
        </dgm:presLayoutVars>
      </dgm:prSet>
      <dgm:spPr/>
    </dgm:pt>
    <dgm:pt modelId="{C173B836-C2DF-430E-AEF8-9ECE6C8135C5}" type="pres">
      <dgm:prSet presAssocID="{6D3EA1C5-A853-490D-9BAF-746174088633}" presName="composite" presStyleCnt="0"/>
      <dgm:spPr/>
    </dgm:pt>
    <dgm:pt modelId="{2632B4C4-AD53-4163-8357-9A0D0DB62FD6}" type="pres">
      <dgm:prSet presAssocID="{6D3EA1C5-A853-490D-9BAF-746174088633}" presName="parTx" presStyleLbl="alignNode1" presStyleIdx="0" presStyleCnt="4">
        <dgm:presLayoutVars>
          <dgm:chMax val="0"/>
          <dgm:chPref val="0"/>
          <dgm:bulletEnabled val="1"/>
        </dgm:presLayoutVars>
      </dgm:prSet>
      <dgm:spPr/>
    </dgm:pt>
    <dgm:pt modelId="{0FF27BAE-7A36-43AC-856B-3A3CBC4C0F84}" type="pres">
      <dgm:prSet presAssocID="{6D3EA1C5-A853-490D-9BAF-746174088633}" presName="desTx" presStyleLbl="alignAccFollowNode1" presStyleIdx="0" presStyleCnt="4">
        <dgm:presLayoutVars>
          <dgm:bulletEnabled val="1"/>
        </dgm:presLayoutVars>
      </dgm:prSet>
      <dgm:spPr/>
    </dgm:pt>
    <dgm:pt modelId="{E7C73696-76C9-46D2-8205-CF4D6AF17D57}" type="pres">
      <dgm:prSet presAssocID="{E3813873-E58C-4384-A769-DED17E71A42E}" presName="space" presStyleCnt="0"/>
      <dgm:spPr/>
    </dgm:pt>
    <dgm:pt modelId="{97DC9014-004B-4884-97D9-32CA31A0F7EB}" type="pres">
      <dgm:prSet presAssocID="{234371F6-C490-4A83-A2FF-C148606B3016}" presName="composite" presStyleCnt="0"/>
      <dgm:spPr/>
    </dgm:pt>
    <dgm:pt modelId="{A223FA07-301D-4BB1-8475-B7F5DD13E0C1}" type="pres">
      <dgm:prSet presAssocID="{234371F6-C490-4A83-A2FF-C148606B3016}" presName="parTx" presStyleLbl="alignNode1" presStyleIdx="1" presStyleCnt="4">
        <dgm:presLayoutVars>
          <dgm:chMax val="0"/>
          <dgm:chPref val="0"/>
          <dgm:bulletEnabled val="1"/>
        </dgm:presLayoutVars>
      </dgm:prSet>
      <dgm:spPr/>
    </dgm:pt>
    <dgm:pt modelId="{5429E3A0-B578-430D-A566-191368E74D13}" type="pres">
      <dgm:prSet presAssocID="{234371F6-C490-4A83-A2FF-C148606B3016}" presName="desTx" presStyleLbl="alignAccFollowNode1" presStyleIdx="1" presStyleCnt="4">
        <dgm:presLayoutVars>
          <dgm:bulletEnabled val="1"/>
        </dgm:presLayoutVars>
      </dgm:prSet>
      <dgm:spPr/>
    </dgm:pt>
    <dgm:pt modelId="{1F25BE6D-802F-487C-A86A-16615CD8B9A6}" type="pres">
      <dgm:prSet presAssocID="{F5E3B32B-AB38-4B1E-AFC3-417F704A7A8D}" presName="space" presStyleCnt="0"/>
      <dgm:spPr/>
    </dgm:pt>
    <dgm:pt modelId="{2C7F6762-E1AA-489E-B9C9-D2FE7E2C0442}" type="pres">
      <dgm:prSet presAssocID="{DD16E840-E473-4C64-9502-F9D4B40365C2}" presName="composite" presStyleCnt="0"/>
      <dgm:spPr/>
    </dgm:pt>
    <dgm:pt modelId="{851A9818-4E01-47CA-AF5A-9D04AE2B8450}" type="pres">
      <dgm:prSet presAssocID="{DD16E840-E473-4C64-9502-F9D4B40365C2}" presName="parTx" presStyleLbl="alignNode1" presStyleIdx="2" presStyleCnt="4">
        <dgm:presLayoutVars>
          <dgm:chMax val="0"/>
          <dgm:chPref val="0"/>
          <dgm:bulletEnabled val="1"/>
        </dgm:presLayoutVars>
      </dgm:prSet>
      <dgm:spPr/>
    </dgm:pt>
    <dgm:pt modelId="{5C289E3A-E9A8-4587-966F-FF1B6C46483B}" type="pres">
      <dgm:prSet presAssocID="{DD16E840-E473-4C64-9502-F9D4B40365C2}" presName="desTx" presStyleLbl="alignAccFollowNode1" presStyleIdx="2" presStyleCnt="4">
        <dgm:presLayoutVars>
          <dgm:bulletEnabled val="1"/>
        </dgm:presLayoutVars>
      </dgm:prSet>
      <dgm:spPr/>
    </dgm:pt>
    <dgm:pt modelId="{D55411D8-D360-4D31-B5BA-644348944A8D}" type="pres">
      <dgm:prSet presAssocID="{EF771E97-5F8F-4801-956A-A9B238F6C1B5}" presName="space" presStyleCnt="0"/>
      <dgm:spPr/>
    </dgm:pt>
    <dgm:pt modelId="{DC518022-8899-48A6-B91E-6E33FEE7D139}" type="pres">
      <dgm:prSet presAssocID="{539D553E-681A-4C7F-9BBC-14619C97DDB3}" presName="composite" presStyleCnt="0"/>
      <dgm:spPr/>
    </dgm:pt>
    <dgm:pt modelId="{4A866645-A2B1-419E-98BB-E5473118263F}" type="pres">
      <dgm:prSet presAssocID="{539D553E-681A-4C7F-9BBC-14619C97DDB3}" presName="parTx" presStyleLbl="alignNode1" presStyleIdx="3" presStyleCnt="4">
        <dgm:presLayoutVars>
          <dgm:chMax val="0"/>
          <dgm:chPref val="0"/>
          <dgm:bulletEnabled val="1"/>
        </dgm:presLayoutVars>
      </dgm:prSet>
      <dgm:spPr/>
    </dgm:pt>
    <dgm:pt modelId="{AAE8B2C9-B9F0-4348-852C-414EC1FACD5F}" type="pres">
      <dgm:prSet presAssocID="{539D553E-681A-4C7F-9BBC-14619C97DDB3}" presName="desTx" presStyleLbl="alignAccFollowNode1" presStyleIdx="3" presStyleCnt="4">
        <dgm:presLayoutVars>
          <dgm:bulletEnabled val="1"/>
        </dgm:presLayoutVars>
      </dgm:prSet>
      <dgm:spPr/>
    </dgm:pt>
  </dgm:ptLst>
  <dgm:cxnLst>
    <dgm:cxn modelId="{332AB100-DED8-46C9-866C-FA2698F97BFC}" srcId="{CD623832-EEEC-4BC2-809B-7D052B525216}" destId="{6D3EA1C5-A853-490D-9BAF-746174088633}" srcOrd="0" destOrd="0" parTransId="{36D8089C-80B6-408F-867A-E158B805BCA9}" sibTransId="{E3813873-E58C-4384-A769-DED17E71A42E}"/>
    <dgm:cxn modelId="{0A506708-496A-4B11-8EDE-C04168B4B1A3}" type="presOf" srcId="{1D695D5F-98B7-4682-9AE2-16D62CDFF223}" destId="{0FF27BAE-7A36-43AC-856B-3A3CBC4C0F84}" srcOrd="0" destOrd="5" presId="urn:microsoft.com/office/officeart/2005/8/layout/hList1"/>
    <dgm:cxn modelId="{0F62000A-0349-4F4E-8C80-3D0D173B33D3}" type="presOf" srcId="{63FAAB2D-27E7-4362-9669-C0B87F7FDE33}" destId="{5429E3A0-B578-430D-A566-191368E74D13}" srcOrd="0" destOrd="0" presId="urn:microsoft.com/office/officeart/2005/8/layout/hList1"/>
    <dgm:cxn modelId="{97F6AB1A-63CF-4543-B4FA-79E5985EB3E6}" type="presOf" srcId="{9DC477D0-3C2D-4E5E-8AAF-3B5E393C769D}" destId="{0FF27BAE-7A36-43AC-856B-3A3CBC4C0F84}" srcOrd="0" destOrd="3" presId="urn:microsoft.com/office/officeart/2005/8/layout/hList1"/>
    <dgm:cxn modelId="{9A29E21E-105E-4B41-AC6E-EE52C3B9F0C1}" type="presOf" srcId="{6D3EA1C5-A853-490D-9BAF-746174088633}" destId="{2632B4C4-AD53-4163-8357-9A0D0DB62FD6}" srcOrd="0" destOrd="0" presId="urn:microsoft.com/office/officeart/2005/8/layout/hList1"/>
    <dgm:cxn modelId="{9C7BAB22-3428-4043-884C-8FA7E54CEE48}" type="presOf" srcId="{06D573BE-590D-46AE-B2F3-48A08E902933}" destId="{5429E3A0-B578-430D-A566-191368E74D13}" srcOrd="0" destOrd="3" presId="urn:microsoft.com/office/officeart/2005/8/layout/hList1"/>
    <dgm:cxn modelId="{D3825A26-A261-43FC-8AB4-5B30F952FC1F}" srcId="{234371F6-C490-4A83-A2FF-C148606B3016}" destId="{FB45B18C-F19E-42E0-AA78-EC7C7A750EFD}" srcOrd="1" destOrd="0" parTransId="{09223CC9-3C4A-4079-BA8B-B661814CC39B}" sibTransId="{BA74A104-F8A1-409E-B36B-F9C5B64F7AA5}"/>
    <dgm:cxn modelId="{72750F27-4FD4-4815-A1D2-F1EC0A6349A2}" type="presOf" srcId="{234371F6-C490-4A83-A2FF-C148606B3016}" destId="{A223FA07-301D-4BB1-8475-B7F5DD13E0C1}" srcOrd="0" destOrd="0" presId="urn:microsoft.com/office/officeart/2005/8/layout/hList1"/>
    <dgm:cxn modelId="{AC63A127-D6F9-4441-9884-1B21AFF314C8}" srcId="{6D3EA1C5-A853-490D-9BAF-746174088633}" destId="{002B9EBA-DFD7-4E04-9460-D7FFB6C40B88}" srcOrd="0" destOrd="0" parTransId="{9C1351A3-90D4-4216-8527-D219BC0C669C}" sibTransId="{452B5E21-047A-47C8-A144-AEF39B0A83E0}"/>
    <dgm:cxn modelId="{7E5D955E-CCAC-4E79-BDB4-C398733D442D}" type="presOf" srcId="{FB45B18C-F19E-42E0-AA78-EC7C7A750EFD}" destId="{5429E3A0-B578-430D-A566-191368E74D13}" srcOrd="0" destOrd="1" presId="urn:microsoft.com/office/officeart/2005/8/layout/hList1"/>
    <dgm:cxn modelId="{1F01AB5F-8779-4874-9CF1-25B6F19C58CF}" srcId="{234371F6-C490-4A83-A2FF-C148606B3016}" destId="{63FAAB2D-27E7-4362-9669-C0B87F7FDE33}" srcOrd="0" destOrd="0" parTransId="{BAA2B17B-D8FE-40BC-9028-E7C2173FC790}" sibTransId="{4635A184-3DA8-476F-A1B8-AF19ADB2CE6C}"/>
    <dgm:cxn modelId="{BB3C0245-60D7-4F4C-8A56-653E03A1825D}" srcId="{234371F6-C490-4A83-A2FF-C148606B3016}" destId="{80B258E7-4B0E-4200-9338-291A0DC2870D}" srcOrd="2" destOrd="0" parTransId="{F93967C1-A686-4754-8038-660926FD4561}" sibTransId="{CC0D5168-B0BA-4BCB-A760-F5E74C910838}"/>
    <dgm:cxn modelId="{EBFA3165-74A9-416C-BC0B-ED0B95B2A3C0}" type="presOf" srcId="{CD623832-EEEC-4BC2-809B-7D052B525216}" destId="{6F56EE57-3D10-4A3E-86AA-2573BEB6C9B1}" srcOrd="0" destOrd="0" presId="urn:microsoft.com/office/officeart/2005/8/layout/hList1"/>
    <dgm:cxn modelId="{277C524E-E6FB-4ABB-9918-F27EEA5917F3}" srcId="{CD623832-EEEC-4BC2-809B-7D052B525216}" destId="{234371F6-C490-4A83-A2FF-C148606B3016}" srcOrd="1" destOrd="0" parTransId="{4B068FA4-A4B3-4DF2-B475-91E40098AC8C}" sibTransId="{F5E3B32B-AB38-4B1E-AFC3-417F704A7A8D}"/>
    <dgm:cxn modelId="{35009974-D3DB-4730-B6EC-A58A8845237D}" srcId="{234371F6-C490-4A83-A2FF-C148606B3016}" destId="{06D573BE-590D-46AE-B2F3-48A08E902933}" srcOrd="3" destOrd="0" parTransId="{BC576AB6-D065-4968-8BB9-A8B2BB74A974}" sibTransId="{DA794438-0054-4F66-9442-8315389CD3CE}"/>
    <dgm:cxn modelId="{40AF2F78-364C-4F25-8786-1892CBB63AAC}" type="presOf" srcId="{DD16E840-E473-4C64-9502-F9D4B40365C2}" destId="{851A9818-4E01-47CA-AF5A-9D04AE2B8450}" srcOrd="0" destOrd="0" presId="urn:microsoft.com/office/officeart/2005/8/layout/hList1"/>
    <dgm:cxn modelId="{42ACAB7F-C1A2-4613-A958-C2DA99DC6F0E}" type="presOf" srcId="{80B258E7-4B0E-4200-9338-291A0DC2870D}" destId="{5429E3A0-B578-430D-A566-191368E74D13}" srcOrd="0" destOrd="2" presId="urn:microsoft.com/office/officeart/2005/8/layout/hList1"/>
    <dgm:cxn modelId="{593E11AD-8580-40FC-816B-0F02B1531C7A}" srcId="{234371F6-C490-4A83-A2FF-C148606B3016}" destId="{425263DD-A0DF-4D29-B3A9-E64CED5C6EA4}" srcOrd="4" destOrd="0" parTransId="{C880FCD4-8798-4702-A326-4D00FB74265F}" sibTransId="{7643D35C-06CA-4FC6-8B13-E1E249C3DD02}"/>
    <dgm:cxn modelId="{C68A2FB0-766D-4315-BF98-9FA66FDAA29A}" srcId="{60A03B51-4389-4BED-A4CB-1FF76744F647}" destId="{6141FA1E-4599-45E0-AC43-74A454B09020}" srcOrd="1" destOrd="0" parTransId="{23B6DCDE-7D98-4F46-9C31-0EF53C889EE9}" sibTransId="{E1607FBE-17FA-4C2A-82E0-1E2D5B68018B}"/>
    <dgm:cxn modelId="{B0C26DB0-E298-4EE2-8E05-B4A66125C389}" srcId="{6D3EA1C5-A853-490D-9BAF-746174088633}" destId="{69D5845A-133A-4EF8-8B68-3633A8583EB1}" srcOrd="1" destOrd="0" parTransId="{048881A8-8A19-4BE4-8598-2465EBEF37BB}" sibTransId="{6DBD5342-822A-4AD4-A46A-E5FFC8579FE3}"/>
    <dgm:cxn modelId="{0DC6EAB0-2F0D-499C-89E0-54E13CD92926}" type="presOf" srcId="{2C4F3919-D7E7-4046-83D3-891E92BDFF72}" destId="{5C289E3A-E9A8-4587-966F-FF1B6C46483B}" srcOrd="0" destOrd="0" presId="urn:microsoft.com/office/officeart/2005/8/layout/hList1"/>
    <dgm:cxn modelId="{3A968EBC-B2F4-476E-BC9F-A30565F3A1D3}" type="presOf" srcId="{425263DD-A0DF-4D29-B3A9-E64CED5C6EA4}" destId="{5429E3A0-B578-430D-A566-191368E74D13}" srcOrd="0" destOrd="4" presId="urn:microsoft.com/office/officeart/2005/8/layout/hList1"/>
    <dgm:cxn modelId="{6333F9BD-C8B3-4E3F-8450-6EAE233A24F4}" type="presOf" srcId="{60A03B51-4389-4BED-A4CB-1FF76744F647}" destId="{0FF27BAE-7A36-43AC-856B-3A3CBC4C0F84}" srcOrd="0" destOrd="2" presId="urn:microsoft.com/office/officeart/2005/8/layout/hList1"/>
    <dgm:cxn modelId="{D213B4BE-F1ED-4D87-898A-19EE753DD247}" type="presOf" srcId="{539D553E-681A-4C7F-9BBC-14619C97DDB3}" destId="{4A866645-A2B1-419E-98BB-E5473118263F}" srcOrd="0" destOrd="0" presId="urn:microsoft.com/office/officeart/2005/8/layout/hList1"/>
    <dgm:cxn modelId="{16FCFCD1-3F20-4938-8926-30DF2D56EFED}" srcId="{DD16E840-E473-4C64-9502-F9D4B40365C2}" destId="{2C4F3919-D7E7-4046-83D3-891E92BDFF72}" srcOrd="0" destOrd="0" parTransId="{72C31021-466E-45B4-82DC-F4B1EF451365}" sibTransId="{0ABD6615-C63A-47FA-80D2-1F9D0A295439}"/>
    <dgm:cxn modelId="{96E79DD2-D3A5-473B-8055-E612022C7F95}" srcId="{6D3EA1C5-A853-490D-9BAF-746174088633}" destId="{60A03B51-4389-4BED-A4CB-1FF76744F647}" srcOrd="2" destOrd="0" parTransId="{75B44092-CC3F-4698-8216-1B632EE5BABC}" sibTransId="{712BDA91-D773-4659-AA96-65CBD466D21D}"/>
    <dgm:cxn modelId="{7CE1C7DE-FAEF-4547-93C1-EC8FEF457792}" type="presOf" srcId="{6141FA1E-4599-45E0-AC43-74A454B09020}" destId="{0FF27BAE-7A36-43AC-856B-3A3CBC4C0F84}" srcOrd="0" destOrd="4" presId="urn:microsoft.com/office/officeart/2005/8/layout/hList1"/>
    <dgm:cxn modelId="{93DC1DE0-3A11-4E72-A38F-3374254DDBF9}" srcId="{60A03B51-4389-4BED-A4CB-1FF76744F647}" destId="{1D695D5F-98B7-4682-9AE2-16D62CDFF223}" srcOrd="2" destOrd="0" parTransId="{A3E93013-D9AD-42B5-8642-B1BE83BD8247}" sibTransId="{714F8FCC-8B5A-4B03-90CF-48A963533BF1}"/>
    <dgm:cxn modelId="{7D0ABBE2-0C12-4A26-A7EB-26B15BA6BEB4}" srcId="{CD623832-EEEC-4BC2-809B-7D052B525216}" destId="{539D553E-681A-4C7F-9BBC-14619C97DDB3}" srcOrd="3" destOrd="0" parTransId="{8427B598-5A12-46DE-BCF5-3D9A80F966D6}" sibTransId="{59903960-098A-452F-8399-5EF59B1EF7AD}"/>
    <dgm:cxn modelId="{445685E8-89AD-413D-898E-92CE01E750C9}" type="presOf" srcId="{69D5845A-133A-4EF8-8B68-3633A8583EB1}" destId="{0FF27BAE-7A36-43AC-856B-3A3CBC4C0F84}" srcOrd="0" destOrd="1" presId="urn:microsoft.com/office/officeart/2005/8/layout/hList1"/>
    <dgm:cxn modelId="{0BC003EC-D6B6-430C-BD91-3C3F535928FC}" type="presOf" srcId="{002B9EBA-DFD7-4E04-9460-D7FFB6C40B88}" destId="{0FF27BAE-7A36-43AC-856B-3A3CBC4C0F84}" srcOrd="0" destOrd="0" presId="urn:microsoft.com/office/officeart/2005/8/layout/hList1"/>
    <dgm:cxn modelId="{1567C2ED-13FC-4E19-956B-27735DC895FC}" srcId="{60A03B51-4389-4BED-A4CB-1FF76744F647}" destId="{9DC477D0-3C2D-4E5E-8AAF-3B5E393C769D}" srcOrd="0" destOrd="0" parTransId="{47B626FB-F8D0-460A-826F-13EB866CA455}" sibTransId="{9308689A-F765-4B74-BD78-1AFA7F57CBBB}"/>
    <dgm:cxn modelId="{29307EF3-508B-4BBB-A862-8934C0EF3A61}" type="presOf" srcId="{AC2DF64F-4037-4A48-AAA7-670030400CF3}" destId="{AAE8B2C9-B9F0-4348-852C-414EC1FACD5F}" srcOrd="0" destOrd="0" presId="urn:microsoft.com/office/officeart/2005/8/layout/hList1"/>
    <dgm:cxn modelId="{B83913F5-3CF7-457C-96FD-C25DB6E7B2EE}" srcId="{539D553E-681A-4C7F-9BBC-14619C97DDB3}" destId="{AC2DF64F-4037-4A48-AAA7-670030400CF3}" srcOrd="0" destOrd="0" parTransId="{1F00BFAA-D1A0-46C3-BD1E-FFD10141C0B2}" sibTransId="{E45417B4-5669-42EE-B800-3A3DA202AA6B}"/>
    <dgm:cxn modelId="{22D4C4FD-6E13-48DD-9025-C3428B7BE515}" srcId="{CD623832-EEEC-4BC2-809B-7D052B525216}" destId="{DD16E840-E473-4C64-9502-F9D4B40365C2}" srcOrd="2" destOrd="0" parTransId="{2B1E8391-CC09-4D4C-AF61-B3D7CEAABD61}" sibTransId="{EF771E97-5F8F-4801-956A-A9B238F6C1B5}"/>
    <dgm:cxn modelId="{5BDDC6DE-2C87-4A80-8918-9F97A517F2A5}" type="presParOf" srcId="{6F56EE57-3D10-4A3E-86AA-2573BEB6C9B1}" destId="{C173B836-C2DF-430E-AEF8-9ECE6C8135C5}" srcOrd="0" destOrd="0" presId="urn:microsoft.com/office/officeart/2005/8/layout/hList1"/>
    <dgm:cxn modelId="{04C3EE2E-692D-45E1-8A3E-2FD17296573D}" type="presParOf" srcId="{C173B836-C2DF-430E-AEF8-9ECE6C8135C5}" destId="{2632B4C4-AD53-4163-8357-9A0D0DB62FD6}" srcOrd="0" destOrd="0" presId="urn:microsoft.com/office/officeart/2005/8/layout/hList1"/>
    <dgm:cxn modelId="{51470AD6-FC85-4077-AD62-F53951CB8547}" type="presParOf" srcId="{C173B836-C2DF-430E-AEF8-9ECE6C8135C5}" destId="{0FF27BAE-7A36-43AC-856B-3A3CBC4C0F84}" srcOrd="1" destOrd="0" presId="urn:microsoft.com/office/officeart/2005/8/layout/hList1"/>
    <dgm:cxn modelId="{AFAC4C06-36C4-46A1-9EF8-2806C808A3EB}" type="presParOf" srcId="{6F56EE57-3D10-4A3E-86AA-2573BEB6C9B1}" destId="{E7C73696-76C9-46D2-8205-CF4D6AF17D57}" srcOrd="1" destOrd="0" presId="urn:microsoft.com/office/officeart/2005/8/layout/hList1"/>
    <dgm:cxn modelId="{F7D5CB1A-4F41-436B-9C66-49FE4C21E978}" type="presParOf" srcId="{6F56EE57-3D10-4A3E-86AA-2573BEB6C9B1}" destId="{97DC9014-004B-4884-97D9-32CA31A0F7EB}" srcOrd="2" destOrd="0" presId="urn:microsoft.com/office/officeart/2005/8/layout/hList1"/>
    <dgm:cxn modelId="{B9FF409C-74A5-4673-A4CB-6D5A4BF7FA61}" type="presParOf" srcId="{97DC9014-004B-4884-97D9-32CA31A0F7EB}" destId="{A223FA07-301D-4BB1-8475-B7F5DD13E0C1}" srcOrd="0" destOrd="0" presId="urn:microsoft.com/office/officeart/2005/8/layout/hList1"/>
    <dgm:cxn modelId="{66B20DCF-67AF-4385-92A8-68698DDF09C7}" type="presParOf" srcId="{97DC9014-004B-4884-97D9-32CA31A0F7EB}" destId="{5429E3A0-B578-430D-A566-191368E74D13}" srcOrd="1" destOrd="0" presId="urn:microsoft.com/office/officeart/2005/8/layout/hList1"/>
    <dgm:cxn modelId="{61310BA9-8C67-4CE8-90CE-DC019E1C2A3D}" type="presParOf" srcId="{6F56EE57-3D10-4A3E-86AA-2573BEB6C9B1}" destId="{1F25BE6D-802F-487C-A86A-16615CD8B9A6}" srcOrd="3" destOrd="0" presId="urn:microsoft.com/office/officeart/2005/8/layout/hList1"/>
    <dgm:cxn modelId="{93F75300-FEDB-4168-B53E-AF7A4BF65051}" type="presParOf" srcId="{6F56EE57-3D10-4A3E-86AA-2573BEB6C9B1}" destId="{2C7F6762-E1AA-489E-B9C9-D2FE7E2C0442}" srcOrd="4" destOrd="0" presId="urn:microsoft.com/office/officeart/2005/8/layout/hList1"/>
    <dgm:cxn modelId="{3D228546-E1BC-4CF0-ADC6-60CE247BD890}" type="presParOf" srcId="{2C7F6762-E1AA-489E-B9C9-D2FE7E2C0442}" destId="{851A9818-4E01-47CA-AF5A-9D04AE2B8450}" srcOrd="0" destOrd="0" presId="urn:microsoft.com/office/officeart/2005/8/layout/hList1"/>
    <dgm:cxn modelId="{BFF9E0CF-166C-4CB1-8F02-0B1FCA3F2F3D}" type="presParOf" srcId="{2C7F6762-E1AA-489E-B9C9-D2FE7E2C0442}" destId="{5C289E3A-E9A8-4587-966F-FF1B6C46483B}" srcOrd="1" destOrd="0" presId="urn:microsoft.com/office/officeart/2005/8/layout/hList1"/>
    <dgm:cxn modelId="{73F0F7F9-5958-4DB2-AA6D-F7687F3C6C30}" type="presParOf" srcId="{6F56EE57-3D10-4A3E-86AA-2573BEB6C9B1}" destId="{D55411D8-D360-4D31-B5BA-644348944A8D}" srcOrd="5" destOrd="0" presId="urn:microsoft.com/office/officeart/2005/8/layout/hList1"/>
    <dgm:cxn modelId="{AEF0BE6E-4A09-4E3C-840B-D4C7A13C74A1}" type="presParOf" srcId="{6F56EE57-3D10-4A3E-86AA-2573BEB6C9B1}" destId="{DC518022-8899-48A6-B91E-6E33FEE7D139}" srcOrd="6" destOrd="0" presId="urn:microsoft.com/office/officeart/2005/8/layout/hList1"/>
    <dgm:cxn modelId="{5A547D4F-EE5F-4854-A811-A336D43CC374}" type="presParOf" srcId="{DC518022-8899-48A6-B91E-6E33FEE7D139}" destId="{4A866645-A2B1-419E-98BB-E5473118263F}" srcOrd="0" destOrd="0" presId="urn:microsoft.com/office/officeart/2005/8/layout/hList1"/>
    <dgm:cxn modelId="{2720DF80-D60D-4EBD-9D4C-85E8550E2672}" type="presParOf" srcId="{DC518022-8899-48A6-B91E-6E33FEE7D139}" destId="{AAE8B2C9-B9F0-4348-852C-414EC1FACD5F}"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E9B09AB-2D54-4D12-827E-743DE067CF08}"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9E254B9A-607F-4A3A-BBBB-96ABBD2FCE03}">
      <dgm:prSet custT="1"/>
      <dgm:spPr/>
      <dgm:t>
        <a:bodyPr/>
        <a:lstStyle/>
        <a:p>
          <a:r>
            <a:rPr lang="en-US" sz="1800" b="1" dirty="0"/>
            <a:t>Working with Community Partners was a strength and a challenge </a:t>
          </a:r>
        </a:p>
      </dgm:t>
    </dgm:pt>
    <dgm:pt modelId="{AEDC9A93-730D-4CEF-BE11-8F71FA403437}" type="parTrans" cxnId="{513055B8-B151-4C76-977A-25161C0210C8}">
      <dgm:prSet/>
      <dgm:spPr/>
      <dgm:t>
        <a:bodyPr/>
        <a:lstStyle/>
        <a:p>
          <a:endParaRPr lang="en-US"/>
        </a:p>
      </dgm:t>
    </dgm:pt>
    <dgm:pt modelId="{D823BC1D-B21B-47BD-8FA3-1D687D021899}" type="sibTrans" cxnId="{513055B8-B151-4C76-977A-25161C0210C8}">
      <dgm:prSet/>
      <dgm:spPr/>
      <dgm:t>
        <a:bodyPr/>
        <a:lstStyle/>
        <a:p>
          <a:endParaRPr lang="en-US"/>
        </a:p>
      </dgm:t>
    </dgm:pt>
    <dgm:pt modelId="{98B51CBD-A347-44B8-B413-17D07CFBFE2E}">
      <dgm:prSet custT="1"/>
      <dgm:spPr/>
      <dgm:t>
        <a:bodyPr/>
        <a:lstStyle/>
        <a:p>
          <a:r>
            <a:rPr lang="en-US" sz="1600" dirty="0"/>
            <a:t>Pandemic created more opportunities for collaboration</a:t>
          </a:r>
        </a:p>
      </dgm:t>
    </dgm:pt>
    <dgm:pt modelId="{0B8FD574-8AB5-40FA-BEF4-4CFC7962EAC7}" type="parTrans" cxnId="{AF60431C-04D9-42AB-9A8E-F9422D8812B4}">
      <dgm:prSet/>
      <dgm:spPr/>
      <dgm:t>
        <a:bodyPr/>
        <a:lstStyle/>
        <a:p>
          <a:endParaRPr lang="en-US"/>
        </a:p>
      </dgm:t>
    </dgm:pt>
    <dgm:pt modelId="{1D465523-DB12-49A9-9823-45DB0AC2062B}" type="sibTrans" cxnId="{AF60431C-04D9-42AB-9A8E-F9422D8812B4}">
      <dgm:prSet/>
      <dgm:spPr/>
      <dgm:t>
        <a:bodyPr/>
        <a:lstStyle/>
        <a:p>
          <a:endParaRPr lang="en-US"/>
        </a:p>
      </dgm:t>
    </dgm:pt>
    <dgm:pt modelId="{82D90C80-7638-45A1-8E08-B9603FF631D4}">
      <dgm:prSet custT="1"/>
      <dgm:spPr/>
      <dgm:t>
        <a:bodyPr/>
        <a:lstStyle/>
        <a:p>
          <a:r>
            <a:rPr lang="en-US" sz="1600" dirty="0"/>
            <a:t>Virtual meetings and staff turnover in other organizations impacted engagement</a:t>
          </a:r>
        </a:p>
      </dgm:t>
    </dgm:pt>
    <dgm:pt modelId="{94DCFE95-1EC5-4363-9B3B-CD715DA84333}" type="parTrans" cxnId="{3C6E6E1E-7E72-4A49-83B6-4F9AB73EEED4}">
      <dgm:prSet/>
      <dgm:spPr/>
      <dgm:t>
        <a:bodyPr/>
        <a:lstStyle/>
        <a:p>
          <a:endParaRPr lang="en-US"/>
        </a:p>
      </dgm:t>
    </dgm:pt>
    <dgm:pt modelId="{78AB5971-249F-4B8D-859A-12C5618B23F0}" type="sibTrans" cxnId="{3C6E6E1E-7E72-4A49-83B6-4F9AB73EEED4}">
      <dgm:prSet/>
      <dgm:spPr/>
      <dgm:t>
        <a:bodyPr/>
        <a:lstStyle/>
        <a:p>
          <a:endParaRPr lang="en-US"/>
        </a:p>
      </dgm:t>
    </dgm:pt>
    <dgm:pt modelId="{ED852227-DA6C-4405-BC8E-C441A2E96AA6}">
      <dgm:prSet custT="1"/>
      <dgm:spPr/>
      <dgm:t>
        <a:bodyPr/>
        <a:lstStyle/>
        <a:p>
          <a:r>
            <a:rPr lang="en-US" sz="1800" b="1" dirty="0"/>
            <a:t>Moving Forward</a:t>
          </a:r>
        </a:p>
      </dgm:t>
    </dgm:pt>
    <dgm:pt modelId="{8F9BABF9-D5D2-48AD-AD50-E6B1B8529015}" type="parTrans" cxnId="{5CA3958F-0C13-44DC-9D62-9524493FBD29}">
      <dgm:prSet/>
      <dgm:spPr/>
      <dgm:t>
        <a:bodyPr/>
        <a:lstStyle/>
        <a:p>
          <a:endParaRPr lang="en-US"/>
        </a:p>
      </dgm:t>
    </dgm:pt>
    <dgm:pt modelId="{33C7B627-6440-43D9-906C-DE245195D012}" type="sibTrans" cxnId="{5CA3958F-0C13-44DC-9D62-9524493FBD29}">
      <dgm:prSet/>
      <dgm:spPr/>
      <dgm:t>
        <a:bodyPr/>
        <a:lstStyle/>
        <a:p>
          <a:endParaRPr lang="en-US"/>
        </a:p>
      </dgm:t>
    </dgm:pt>
    <dgm:pt modelId="{24439879-5ECF-4516-A8A9-381EEB92C70A}">
      <dgm:prSet custT="1"/>
      <dgm:spPr/>
      <dgm:t>
        <a:bodyPr/>
        <a:lstStyle/>
        <a:p>
          <a:r>
            <a:rPr lang="en-US" sz="1600" i="1" u="none" dirty="0"/>
            <a:t>Prevent Chronic Disease </a:t>
          </a:r>
          <a:r>
            <a:rPr lang="en-US" sz="1600" dirty="0"/>
            <a:t>and </a:t>
          </a:r>
          <a:r>
            <a:rPr lang="en-US" sz="1600" i="1" dirty="0"/>
            <a:t>Prevent Mental and Substance Use Disorders </a:t>
          </a:r>
          <a:r>
            <a:rPr lang="en-US" sz="1600" dirty="0"/>
            <a:t>are continuing priorities</a:t>
          </a:r>
        </a:p>
      </dgm:t>
    </dgm:pt>
    <dgm:pt modelId="{BF8AC6C9-0AF2-48BC-BA5A-C0B20288DABC}" type="parTrans" cxnId="{A836AB7D-D2E8-4380-B0E5-3BC9E380670F}">
      <dgm:prSet/>
      <dgm:spPr/>
      <dgm:t>
        <a:bodyPr/>
        <a:lstStyle/>
        <a:p>
          <a:endParaRPr lang="en-US"/>
        </a:p>
      </dgm:t>
    </dgm:pt>
    <dgm:pt modelId="{EE97E197-72AA-4754-9382-EA4BD12E05E2}" type="sibTrans" cxnId="{A836AB7D-D2E8-4380-B0E5-3BC9E380670F}">
      <dgm:prSet/>
      <dgm:spPr/>
      <dgm:t>
        <a:bodyPr/>
        <a:lstStyle/>
        <a:p>
          <a:endParaRPr lang="en-US"/>
        </a:p>
      </dgm:t>
    </dgm:pt>
    <dgm:pt modelId="{E3B2A85B-CAFF-4BFC-B38A-3D32B3CECEA0}">
      <dgm:prSet custT="1"/>
      <dgm:spPr/>
      <dgm:t>
        <a:bodyPr/>
        <a:lstStyle/>
        <a:p>
          <a:r>
            <a:rPr lang="en-US" sz="1800" b="1" dirty="0"/>
            <a:t>Other Feedback</a:t>
          </a:r>
        </a:p>
      </dgm:t>
    </dgm:pt>
    <dgm:pt modelId="{96BD9D09-9E67-48EF-A962-CA3482AA92F8}" type="parTrans" cxnId="{45C09642-BEB0-4DE8-AF6C-74695EB3D21A}">
      <dgm:prSet/>
      <dgm:spPr/>
      <dgm:t>
        <a:bodyPr/>
        <a:lstStyle/>
        <a:p>
          <a:endParaRPr lang="en-US"/>
        </a:p>
      </dgm:t>
    </dgm:pt>
    <dgm:pt modelId="{F51B0191-0B11-4137-8B47-B79F1D085C0C}" type="sibTrans" cxnId="{45C09642-BEB0-4DE8-AF6C-74695EB3D21A}">
      <dgm:prSet/>
      <dgm:spPr/>
      <dgm:t>
        <a:bodyPr/>
        <a:lstStyle/>
        <a:p>
          <a:endParaRPr lang="en-US"/>
        </a:p>
      </dgm:t>
    </dgm:pt>
    <dgm:pt modelId="{7B56B665-3A85-460A-8AE1-F3D633DFD11F}">
      <dgm:prSet custT="1"/>
      <dgm:spPr/>
      <dgm:t>
        <a:bodyPr/>
        <a:lstStyle/>
        <a:p>
          <a:r>
            <a:rPr lang="en-US" sz="1600" dirty="0"/>
            <a:t>Increased collaboration with other county and state agencies</a:t>
          </a:r>
        </a:p>
      </dgm:t>
    </dgm:pt>
    <dgm:pt modelId="{7AA79A1E-BEDD-4BA3-83BA-F906BA342A37}" type="parTrans" cxnId="{6ECD5719-03D8-41E7-8E36-7A91D5F06443}">
      <dgm:prSet/>
      <dgm:spPr/>
      <dgm:t>
        <a:bodyPr/>
        <a:lstStyle/>
        <a:p>
          <a:endParaRPr lang="en-US"/>
        </a:p>
      </dgm:t>
    </dgm:pt>
    <dgm:pt modelId="{AB94DB8F-8BD5-4656-879F-479ED73A2BE9}" type="sibTrans" cxnId="{6ECD5719-03D8-41E7-8E36-7A91D5F06443}">
      <dgm:prSet/>
      <dgm:spPr/>
      <dgm:t>
        <a:bodyPr/>
        <a:lstStyle/>
        <a:p>
          <a:endParaRPr lang="en-US"/>
        </a:p>
      </dgm:t>
    </dgm:pt>
    <dgm:pt modelId="{6810FDE2-0576-4AF0-B545-66641892F84F}">
      <dgm:prSet custT="1"/>
      <dgm:spPr/>
      <dgm:t>
        <a:bodyPr/>
        <a:lstStyle/>
        <a:p>
          <a:r>
            <a:rPr lang="en-US" sz="1600" dirty="0"/>
            <a:t>Longer CHA/CHIP Cycle</a:t>
          </a:r>
        </a:p>
      </dgm:t>
    </dgm:pt>
    <dgm:pt modelId="{DDF8060D-8587-4700-A882-08B5DCC0F578}" type="parTrans" cxnId="{D66CD113-C9CE-4237-8D3C-0E59A5B431C1}">
      <dgm:prSet/>
      <dgm:spPr/>
      <dgm:t>
        <a:bodyPr/>
        <a:lstStyle/>
        <a:p>
          <a:endParaRPr lang="en-US"/>
        </a:p>
      </dgm:t>
    </dgm:pt>
    <dgm:pt modelId="{0152D955-A07A-4F53-A250-FCCB8E08A5E9}" type="sibTrans" cxnId="{D66CD113-C9CE-4237-8D3C-0E59A5B431C1}">
      <dgm:prSet/>
      <dgm:spPr/>
      <dgm:t>
        <a:bodyPr/>
        <a:lstStyle/>
        <a:p>
          <a:endParaRPr lang="en-US"/>
        </a:p>
      </dgm:t>
    </dgm:pt>
    <dgm:pt modelId="{C97BA53E-018E-4876-AF6C-61C5E079AD1B}">
      <dgm:prSet custT="1"/>
      <dgm:spPr/>
      <dgm:t>
        <a:bodyPr/>
        <a:lstStyle/>
        <a:p>
          <a:r>
            <a:rPr lang="en-US" sz="1600" dirty="0"/>
            <a:t>Data</a:t>
          </a:r>
        </a:p>
      </dgm:t>
    </dgm:pt>
    <dgm:pt modelId="{E16FBF44-EF23-4B14-B571-08E4B94993DE}" type="parTrans" cxnId="{1DBBBA09-5249-48AD-AE05-5027A4DCF803}">
      <dgm:prSet/>
      <dgm:spPr/>
      <dgm:t>
        <a:bodyPr/>
        <a:lstStyle/>
        <a:p>
          <a:endParaRPr lang="en-US"/>
        </a:p>
      </dgm:t>
    </dgm:pt>
    <dgm:pt modelId="{8A84E9CC-5214-453E-87D8-217AE77EEDE5}" type="sibTrans" cxnId="{1DBBBA09-5249-48AD-AE05-5027A4DCF803}">
      <dgm:prSet/>
      <dgm:spPr/>
      <dgm:t>
        <a:bodyPr/>
        <a:lstStyle/>
        <a:p>
          <a:endParaRPr lang="en-US"/>
        </a:p>
      </dgm:t>
    </dgm:pt>
    <dgm:pt modelId="{A8695E66-2616-46AB-B74D-B9D4525CD97D}">
      <dgm:prSet custT="1"/>
      <dgm:spPr/>
      <dgm:t>
        <a:bodyPr/>
        <a:lstStyle/>
        <a:p>
          <a:r>
            <a:rPr lang="en-US" sz="1600" dirty="0"/>
            <a:t>NYSDOH Guidance</a:t>
          </a:r>
        </a:p>
      </dgm:t>
    </dgm:pt>
    <dgm:pt modelId="{E677DF68-D2E8-4DA1-B9DB-52FD58FC85DB}" type="parTrans" cxnId="{080F2B54-596B-4579-8C8B-7581A3BD49F1}">
      <dgm:prSet/>
      <dgm:spPr/>
      <dgm:t>
        <a:bodyPr/>
        <a:lstStyle/>
        <a:p>
          <a:endParaRPr lang="en-US"/>
        </a:p>
      </dgm:t>
    </dgm:pt>
    <dgm:pt modelId="{68667410-8BAD-4716-A982-4454C0120E22}" type="sibTrans" cxnId="{080F2B54-596B-4579-8C8B-7581A3BD49F1}">
      <dgm:prSet/>
      <dgm:spPr/>
      <dgm:t>
        <a:bodyPr/>
        <a:lstStyle/>
        <a:p>
          <a:endParaRPr lang="en-US"/>
        </a:p>
      </dgm:t>
    </dgm:pt>
    <dgm:pt modelId="{26E8E12D-EB7A-40E2-947E-C42488C91135}">
      <dgm:prSet custT="1"/>
      <dgm:spPr/>
      <dgm:t>
        <a:bodyPr/>
        <a:lstStyle/>
        <a:p>
          <a:r>
            <a:rPr lang="en-US" sz="1600" dirty="0"/>
            <a:t>Greater focus on social determinants of health; climate change; and gun violence</a:t>
          </a:r>
        </a:p>
      </dgm:t>
    </dgm:pt>
    <dgm:pt modelId="{801E7F0F-1530-4AB4-8395-DAD205C7B6BB}" type="sibTrans" cxnId="{BFE83118-95F3-40BC-8FD6-37F9280F341D}">
      <dgm:prSet/>
      <dgm:spPr/>
      <dgm:t>
        <a:bodyPr/>
        <a:lstStyle/>
        <a:p>
          <a:endParaRPr lang="en-US"/>
        </a:p>
      </dgm:t>
    </dgm:pt>
    <dgm:pt modelId="{3605FE8C-103C-4061-9D0C-01B59B7CB085}" type="parTrans" cxnId="{BFE83118-95F3-40BC-8FD6-37F9280F341D}">
      <dgm:prSet/>
      <dgm:spPr/>
      <dgm:t>
        <a:bodyPr/>
        <a:lstStyle/>
        <a:p>
          <a:endParaRPr lang="en-US"/>
        </a:p>
      </dgm:t>
    </dgm:pt>
    <dgm:pt modelId="{99035F60-300F-4C34-A500-C4E6529DADF7}" type="pres">
      <dgm:prSet presAssocID="{6E9B09AB-2D54-4D12-827E-743DE067CF08}" presName="linear" presStyleCnt="0">
        <dgm:presLayoutVars>
          <dgm:dir/>
          <dgm:animLvl val="lvl"/>
          <dgm:resizeHandles val="exact"/>
        </dgm:presLayoutVars>
      </dgm:prSet>
      <dgm:spPr/>
    </dgm:pt>
    <dgm:pt modelId="{14CD5C5E-75AF-4936-9B24-1A667CE1261D}" type="pres">
      <dgm:prSet presAssocID="{9E254B9A-607F-4A3A-BBBB-96ABBD2FCE03}" presName="parentLin" presStyleCnt="0"/>
      <dgm:spPr/>
    </dgm:pt>
    <dgm:pt modelId="{41759AE2-E7D1-4F5D-AB99-624084A7787B}" type="pres">
      <dgm:prSet presAssocID="{9E254B9A-607F-4A3A-BBBB-96ABBD2FCE03}" presName="parentLeftMargin" presStyleLbl="node1" presStyleIdx="0" presStyleCnt="3"/>
      <dgm:spPr/>
    </dgm:pt>
    <dgm:pt modelId="{76733E9A-EB7A-4F7A-8F53-4D5548078DCC}" type="pres">
      <dgm:prSet presAssocID="{9E254B9A-607F-4A3A-BBBB-96ABBD2FCE03}" presName="parentText" presStyleLbl="node1" presStyleIdx="0" presStyleCnt="3">
        <dgm:presLayoutVars>
          <dgm:chMax val="0"/>
          <dgm:bulletEnabled val="1"/>
        </dgm:presLayoutVars>
      </dgm:prSet>
      <dgm:spPr/>
    </dgm:pt>
    <dgm:pt modelId="{074FE646-4903-4192-8A87-75A6F18828AB}" type="pres">
      <dgm:prSet presAssocID="{9E254B9A-607F-4A3A-BBBB-96ABBD2FCE03}" presName="negativeSpace" presStyleCnt="0"/>
      <dgm:spPr/>
    </dgm:pt>
    <dgm:pt modelId="{0CCA8084-DFB5-45FF-BF8C-A9EED5B0D677}" type="pres">
      <dgm:prSet presAssocID="{9E254B9A-607F-4A3A-BBBB-96ABBD2FCE03}" presName="childText" presStyleLbl="conFgAcc1" presStyleIdx="0" presStyleCnt="3">
        <dgm:presLayoutVars>
          <dgm:bulletEnabled val="1"/>
        </dgm:presLayoutVars>
      </dgm:prSet>
      <dgm:spPr/>
    </dgm:pt>
    <dgm:pt modelId="{972F995B-5876-4927-9A96-A09703BAD2C0}" type="pres">
      <dgm:prSet presAssocID="{D823BC1D-B21B-47BD-8FA3-1D687D021899}" presName="spaceBetweenRectangles" presStyleCnt="0"/>
      <dgm:spPr/>
    </dgm:pt>
    <dgm:pt modelId="{99067909-A797-4721-91BE-D8A22C2BAD4C}" type="pres">
      <dgm:prSet presAssocID="{ED852227-DA6C-4405-BC8E-C441A2E96AA6}" presName="parentLin" presStyleCnt="0"/>
      <dgm:spPr/>
    </dgm:pt>
    <dgm:pt modelId="{688DC0E0-3F03-4E07-8CC9-10307645EC7B}" type="pres">
      <dgm:prSet presAssocID="{ED852227-DA6C-4405-BC8E-C441A2E96AA6}" presName="parentLeftMargin" presStyleLbl="node1" presStyleIdx="0" presStyleCnt="3"/>
      <dgm:spPr/>
    </dgm:pt>
    <dgm:pt modelId="{AF13A321-ABC2-4E33-BD9E-0A92ADADEFE4}" type="pres">
      <dgm:prSet presAssocID="{ED852227-DA6C-4405-BC8E-C441A2E96AA6}" presName="parentText" presStyleLbl="node1" presStyleIdx="1" presStyleCnt="3">
        <dgm:presLayoutVars>
          <dgm:chMax val="0"/>
          <dgm:bulletEnabled val="1"/>
        </dgm:presLayoutVars>
      </dgm:prSet>
      <dgm:spPr/>
    </dgm:pt>
    <dgm:pt modelId="{E479A4B4-C2A9-4A35-9886-72234A360D7A}" type="pres">
      <dgm:prSet presAssocID="{ED852227-DA6C-4405-BC8E-C441A2E96AA6}" presName="negativeSpace" presStyleCnt="0"/>
      <dgm:spPr/>
    </dgm:pt>
    <dgm:pt modelId="{981A3FCE-926C-4860-B658-5488F99B4325}" type="pres">
      <dgm:prSet presAssocID="{ED852227-DA6C-4405-BC8E-C441A2E96AA6}" presName="childText" presStyleLbl="conFgAcc1" presStyleIdx="1" presStyleCnt="3">
        <dgm:presLayoutVars>
          <dgm:bulletEnabled val="1"/>
        </dgm:presLayoutVars>
      </dgm:prSet>
      <dgm:spPr/>
    </dgm:pt>
    <dgm:pt modelId="{FD241585-BD29-4251-9E5D-117DD6CB6344}" type="pres">
      <dgm:prSet presAssocID="{33C7B627-6440-43D9-906C-DE245195D012}" presName="spaceBetweenRectangles" presStyleCnt="0"/>
      <dgm:spPr/>
    </dgm:pt>
    <dgm:pt modelId="{11E811C1-A01E-41AB-B9F6-6E228093487A}" type="pres">
      <dgm:prSet presAssocID="{E3B2A85B-CAFF-4BFC-B38A-3D32B3CECEA0}" presName="parentLin" presStyleCnt="0"/>
      <dgm:spPr/>
    </dgm:pt>
    <dgm:pt modelId="{389824FD-7C78-4589-8D11-47F1C225E281}" type="pres">
      <dgm:prSet presAssocID="{E3B2A85B-CAFF-4BFC-B38A-3D32B3CECEA0}" presName="parentLeftMargin" presStyleLbl="node1" presStyleIdx="1" presStyleCnt="3"/>
      <dgm:spPr/>
    </dgm:pt>
    <dgm:pt modelId="{881FC6AC-988D-49B4-A529-7D6C40CE619B}" type="pres">
      <dgm:prSet presAssocID="{E3B2A85B-CAFF-4BFC-B38A-3D32B3CECEA0}" presName="parentText" presStyleLbl="node1" presStyleIdx="2" presStyleCnt="3">
        <dgm:presLayoutVars>
          <dgm:chMax val="0"/>
          <dgm:bulletEnabled val="1"/>
        </dgm:presLayoutVars>
      </dgm:prSet>
      <dgm:spPr/>
    </dgm:pt>
    <dgm:pt modelId="{59F0D7D1-C342-4D78-B720-710A70828238}" type="pres">
      <dgm:prSet presAssocID="{E3B2A85B-CAFF-4BFC-B38A-3D32B3CECEA0}" presName="negativeSpace" presStyleCnt="0"/>
      <dgm:spPr/>
    </dgm:pt>
    <dgm:pt modelId="{4FBB8FE1-6608-422A-BD80-F74D89A01A1F}" type="pres">
      <dgm:prSet presAssocID="{E3B2A85B-CAFF-4BFC-B38A-3D32B3CECEA0}" presName="childText" presStyleLbl="conFgAcc1" presStyleIdx="2" presStyleCnt="3">
        <dgm:presLayoutVars>
          <dgm:bulletEnabled val="1"/>
        </dgm:presLayoutVars>
      </dgm:prSet>
      <dgm:spPr/>
    </dgm:pt>
  </dgm:ptLst>
  <dgm:cxnLst>
    <dgm:cxn modelId="{065C9D03-797D-4B55-A14D-E07AB0299A86}" type="presOf" srcId="{ED852227-DA6C-4405-BC8E-C441A2E96AA6}" destId="{AF13A321-ABC2-4E33-BD9E-0A92ADADEFE4}" srcOrd="1" destOrd="0" presId="urn:microsoft.com/office/officeart/2005/8/layout/list1"/>
    <dgm:cxn modelId="{1DBBBA09-5249-48AD-AE05-5027A4DCF803}" srcId="{E3B2A85B-CAFF-4BFC-B38A-3D32B3CECEA0}" destId="{C97BA53E-018E-4876-AF6C-61C5E079AD1B}" srcOrd="2" destOrd="0" parTransId="{E16FBF44-EF23-4B14-B571-08E4B94993DE}" sibTransId="{8A84E9CC-5214-453E-87D8-217AE77EEDE5}"/>
    <dgm:cxn modelId="{03B7E40E-4D9F-4EBD-B0CA-CF261C9D9D81}" type="presOf" srcId="{82D90C80-7638-45A1-8E08-B9603FF631D4}" destId="{0CCA8084-DFB5-45FF-BF8C-A9EED5B0D677}" srcOrd="0" destOrd="1" presId="urn:microsoft.com/office/officeart/2005/8/layout/list1"/>
    <dgm:cxn modelId="{D66CD113-C9CE-4237-8D3C-0E59A5B431C1}" srcId="{E3B2A85B-CAFF-4BFC-B38A-3D32B3CECEA0}" destId="{6810FDE2-0576-4AF0-B545-66641892F84F}" srcOrd="1" destOrd="0" parTransId="{DDF8060D-8587-4700-A882-08B5DCC0F578}" sibTransId="{0152D955-A07A-4F53-A250-FCCB8E08A5E9}"/>
    <dgm:cxn modelId="{BFE83118-95F3-40BC-8FD6-37F9280F341D}" srcId="{ED852227-DA6C-4405-BC8E-C441A2E96AA6}" destId="{26E8E12D-EB7A-40E2-947E-C42488C91135}" srcOrd="1" destOrd="0" parTransId="{3605FE8C-103C-4061-9D0C-01B59B7CB085}" sibTransId="{801E7F0F-1530-4AB4-8395-DAD205C7B6BB}"/>
    <dgm:cxn modelId="{81DAE318-1213-483C-9166-958935F4D40E}" type="presOf" srcId="{26E8E12D-EB7A-40E2-947E-C42488C91135}" destId="{981A3FCE-926C-4860-B658-5488F99B4325}" srcOrd="0" destOrd="1" presId="urn:microsoft.com/office/officeart/2005/8/layout/list1"/>
    <dgm:cxn modelId="{E0EF2719-DD09-4470-AA5A-5FEB716E3133}" type="presOf" srcId="{6810FDE2-0576-4AF0-B545-66641892F84F}" destId="{4FBB8FE1-6608-422A-BD80-F74D89A01A1F}" srcOrd="0" destOrd="1" presId="urn:microsoft.com/office/officeart/2005/8/layout/list1"/>
    <dgm:cxn modelId="{6ECD5719-03D8-41E7-8E36-7A91D5F06443}" srcId="{E3B2A85B-CAFF-4BFC-B38A-3D32B3CECEA0}" destId="{7B56B665-3A85-460A-8AE1-F3D633DFD11F}" srcOrd="0" destOrd="0" parTransId="{7AA79A1E-BEDD-4BA3-83BA-F906BA342A37}" sibTransId="{AB94DB8F-8BD5-4656-879F-479ED73A2BE9}"/>
    <dgm:cxn modelId="{AF60431C-04D9-42AB-9A8E-F9422D8812B4}" srcId="{9E254B9A-607F-4A3A-BBBB-96ABBD2FCE03}" destId="{98B51CBD-A347-44B8-B413-17D07CFBFE2E}" srcOrd="0" destOrd="0" parTransId="{0B8FD574-8AB5-40FA-BEF4-4CFC7962EAC7}" sibTransId="{1D465523-DB12-49A9-9823-45DB0AC2062B}"/>
    <dgm:cxn modelId="{3C6E6E1E-7E72-4A49-83B6-4F9AB73EEED4}" srcId="{9E254B9A-607F-4A3A-BBBB-96ABBD2FCE03}" destId="{82D90C80-7638-45A1-8E08-B9603FF631D4}" srcOrd="1" destOrd="0" parTransId="{94DCFE95-1EC5-4363-9B3B-CD715DA84333}" sibTransId="{78AB5971-249F-4B8D-859A-12C5618B23F0}"/>
    <dgm:cxn modelId="{0883B13C-75B3-4F07-BF06-C942545CE0B6}" type="presOf" srcId="{C97BA53E-018E-4876-AF6C-61C5E079AD1B}" destId="{4FBB8FE1-6608-422A-BD80-F74D89A01A1F}" srcOrd="0" destOrd="2" presId="urn:microsoft.com/office/officeart/2005/8/layout/list1"/>
    <dgm:cxn modelId="{45C09642-BEB0-4DE8-AF6C-74695EB3D21A}" srcId="{6E9B09AB-2D54-4D12-827E-743DE067CF08}" destId="{E3B2A85B-CAFF-4BFC-B38A-3D32B3CECEA0}" srcOrd="2" destOrd="0" parTransId="{96BD9D09-9E67-48EF-A962-CA3482AA92F8}" sibTransId="{F51B0191-0B11-4137-8B47-B79F1D085C0C}"/>
    <dgm:cxn modelId="{080F2B54-596B-4579-8C8B-7581A3BD49F1}" srcId="{E3B2A85B-CAFF-4BFC-B38A-3D32B3CECEA0}" destId="{A8695E66-2616-46AB-B74D-B9D4525CD97D}" srcOrd="3" destOrd="0" parTransId="{E677DF68-D2E8-4DA1-B9DB-52FD58FC85DB}" sibTransId="{68667410-8BAD-4716-A982-4454C0120E22}"/>
    <dgm:cxn modelId="{915AB07B-936A-44CC-8B6E-2BF751ED4533}" type="presOf" srcId="{98B51CBD-A347-44B8-B413-17D07CFBFE2E}" destId="{0CCA8084-DFB5-45FF-BF8C-A9EED5B0D677}" srcOrd="0" destOrd="0" presId="urn:microsoft.com/office/officeart/2005/8/layout/list1"/>
    <dgm:cxn modelId="{A836AB7D-D2E8-4380-B0E5-3BC9E380670F}" srcId="{ED852227-DA6C-4405-BC8E-C441A2E96AA6}" destId="{24439879-5ECF-4516-A8A9-381EEB92C70A}" srcOrd="0" destOrd="0" parTransId="{BF8AC6C9-0AF2-48BC-BA5A-C0B20288DABC}" sibTransId="{EE97E197-72AA-4754-9382-EA4BD12E05E2}"/>
    <dgm:cxn modelId="{DF7D4980-875E-4F44-86CB-5A14E6A7761A}" type="presOf" srcId="{9E254B9A-607F-4A3A-BBBB-96ABBD2FCE03}" destId="{76733E9A-EB7A-4F7A-8F53-4D5548078DCC}" srcOrd="1" destOrd="0" presId="urn:microsoft.com/office/officeart/2005/8/layout/list1"/>
    <dgm:cxn modelId="{D17EAD84-1253-4963-9680-F09CB0EC931C}" type="presOf" srcId="{E3B2A85B-CAFF-4BFC-B38A-3D32B3CECEA0}" destId="{881FC6AC-988D-49B4-A529-7D6C40CE619B}" srcOrd="1" destOrd="0" presId="urn:microsoft.com/office/officeart/2005/8/layout/list1"/>
    <dgm:cxn modelId="{4C082C8C-33C7-4FD0-BC0D-954ED7F83693}" type="presOf" srcId="{24439879-5ECF-4516-A8A9-381EEB92C70A}" destId="{981A3FCE-926C-4860-B658-5488F99B4325}" srcOrd="0" destOrd="0" presId="urn:microsoft.com/office/officeart/2005/8/layout/list1"/>
    <dgm:cxn modelId="{C5A6A98E-0676-47F2-9A56-8C0A53A862F6}" type="presOf" srcId="{6E9B09AB-2D54-4D12-827E-743DE067CF08}" destId="{99035F60-300F-4C34-A500-C4E6529DADF7}" srcOrd="0" destOrd="0" presId="urn:microsoft.com/office/officeart/2005/8/layout/list1"/>
    <dgm:cxn modelId="{5CA3958F-0C13-44DC-9D62-9524493FBD29}" srcId="{6E9B09AB-2D54-4D12-827E-743DE067CF08}" destId="{ED852227-DA6C-4405-BC8E-C441A2E96AA6}" srcOrd="1" destOrd="0" parTransId="{8F9BABF9-D5D2-48AD-AD50-E6B1B8529015}" sibTransId="{33C7B627-6440-43D9-906C-DE245195D012}"/>
    <dgm:cxn modelId="{DD14DA94-9A77-4E67-BC4E-3058D5B2EEBC}" type="presOf" srcId="{E3B2A85B-CAFF-4BFC-B38A-3D32B3CECEA0}" destId="{389824FD-7C78-4589-8D11-47F1C225E281}" srcOrd="0" destOrd="0" presId="urn:microsoft.com/office/officeart/2005/8/layout/list1"/>
    <dgm:cxn modelId="{27C635AF-CF17-4A3A-9BFE-42B28E921B88}" type="presOf" srcId="{A8695E66-2616-46AB-B74D-B9D4525CD97D}" destId="{4FBB8FE1-6608-422A-BD80-F74D89A01A1F}" srcOrd="0" destOrd="3" presId="urn:microsoft.com/office/officeart/2005/8/layout/list1"/>
    <dgm:cxn modelId="{513055B8-B151-4C76-977A-25161C0210C8}" srcId="{6E9B09AB-2D54-4D12-827E-743DE067CF08}" destId="{9E254B9A-607F-4A3A-BBBB-96ABBD2FCE03}" srcOrd="0" destOrd="0" parTransId="{AEDC9A93-730D-4CEF-BE11-8F71FA403437}" sibTransId="{D823BC1D-B21B-47BD-8FA3-1D687D021899}"/>
    <dgm:cxn modelId="{441CC9BE-8264-4D92-A34F-AB5D7374FE68}" type="presOf" srcId="{9E254B9A-607F-4A3A-BBBB-96ABBD2FCE03}" destId="{41759AE2-E7D1-4F5D-AB99-624084A7787B}" srcOrd="0" destOrd="0" presId="urn:microsoft.com/office/officeart/2005/8/layout/list1"/>
    <dgm:cxn modelId="{2BC974D5-EBC2-4413-8A53-83A76E8E4775}" type="presOf" srcId="{ED852227-DA6C-4405-BC8E-C441A2E96AA6}" destId="{688DC0E0-3F03-4E07-8CC9-10307645EC7B}" srcOrd="0" destOrd="0" presId="urn:microsoft.com/office/officeart/2005/8/layout/list1"/>
    <dgm:cxn modelId="{95DCA6D7-A763-4B0F-B51C-258DB0ED8192}" type="presOf" srcId="{7B56B665-3A85-460A-8AE1-F3D633DFD11F}" destId="{4FBB8FE1-6608-422A-BD80-F74D89A01A1F}" srcOrd="0" destOrd="0" presId="urn:microsoft.com/office/officeart/2005/8/layout/list1"/>
    <dgm:cxn modelId="{1264E891-47CE-48EC-ACF4-A24135826AC5}" type="presParOf" srcId="{99035F60-300F-4C34-A500-C4E6529DADF7}" destId="{14CD5C5E-75AF-4936-9B24-1A667CE1261D}" srcOrd="0" destOrd="0" presId="urn:microsoft.com/office/officeart/2005/8/layout/list1"/>
    <dgm:cxn modelId="{925C3402-2BAD-4E0C-8B7C-4EF32D6FD68F}" type="presParOf" srcId="{14CD5C5E-75AF-4936-9B24-1A667CE1261D}" destId="{41759AE2-E7D1-4F5D-AB99-624084A7787B}" srcOrd="0" destOrd="0" presId="urn:microsoft.com/office/officeart/2005/8/layout/list1"/>
    <dgm:cxn modelId="{95F6860A-260E-4A8D-8092-3201889EB710}" type="presParOf" srcId="{14CD5C5E-75AF-4936-9B24-1A667CE1261D}" destId="{76733E9A-EB7A-4F7A-8F53-4D5548078DCC}" srcOrd="1" destOrd="0" presId="urn:microsoft.com/office/officeart/2005/8/layout/list1"/>
    <dgm:cxn modelId="{74089A6C-A653-4E44-9488-8D827D97782B}" type="presParOf" srcId="{99035F60-300F-4C34-A500-C4E6529DADF7}" destId="{074FE646-4903-4192-8A87-75A6F18828AB}" srcOrd="1" destOrd="0" presId="urn:microsoft.com/office/officeart/2005/8/layout/list1"/>
    <dgm:cxn modelId="{EC92C701-CCFB-4194-8ED4-2CBAA0EF93E9}" type="presParOf" srcId="{99035F60-300F-4C34-A500-C4E6529DADF7}" destId="{0CCA8084-DFB5-45FF-BF8C-A9EED5B0D677}" srcOrd="2" destOrd="0" presId="urn:microsoft.com/office/officeart/2005/8/layout/list1"/>
    <dgm:cxn modelId="{1C9D1401-8BB4-4E14-85E0-386F5868840E}" type="presParOf" srcId="{99035F60-300F-4C34-A500-C4E6529DADF7}" destId="{972F995B-5876-4927-9A96-A09703BAD2C0}" srcOrd="3" destOrd="0" presId="urn:microsoft.com/office/officeart/2005/8/layout/list1"/>
    <dgm:cxn modelId="{31477921-46AB-4E66-8451-DF264408098F}" type="presParOf" srcId="{99035F60-300F-4C34-A500-C4E6529DADF7}" destId="{99067909-A797-4721-91BE-D8A22C2BAD4C}" srcOrd="4" destOrd="0" presId="urn:microsoft.com/office/officeart/2005/8/layout/list1"/>
    <dgm:cxn modelId="{2FBB299B-5180-4C98-B4EC-78432F849E42}" type="presParOf" srcId="{99067909-A797-4721-91BE-D8A22C2BAD4C}" destId="{688DC0E0-3F03-4E07-8CC9-10307645EC7B}" srcOrd="0" destOrd="0" presId="urn:microsoft.com/office/officeart/2005/8/layout/list1"/>
    <dgm:cxn modelId="{707CBA30-7648-472C-8EFD-FEBBE29804DD}" type="presParOf" srcId="{99067909-A797-4721-91BE-D8A22C2BAD4C}" destId="{AF13A321-ABC2-4E33-BD9E-0A92ADADEFE4}" srcOrd="1" destOrd="0" presId="urn:microsoft.com/office/officeart/2005/8/layout/list1"/>
    <dgm:cxn modelId="{5AE67014-6EFE-4E79-B05F-C3407F9FC33D}" type="presParOf" srcId="{99035F60-300F-4C34-A500-C4E6529DADF7}" destId="{E479A4B4-C2A9-4A35-9886-72234A360D7A}" srcOrd="5" destOrd="0" presId="urn:microsoft.com/office/officeart/2005/8/layout/list1"/>
    <dgm:cxn modelId="{E73354D7-B3E6-4CE9-A297-472E0121C74A}" type="presParOf" srcId="{99035F60-300F-4C34-A500-C4E6529DADF7}" destId="{981A3FCE-926C-4860-B658-5488F99B4325}" srcOrd="6" destOrd="0" presId="urn:microsoft.com/office/officeart/2005/8/layout/list1"/>
    <dgm:cxn modelId="{40F0917E-0D12-47E7-BFEB-D92CF13F722A}" type="presParOf" srcId="{99035F60-300F-4C34-A500-C4E6529DADF7}" destId="{FD241585-BD29-4251-9E5D-117DD6CB6344}" srcOrd="7" destOrd="0" presId="urn:microsoft.com/office/officeart/2005/8/layout/list1"/>
    <dgm:cxn modelId="{41151796-C47B-4EF5-ABC3-4CC1750DF862}" type="presParOf" srcId="{99035F60-300F-4C34-A500-C4E6529DADF7}" destId="{11E811C1-A01E-41AB-B9F6-6E228093487A}" srcOrd="8" destOrd="0" presId="urn:microsoft.com/office/officeart/2005/8/layout/list1"/>
    <dgm:cxn modelId="{F5CDCCDD-0CB3-48D8-B8D6-9E8F2A36E787}" type="presParOf" srcId="{11E811C1-A01E-41AB-B9F6-6E228093487A}" destId="{389824FD-7C78-4589-8D11-47F1C225E281}" srcOrd="0" destOrd="0" presId="urn:microsoft.com/office/officeart/2005/8/layout/list1"/>
    <dgm:cxn modelId="{B7E44EE1-9EA4-4938-A379-62551C894662}" type="presParOf" srcId="{11E811C1-A01E-41AB-B9F6-6E228093487A}" destId="{881FC6AC-988D-49B4-A529-7D6C40CE619B}" srcOrd="1" destOrd="0" presId="urn:microsoft.com/office/officeart/2005/8/layout/list1"/>
    <dgm:cxn modelId="{88FCBE29-06B8-4C52-B18A-C29169C96988}" type="presParOf" srcId="{99035F60-300F-4C34-A500-C4E6529DADF7}" destId="{59F0D7D1-C342-4D78-B720-710A70828238}" srcOrd="9" destOrd="0" presId="urn:microsoft.com/office/officeart/2005/8/layout/list1"/>
    <dgm:cxn modelId="{D7114FDD-8EFC-4656-8A74-50B01A0749A8}" type="presParOf" srcId="{99035F60-300F-4C34-A500-C4E6529DADF7}" destId="{4FBB8FE1-6608-422A-BD80-F74D89A01A1F}" srcOrd="10"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C32CB6-0FB9-4039-AFB1-89305E90C18B}">
      <dsp:nvSpPr>
        <dsp:cNvPr id="0" name=""/>
        <dsp:cNvSpPr/>
      </dsp:nvSpPr>
      <dsp:spPr>
        <a:xfrm rot="5400000">
          <a:off x="6699758" y="-2724094"/>
          <a:ext cx="1094825" cy="6820866"/>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43815" rIns="87630" bIns="43815" numCol="1" spcCol="1270" anchor="ctr" anchorCtr="0">
          <a:noAutofit/>
        </a:bodyPr>
        <a:lstStyle/>
        <a:p>
          <a:pPr marL="228600" lvl="1" indent="-228600" algn="l" defTabSz="1022350">
            <a:lnSpc>
              <a:spcPct val="90000"/>
            </a:lnSpc>
            <a:spcBef>
              <a:spcPct val="0"/>
            </a:spcBef>
            <a:spcAft>
              <a:spcPct val="15000"/>
            </a:spcAft>
            <a:buChar char="•"/>
          </a:pPr>
          <a:r>
            <a:rPr lang="en-US" sz="2300" kern="1200"/>
            <a:t>Prevent Communicable Diseases (71%)</a:t>
          </a:r>
        </a:p>
      </dsp:txBody>
      <dsp:txXfrm rot="-5400000">
        <a:off x="3836738" y="192371"/>
        <a:ext cx="6767421" cy="987935"/>
      </dsp:txXfrm>
    </dsp:sp>
    <dsp:sp modelId="{067A6753-5BF1-4E57-9551-06058CBE6724}">
      <dsp:nvSpPr>
        <dsp:cNvPr id="0" name=""/>
        <dsp:cNvSpPr/>
      </dsp:nvSpPr>
      <dsp:spPr>
        <a:xfrm>
          <a:off x="0" y="2073"/>
          <a:ext cx="3836737" cy="136853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85725" rIns="171450" bIns="85725" numCol="1" spcCol="1270" anchor="ctr" anchorCtr="0">
          <a:noAutofit/>
        </a:bodyPr>
        <a:lstStyle/>
        <a:p>
          <a:pPr marL="0" lvl="0" indent="0" algn="ctr" defTabSz="2000250">
            <a:lnSpc>
              <a:spcPct val="90000"/>
            </a:lnSpc>
            <a:spcBef>
              <a:spcPct val="0"/>
            </a:spcBef>
            <a:spcAft>
              <a:spcPct val="35000"/>
            </a:spcAft>
            <a:buNone/>
          </a:pPr>
          <a:r>
            <a:rPr lang="en-US" sz="4500" kern="1200"/>
            <a:t>Capital Region</a:t>
          </a:r>
        </a:p>
      </dsp:txBody>
      <dsp:txXfrm>
        <a:off x="66806" y="68879"/>
        <a:ext cx="3703125" cy="1234919"/>
      </dsp:txXfrm>
    </dsp:sp>
    <dsp:sp modelId="{1CA4EAFF-469B-41CC-B4EE-239CE600AE14}">
      <dsp:nvSpPr>
        <dsp:cNvPr id="0" name=""/>
        <dsp:cNvSpPr/>
      </dsp:nvSpPr>
      <dsp:spPr>
        <a:xfrm rot="5400000">
          <a:off x="6699758" y="-1287136"/>
          <a:ext cx="1094825" cy="6820866"/>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43815" rIns="87630" bIns="43815" numCol="1" spcCol="1270" anchor="ctr" anchorCtr="0">
          <a:noAutofit/>
        </a:bodyPr>
        <a:lstStyle/>
        <a:p>
          <a:pPr marL="228600" lvl="1" indent="-228600" algn="l" defTabSz="1022350">
            <a:lnSpc>
              <a:spcPct val="90000"/>
            </a:lnSpc>
            <a:spcBef>
              <a:spcPct val="0"/>
            </a:spcBef>
            <a:spcAft>
              <a:spcPct val="15000"/>
            </a:spcAft>
            <a:buChar char="•"/>
          </a:pPr>
          <a:r>
            <a:rPr lang="en-US" sz="2300" kern="1200"/>
            <a:t>Promote Healthy Women, Infants, and Children (85%)</a:t>
          </a:r>
        </a:p>
        <a:p>
          <a:pPr marL="228600" lvl="1" indent="-228600" algn="l" defTabSz="1022350">
            <a:lnSpc>
              <a:spcPct val="90000"/>
            </a:lnSpc>
            <a:spcBef>
              <a:spcPct val="0"/>
            </a:spcBef>
            <a:spcAft>
              <a:spcPct val="15000"/>
            </a:spcAft>
            <a:buChar char="•"/>
          </a:pPr>
          <a:r>
            <a:rPr lang="en-US" sz="2300" kern="1200"/>
            <a:t>Prevent Communicable Diseases (85%)</a:t>
          </a:r>
        </a:p>
      </dsp:txBody>
      <dsp:txXfrm rot="-5400000">
        <a:off x="3836738" y="1629329"/>
        <a:ext cx="6767421" cy="987935"/>
      </dsp:txXfrm>
    </dsp:sp>
    <dsp:sp modelId="{6D8557D7-4064-47AA-B7EC-42CF770F5DFF}">
      <dsp:nvSpPr>
        <dsp:cNvPr id="0" name=""/>
        <dsp:cNvSpPr/>
      </dsp:nvSpPr>
      <dsp:spPr>
        <a:xfrm>
          <a:off x="0" y="1439031"/>
          <a:ext cx="3836737" cy="136853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85725" rIns="171450" bIns="85725" numCol="1" spcCol="1270" anchor="ctr" anchorCtr="0">
          <a:noAutofit/>
        </a:bodyPr>
        <a:lstStyle/>
        <a:p>
          <a:pPr marL="0" lvl="0" indent="0" algn="ctr" defTabSz="2000250">
            <a:lnSpc>
              <a:spcPct val="90000"/>
            </a:lnSpc>
            <a:spcBef>
              <a:spcPct val="0"/>
            </a:spcBef>
            <a:spcAft>
              <a:spcPct val="35000"/>
            </a:spcAft>
            <a:buNone/>
          </a:pPr>
          <a:r>
            <a:rPr lang="en-US" sz="4500" kern="1200"/>
            <a:t>Mid-Hudson</a:t>
          </a:r>
        </a:p>
      </dsp:txBody>
      <dsp:txXfrm>
        <a:off x="66806" y="1505837"/>
        <a:ext cx="3703125" cy="1234919"/>
      </dsp:txXfrm>
    </dsp:sp>
    <dsp:sp modelId="{081E06D2-F621-4778-B9CB-DCC0D629B570}">
      <dsp:nvSpPr>
        <dsp:cNvPr id="0" name=""/>
        <dsp:cNvSpPr/>
      </dsp:nvSpPr>
      <dsp:spPr>
        <a:xfrm rot="5400000">
          <a:off x="6699758" y="149821"/>
          <a:ext cx="1094825" cy="6820866"/>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43815" rIns="87630" bIns="43815" numCol="1" spcCol="1270" anchor="ctr" anchorCtr="0">
          <a:noAutofit/>
        </a:bodyPr>
        <a:lstStyle/>
        <a:p>
          <a:pPr marL="228600" lvl="1" indent="-228600" algn="l" defTabSz="1022350">
            <a:lnSpc>
              <a:spcPct val="90000"/>
            </a:lnSpc>
            <a:spcBef>
              <a:spcPct val="0"/>
            </a:spcBef>
            <a:spcAft>
              <a:spcPct val="15000"/>
            </a:spcAft>
            <a:buChar char="•"/>
          </a:pPr>
          <a:r>
            <a:rPr lang="en-US" sz="2300" kern="1200"/>
            <a:t>Prevent Chronic Disease (100%)</a:t>
          </a:r>
        </a:p>
        <a:p>
          <a:pPr marL="228600" lvl="1" indent="-228600" algn="l" defTabSz="1022350">
            <a:lnSpc>
              <a:spcPct val="90000"/>
            </a:lnSpc>
            <a:spcBef>
              <a:spcPct val="0"/>
            </a:spcBef>
            <a:spcAft>
              <a:spcPct val="15000"/>
            </a:spcAft>
            <a:buChar char="•"/>
          </a:pPr>
          <a:r>
            <a:rPr lang="en-US" sz="2300" kern="1200"/>
            <a:t>Prevent Mental and Substance Use Disorders (60%)</a:t>
          </a:r>
        </a:p>
      </dsp:txBody>
      <dsp:txXfrm rot="-5400000">
        <a:off x="3836738" y="3066287"/>
        <a:ext cx="6767421" cy="987935"/>
      </dsp:txXfrm>
    </dsp:sp>
    <dsp:sp modelId="{740FE0FA-88BC-4534-8274-1E704C7F3E84}">
      <dsp:nvSpPr>
        <dsp:cNvPr id="0" name=""/>
        <dsp:cNvSpPr/>
      </dsp:nvSpPr>
      <dsp:spPr>
        <a:xfrm>
          <a:off x="0" y="2875989"/>
          <a:ext cx="3836737" cy="136853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85725" rIns="171450" bIns="85725" numCol="1" spcCol="1270" anchor="ctr" anchorCtr="0">
          <a:noAutofit/>
        </a:bodyPr>
        <a:lstStyle/>
        <a:p>
          <a:pPr marL="0" lvl="0" indent="0" algn="ctr" defTabSz="2000250">
            <a:lnSpc>
              <a:spcPct val="90000"/>
            </a:lnSpc>
            <a:spcBef>
              <a:spcPct val="0"/>
            </a:spcBef>
            <a:spcAft>
              <a:spcPct val="35000"/>
            </a:spcAft>
            <a:buNone/>
          </a:pPr>
          <a:r>
            <a:rPr lang="en-US" sz="4500" kern="1200"/>
            <a:t>Mid-Hudson</a:t>
          </a:r>
        </a:p>
      </dsp:txBody>
      <dsp:txXfrm>
        <a:off x="66806" y="2942795"/>
        <a:ext cx="3703125" cy="123491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32B4C4-AD53-4163-8357-9A0D0DB62FD6}">
      <dsp:nvSpPr>
        <dsp:cNvPr id="0" name=""/>
        <dsp:cNvSpPr/>
      </dsp:nvSpPr>
      <dsp:spPr>
        <a:xfrm>
          <a:off x="4014" y="26190"/>
          <a:ext cx="2413907" cy="762633"/>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en-US" sz="2100" kern="1200" dirty="0"/>
            <a:t>Health Equity</a:t>
          </a:r>
        </a:p>
      </dsp:txBody>
      <dsp:txXfrm>
        <a:off x="4014" y="26190"/>
        <a:ext cx="2413907" cy="762633"/>
      </dsp:txXfrm>
    </dsp:sp>
    <dsp:sp modelId="{0FF27BAE-7A36-43AC-856B-3A3CBC4C0F84}">
      <dsp:nvSpPr>
        <dsp:cNvPr id="0" name=""/>
        <dsp:cNvSpPr/>
      </dsp:nvSpPr>
      <dsp:spPr>
        <a:xfrm>
          <a:off x="4014" y="788824"/>
          <a:ext cx="2413907" cy="380457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kern="1200"/>
            <a:t>Social determinants of health</a:t>
          </a:r>
        </a:p>
        <a:p>
          <a:pPr marL="228600" lvl="1" indent="-228600" algn="l" defTabSz="933450">
            <a:lnSpc>
              <a:spcPct val="90000"/>
            </a:lnSpc>
            <a:spcBef>
              <a:spcPct val="0"/>
            </a:spcBef>
            <a:spcAft>
              <a:spcPct val="15000"/>
            </a:spcAft>
            <a:buChar char="•"/>
          </a:pPr>
          <a:r>
            <a:rPr lang="en-US" sz="2100" kern="1200"/>
            <a:t>Access to care</a:t>
          </a:r>
        </a:p>
        <a:p>
          <a:pPr marL="228600" lvl="1" indent="-228600" algn="l" defTabSz="933450">
            <a:lnSpc>
              <a:spcPct val="90000"/>
            </a:lnSpc>
            <a:spcBef>
              <a:spcPct val="0"/>
            </a:spcBef>
            <a:spcAft>
              <a:spcPct val="15000"/>
            </a:spcAft>
            <a:buChar char="•"/>
          </a:pPr>
          <a:r>
            <a:rPr lang="en-US" sz="2100" kern="1200" dirty="0"/>
            <a:t>Health Across the Lifespan</a:t>
          </a:r>
        </a:p>
        <a:p>
          <a:pPr marL="457200" lvl="2" indent="-228600" algn="l" defTabSz="933450">
            <a:lnSpc>
              <a:spcPct val="90000"/>
            </a:lnSpc>
            <a:spcBef>
              <a:spcPct val="0"/>
            </a:spcBef>
            <a:spcAft>
              <a:spcPct val="15000"/>
            </a:spcAft>
            <a:buChar char="•"/>
          </a:pPr>
          <a:r>
            <a:rPr lang="en-US" sz="2100" kern="1200" dirty="0"/>
            <a:t>Healthy Aging</a:t>
          </a:r>
        </a:p>
        <a:p>
          <a:pPr marL="457200" lvl="2" indent="-228600" algn="l" defTabSz="933450">
            <a:lnSpc>
              <a:spcPct val="90000"/>
            </a:lnSpc>
            <a:spcBef>
              <a:spcPct val="0"/>
            </a:spcBef>
            <a:spcAft>
              <a:spcPct val="15000"/>
            </a:spcAft>
            <a:buChar char="•"/>
          </a:pPr>
          <a:r>
            <a:rPr lang="en-US" sz="2100" kern="1200" dirty="0"/>
            <a:t>Primary/Early Intervention</a:t>
          </a:r>
        </a:p>
        <a:p>
          <a:pPr marL="457200" lvl="2" indent="-228600" algn="l" defTabSz="933450">
            <a:lnSpc>
              <a:spcPct val="90000"/>
            </a:lnSpc>
            <a:spcBef>
              <a:spcPct val="0"/>
            </a:spcBef>
            <a:spcAft>
              <a:spcPct val="15000"/>
            </a:spcAft>
            <a:buChar char="•"/>
          </a:pPr>
          <a:r>
            <a:rPr lang="en-US" sz="2100" kern="1200"/>
            <a:t>Parent Education</a:t>
          </a:r>
        </a:p>
      </dsp:txBody>
      <dsp:txXfrm>
        <a:off x="4014" y="788824"/>
        <a:ext cx="2413907" cy="3804570"/>
      </dsp:txXfrm>
    </dsp:sp>
    <dsp:sp modelId="{A223FA07-301D-4BB1-8475-B7F5DD13E0C1}">
      <dsp:nvSpPr>
        <dsp:cNvPr id="0" name=""/>
        <dsp:cNvSpPr/>
      </dsp:nvSpPr>
      <dsp:spPr>
        <a:xfrm>
          <a:off x="2755868" y="26190"/>
          <a:ext cx="2413907" cy="762633"/>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en-US" sz="2100" kern="1200" dirty="0"/>
            <a:t>Climate Change</a:t>
          </a:r>
        </a:p>
      </dsp:txBody>
      <dsp:txXfrm>
        <a:off x="2755868" y="26190"/>
        <a:ext cx="2413907" cy="762633"/>
      </dsp:txXfrm>
    </dsp:sp>
    <dsp:sp modelId="{5429E3A0-B578-430D-A566-191368E74D13}">
      <dsp:nvSpPr>
        <dsp:cNvPr id="0" name=""/>
        <dsp:cNvSpPr/>
      </dsp:nvSpPr>
      <dsp:spPr>
        <a:xfrm>
          <a:off x="2755868" y="788824"/>
          <a:ext cx="2413907" cy="380457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kern="1200" dirty="0"/>
            <a:t>Tickborne/other vector borne diseases</a:t>
          </a:r>
        </a:p>
        <a:p>
          <a:pPr marL="228600" lvl="1" indent="-228600" algn="l" defTabSz="933450">
            <a:lnSpc>
              <a:spcPct val="90000"/>
            </a:lnSpc>
            <a:spcBef>
              <a:spcPct val="0"/>
            </a:spcBef>
            <a:spcAft>
              <a:spcPct val="15000"/>
            </a:spcAft>
            <a:buChar char="•"/>
          </a:pPr>
          <a:r>
            <a:rPr lang="en-US" sz="2100" kern="1200" dirty="0"/>
            <a:t>Wastewater Management</a:t>
          </a:r>
        </a:p>
        <a:p>
          <a:pPr marL="228600" lvl="1" indent="-228600" algn="l" defTabSz="933450">
            <a:lnSpc>
              <a:spcPct val="90000"/>
            </a:lnSpc>
            <a:spcBef>
              <a:spcPct val="0"/>
            </a:spcBef>
            <a:spcAft>
              <a:spcPct val="15000"/>
            </a:spcAft>
            <a:buChar char="•"/>
          </a:pPr>
          <a:r>
            <a:rPr lang="en-US" sz="2100" kern="1200"/>
            <a:t>Extreme Heat</a:t>
          </a:r>
        </a:p>
        <a:p>
          <a:pPr marL="228600" lvl="1" indent="-228600" algn="l" defTabSz="933450">
            <a:lnSpc>
              <a:spcPct val="90000"/>
            </a:lnSpc>
            <a:spcBef>
              <a:spcPct val="0"/>
            </a:spcBef>
            <a:spcAft>
              <a:spcPct val="15000"/>
            </a:spcAft>
            <a:buChar char="•"/>
          </a:pPr>
          <a:r>
            <a:rPr lang="en-US" sz="2100" kern="1200"/>
            <a:t>Wildfire Smoke</a:t>
          </a:r>
        </a:p>
        <a:p>
          <a:pPr marL="228600" lvl="1" indent="-228600" algn="l" defTabSz="933450">
            <a:lnSpc>
              <a:spcPct val="90000"/>
            </a:lnSpc>
            <a:spcBef>
              <a:spcPct val="0"/>
            </a:spcBef>
            <a:spcAft>
              <a:spcPct val="15000"/>
            </a:spcAft>
            <a:buChar char="•"/>
          </a:pPr>
          <a:r>
            <a:rPr lang="en-US" sz="2100" kern="1200"/>
            <a:t>Floods</a:t>
          </a:r>
        </a:p>
      </dsp:txBody>
      <dsp:txXfrm>
        <a:off x="2755868" y="788824"/>
        <a:ext cx="2413907" cy="3804570"/>
      </dsp:txXfrm>
    </dsp:sp>
    <dsp:sp modelId="{851A9818-4E01-47CA-AF5A-9D04AE2B8450}">
      <dsp:nvSpPr>
        <dsp:cNvPr id="0" name=""/>
        <dsp:cNvSpPr/>
      </dsp:nvSpPr>
      <dsp:spPr>
        <a:xfrm>
          <a:off x="5507723" y="26190"/>
          <a:ext cx="2413907" cy="762633"/>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en-US" sz="2100" kern="1200" dirty="0"/>
            <a:t>Violence Prevention</a:t>
          </a:r>
        </a:p>
      </dsp:txBody>
      <dsp:txXfrm>
        <a:off x="5507723" y="26190"/>
        <a:ext cx="2413907" cy="762633"/>
      </dsp:txXfrm>
    </dsp:sp>
    <dsp:sp modelId="{5C289E3A-E9A8-4587-966F-FF1B6C46483B}">
      <dsp:nvSpPr>
        <dsp:cNvPr id="0" name=""/>
        <dsp:cNvSpPr/>
      </dsp:nvSpPr>
      <dsp:spPr>
        <a:xfrm>
          <a:off x="5507723" y="788824"/>
          <a:ext cx="2413907" cy="380457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kern="1200" dirty="0"/>
            <a:t>Gun Violence</a:t>
          </a:r>
        </a:p>
      </dsp:txBody>
      <dsp:txXfrm>
        <a:off x="5507723" y="788824"/>
        <a:ext cx="2413907" cy="3804570"/>
      </dsp:txXfrm>
    </dsp:sp>
    <dsp:sp modelId="{4A866645-A2B1-419E-98BB-E5473118263F}">
      <dsp:nvSpPr>
        <dsp:cNvPr id="0" name=""/>
        <dsp:cNvSpPr/>
      </dsp:nvSpPr>
      <dsp:spPr>
        <a:xfrm>
          <a:off x="8259577" y="26190"/>
          <a:ext cx="2413907" cy="762633"/>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352" tIns="85344" rIns="149352" bIns="85344" numCol="1" spcCol="1270" anchor="ctr" anchorCtr="0">
          <a:noAutofit/>
        </a:bodyPr>
        <a:lstStyle/>
        <a:p>
          <a:pPr marL="0" lvl="0" indent="0" algn="ctr" defTabSz="933450">
            <a:lnSpc>
              <a:spcPct val="90000"/>
            </a:lnSpc>
            <a:spcBef>
              <a:spcPct val="0"/>
            </a:spcBef>
            <a:spcAft>
              <a:spcPct val="35000"/>
            </a:spcAft>
            <a:buNone/>
          </a:pPr>
          <a:r>
            <a:rPr lang="en-US" sz="2100" kern="1200" dirty="0"/>
            <a:t>Mental Health/SUD</a:t>
          </a:r>
        </a:p>
      </dsp:txBody>
      <dsp:txXfrm>
        <a:off x="8259577" y="26190"/>
        <a:ext cx="2413907" cy="762633"/>
      </dsp:txXfrm>
    </dsp:sp>
    <dsp:sp modelId="{AAE8B2C9-B9F0-4348-852C-414EC1FACD5F}">
      <dsp:nvSpPr>
        <dsp:cNvPr id="0" name=""/>
        <dsp:cNvSpPr/>
      </dsp:nvSpPr>
      <dsp:spPr>
        <a:xfrm>
          <a:off x="8259577" y="788824"/>
          <a:ext cx="2413907" cy="3804570"/>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2014" tIns="112014" rIns="149352" bIns="168021" numCol="1" spcCol="1270" anchor="t" anchorCtr="0">
          <a:noAutofit/>
        </a:bodyPr>
        <a:lstStyle/>
        <a:p>
          <a:pPr marL="228600" lvl="1" indent="-228600" algn="l" defTabSz="933450">
            <a:lnSpc>
              <a:spcPct val="90000"/>
            </a:lnSpc>
            <a:spcBef>
              <a:spcPct val="0"/>
            </a:spcBef>
            <a:spcAft>
              <a:spcPct val="15000"/>
            </a:spcAft>
            <a:buChar char="•"/>
          </a:pPr>
          <a:r>
            <a:rPr lang="en-US" sz="2100" kern="1200" dirty="0"/>
            <a:t>Suicide Prevention</a:t>
          </a:r>
        </a:p>
      </dsp:txBody>
      <dsp:txXfrm>
        <a:off x="8259577" y="788824"/>
        <a:ext cx="2413907" cy="380457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CA8084-DFB5-45FF-BF8C-A9EED5B0D677}">
      <dsp:nvSpPr>
        <dsp:cNvPr id="0" name=""/>
        <dsp:cNvSpPr/>
      </dsp:nvSpPr>
      <dsp:spPr>
        <a:xfrm>
          <a:off x="0" y="329706"/>
          <a:ext cx="10018642" cy="10395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77558" tIns="416560" rIns="777558"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a:t>Pandemic created more opportunities for collaboration</a:t>
          </a:r>
        </a:p>
        <a:p>
          <a:pPr marL="171450" lvl="1" indent="-171450" algn="l" defTabSz="711200">
            <a:lnSpc>
              <a:spcPct val="90000"/>
            </a:lnSpc>
            <a:spcBef>
              <a:spcPct val="0"/>
            </a:spcBef>
            <a:spcAft>
              <a:spcPct val="15000"/>
            </a:spcAft>
            <a:buChar char="•"/>
          </a:pPr>
          <a:r>
            <a:rPr lang="en-US" sz="1600" kern="1200" dirty="0"/>
            <a:t>Virtual meetings and staff turnover in other organizations impacted engagement</a:t>
          </a:r>
        </a:p>
      </dsp:txBody>
      <dsp:txXfrm>
        <a:off x="0" y="329706"/>
        <a:ext cx="10018642" cy="1039500"/>
      </dsp:txXfrm>
    </dsp:sp>
    <dsp:sp modelId="{76733E9A-EB7A-4F7A-8F53-4D5548078DCC}">
      <dsp:nvSpPr>
        <dsp:cNvPr id="0" name=""/>
        <dsp:cNvSpPr/>
      </dsp:nvSpPr>
      <dsp:spPr>
        <a:xfrm>
          <a:off x="500932" y="34506"/>
          <a:ext cx="7013049" cy="5904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5077" tIns="0" rIns="265077" bIns="0" numCol="1" spcCol="1270" anchor="ctr" anchorCtr="0">
          <a:noAutofit/>
        </a:bodyPr>
        <a:lstStyle/>
        <a:p>
          <a:pPr marL="0" lvl="0" indent="0" algn="l" defTabSz="800100">
            <a:lnSpc>
              <a:spcPct val="90000"/>
            </a:lnSpc>
            <a:spcBef>
              <a:spcPct val="0"/>
            </a:spcBef>
            <a:spcAft>
              <a:spcPct val="35000"/>
            </a:spcAft>
            <a:buNone/>
          </a:pPr>
          <a:r>
            <a:rPr lang="en-US" sz="1800" b="1" kern="1200" dirty="0"/>
            <a:t>Working with Community Partners was a strength and a challenge </a:t>
          </a:r>
        </a:p>
      </dsp:txBody>
      <dsp:txXfrm>
        <a:off x="529753" y="63327"/>
        <a:ext cx="6955407" cy="532758"/>
      </dsp:txXfrm>
    </dsp:sp>
    <dsp:sp modelId="{981A3FCE-926C-4860-B658-5488F99B4325}">
      <dsp:nvSpPr>
        <dsp:cNvPr id="0" name=""/>
        <dsp:cNvSpPr/>
      </dsp:nvSpPr>
      <dsp:spPr>
        <a:xfrm>
          <a:off x="0" y="1772406"/>
          <a:ext cx="10018642" cy="10395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77558" tIns="416560" rIns="777558" bIns="113792" numCol="1" spcCol="1270" anchor="t" anchorCtr="0">
          <a:noAutofit/>
        </a:bodyPr>
        <a:lstStyle/>
        <a:p>
          <a:pPr marL="171450" lvl="1" indent="-171450" algn="l" defTabSz="711200">
            <a:lnSpc>
              <a:spcPct val="90000"/>
            </a:lnSpc>
            <a:spcBef>
              <a:spcPct val="0"/>
            </a:spcBef>
            <a:spcAft>
              <a:spcPct val="15000"/>
            </a:spcAft>
            <a:buChar char="•"/>
          </a:pPr>
          <a:r>
            <a:rPr lang="en-US" sz="1600" i="1" u="none" kern="1200" dirty="0"/>
            <a:t>Prevent Chronic Disease </a:t>
          </a:r>
          <a:r>
            <a:rPr lang="en-US" sz="1600" kern="1200" dirty="0"/>
            <a:t>and </a:t>
          </a:r>
          <a:r>
            <a:rPr lang="en-US" sz="1600" i="1" kern="1200" dirty="0"/>
            <a:t>Prevent Mental and Substance Use Disorders </a:t>
          </a:r>
          <a:r>
            <a:rPr lang="en-US" sz="1600" kern="1200" dirty="0"/>
            <a:t>are continuing priorities</a:t>
          </a:r>
        </a:p>
        <a:p>
          <a:pPr marL="171450" lvl="1" indent="-171450" algn="l" defTabSz="711200">
            <a:lnSpc>
              <a:spcPct val="90000"/>
            </a:lnSpc>
            <a:spcBef>
              <a:spcPct val="0"/>
            </a:spcBef>
            <a:spcAft>
              <a:spcPct val="15000"/>
            </a:spcAft>
            <a:buChar char="•"/>
          </a:pPr>
          <a:r>
            <a:rPr lang="en-US" sz="1600" kern="1200" dirty="0"/>
            <a:t>Greater focus on social determinants of health; climate change; and gun violence</a:t>
          </a:r>
        </a:p>
      </dsp:txBody>
      <dsp:txXfrm>
        <a:off x="0" y="1772406"/>
        <a:ext cx="10018642" cy="1039500"/>
      </dsp:txXfrm>
    </dsp:sp>
    <dsp:sp modelId="{AF13A321-ABC2-4E33-BD9E-0A92ADADEFE4}">
      <dsp:nvSpPr>
        <dsp:cNvPr id="0" name=""/>
        <dsp:cNvSpPr/>
      </dsp:nvSpPr>
      <dsp:spPr>
        <a:xfrm>
          <a:off x="500932" y="1477206"/>
          <a:ext cx="7013049" cy="5904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5077" tIns="0" rIns="265077" bIns="0" numCol="1" spcCol="1270" anchor="ctr" anchorCtr="0">
          <a:noAutofit/>
        </a:bodyPr>
        <a:lstStyle/>
        <a:p>
          <a:pPr marL="0" lvl="0" indent="0" algn="l" defTabSz="800100">
            <a:lnSpc>
              <a:spcPct val="90000"/>
            </a:lnSpc>
            <a:spcBef>
              <a:spcPct val="0"/>
            </a:spcBef>
            <a:spcAft>
              <a:spcPct val="35000"/>
            </a:spcAft>
            <a:buNone/>
          </a:pPr>
          <a:r>
            <a:rPr lang="en-US" sz="1800" b="1" kern="1200" dirty="0"/>
            <a:t>Moving Forward</a:t>
          </a:r>
        </a:p>
      </dsp:txBody>
      <dsp:txXfrm>
        <a:off x="529753" y="1506027"/>
        <a:ext cx="6955407" cy="532758"/>
      </dsp:txXfrm>
    </dsp:sp>
    <dsp:sp modelId="{4FBB8FE1-6608-422A-BD80-F74D89A01A1F}">
      <dsp:nvSpPr>
        <dsp:cNvPr id="0" name=""/>
        <dsp:cNvSpPr/>
      </dsp:nvSpPr>
      <dsp:spPr>
        <a:xfrm>
          <a:off x="0" y="3215106"/>
          <a:ext cx="10018642" cy="15435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77558" tIns="416560" rIns="777558"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a:t>Increased collaboration with other county and state agencies</a:t>
          </a:r>
        </a:p>
        <a:p>
          <a:pPr marL="171450" lvl="1" indent="-171450" algn="l" defTabSz="711200">
            <a:lnSpc>
              <a:spcPct val="90000"/>
            </a:lnSpc>
            <a:spcBef>
              <a:spcPct val="0"/>
            </a:spcBef>
            <a:spcAft>
              <a:spcPct val="15000"/>
            </a:spcAft>
            <a:buChar char="•"/>
          </a:pPr>
          <a:r>
            <a:rPr lang="en-US" sz="1600" kern="1200" dirty="0"/>
            <a:t>Longer CHA/CHIP Cycle</a:t>
          </a:r>
        </a:p>
        <a:p>
          <a:pPr marL="171450" lvl="1" indent="-171450" algn="l" defTabSz="711200">
            <a:lnSpc>
              <a:spcPct val="90000"/>
            </a:lnSpc>
            <a:spcBef>
              <a:spcPct val="0"/>
            </a:spcBef>
            <a:spcAft>
              <a:spcPct val="15000"/>
            </a:spcAft>
            <a:buChar char="•"/>
          </a:pPr>
          <a:r>
            <a:rPr lang="en-US" sz="1600" kern="1200" dirty="0"/>
            <a:t>Data</a:t>
          </a:r>
        </a:p>
        <a:p>
          <a:pPr marL="171450" lvl="1" indent="-171450" algn="l" defTabSz="711200">
            <a:lnSpc>
              <a:spcPct val="90000"/>
            </a:lnSpc>
            <a:spcBef>
              <a:spcPct val="0"/>
            </a:spcBef>
            <a:spcAft>
              <a:spcPct val="15000"/>
            </a:spcAft>
            <a:buChar char="•"/>
          </a:pPr>
          <a:r>
            <a:rPr lang="en-US" sz="1600" kern="1200" dirty="0"/>
            <a:t>NYSDOH Guidance</a:t>
          </a:r>
        </a:p>
      </dsp:txBody>
      <dsp:txXfrm>
        <a:off x="0" y="3215106"/>
        <a:ext cx="10018642" cy="1543500"/>
      </dsp:txXfrm>
    </dsp:sp>
    <dsp:sp modelId="{881FC6AC-988D-49B4-A529-7D6C40CE619B}">
      <dsp:nvSpPr>
        <dsp:cNvPr id="0" name=""/>
        <dsp:cNvSpPr/>
      </dsp:nvSpPr>
      <dsp:spPr>
        <a:xfrm>
          <a:off x="500932" y="2919906"/>
          <a:ext cx="7013049" cy="5904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5077" tIns="0" rIns="265077" bIns="0" numCol="1" spcCol="1270" anchor="ctr" anchorCtr="0">
          <a:noAutofit/>
        </a:bodyPr>
        <a:lstStyle/>
        <a:p>
          <a:pPr marL="0" lvl="0" indent="0" algn="l" defTabSz="800100">
            <a:lnSpc>
              <a:spcPct val="90000"/>
            </a:lnSpc>
            <a:spcBef>
              <a:spcPct val="0"/>
            </a:spcBef>
            <a:spcAft>
              <a:spcPct val="35000"/>
            </a:spcAft>
            <a:buNone/>
          </a:pPr>
          <a:r>
            <a:rPr lang="en-US" sz="1800" b="1" kern="1200" dirty="0"/>
            <a:t>Other Feedback</a:t>
          </a:r>
        </a:p>
      </dsp:txBody>
      <dsp:txXfrm>
        <a:off x="529753" y="2948727"/>
        <a:ext cx="6955407" cy="532758"/>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83E3D1-69BB-4C10-A186-2C20712DCB92}" type="datetimeFigureOut">
              <a:rPr lang="en-US" smtClean="0"/>
              <a:t>8/30/2023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38D4FF-A2B0-4697-B3B1-26B6CDFB9B5C}" type="slidenum">
              <a:rPr lang="en-US" smtClean="0"/>
              <a:t>‹#›</a:t>
            </a:fld>
            <a:endParaRPr lang="en-US"/>
          </a:p>
        </p:txBody>
      </p:sp>
    </p:spTree>
    <p:extLst>
      <p:ext uri="{BB962C8B-B14F-4D97-AF65-F5344CB8AC3E}">
        <p14:creationId xmlns:p14="http://schemas.microsoft.com/office/powerpoint/2010/main" val="24670187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Hi everyone. I’m Molly Fleming, a Senior Program Manager at the New York State Association of County Health Officials or NYSACHO, the membership association for all 58 local health departments in New York State.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Back in July NYSACHO worked with the Office of Public Health Practice to develop this survey which was distributed to local health department leadership and staff leading the CHA/CHIP locally in order to better understand LHD perspectives on the 2019-2024 Prevention Agenda cycle and priorities and feedback moving forward into the next cycle.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Since LHDs are one of the primary stakeholders involved in utilization of the PA, we are hoping some of these suggestions will be incorporated by the Public Health and Health Planning Council and Public Health Committee as the next iteration of the PA cycle is being developed.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8D38D4FF-A2B0-4697-B3B1-26B6CDFB9B5C}" type="slidenum">
              <a:rPr lang="en-US" smtClean="0"/>
              <a:t>1</a:t>
            </a:fld>
            <a:endParaRPr lang="en-US"/>
          </a:p>
        </p:txBody>
      </p:sp>
    </p:spTree>
    <p:extLst>
      <p:ext uri="{BB962C8B-B14F-4D97-AF65-F5344CB8AC3E}">
        <p14:creationId xmlns:p14="http://schemas.microsoft.com/office/powerpoint/2010/main" val="37412638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Looking at this data a slightly different way, I gave each ranking a numeric value – so poor was 1, fair was 2, good was 3, very good was 4, and excellent was 5. Then I calculated the average numeric value for each experience to be enable comparison of the ranking of these experiences. </a:t>
            </a:r>
          </a:p>
          <a:p>
            <a:endParaRPr lang="en-US" dirty="0"/>
          </a:p>
          <a:p>
            <a:r>
              <a:rPr lang="en-US" b="0" dirty="0">
                <a:solidFill>
                  <a:srgbClr val="FF0000"/>
                </a:solidFill>
                <a:highlight>
                  <a:srgbClr val="FFFF00"/>
                </a:highlight>
              </a:rPr>
              <a:t>On average, collaborating with diverse community-based partners was the most highly ranked with an average of 3.42/5. </a:t>
            </a:r>
            <a:r>
              <a:rPr lang="en-US" b="0" dirty="0"/>
              <a:t>The lowest </a:t>
            </a:r>
            <a:r>
              <a:rPr lang="en-US" dirty="0"/>
              <a:t>ranked was achieving improved outcomes in one or more priority areas with an average of only 2.37/5</a:t>
            </a:r>
          </a:p>
        </p:txBody>
      </p:sp>
      <p:sp>
        <p:nvSpPr>
          <p:cNvPr id="4" name="Slide Number Placeholder 3"/>
          <p:cNvSpPr>
            <a:spLocks noGrp="1"/>
          </p:cNvSpPr>
          <p:nvPr>
            <p:ph type="sldNum" sz="quarter" idx="5"/>
          </p:nvPr>
        </p:nvSpPr>
        <p:spPr/>
        <p:txBody>
          <a:bodyPr/>
          <a:lstStyle/>
          <a:p>
            <a:fld id="{8D38D4FF-A2B0-4697-B3B1-26B6CDFB9B5C}" type="slidenum">
              <a:rPr lang="en-US" smtClean="0"/>
              <a:t>11</a:t>
            </a:fld>
            <a:endParaRPr lang="en-US"/>
          </a:p>
        </p:txBody>
      </p:sp>
    </p:spTree>
    <p:extLst>
      <p:ext uri="{BB962C8B-B14F-4D97-AF65-F5344CB8AC3E}">
        <p14:creationId xmlns:p14="http://schemas.microsoft.com/office/powerpoint/2010/main" val="14650153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also asked about the support provided by outside organizations during the 2019 to 2024 prevention agenda cycle so this chart shows how many LHD's reported receiving various types of support from these organizations. The New York State Department of Health provided the most instances of the support, the majority of which were data, training and education, or funding. NYSACHO provided the most instances of training and education support. Local or regional health networks often provided data, data analysis, and technical assistance. The majority of respondents indicated that the received no support from the Greater New York Hospital Association, the Healthcare Association of NYS, and the New York Academy of Medicine.</a:t>
            </a:r>
          </a:p>
        </p:txBody>
      </p:sp>
      <p:sp>
        <p:nvSpPr>
          <p:cNvPr id="4" name="Slide Number Placeholder 3"/>
          <p:cNvSpPr>
            <a:spLocks noGrp="1"/>
          </p:cNvSpPr>
          <p:nvPr>
            <p:ph type="sldNum" sz="quarter" idx="5"/>
          </p:nvPr>
        </p:nvSpPr>
        <p:spPr/>
        <p:txBody>
          <a:bodyPr/>
          <a:lstStyle/>
          <a:p>
            <a:fld id="{8D38D4FF-A2B0-4697-B3B1-26B6CDFB9B5C}" type="slidenum">
              <a:rPr lang="en-US" smtClean="0"/>
              <a:t>12</a:t>
            </a:fld>
            <a:endParaRPr lang="en-US"/>
          </a:p>
        </p:txBody>
      </p:sp>
    </p:spTree>
    <p:extLst>
      <p:ext uri="{BB962C8B-B14F-4D97-AF65-F5344CB8AC3E}">
        <p14:creationId xmlns:p14="http://schemas.microsoft.com/office/powerpoint/2010/main" val="4521311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survey also asked, out of the priority areas identified in the 2019-2024 Prevention Agenda, which are continued priorities in your communities. For all respondents, the most commonly indicated continued priorities </a:t>
            </a:r>
            <a:r>
              <a:rPr lang="en-US" i="1" dirty="0"/>
              <a:t>were prevent chronic disease</a:t>
            </a:r>
            <a:r>
              <a:rPr lang="en-US" dirty="0"/>
              <a:t>, 87%, and </a:t>
            </a:r>
            <a:r>
              <a:rPr lang="en-US" i="1" dirty="0"/>
              <a:t>promote well-being and prevent mental and substance use disorders</a:t>
            </a:r>
            <a:r>
              <a:rPr lang="en-US" dirty="0"/>
              <a:t>, 91%.</a:t>
            </a:r>
          </a:p>
        </p:txBody>
      </p:sp>
      <p:sp>
        <p:nvSpPr>
          <p:cNvPr id="4" name="Slide Number Placeholder 3"/>
          <p:cNvSpPr>
            <a:spLocks noGrp="1"/>
          </p:cNvSpPr>
          <p:nvPr>
            <p:ph type="sldNum" sz="quarter" idx="5"/>
          </p:nvPr>
        </p:nvSpPr>
        <p:spPr/>
        <p:txBody>
          <a:bodyPr/>
          <a:lstStyle/>
          <a:p>
            <a:fld id="{8D38D4FF-A2B0-4697-B3B1-26B6CDFB9B5C}" type="slidenum">
              <a:rPr lang="en-US" smtClean="0"/>
              <a:t>14</a:t>
            </a:fld>
            <a:endParaRPr lang="en-US"/>
          </a:p>
        </p:txBody>
      </p:sp>
    </p:spTree>
    <p:extLst>
      <p:ext uri="{BB962C8B-B14F-4D97-AF65-F5344CB8AC3E}">
        <p14:creationId xmlns:p14="http://schemas.microsoft.com/office/powerpoint/2010/main" val="19528628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also wanted to look and see if there were differences in priorities across regions. Overall, though </a:t>
            </a:r>
            <a:r>
              <a:rPr lang="en-US" i="1" dirty="0"/>
              <a:t>Prevent Chronic Disease </a:t>
            </a:r>
            <a:r>
              <a:rPr lang="en-US" dirty="0"/>
              <a:t>and </a:t>
            </a:r>
            <a:r>
              <a:rPr lang="en-US" i="1" dirty="0"/>
              <a:t>Prevent Mental and Substance Use Disorders</a:t>
            </a:r>
            <a:r>
              <a:rPr lang="en-US" dirty="0"/>
              <a:t> continued to be included as top continued priorities across regions. </a:t>
            </a:r>
          </a:p>
          <a:p>
            <a:endParaRPr lang="en-US" dirty="0"/>
          </a:p>
          <a:p>
            <a:r>
              <a:rPr lang="en-US" dirty="0"/>
              <a:t>I do want to highlight a few regional differences I noticed:</a:t>
            </a:r>
          </a:p>
          <a:p>
            <a:endParaRPr lang="en-US" dirty="0"/>
          </a:p>
          <a:p>
            <a:r>
              <a:rPr lang="en-US" dirty="0"/>
              <a:t>The Capital Region follows that pattern but also highly ranked </a:t>
            </a:r>
            <a:r>
              <a:rPr lang="en-US" i="1" dirty="0"/>
              <a:t>prevent communicable diseases</a:t>
            </a:r>
          </a:p>
          <a:p>
            <a:endParaRPr lang="en-US" i="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Mid-Hudson, </a:t>
            </a:r>
            <a:r>
              <a:rPr lang="en-US" i="1" dirty="0"/>
              <a:t>Prevent Chronic Disease </a:t>
            </a:r>
            <a:r>
              <a:rPr lang="en-US" dirty="0"/>
              <a:t>and </a:t>
            </a:r>
            <a:r>
              <a:rPr lang="en-US" i="1" dirty="0"/>
              <a:t>Prevent mental and Substance Use Disorders </a:t>
            </a:r>
            <a:r>
              <a:rPr lang="en-US" dirty="0"/>
              <a:t>were again top priorities, but </a:t>
            </a:r>
            <a:r>
              <a:rPr lang="en-US" i="1" dirty="0"/>
              <a:t>Promote Healthy Women, Infants, &amp; Children</a:t>
            </a:r>
            <a:r>
              <a:rPr lang="en-US" dirty="0"/>
              <a:t> and </a:t>
            </a:r>
            <a:r>
              <a:rPr lang="en-US" i="1" dirty="0"/>
              <a:t>Prevent Communicable Diseases</a:t>
            </a:r>
            <a:r>
              <a:rPr lang="en-US" dirty="0"/>
              <a:t> were also highly indicated – each selected by 85% of respondents.</a:t>
            </a:r>
          </a:p>
          <a:p>
            <a:endParaRPr lang="en-US" i="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i="1" dirty="0"/>
              <a:t>Mohawk Valley – </a:t>
            </a:r>
            <a:r>
              <a:rPr lang="en-US" i="0" dirty="0"/>
              <a:t>Same top 2, but Prevent Chronic Disease much higher. </a:t>
            </a:r>
            <a:r>
              <a:rPr lang="en-US" dirty="0"/>
              <a:t>100% of respondents selected </a:t>
            </a:r>
            <a:r>
              <a:rPr lang="en-US" i="1" dirty="0"/>
              <a:t>Prevent Chronic Disease </a:t>
            </a:r>
            <a:r>
              <a:rPr lang="en-US" dirty="0"/>
              <a:t>as a continuing priority. The next frequently indicated was </a:t>
            </a:r>
            <a:r>
              <a:rPr lang="en-US" i="1" dirty="0"/>
              <a:t>Prevent Mental and Substance Use Disorders </a:t>
            </a:r>
            <a:r>
              <a:rPr lang="en-US" dirty="0"/>
              <a:t>(60%)</a:t>
            </a:r>
          </a:p>
          <a:p>
            <a:endParaRPr lang="en-US" i="1" dirty="0"/>
          </a:p>
        </p:txBody>
      </p:sp>
      <p:sp>
        <p:nvSpPr>
          <p:cNvPr id="4" name="Slide Number Placeholder 3"/>
          <p:cNvSpPr>
            <a:spLocks noGrp="1"/>
          </p:cNvSpPr>
          <p:nvPr>
            <p:ph type="sldNum" sz="quarter" idx="5"/>
          </p:nvPr>
        </p:nvSpPr>
        <p:spPr/>
        <p:txBody>
          <a:bodyPr/>
          <a:lstStyle/>
          <a:p>
            <a:fld id="{8D38D4FF-A2B0-4697-B3B1-26B6CDFB9B5C}" type="slidenum">
              <a:rPr lang="en-US" smtClean="0"/>
              <a:t>15</a:t>
            </a:fld>
            <a:endParaRPr lang="en-US"/>
          </a:p>
        </p:txBody>
      </p:sp>
    </p:spTree>
    <p:extLst>
      <p:ext uri="{BB962C8B-B14F-4D97-AF65-F5344CB8AC3E}">
        <p14:creationId xmlns:p14="http://schemas.microsoft.com/office/powerpoint/2010/main" val="26427501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also wanted to look and see if there were differences in priorities across regions. Overall, though </a:t>
            </a:r>
            <a:r>
              <a:rPr lang="en-US" i="1" dirty="0"/>
              <a:t>Prevent Chronic Disease </a:t>
            </a:r>
            <a:r>
              <a:rPr lang="en-US" dirty="0"/>
              <a:t>and </a:t>
            </a:r>
            <a:r>
              <a:rPr lang="en-US" i="1" dirty="0"/>
              <a:t>Prevent Mental and Substance Use Disorders</a:t>
            </a:r>
            <a:r>
              <a:rPr lang="en-US" dirty="0"/>
              <a:t> continued to be included as top continued priorities across regions. </a:t>
            </a:r>
          </a:p>
          <a:p>
            <a:endParaRPr lang="en-US" dirty="0"/>
          </a:p>
          <a:p>
            <a:endParaRPr lang="en-US" dirty="0"/>
          </a:p>
          <a:p>
            <a:r>
              <a:rPr lang="en-US" dirty="0"/>
              <a:t>The Capital Region follows that pattern but also highly ranked </a:t>
            </a:r>
            <a:r>
              <a:rPr lang="en-US" i="1" dirty="0"/>
              <a:t>prevent communicable diseases</a:t>
            </a:r>
          </a:p>
        </p:txBody>
      </p:sp>
      <p:sp>
        <p:nvSpPr>
          <p:cNvPr id="4" name="Slide Number Placeholder 3"/>
          <p:cNvSpPr>
            <a:spLocks noGrp="1"/>
          </p:cNvSpPr>
          <p:nvPr>
            <p:ph type="sldNum" sz="quarter" idx="5"/>
          </p:nvPr>
        </p:nvSpPr>
        <p:spPr/>
        <p:txBody>
          <a:bodyPr/>
          <a:lstStyle/>
          <a:p>
            <a:fld id="{8D38D4FF-A2B0-4697-B3B1-26B6CDFB9B5C}" type="slidenum">
              <a:rPr lang="en-US" smtClean="0"/>
              <a:t>16</a:t>
            </a:fld>
            <a:endParaRPr lang="en-US"/>
          </a:p>
        </p:txBody>
      </p:sp>
    </p:spTree>
    <p:extLst>
      <p:ext uri="{BB962C8B-B14F-4D97-AF65-F5344CB8AC3E}">
        <p14:creationId xmlns:p14="http://schemas.microsoft.com/office/powerpoint/2010/main" val="71433214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Central NY follows the same pattern</a:t>
            </a:r>
          </a:p>
        </p:txBody>
      </p:sp>
      <p:sp>
        <p:nvSpPr>
          <p:cNvPr id="4" name="Slide Number Placeholder 3"/>
          <p:cNvSpPr>
            <a:spLocks noGrp="1"/>
          </p:cNvSpPr>
          <p:nvPr>
            <p:ph type="sldNum" sz="quarter" idx="5"/>
          </p:nvPr>
        </p:nvSpPr>
        <p:spPr/>
        <p:txBody>
          <a:bodyPr/>
          <a:lstStyle/>
          <a:p>
            <a:fld id="{8D38D4FF-A2B0-4697-B3B1-26B6CDFB9B5C}" type="slidenum">
              <a:rPr lang="en-US" smtClean="0"/>
              <a:t>17</a:t>
            </a:fld>
            <a:endParaRPr lang="en-US"/>
          </a:p>
        </p:txBody>
      </p:sp>
    </p:spTree>
    <p:extLst>
      <p:ext uri="{BB962C8B-B14F-4D97-AF65-F5344CB8AC3E}">
        <p14:creationId xmlns:p14="http://schemas.microsoft.com/office/powerpoint/2010/main" val="19794169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Finger Lakes the same, although </a:t>
            </a:r>
            <a:r>
              <a:rPr lang="en-US" i="1" dirty="0"/>
              <a:t>Prevent Mental and Substance Use Disorders </a:t>
            </a:r>
            <a:r>
              <a:rPr lang="en-US" dirty="0"/>
              <a:t>was selected by 100% of respondents, and </a:t>
            </a:r>
            <a:r>
              <a:rPr lang="en-US" i="1" dirty="0"/>
              <a:t>Prevent Chronic disease </a:t>
            </a:r>
            <a:r>
              <a:rPr lang="en-US" dirty="0"/>
              <a:t>was the next highest at 75%. So they weren’t as closely ranked as in other regions.</a:t>
            </a:r>
          </a:p>
        </p:txBody>
      </p:sp>
      <p:sp>
        <p:nvSpPr>
          <p:cNvPr id="4" name="Slide Number Placeholder 3"/>
          <p:cNvSpPr>
            <a:spLocks noGrp="1"/>
          </p:cNvSpPr>
          <p:nvPr>
            <p:ph type="sldNum" sz="quarter" idx="5"/>
          </p:nvPr>
        </p:nvSpPr>
        <p:spPr/>
        <p:txBody>
          <a:bodyPr/>
          <a:lstStyle/>
          <a:p>
            <a:fld id="{8D38D4FF-A2B0-4697-B3B1-26B6CDFB9B5C}" type="slidenum">
              <a:rPr lang="en-US" smtClean="0"/>
              <a:t>18</a:t>
            </a:fld>
            <a:endParaRPr lang="en-US"/>
          </a:p>
        </p:txBody>
      </p:sp>
    </p:spTree>
    <p:extLst>
      <p:ext uri="{BB962C8B-B14F-4D97-AF65-F5344CB8AC3E}">
        <p14:creationId xmlns:p14="http://schemas.microsoft.com/office/powerpoint/2010/main" val="28654856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Again, top continuing priorities were </a:t>
            </a:r>
            <a:r>
              <a:rPr lang="en-US" i="1" dirty="0"/>
              <a:t>Prevent Chronic Disease </a:t>
            </a:r>
            <a:r>
              <a:rPr lang="en-US" dirty="0"/>
              <a:t>and </a:t>
            </a:r>
            <a:r>
              <a:rPr lang="en-US" i="1" dirty="0"/>
              <a:t>Prevent Mental and Substance Use Disorders</a:t>
            </a:r>
          </a:p>
        </p:txBody>
      </p:sp>
      <p:sp>
        <p:nvSpPr>
          <p:cNvPr id="4" name="Slide Number Placeholder 3"/>
          <p:cNvSpPr>
            <a:spLocks noGrp="1"/>
          </p:cNvSpPr>
          <p:nvPr>
            <p:ph type="sldNum" sz="quarter" idx="5"/>
          </p:nvPr>
        </p:nvSpPr>
        <p:spPr/>
        <p:txBody>
          <a:bodyPr/>
          <a:lstStyle/>
          <a:p>
            <a:fld id="{8D38D4FF-A2B0-4697-B3B1-26B6CDFB9B5C}" type="slidenum">
              <a:rPr lang="en-US" smtClean="0"/>
              <a:t>19</a:t>
            </a:fld>
            <a:endParaRPr lang="en-US"/>
          </a:p>
        </p:txBody>
      </p:sp>
    </p:spTree>
    <p:extLst>
      <p:ext uri="{BB962C8B-B14F-4D97-AF65-F5344CB8AC3E}">
        <p14:creationId xmlns:p14="http://schemas.microsoft.com/office/powerpoint/2010/main" val="41634209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Mid-Hudson, </a:t>
            </a:r>
            <a:r>
              <a:rPr lang="en-US" i="1" dirty="0"/>
              <a:t>Prevent Chronic Disease </a:t>
            </a:r>
            <a:r>
              <a:rPr lang="en-US" dirty="0"/>
              <a:t>and </a:t>
            </a:r>
            <a:r>
              <a:rPr lang="en-US" i="1" dirty="0"/>
              <a:t>Prevent mental and Substance Use Disorders </a:t>
            </a:r>
            <a:r>
              <a:rPr lang="en-US" dirty="0"/>
              <a:t>were again top priorities, but </a:t>
            </a:r>
            <a:r>
              <a:rPr lang="en-US" i="1" dirty="0"/>
              <a:t>Promote Healthy Women, Infants, &amp; Children</a:t>
            </a:r>
            <a:r>
              <a:rPr lang="en-US" dirty="0"/>
              <a:t> and </a:t>
            </a:r>
            <a:r>
              <a:rPr lang="en-US" i="1" dirty="0"/>
              <a:t>Prevent Communicable Diseases</a:t>
            </a:r>
            <a:r>
              <a:rPr lang="en-US" dirty="0"/>
              <a:t> were also highly indicated – each selected by 85% of respondents.</a:t>
            </a:r>
          </a:p>
        </p:txBody>
      </p:sp>
      <p:sp>
        <p:nvSpPr>
          <p:cNvPr id="4" name="Slide Number Placeholder 3"/>
          <p:cNvSpPr>
            <a:spLocks noGrp="1"/>
          </p:cNvSpPr>
          <p:nvPr>
            <p:ph type="sldNum" sz="quarter" idx="5"/>
          </p:nvPr>
        </p:nvSpPr>
        <p:spPr/>
        <p:txBody>
          <a:bodyPr/>
          <a:lstStyle/>
          <a:p>
            <a:fld id="{8D38D4FF-A2B0-4697-B3B1-26B6CDFB9B5C}" type="slidenum">
              <a:rPr lang="en-US" smtClean="0"/>
              <a:t>20</a:t>
            </a:fld>
            <a:endParaRPr lang="en-US"/>
          </a:p>
        </p:txBody>
      </p:sp>
    </p:spTree>
    <p:extLst>
      <p:ext uri="{BB962C8B-B14F-4D97-AF65-F5344CB8AC3E}">
        <p14:creationId xmlns:p14="http://schemas.microsoft.com/office/powerpoint/2010/main" val="21383822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100% of respondents selected </a:t>
            </a:r>
            <a:r>
              <a:rPr lang="en-US" i="1" dirty="0"/>
              <a:t>Prevent Chronic Disease </a:t>
            </a:r>
            <a:r>
              <a:rPr lang="en-US" dirty="0"/>
              <a:t>as a continuing priority. The next frequently indicated was </a:t>
            </a:r>
            <a:r>
              <a:rPr lang="en-US" i="1" dirty="0"/>
              <a:t>Prevent Mental and Substance Use Disorders </a:t>
            </a:r>
            <a:r>
              <a:rPr lang="en-US" dirty="0"/>
              <a:t>(60%)</a:t>
            </a:r>
          </a:p>
        </p:txBody>
      </p:sp>
      <p:sp>
        <p:nvSpPr>
          <p:cNvPr id="4" name="Slide Number Placeholder 3"/>
          <p:cNvSpPr>
            <a:spLocks noGrp="1"/>
          </p:cNvSpPr>
          <p:nvPr>
            <p:ph type="sldNum" sz="quarter" idx="5"/>
          </p:nvPr>
        </p:nvSpPr>
        <p:spPr/>
        <p:txBody>
          <a:bodyPr/>
          <a:lstStyle/>
          <a:p>
            <a:fld id="{8D38D4FF-A2B0-4697-B3B1-26B6CDFB9B5C}" type="slidenum">
              <a:rPr lang="en-US" smtClean="0"/>
              <a:t>21</a:t>
            </a:fld>
            <a:endParaRPr lang="en-US"/>
          </a:p>
        </p:txBody>
      </p:sp>
    </p:spTree>
    <p:extLst>
      <p:ext uri="{BB962C8B-B14F-4D97-AF65-F5344CB8AC3E}">
        <p14:creationId xmlns:p14="http://schemas.microsoft.com/office/powerpoint/2010/main" val="3185035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a:buFont typeface="Arial" panose="020B0604020202020204" pitchFamily="34" charset="0"/>
              <a:buNone/>
            </a:pPr>
            <a:r>
              <a:rPr lang="en-US" dirty="0">
                <a:solidFill>
                  <a:schemeClr val="tx1"/>
                </a:solidFill>
              </a:rPr>
              <a:t>For some background, community health assessments are a core public health service. Meaning LHDs are required in statute to complete a Community Health Assessment, which a Community Health Improvement Plan is wrapped into, and submit it to the NYSDOH in order to be eligible for state aid funding.</a:t>
            </a:r>
          </a:p>
          <a:p>
            <a:endParaRPr lang="en-US" dirty="0"/>
          </a:p>
        </p:txBody>
      </p:sp>
      <p:sp>
        <p:nvSpPr>
          <p:cNvPr id="4" name="Slide Number Placeholder 3"/>
          <p:cNvSpPr>
            <a:spLocks noGrp="1"/>
          </p:cNvSpPr>
          <p:nvPr>
            <p:ph type="sldNum" sz="quarter" idx="5"/>
          </p:nvPr>
        </p:nvSpPr>
        <p:spPr/>
        <p:txBody>
          <a:bodyPr/>
          <a:lstStyle/>
          <a:p>
            <a:fld id="{8D38D4FF-A2B0-4697-B3B1-26B6CDFB9B5C}" type="slidenum">
              <a:rPr lang="en-US" smtClean="0"/>
              <a:t>2</a:t>
            </a:fld>
            <a:endParaRPr lang="en-US"/>
          </a:p>
        </p:txBody>
      </p:sp>
    </p:spTree>
    <p:extLst>
      <p:ext uri="{BB962C8B-B14F-4D97-AF65-F5344CB8AC3E}">
        <p14:creationId xmlns:p14="http://schemas.microsoft.com/office/powerpoint/2010/main" val="25981229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NYC Dept of Health and Mental Hygiene which represents the 5 boroughs of NYC selected all 5 as continuing priorities </a:t>
            </a:r>
          </a:p>
        </p:txBody>
      </p:sp>
      <p:sp>
        <p:nvSpPr>
          <p:cNvPr id="4" name="Slide Number Placeholder 3"/>
          <p:cNvSpPr>
            <a:spLocks noGrp="1"/>
          </p:cNvSpPr>
          <p:nvPr>
            <p:ph type="sldNum" sz="quarter" idx="5"/>
          </p:nvPr>
        </p:nvSpPr>
        <p:spPr/>
        <p:txBody>
          <a:bodyPr/>
          <a:lstStyle/>
          <a:p>
            <a:fld id="{8D38D4FF-A2B0-4697-B3B1-26B6CDFB9B5C}" type="slidenum">
              <a:rPr lang="en-US" smtClean="0"/>
              <a:t>22</a:t>
            </a:fld>
            <a:endParaRPr lang="en-US"/>
          </a:p>
        </p:txBody>
      </p:sp>
    </p:spTree>
    <p:extLst>
      <p:ext uri="{BB962C8B-B14F-4D97-AF65-F5344CB8AC3E}">
        <p14:creationId xmlns:p14="http://schemas.microsoft.com/office/powerpoint/2010/main" val="78274661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North county again had </a:t>
            </a:r>
            <a:r>
              <a:rPr lang="en-US" i="1" dirty="0"/>
              <a:t>Prevent Chronic disease </a:t>
            </a:r>
            <a:r>
              <a:rPr lang="en-US" dirty="0"/>
              <a:t>and </a:t>
            </a:r>
            <a:r>
              <a:rPr lang="en-US" i="1" dirty="0"/>
              <a:t>Prevent Mental and Substance Use Disorders </a:t>
            </a:r>
            <a:r>
              <a:rPr lang="en-US" dirty="0"/>
              <a:t>as the most common continued priorities. </a:t>
            </a:r>
          </a:p>
        </p:txBody>
      </p:sp>
      <p:sp>
        <p:nvSpPr>
          <p:cNvPr id="4" name="Slide Number Placeholder 3"/>
          <p:cNvSpPr>
            <a:spLocks noGrp="1"/>
          </p:cNvSpPr>
          <p:nvPr>
            <p:ph type="sldNum" sz="quarter" idx="5"/>
          </p:nvPr>
        </p:nvSpPr>
        <p:spPr/>
        <p:txBody>
          <a:bodyPr/>
          <a:lstStyle/>
          <a:p>
            <a:fld id="{8D38D4FF-A2B0-4697-B3B1-26B6CDFB9B5C}" type="slidenum">
              <a:rPr lang="en-US" smtClean="0"/>
              <a:t>23</a:t>
            </a:fld>
            <a:endParaRPr lang="en-US"/>
          </a:p>
        </p:txBody>
      </p:sp>
    </p:spTree>
    <p:extLst>
      <p:ext uri="{BB962C8B-B14F-4D97-AF65-F5344CB8AC3E}">
        <p14:creationId xmlns:p14="http://schemas.microsoft.com/office/powerpoint/2010/main" val="27918963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Same pattern</a:t>
            </a:r>
          </a:p>
        </p:txBody>
      </p:sp>
      <p:sp>
        <p:nvSpPr>
          <p:cNvPr id="4" name="Slide Number Placeholder 3"/>
          <p:cNvSpPr>
            <a:spLocks noGrp="1"/>
          </p:cNvSpPr>
          <p:nvPr>
            <p:ph type="sldNum" sz="quarter" idx="5"/>
          </p:nvPr>
        </p:nvSpPr>
        <p:spPr/>
        <p:txBody>
          <a:bodyPr/>
          <a:lstStyle/>
          <a:p>
            <a:fld id="{8D38D4FF-A2B0-4697-B3B1-26B6CDFB9B5C}" type="slidenum">
              <a:rPr lang="en-US" smtClean="0"/>
              <a:t>24</a:t>
            </a:fld>
            <a:endParaRPr lang="en-US"/>
          </a:p>
        </p:txBody>
      </p:sp>
    </p:spTree>
    <p:extLst>
      <p:ext uri="{BB962C8B-B14F-4D97-AF65-F5344CB8AC3E}">
        <p14:creationId xmlns:p14="http://schemas.microsoft.com/office/powerpoint/2010/main" val="14952726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same top priorities for Western NY</a:t>
            </a:r>
          </a:p>
          <a:p>
            <a:endParaRPr lang="en-US" dirty="0"/>
          </a:p>
        </p:txBody>
      </p:sp>
      <p:sp>
        <p:nvSpPr>
          <p:cNvPr id="4" name="Slide Number Placeholder 3"/>
          <p:cNvSpPr>
            <a:spLocks noGrp="1"/>
          </p:cNvSpPr>
          <p:nvPr>
            <p:ph type="sldNum" sz="quarter" idx="5"/>
          </p:nvPr>
        </p:nvSpPr>
        <p:spPr/>
        <p:txBody>
          <a:bodyPr/>
          <a:lstStyle/>
          <a:p>
            <a:fld id="{8D38D4FF-A2B0-4697-B3B1-26B6CDFB9B5C}" type="slidenum">
              <a:rPr lang="en-US" smtClean="0"/>
              <a:t>25</a:t>
            </a:fld>
            <a:endParaRPr lang="en-US"/>
          </a:p>
        </p:txBody>
      </p:sp>
    </p:spTree>
    <p:extLst>
      <p:ext uri="{BB962C8B-B14F-4D97-AF65-F5344CB8AC3E}">
        <p14:creationId xmlns:p14="http://schemas.microsoft.com/office/powerpoint/2010/main" val="225892617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38D4FF-A2B0-4697-B3B1-26B6CDFB9B5C}" type="slidenum">
              <a:rPr lang="en-US" smtClean="0"/>
              <a:t>26</a:t>
            </a:fld>
            <a:endParaRPr lang="en-US"/>
          </a:p>
        </p:txBody>
      </p:sp>
    </p:spTree>
    <p:extLst>
      <p:ext uri="{BB962C8B-B14F-4D97-AF65-F5344CB8AC3E}">
        <p14:creationId xmlns:p14="http://schemas.microsoft.com/office/powerpoint/2010/main" val="44278233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survey, we also asked how progress in  Prevention Agenda Priority areas should be measured. 20 LHDs (40%) </a:t>
            </a:r>
            <a:r>
              <a:rPr lang="en-US" sz="1800" b="0" i="0" u="none" strike="noStrike" baseline="0" dirty="0">
                <a:latin typeface="DejaVuSerif"/>
              </a:rPr>
              <a:t>selected that progress in priority areas should be measured through the same measures and indicators for each LHD. 30 LHDs (60%)  said though individual measures and indicators set by each LHD. No clear majority.</a:t>
            </a:r>
          </a:p>
          <a:p>
            <a:endParaRPr lang="en-US" sz="1800" b="0" i="0" u="none" strike="noStrike" baseline="0" dirty="0">
              <a:solidFill>
                <a:schemeClr val="tx1"/>
              </a:solidFill>
              <a:latin typeface="DejaVuSerif"/>
            </a:endParaRPr>
          </a:p>
          <a:p>
            <a:r>
              <a:rPr lang="en-US" sz="1800" b="0" i="0" u="none" strike="noStrike" baseline="0" dirty="0">
                <a:solidFill>
                  <a:schemeClr val="tx1"/>
                </a:solidFill>
                <a:latin typeface="DejaVuSerif"/>
              </a:rPr>
              <a:t>The majority of comments seemed to support a hybrid approach where the NYSDOH provides a set of indicators that LHDs can select from and tailor to their specific community needs and target populations ; Several comments also noted the need for better data sharing systems and for LHDs to have access to current data.</a:t>
            </a:r>
            <a:endParaRPr lang="en-US" sz="1800" b="0" i="0" u="none" strike="noStrike" baseline="0" dirty="0">
              <a:solidFill>
                <a:srgbClr val="FF0000"/>
              </a:solidFill>
              <a:latin typeface="DejaVuSerif"/>
            </a:endParaRPr>
          </a:p>
          <a:p>
            <a:endParaRPr lang="en-US" sz="1800" b="1" i="0" u="none" strike="noStrike" baseline="0" dirty="0">
              <a:solidFill>
                <a:srgbClr val="FF0000"/>
              </a:solidFill>
              <a:latin typeface="DejaVuSerif"/>
            </a:endParaRPr>
          </a:p>
          <a:p>
            <a:r>
              <a:rPr lang="en-US" sz="1800" b="0" i="0" u="none" strike="noStrike" baseline="0" dirty="0">
                <a:solidFill>
                  <a:srgbClr val="FF0000"/>
                </a:solidFill>
                <a:latin typeface="DejaVuSerif"/>
              </a:rPr>
              <a:t>Regarding the ideal number of priorities, 31 LHDs (59%) said 1-2 priorities would be best, 20 LHDs (38%) said 3-5 priorities, and 1 said 6 or more. </a:t>
            </a:r>
          </a:p>
        </p:txBody>
      </p:sp>
      <p:sp>
        <p:nvSpPr>
          <p:cNvPr id="4" name="Slide Number Placeholder 3"/>
          <p:cNvSpPr>
            <a:spLocks noGrp="1"/>
          </p:cNvSpPr>
          <p:nvPr>
            <p:ph type="sldNum" sz="quarter" idx="5"/>
          </p:nvPr>
        </p:nvSpPr>
        <p:spPr/>
        <p:txBody>
          <a:bodyPr/>
          <a:lstStyle/>
          <a:p>
            <a:fld id="{8D38D4FF-A2B0-4697-B3B1-26B6CDFB9B5C}" type="slidenum">
              <a:rPr lang="en-US" smtClean="0"/>
              <a:t>27</a:t>
            </a:fld>
            <a:endParaRPr lang="en-US"/>
          </a:p>
        </p:txBody>
      </p:sp>
    </p:spTree>
    <p:extLst>
      <p:ext uri="{BB962C8B-B14F-4D97-AF65-F5344CB8AC3E}">
        <p14:creationId xmlns:p14="http://schemas.microsoft.com/office/powerpoint/2010/main" val="110861761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baseline="0" dirty="0">
                <a:solidFill>
                  <a:srgbClr val="FF0000"/>
                </a:solidFill>
                <a:latin typeface="DejaVuSerif"/>
              </a:rPr>
              <a:t>Many of the open-ended comments, mentioned the need for a longer CHA/CHIP cycle, with the CHA being completed prior to CHIP selections so that the community can understand the data that was gathered before selecting priorities. </a:t>
            </a:r>
          </a:p>
          <a:p>
            <a:endParaRPr lang="en-US" sz="1800" b="0" i="0" u="none" strike="noStrike" baseline="0" dirty="0">
              <a:solidFill>
                <a:srgbClr val="FF0000"/>
              </a:solidFill>
              <a:latin typeface="DejaVuSerif"/>
            </a:endParaRPr>
          </a:p>
          <a:p>
            <a:r>
              <a:rPr lang="en-US" sz="1800" b="0" i="0" u="none" strike="noStrike" baseline="0" dirty="0">
                <a:solidFill>
                  <a:srgbClr val="FF0000"/>
                </a:solidFill>
                <a:latin typeface="DejaVuSerif"/>
              </a:rPr>
              <a:t>This is a proposed schedule of changes from some of our downstate counties. So in this proposed schedule the CHA would be completed at the end of year 1, with the CHIP coming at the end of year 2. A mid cycle update for the CHA would be completed in year 4 to align with IRS hospital requirements, but LHDs wouldn’t have to do a completely a new CHA every 3 years</a:t>
            </a:r>
          </a:p>
          <a:p>
            <a:endParaRPr lang="en-US" sz="1800" b="0" i="0" u="none" strike="noStrike" baseline="0" dirty="0">
              <a:solidFill>
                <a:srgbClr val="FF0000"/>
              </a:solidFill>
              <a:latin typeface="DejaVuSerif"/>
            </a:endParaRPr>
          </a:p>
          <a:p>
            <a:r>
              <a:rPr lang="en-US" sz="1800" b="0" i="0" u="none" strike="noStrike" baseline="0" dirty="0">
                <a:solidFill>
                  <a:srgbClr val="FF0000"/>
                </a:solidFill>
                <a:latin typeface="DejaVuSerif"/>
              </a:rPr>
              <a:t>Important to note: This would require a regulatory change</a:t>
            </a:r>
          </a:p>
        </p:txBody>
      </p:sp>
      <p:sp>
        <p:nvSpPr>
          <p:cNvPr id="4" name="Slide Number Placeholder 3"/>
          <p:cNvSpPr>
            <a:spLocks noGrp="1"/>
          </p:cNvSpPr>
          <p:nvPr>
            <p:ph type="sldNum" sz="quarter" idx="5"/>
          </p:nvPr>
        </p:nvSpPr>
        <p:spPr/>
        <p:txBody>
          <a:bodyPr/>
          <a:lstStyle/>
          <a:p>
            <a:fld id="{8D38D4FF-A2B0-4697-B3B1-26B6CDFB9B5C}" type="slidenum">
              <a:rPr lang="en-US" smtClean="0"/>
              <a:t>28</a:t>
            </a:fld>
            <a:endParaRPr lang="en-US"/>
          </a:p>
        </p:txBody>
      </p:sp>
    </p:spTree>
    <p:extLst>
      <p:ext uri="{BB962C8B-B14F-4D97-AF65-F5344CB8AC3E}">
        <p14:creationId xmlns:p14="http://schemas.microsoft.com/office/powerpoint/2010/main" val="305068194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survey also asked about </a:t>
            </a:r>
            <a:r>
              <a:rPr lang="en-US" sz="1800" b="0" i="0" u="none" strike="noStrike" baseline="0" dirty="0">
                <a:latin typeface="DejaVuSerif"/>
              </a:rPr>
              <a:t>plans to submit a combined CHA/CHIP in the 2025-2030 Prevention Agenda cycle. The majority of respondents, 42, did plan to submit a combined CHA/CHIP. </a:t>
            </a:r>
          </a:p>
          <a:p>
            <a:endParaRPr lang="en-US" sz="1800" b="0" i="0" u="none" strike="noStrike" baseline="0" dirty="0">
              <a:latin typeface="DejaVuSerif"/>
            </a:endParaRPr>
          </a:p>
          <a:p>
            <a:r>
              <a:rPr lang="en-US" sz="1800" b="0" i="0" u="none" strike="noStrike" baseline="0" dirty="0">
                <a:latin typeface="DejaVuSerif"/>
              </a:rPr>
              <a:t>8 LHDs said no. Reported barriers to submitting a combined CHA/CHIP were lack of engagement with hospitals – large regional hospital or multiple hospital systems; vary priorities, funding, and stakeholders. Several respondents also noted that the CHA should be submitted prior to the CHIP to allow additional feedback from stakeholders.</a:t>
            </a:r>
            <a:endParaRPr lang="en-US" b="0" dirty="0"/>
          </a:p>
        </p:txBody>
      </p:sp>
      <p:sp>
        <p:nvSpPr>
          <p:cNvPr id="4" name="Slide Number Placeholder 3"/>
          <p:cNvSpPr>
            <a:spLocks noGrp="1"/>
          </p:cNvSpPr>
          <p:nvPr>
            <p:ph type="sldNum" sz="quarter" idx="5"/>
          </p:nvPr>
        </p:nvSpPr>
        <p:spPr/>
        <p:txBody>
          <a:bodyPr/>
          <a:lstStyle/>
          <a:p>
            <a:fld id="{8D38D4FF-A2B0-4697-B3B1-26B6CDFB9B5C}" type="slidenum">
              <a:rPr lang="en-US" smtClean="0"/>
              <a:t>29</a:t>
            </a:fld>
            <a:endParaRPr lang="en-US"/>
          </a:p>
        </p:txBody>
      </p:sp>
    </p:spTree>
    <p:extLst>
      <p:ext uri="{BB962C8B-B14F-4D97-AF65-F5344CB8AC3E}">
        <p14:creationId xmlns:p14="http://schemas.microsoft.com/office/powerpoint/2010/main" val="209472747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dirty="0">
                <a:latin typeface="DejaVuSerif"/>
              </a:rPr>
              <a:t>One suggestion that came up in NYSACHO member discussions for updating the Prevention Agenda was to align it with the National Healthy People 2030 objectives. We also sked questions to assess interest in using the Healthy People 2030 model.</a:t>
            </a:r>
          </a:p>
          <a:p>
            <a:pPr algn="l"/>
            <a:endParaRPr lang="en-US" sz="1800" b="0" i="0" u="none" strike="noStrike" baseline="0" dirty="0">
              <a:latin typeface="DejaVuSerif"/>
            </a:endParaRPr>
          </a:p>
          <a:p>
            <a:pPr algn="l"/>
            <a:r>
              <a:rPr lang="en-US" sz="1800" b="0" i="0" u="none" strike="noStrike" baseline="0" dirty="0">
                <a:latin typeface="DejaVuSerif"/>
              </a:rPr>
              <a:t>Overall, 26 (51%) of respondents, said yes, they agree with aligning the 2025-2030 Prevention Agenda priority areas with the Healthy People 2030 objectives. The other half of the responses were either no or unsure and need more information.</a:t>
            </a:r>
          </a:p>
          <a:p>
            <a:pPr algn="l"/>
            <a:endParaRPr lang="en-US" sz="1800" b="0" i="0" u="none" strike="noStrike" baseline="0" dirty="0">
              <a:latin typeface="DejaVuSerif"/>
            </a:endParaRPr>
          </a:p>
          <a:p>
            <a:r>
              <a:rPr lang="en-US" sz="1800" b="0" i="0" u="none" strike="noStrike" baseline="0" dirty="0">
                <a:latin typeface="DejaVuSerif"/>
              </a:rPr>
              <a:t>The survey also asked LHDs about which of the Healthy People 2030 objectives are priority areas in their communities. Overall the top 5 were </a:t>
            </a:r>
            <a:r>
              <a:rPr lang="en-US" dirty="0"/>
              <a:t>Addiction, Drug and Alcohol Use, Health Care Access and Quality, Mental Health and Mental Disorders, and Overweight and Obesity. Following similar themes of a focus on substance use disorders, mental health and well-being, chronic disease, and primary prevention.</a:t>
            </a:r>
          </a:p>
          <a:p>
            <a:endParaRPr lang="en-US" dirty="0"/>
          </a:p>
          <a:p>
            <a:r>
              <a:rPr lang="en-US" dirty="0"/>
              <a:t>If interested in moving in this direction, we do have additional data on Healthy People 2030 objectives to share</a:t>
            </a:r>
          </a:p>
          <a:p>
            <a:pPr algn="l"/>
            <a:endParaRPr lang="en-US" dirty="0"/>
          </a:p>
        </p:txBody>
      </p:sp>
      <p:sp>
        <p:nvSpPr>
          <p:cNvPr id="4" name="Slide Number Placeholder 3"/>
          <p:cNvSpPr>
            <a:spLocks noGrp="1"/>
          </p:cNvSpPr>
          <p:nvPr>
            <p:ph type="sldNum" sz="quarter" idx="5"/>
          </p:nvPr>
        </p:nvSpPr>
        <p:spPr/>
        <p:txBody>
          <a:bodyPr/>
          <a:lstStyle/>
          <a:p>
            <a:fld id="{8D38D4FF-A2B0-4697-B3B1-26B6CDFB9B5C}" type="slidenum">
              <a:rPr lang="en-US" smtClean="0"/>
              <a:t>30</a:t>
            </a:fld>
            <a:endParaRPr lang="en-US"/>
          </a:p>
        </p:txBody>
      </p:sp>
    </p:spTree>
    <p:extLst>
      <p:ext uri="{BB962C8B-B14F-4D97-AF65-F5344CB8AC3E}">
        <p14:creationId xmlns:p14="http://schemas.microsoft.com/office/powerpoint/2010/main" val="24353859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Looking at the different categories that Health People splits their priority areas into, under the scope of health conditions, the top priorities for LHDs in New York State were Addiction (90%), Mental Health and Mental Disorders and Overweight and Obesity, at over 80% each. Diabetes and Heart Disease and Stroke rounded out the top 5.</a:t>
            </a:r>
          </a:p>
        </p:txBody>
      </p:sp>
      <p:sp>
        <p:nvSpPr>
          <p:cNvPr id="4" name="Slide Number Placeholder 3"/>
          <p:cNvSpPr>
            <a:spLocks noGrp="1"/>
          </p:cNvSpPr>
          <p:nvPr>
            <p:ph type="sldNum" sz="quarter" idx="5"/>
          </p:nvPr>
        </p:nvSpPr>
        <p:spPr/>
        <p:txBody>
          <a:bodyPr/>
          <a:lstStyle/>
          <a:p>
            <a:fld id="{8D38D4FF-A2B0-4697-B3B1-26B6CDFB9B5C}" type="slidenum">
              <a:rPr lang="en-US" smtClean="0"/>
              <a:t>31</a:t>
            </a:fld>
            <a:endParaRPr lang="en-US"/>
          </a:p>
        </p:txBody>
      </p:sp>
    </p:spTree>
    <p:extLst>
      <p:ext uri="{BB962C8B-B14F-4D97-AF65-F5344CB8AC3E}">
        <p14:creationId xmlns:p14="http://schemas.microsoft.com/office/powerpoint/2010/main" val="41943500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Overall 53/58 (~91%) county local health departments (LHDs) responded to the survey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There was good response rates across regions, with 100% of counties from Western NY, Mid-Hudson, Long Island, and Central NY responding to the survey. And every other region had over 80% of respondents represented.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can see on the right graph overall respondents were split pretty evenly by region.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8D38D4FF-A2B0-4697-B3B1-26B6CDFB9B5C}" type="slidenum">
              <a:rPr lang="en-US" smtClean="0"/>
              <a:t>3</a:t>
            </a:fld>
            <a:endParaRPr lang="en-US"/>
          </a:p>
        </p:txBody>
      </p:sp>
    </p:spTree>
    <p:extLst>
      <p:ext uri="{BB962C8B-B14F-4D97-AF65-F5344CB8AC3E}">
        <p14:creationId xmlns:p14="http://schemas.microsoft.com/office/powerpoint/2010/main" val="370661779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Under the scope of health behaviors, the top priorities were drug and alcohol use (88%), physical activity (77%), nutrition and healthy eating (73%), tobacco use (71%), and preventive care (66%). </a:t>
            </a:r>
          </a:p>
          <a:p>
            <a:endParaRPr lang="en-US" dirty="0"/>
          </a:p>
          <a:p>
            <a:r>
              <a:rPr lang="en-US" dirty="0"/>
              <a:t>Overall these top health conditions and behaviors are consistent </a:t>
            </a:r>
            <a:r>
              <a:rPr lang="en-US"/>
              <a:t>with the LHDs </a:t>
            </a:r>
            <a:r>
              <a:rPr lang="en-US" dirty="0"/>
              <a:t>focus on chronic disease and mental health and substance use as continuing priorities. </a:t>
            </a:r>
          </a:p>
        </p:txBody>
      </p:sp>
      <p:sp>
        <p:nvSpPr>
          <p:cNvPr id="4" name="Slide Number Placeholder 3"/>
          <p:cNvSpPr>
            <a:spLocks noGrp="1"/>
          </p:cNvSpPr>
          <p:nvPr>
            <p:ph type="sldNum" sz="quarter" idx="5"/>
          </p:nvPr>
        </p:nvSpPr>
        <p:spPr/>
        <p:txBody>
          <a:bodyPr/>
          <a:lstStyle/>
          <a:p>
            <a:fld id="{8D38D4FF-A2B0-4697-B3B1-26B6CDFB9B5C}" type="slidenum">
              <a:rPr lang="en-US" smtClean="0"/>
              <a:t>32</a:t>
            </a:fld>
            <a:endParaRPr lang="en-US"/>
          </a:p>
        </p:txBody>
      </p:sp>
    </p:spTree>
    <p:extLst>
      <p:ext uri="{BB962C8B-B14F-4D97-AF65-F5344CB8AC3E}">
        <p14:creationId xmlns:p14="http://schemas.microsoft.com/office/powerpoint/2010/main" val="313116267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Under the scope of populations, the top priorities were children (73%), older adults (70%), adolescents and people with disabilities (66% each), and infants (62%).</a:t>
            </a:r>
          </a:p>
        </p:txBody>
      </p:sp>
      <p:sp>
        <p:nvSpPr>
          <p:cNvPr id="4" name="Slide Number Placeholder 3"/>
          <p:cNvSpPr>
            <a:spLocks noGrp="1"/>
          </p:cNvSpPr>
          <p:nvPr>
            <p:ph type="sldNum" sz="quarter" idx="5"/>
          </p:nvPr>
        </p:nvSpPr>
        <p:spPr/>
        <p:txBody>
          <a:bodyPr/>
          <a:lstStyle/>
          <a:p>
            <a:fld id="{8D38D4FF-A2B0-4697-B3B1-26B6CDFB9B5C}" type="slidenum">
              <a:rPr lang="en-US" smtClean="0"/>
              <a:t>33</a:t>
            </a:fld>
            <a:endParaRPr lang="en-US"/>
          </a:p>
        </p:txBody>
      </p:sp>
    </p:spTree>
    <p:extLst>
      <p:ext uri="{BB962C8B-B14F-4D97-AF65-F5344CB8AC3E}">
        <p14:creationId xmlns:p14="http://schemas.microsoft.com/office/powerpoint/2010/main" val="32579112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Under the scope of settings &amp; systems, the top priories were Community and Public Health Infrastructure (73%), Housing and Homes and Transportation (68%), and Health Care (64%). Consistent with greater focus on primary prevention.</a:t>
            </a:r>
          </a:p>
        </p:txBody>
      </p:sp>
      <p:sp>
        <p:nvSpPr>
          <p:cNvPr id="4" name="Slide Number Placeholder 3"/>
          <p:cNvSpPr>
            <a:spLocks noGrp="1"/>
          </p:cNvSpPr>
          <p:nvPr>
            <p:ph type="sldNum" sz="quarter" idx="5"/>
          </p:nvPr>
        </p:nvSpPr>
        <p:spPr/>
        <p:txBody>
          <a:bodyPr/>
          <a:lstStyle/>
          <a:p>
            <a:fld id="{8D38D4FF-A2B0-4697-B3B1-26B6CDFB9B5C}" type="slidenum">
              <a:rPr lang="en-US" smtClean="0"/>
              <a:t>34</a:t>
            </a:fld>
            <a:endParaRPr lang="en-US"/>
          </a:p>
        </p:txBody>
      </p:sp>
    </p:spTree>
    <p:extLst>
      <p:ext uri="{BB962C8B-B14F-4D97-AF65-F5344CB8AC3E}">
        <p14:creationId xmlns:p14="http://schemas.microsoft.com/office/powerpoint/2010/main" val="85346314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Under the scope of social determinants of Health, the top priorities were Health Care Access and Quality (85% - top 5 overall priorities), economic stability (74%), neighborhood and build environment (72%), and social and community context (70).</a:t>
            </a:r>
          </a:p>
        </p:txBody>
      </p:sp>
      <p:sp>
        <p:nvSpPr>
          <p:cNvPr id="4" name="Slide Number Placeholder 3"/>
          <p:cNvSpPr>
            <a:spLocks noGrp="1"/>
          </p:cNvSpPr>
          <p:nvPr>
            <p:ph type="sldNum" sz="quarter" idx="5"/>
          </p:nvPr>
        </p:nvSpPr>
        <p:spPr/>
        <p:txBody>
          <a:bodyPr/>
          <a:lstStyle/>
          <a:p>
            <a:fld id="{8D38D4FF-A2B0-4697-B3B1-26B6CDFB9B5C}" type="slidenum">
              <a:rPr lang="en-US" smtClean="0"/>
              <a:t>35</a:t>
            </a:fld>
            <a:endParaRPr lang="en-US"/>
          </a:p>
        </p:txBody>
      </p:sp>
    </p:spTree>
    <p:extLst>
      <p:ext uri="{BB962C8B-B14F-4D97-AF65-F5344CB8AC3E}">
        <p14:creationId xmlns:p14="http://schemas.microsoft.com/office/powerpoint/2010/main" val="260022923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600" dirty="0"/>
              <a:t>Highlights of the feedback included:</a:t>
            </a:r>
          </a:p>
          <a:p>
            <a:pPr lvl="0"/>
            <a:r>
              <a:rPr lang="en-US" sz="1600" dirty="0"/>
              <a:t>- The need for increased collaboration between LHDs and other county and state agencies</a:t>
            </a:r>
          </a:p>
          <a:p>
            <a:pPr lvl="1"/>
            <a:r>
              <a:rPr lang="en-US" sz="1600" dirty="0"/>
              <a:t>- Suggestions to incentivize/require collaboration</a:t>
            </a:r>
          </a:p>
          <a:p>
            <a:pPr lvl="0"/>
            <a:r>
              <a:rPr lang="en-US" sz="1600" dirty="0"/>
              <a:t>- Many comments also said that a longer CHA/CHIP Cycle is needed</a:t>
            </a:r>
          </a:p>
          <a:p>
            <a:pPr lvl="1"/>
            <a:r>
              <a:rPr lang="en-US" sz="1600" dirty="0"/>
              <a:t>- Every 5 years – align with State Prevention Agenda Cycle</a:t>
            </a:r>
          </a:p>
          <a:p>
            <a:pPr lvl="1"/>
            <a:r>
              <a:rPr lang="en-US" sz="1600" dirty="0"/>
              <a:t>- CHA should be submitted before the CHIP to allow time for additional community and stakeholder feedback</a:t>
            </a:r>
          </a:p>
          <a:p>
            <a:pPr lvl="0"/>
            <a:r>
              <a:rPr lang="en-US" sz="1600" dirty="0"/>
              <a:t>- Data</a:t>
            </a:r>
          </a:p>
          <a:p>
            <a:pPr lvl="1"/>
            <a:r>
              <a:rPr lang="en-US" sz="1600" dirty="0"/>
              <a:t>- Improved data sharing</a:t>
            </a:r>
          </a:p>
          <a:p>
            <a:pPr lvl="1"/>
            <a:r>
              <a:rPr lang="en-US" sz="1600" dirty="0"/>
              <a:t>- LHDs need access to current data</a:t>
            </a:r>
          </a:p>
          <a:p>
            <a:pPr lvl="0"/>
            <a:r>
              <a:rPr lang="en-US" sz="1600" dirty="0"/>
              <a:t>- Some comments also mentioned a need for more Guidance from the SDOH, particularly related to:</a:t>
            </a:r>
          </a:p>
          <a:p>
            <a:pPr marL="742950" lvl="1" indent="-285750">
              <a:buFontTx/>
              <a:buChar char="-"/>
            </a:pPr>
            <a:r>
              <a:rPr lang="en-US" sz="1600" dirty="0"/>
              <a:t>Statewide initiatives related to priority areas</a:t>
            </a:r>
          </a:p>
          <a:p>
            <a:pPr marL="742950" lvl="1" indent="-285750">
              <a:buFontTx/>
              <a:buChar char="-"/>
            </a:pPr>
            <a:r>
              <a:rPr lang="en-US" sz="1600" dirty="0"/>
              <a:t>Evidence based interventions </a:t>
            </a:r>
          </a:p>
          <a:p>
            <a:pPr marL="742950" lvl="1" indent="-285750">
              <a:buFontTx/>
              <a:buChar char="-"/>
            </a:pPr>
            <a:endParaRPr lang="en-US" sz="1600" dirty="0"/>
          </a:p>
          <a:p>
            <a:pPr marL="0" lvl="0" indent="0">
              <a:buFontTx/>
              <a:buNone/>
            </a:pPr>
            <a:r>
              <a:rPr lang="en-US" dirty="0"/>
              <a:t>Thank you everyone, and I’m now going to bring up NYSACHO’s Executive Director, Sarah Ravenhall, for some closing thoughts.</a:t>
            </a:r>
          </a:p>
          <a:p>
            <a:endParaRPr lang="en-US" dirty="0"/>
          </a:p>
        </p:txBody>
      </p:sp>
      <p:sp>
        <p:nvSpPr>
          <p:cNvPr id="4" name="Slide Number Placeholder 3"/>
          <p:cNvSpPr>
            <a:spLocks noGrp="1"/>
          </p:cNvSpPr>
          <p:nvPr>
            <p:ph type="sldNum" sz="quarter" idx="5"/>
          </p:nvPr>
        </p:nvSpPr>
        <p:spPr/>
        <p:txBody>
          <a:bodyPr/>
          <a:lstStyle/>
          <a:p>
            <a:fld id="{8D38D4FF-A2B0-4697-B3B1-26B6CDFB9B5C}" type="slidenum">
              <a:rPr lang="en-US" smtClean="0"/>
              <a:t>36</a:t>
            </a:fld>
            <a:endParaRPr lang="en-US"/>
          </a:p>
        </p:txBody>
      </p:sp>
    </p:spTree>
    <p:extLst>
      <p:ext uri="{BB962C8B-B14F-4D97-AF65-F5344CB8AC3E}">
        <p14:creationId xmlns:p14="http://schemas.microsoft.com/office/powerpoint/2010/main" val="30022963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Looking at makeup of respondents by populations served, we had a good response rate across county populations sized. 100% of extra-large and large counties completed the survey. Then over 80% and 90% of small and medium counties, respectively completed the survey. </a:t>
            </a:r>
          </a:p>
          <a:p>
            <a:endParaRPr lang="en-US" dirty="0"/>
          </a:p>
          <a:p>
            <a:r>
              <a:rPr lang="en-US" dirty="0"/>
              <a:t>However when you look at the right graph showing the overall makeup of respondents by county size, you can see that small counties made up the majority of respondents because there are more small counties.</a:t>
            </a:r>
          </a:p>
        </p:txBody>
      </p:sp>
      <p:sp>
        <p:nvSpPr>
          <p:cNvPr id="4" name="Slide Number Placeholder 3"/>
          <p:cNvSpPr>
            <a:spLocks noGrp="1"/>
          </p:cNvSpPr>
          <p:nvPr>
            <p:ph type="sldNum" sz="quarter" idx="5"/>
          </p:nvPr>
        </p:nvSpPr>
        <p:spPr/>
        <p:txBody>
          <a:bodyPr/>
          <a:lstStyle/>
          <a:p>
            <a:fld id="{8D38D4FF-A2B0-4697-B3B1-26B6CDFB9B5C}" type="slidenum">
              <a:rPr lang="en-US" smtClean="0"/>
              <a:t>4</a:t>
            </a:fld>
            <a:endParaRPr lang="en-US"/>
          </a:p>
        </p:txBody>
      </p:sp>
    </p:spTree>
    <p:extLst>
      <p:ext uri="{BB962C8B-B14F-4D97-AF65-F5344CB8AC3E}">
        <p14:creationId xmlns:p14="http://schemas.microsoft.com/office/powerpoint/2010/main" val="26151140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Finally, looking at respondents by service level, so LHDs can be full or partial service - full-service health departments offer environmental health services whereas in partial health departments environmental health services are provided by state district offices. On the left, we can see that we have again have a good response rate from both full and partial service health departments. Though there are more full service health departments in New York State and so they make up the majority of responses</a:t>
            </a:r>
          </a:p>
        </p:txBody>
      </p:sp>
      <p:sp>
        <p:nvSpPr>
          <p:cNvPr id="4" name="Slide Number Placeholder 3"/>
          <p:cNvSpPr>
            <a:spLocks noGrp="1"/>
          </p:cNvSpPr>
          <p:nvPr>
            <p:ph type="sldNum" sz="quarter" idx="5"/>
          </p:nvPr>
        </p:nvSpPr>
        <p:spPr/>
        <p:txBody>
          <a:bodyPr/>
          <a:lstStyle/>
          <a:p>
            <a:fld id="{8D38D4FF-A2B0-4697-B3B1-26B6CDFB9B5C}" type="slidenum">
              <a:rPr lang="en-US" smtClean="0"/>
              <a:t>5</a:t>
            </a:fld>
            <a:endParaRPr lang="en-US"/>
          </a:p>
        </p:txBody>
      </p:sp>
    </p:spTree>
    <p:extLst>
      <p:ext uri="{BB962C8B-B14F-4D97-AF65-F5344CB8AC3E}">
        <p14:creationId xmlns:p14="http://schemas.microsoft.com/office/powerpoint/2010/main" val="26769497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Looking at successes from the 2019-2024 prevention agenda cycle, the most reported successes from local health departments were “engaging community members” and “raising public awareness around priority areas” with over 80% of respondents indicating they had successes in those areas, closely followed by “engaging new or strengthening existing partnerships” with over 79% of respondents having successes there. Only one health department indicated that they had none of these successes during the 2019-2024 prevention agenda cycle.</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t>In </a:t>
            </a:r>
            <a:r>
              <a:rPr lang="en-US" dirty="0"/>
              <a:t>open ended responses, a major theme that emerged was that the pandemic created more opportunities for LHDS to work with various community partners and stakeholders – with many LHDs highlighting that they strengthened pre-existing relationships with partners or expanded the partners they worked with. </a:t>
            </a:r>
          </a:p>
          <a:p>
            <a:endParaRPr lang="en-US" dirty="0"/>
          </a:p>
        </p:txBody>
      </p:sp>
      <p:sp>
        <p:nvSpPr>
          <p:cNvPr id="4" name="Slide Number Placeholder 3"/>
          <p:cNvSpPr>
            <a:spLocks noGrp="1"/>
          </p:cNvSpPr>
          <p:nvPr>
            <p:ph type="sldNum" sz="quarter" idx="5"/>
          </p:nvPr>
        </p:nvSpPr>
        <p:spPr/>
        <p:txBody>
          <a:bodyPr/>
          <a:lstStyle/>
          <a:p>
            <a:fld id="{8D38D4FF-A2B0-4697-B3B1-26B6CDFB9B5C}" type="slidenum">
              <a:rPr lang="en-US" smtClean="0"/>
              <a:t>7</a:t>
            </a:fld>
            <a:endParaRPr lang="en-US"/>
          </a:p>
        </p:txBody>
      </p:sp>
    </p:spTree>
    <p:extLst>
      <p:ext uri="{BB962C8B-B14F-4D97-AF65-F5344CB8AC3E}">
        <p14:creationId xmlns:p14="http://schemas.microsoft.com/office/powerpoint/2010/main" val="20200897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Regarding challenges experienced during the 2019 to 2024 prevention agenda cycle by far the most commonly reported challenge was pandemic response with over 90% of respondents saying that the pandemic had some impact on their prevention agenda work. Other frequently reported challenges were lack of resources and funding and negative impact of the pandemic on outcomes.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 open-ended responses, staffing – both for LHDs and their community partners - was commonly cited as a challenge. In particular, high turnover in partner organizations making continued engagement difficult was frequently mentioned. Other challenges associated with partner organizations included managing competing priorities, engaging partners virtually, and a lack of understanding of the Prevention Agenda. </a:t>
            </a:r>
          </a:p>
          <a:p>
            <a:endParaRPr lang="en-US" dirty="0"/>
          </a:p>
        </p:txBody>
      </p:sp>
      <p:sp>
        <p:nvSpPr>
          <p:cNvPr id="4" name="Slide Number Placeholder 3"/>
          <p:cNvSpPr>
            <a:spLocks noGrp="1"/>
          </p:cNvSpPr>
          <p:nvPr>
            <p:ph type="sldNum" sz="quarter" idx="5"/>
          </p:nvPr>
        </p:nvSpPr>
        <p:spPr/>
        <p:txBody>
          <a:bodyPr/>
          <a:lstStyle/>
          <a:p>
            <a:fld id="{8D38D4FF-A2B0-4697-B3B1-26B6CDFB9B5C}" type="slidenum">
              <a:rPr lang="en-US" smtClean="0"/>
              <a:t>8</a:t>
            </a:fld>
            <a:endParaRPr lang="en-US"/>
          </a:p>
        </p:txBody>
      </p:sp>
    </p:spTree>
    <p:extLst>
      <p:ext uri="{BB962C8B-B14F-4D97-AF65-F5344CB8AC3E}">
        <p14:creationId xmlns:p14="http://schemas.microsoft.com/office/powerpoint/2010/main" val="14657224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Top 5 engaged were:</a:t>
            </a:r>
          </a:p>
          <a:p>
            <a:r>
              <a:rPr lang="en-US" sz="1800" b="0" i="0" u="none" strike="noStrike" dirty="0">
                <a:solidFill>
                  <a:srgbClr val="000000"/>
                </a:solidFill>
                <a:effectLst/>
                <a:latin typeface="Calibri" panose="020F0502020204030204" pitchFamily="34" charset="0"/>
              </a:rPr>
              <a:t>Community-Based Organizations,</a:t>
            </a:r>
            <a:r>
              <a:rPr lang="en-US" dirty="0"/>
              <a:t> </a:t>
            </a:r>
            <a:r>
              <a:rPr lang="en-US" sz="1800" b="0" i="0" u="none" strike="noStrike" dirty="0">
                <a:solidFill>
                  <a:srgbClr val="000000"/>
                </a:solidFill>
                <a:effectLst/>
                <a:latin typeface="Calibri" panose="020F0502020204030204" pitchFamily="34" charset="0"/>
              </a:rPr>
              <a:t>Health Care – Hospitals,</a:t>
            </a:r>
            <a:r>
              <a:rPr lang="en-US" dirty="0"/>
              <a:t> </a:t>
            </a:r>
            <a:r>
              <a:rPr lang="en-US" sz="1800" b="0" i="0" u="none" strike="noStrike" dirty="0">
                <a:solidFill>
                  <a:srgbClr val="000000"/>
                </a:solidFill>
                <a:effectLst/>
                <a:latin typeface="Calibri" panose="020F0502020204030204" pitchFamily="34" charset="0"/>
              </a:rPr>
              <a:t>Local Department of Mental Health,</a:t>
            </a:r>
            <a:r>
              <a:rPr lang="en-US" dirty="0"/>
              <a:t> </a:t>
            </a:r>
            <a:r>
              <a:rPr lang="en-US" sz="1800" b="0" i="0" u="none" strike="noStrike" dirty="0">
                <a:solidFill>
                  <a:srgbClr val="000000"/>
                </a:solidFill>
                <a:effectLst/>
                <a:latin typeface="Calibri" panose="020F0502020204030204" pitchFamily="34" charset="0"/>
              </a:rPr>
              <a:t>Mental Health/Substance Misuse Prevention and Treatment, and K-12 schools.</a:t>
            </a:r>
          </a:p>
          <a:p>
            <a:endParaRPr lang="en-US" sz="1800" b="0" i="0" u="none" strike="noStrike" dirty="0">
              <a:solidFill>
                <a:srgbClr val="000000"/>
              </a:solidFill>
              <a:effectLst/>
              <a:latin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While hospitals were reported as one of the top partners engaged, it should be noted that in open ended comments some LHDs did indicate that there is a lack of partnership between hospitals in their jurisdiction, this is a regional trend.</a:t>
            </a:r>
          </a:p>
          <a:p>
            <a:endParaRPr lang="en-US" dirty="0"/>
          </a:p>
          <a:p>
            <a:r>
              <a:rPr lang="en-US" dirty="0"/>
              <a:t>Less than 50%:</a:t>
            </a:r>
          </a:p>
          <a:p>
            <a:r>
              <a:rPr lang="en-US" sz="1800" b="0" i="0" u="none" strike="noStrike" dirty="0">
                <a:solidFill>
                  <a:srgbClr val="000000"/>
                </a:solidFill>
                <a:effectLst/>
                <a:latin typeface="Calibri" panose="020F0502020204030204" pitchFamily="34" charset="0"/>
              </a:rPr>
              <a:t>Federally Qualified Health Centers,</a:t>
            </a:r>
            <a:r>
              <a:rPr lang="en-US" dirty="0"/>
              <a:t> </a:t>
            </a:r>
            <a:r>
              <a:rPr lang="en-US" sz="1800" b="0" i="0" u="none" strike="noStrike" dirty="0">
                <a:solidFill>
                  <a:srgbClr val="000000"/>
                </a:solidFill>
                <a:effectLst/>
                <a:latin typeface="Calibri" panose="020F0502020204030204" pitchFamily="34" charset="0"/>
              </a:rPr>
              <a:t>Academia, </a:t>
            </a:r>
            <a:r>
              <a:rPr lang="en-US" dirty="0"/>
              <a:t> </a:t>
            </a:r>
            <a:r>
              <a:rPr lang="en-US" sz="1800" b="0" i="0" u="none" strike="noStrike" dirty="0">
                <a:solidFill>
                  <a:srgbClr val="000000"/>
                </a:solidFill>
                <a:effectLst/>
                <a:latin typeface="Calibri" panose="020F0502020204030204" pitchFamily="34" charset="0"/>
              </a:rPr>
              <a:t>Employers,</a:t>
            </a:r>
            <a:r>
              <a:rPr lang="en-US" dirty="0"/>
              <a:t> </a:t>
            </a:r>
            <a:r>
              <a:rPr lang="en-US" sz="1800" b="0" i="0" u="none" strike="noStrike" dirty="0">
                <a:solidFill>
                  <a:srgbClr val="000000"/>
                </a:solidFill>
                <a:effectLst/>
                <a:latin typeface="Calibri" panose="020F0502020204030204" pitchFamily="34" charset="0"/>
              </a:rPr>
              <a:t>Media,</a:t>
            </a:r>
            <a:r>
              <a:rPr lang="en-US" dirty="0"/>
              <a:t> </a:t>
            </a:r>
            <a:r>
              <a:rPr lang="en-US" sz="1800" b="0" i="0" u="none" strike="noStrike" dirty="0">
                <a:solidFill>
                  <a:srgbClr val="000000"/>
                </a:solidFill>
                <a:effectLst/>
                <a:latin typeface="Calibri" panose="020F0502020204030204" pitchFamily="34" charset="0"/>
              </a:rPr>
              <a:t>Advocacy Groups,</a:t>
            </a:r>
            <a:r>
              <a:rPr lang="en-US" dirty="0"/>
              <a:t> </a:t>
            </a:r>
            <a:r>
              <a:rPr lang="en-US" sz="1800" b="0" i="0" u="none" strike="noStrike" dirty="0">
                <a:solidFill>
                  <a:srgbClr val="000000"/>
                </a:solidFill>
                <a:effectLst/>
                <a:latin typeface="Calibri" panose="020F0502020204030204" pitchFamily="34" charset="0"/>
              </a:rPr>
              <a:t>Transportation</a:t>
            </a:r>
            <a:r>
              <a:rPr lang="en-US" dirty="0"/>
              <a:t> </a:t>
            </a:r>
          </a:p>
          <a:p>
            <a:endParaRPr lang="en-US" dirty="0"/>
          </a:p>
        </p:txBody>
      </p:sp>
      <p:sp>
        <p:nvSpPr>
          <p:cNvPr id="4" name="Slide Number Placeholder 3"/>
          <p:cNvSpPr>
            <a:spLocks noGrp="1"/>
          </p:cNvSpPr>
          <p:nvPr>
            <p:ph type="sldNum" sz="quarter" idx="5"/>
          </p:nvPr>
        </p:nvSpPr>
        <p:spPr/>
        <p:txBody>
          <a:bodyPr/>
          <a:lstStyle/>
          <a:p>
            <a:fld id="{8D38D4FF-A2B0-4697-B3B1-26B6CDFB9B5C}" type="slidenum">
              <a:rPr lang="en-US" smtClean="0"/>
              <a:t>9</a:t>
            </a:fld>
            <a:endParaRPr lang="en-US"/>
          </a:p>
        </p:txBody>
      </p:sp>
    </p:spTree>
    <p:extLst>
      <p:ext uri="{BB962C8B-B14F-4D97-AF65-F5344CB8AC3E}">
        <p14:creationId xmlns:p14="http://schemas.microsoft.com/office/powerpoint/2010/main" val="37294105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survey asked respondents to rate their experience in the following areas, listed on the slide on a scale of poor, fair, good, very good, and excellent. This graph here shows in each of the areas we asked about the % of respondents who ranked each experience at those levels. </a:t>
            </a:r>
          </a:p>
          <a:p>
            <a:endParaRPr lang="en-US" dirty="0"/>
          </a:p>
          <a:p>
            <a:r>
              <a:rPr lang="en-US" dirty="0"/>
              <a:t>The most favorably ranked was </a:t>
            </a:r>
            <a:r>
              <a:rPr lang="en-US" i="1" dirty="0"/>
              <a:t>collaborating with diverse community partners </a:t>
            </a:r>
            <a:r>
              <a:rPr lang="en-US" dirty="0"/>
              <a:t>(with the highest percentage of respondents who ranked it as excellent or very good – 48%); Knowing about evidence based and best practice interventions was also favorable ranked with 46% of respondents ranking their experience in that area as Excellent or Very Good. Interestingly, adapting evidence based and based practice interventions in our community was less favorable ranked, with 48% of respondents ranking it as poor or only fair, showing a need for more training on adapting evidence based interventions to fit the needs of specific communities and populations. </a:t>
            </a:r>
          </a:p>
          <a:p>
            <a:endParaRPr lang="en-US" dirty="0"/>
          </a:p>
          <a:p>
            <a:r>
              <a:rPr lang="en-US" dirty="0"/>
              <a:t>Overall, the least favorably ranked was </a:t>
            </a:r>
            <a:r>
              <a:rPr lang="en-US" i="1" dirty="0"/>
              <a:t>achieving improved outcomes in one or more priority area </a:t>
            </a:r>
            <a:r>
              <a:rPr lang="en-US" dirty="0"/>
              <a:t>(which had the the highest percentage of poor rankings – 20%) likely due to the impacts of the pandemic. Collaborating with policy makes from different sectors, having consistent staff support, and connecting with outside subject matter experts also had a high percentage of respondents rank them as poor or fair.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5"/>
          </p:nvPr>
        </p:nvSpPr>
        <p:spPr/>
        <p:txBody>
          <a:bodyPr/>
          <a:lstStyle/>
          <a:p>
            <a:fld id="{8D38D4FF-A2B0-4697-B3B1-26B6CDFB9B5C}" type="slidenum">
              <a:rPr lang="en-US" smtClean="0"/>
              <a:t>10</a:t>
            </a:fld>
            <a:endParaRPr lang="en-US"/>
          </a:p>
        </p:txBody>
      </p:sp>
    </p:spTree>
    <p:extLst>
      <p:ext uri="{BB962C8B-B14F-4D97-AF65-F5344CB8AC3E}">
        <p14:creationId xmlns:p14="http://schemas.microsoft.com/office/powerpoint/2010/main" val="19188289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20283"/>
            <a:ext cx="5181600" cy="980017"/>
          </a:xfrm>
        </p:spPr>
        <p:txBody>
          <a:bodyPr/>
          <a:lstStyle/>
          <a:p>
            <a:r>
              <a:rPr lang="en-US"/>
              <a:t>Click to edit Master title style</a:t>
            </a:r>
          </a:p>
        </p:txBody>
      </p:sp>
      <p:sp>
        <p:nvSpPr>
          <p:cNvPr id="3" name="Subtitle 2"/>
          <p:cNvSpPr>
            <a:spLocks noGrp="1"/>
          </p:cNvSpPr>
          <p:nvPr>
            <p:ph type="subTitle" idx="1"/>
          </p:nvPr>
        </p:nvSpPr>
        <p:spPr>
          <a:xfrm>
            <a:off x="914400" y="2590800"/>
            <a:ext cx="4267200" cy="1168400"/>
          </a:xfrm>
        </p:spPr>
        <p:txBody>
          <a:bodyPr/>
          <a:lstStyle>
            <a:lvl1pPr marL="0" indent="0" algn="ctr">
              <a:buNone/>
              <a:defRPr>
                <a:solidFill>
                  <a:schemeClr val="tx1">
                    <a:tint val="75000"/>
                  </a:schemeClr>
                </a:solidFill>
              </a:defRPr>
            </a:lvl1pPr>
            <a:lvl2pPr marL="304815" indent="0" algn="ctr">
              <a:buNone/>
              <a:defRPr>
                <a:solidFill>
                  <a:schemeClr val="tx1">
                    <a:tint val="75000"/>
                  </a:schemeClr>
                </a:solidFill>
              </a:defRPr>
            </a:lvl2pPr>
            <a:lvl3pPr marL="609630" indent="0" algn="ctr">
              <a:buNone/>
              <a:defRPr>
                <a:solidFill>
                  <a:schemeClr val="tx1">
                    <a:tint val="75000"/>
                  </a:schemeClr>
                </a:solidFill>
              </a:defRPr>
            </a:lvl3pPr>
            <a:lvl4pPr marL="914446" indent="0" algn="ctr">
              <a:buNone/>
              <a:defRPr>
                <a:solidFill>
                  <a:schemeClr val="tx1">
                    <a:tint val="75000"/>
                  </a:schemeClr>
                </a:solidFill>
              </a:defRPr>
            </a:lvl4pPr>
            <a:lvl5pPr marL="1219261" indent="0" algn="ctr">
              <a:buNone/>
              <a:defRPr>
                <a:solidFill>
                  <a:schemeClr val="tx1">
                    <a:tint val="75000"/>
                  </a:schemeClr>
                </a:solidFill>
              </a:defRPr>
            </a:lvl5pPr>
            <a:lvl6pPr marL="1524076" indent="0" algn="ctr">
              <a:buNone/>
              <a:defRPr>
                <a:solidFill>
                  <a:schemeClr val="tx1">
                    <a:tint val="75000"/>
                  </a:schemeClr>
                </a:solidFill>
              </a:defRPr>
            </a:lvl6pPr>
            <a:lvl7pPr marL="1828891" indent="0" algn="ctr">
              <a:buNone/>
              <a:defRPr>
                <a:solidFill>
                  <a:schemeClr val="tx1">
                    <a:tint val="75000"/>
                  </a:schemeClr>
                </a:solidFill>
              </a:defRPr>
            </a:lvl7pPr>
            <a:lvl8pPr marL="2133707" indent="0" algn="ctr">
              <a:buNone/>
              <a:defRPr>
                <a:solidFill>
                  <a:schemeClr val="tx1">
                    <a:tint val="75000"/>
                  </a:schemeClr>
                </a:solidFill>
              </a:defRPr>
            </a:lvl8pPr>
            <a:lvl9pPr marL="243852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DB2A3EC-6462-40DC-8581-E683F9FB1E4A}" type="datetimeFigureOut">
              <a:rPr lang="en-US" smtClean="0"/>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537BA9-A50B-46A3-B16C-370CC176DDC9}" type="slidenum">
              <a:rPr lang="en-US" smtClean="0"/>
              <a:t>‹#›</a:t>
            </a:fld>
            <a:endParaRPr lang="en-US"/>
          </a:p>
        </p:txBody>
      </p:sp>
    </p:spTree>
    <p:extLst>
      <p:ext uri="{BB962C8B-B14F-4D97-AF65-F5344CB8AC3E}">
        <p14:creationId xmlns:p14="http://schemas.microsoft.com/office/powerpoint/2010/main" val="3197851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DB2A3EC-6462-40DC-8581-E683F9FB1E4A}" type="datetimeFigureOut">
              <a:rPr lang="en-US" smtClean="0"/>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537BA9-A50B-46A3-B16C-370CC176DDC9}" type="slidenum">
              <a:rPr lang="en-US" smtClean="0"/>
              <a:t>‹#›</a:t>
            </a:fld>
            <a:endParaRPr lang="en-US"/>
          </a:p>
        </p:txBody>
      </p:sp>
    </p:spTree>
    <p:extLst>
      <p:ext uri="{BB962C8B-B14F-4D97-AF65-F5344CB8AC3E}">
        <p14:creationId xmlns:p14="http://schemas.microsoft.com/office/powerpoint/2010/main" val="3340742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19600" y="183092"/>
            <a:ext cx="1371600" cy="39010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183092"/>
            <a:ext cx="4013200" cy="39010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DB2A3EC-6462-40DC-8581-E683F9FB1E4A}" type="datetimeFigureOut">
              <a:rPr lang="en-US" smtClean="0"/>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537BA9-A50B-46A3-B16C-370CC176DDC9}" type="slidenum">
              <a:rPr lang="en-US" smtClean="0"/>
              <a:t>‹#›</a:t>
            </a:fld>
            <a:endParaRPr lang="en-US"/>
          </a:p>
        </p:txBody>
      </p:sp>
    </p:spTree>
    <p:extLst>
      <p:ext uri="{BB962C8B-B14F-4D97-AF65-F5344CB8AC3E}">
        <p14:creationId xmlns:p14="http://schemas.microsoft.com/office/powerpoint/2010/main" val="21482300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DB2A3EC-6462-40DC-8581-E683F9FB1E4A}" type="datetimeFigureOut">
              <a:rPr lang="en-US" smtClean="0"/>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537BA9-A50B-46A3-B16C-370CC176DDC9}" type="slidenum">
              <a:rPr lang="en-US" smtClean="0"/>
              <a:t>‹#›</a:t>
            </a:fld>
            <a:endParaRPr lang="en-US"/>
          </a:p>
        </p:txBody>
      </p:sp>
    </p:spTree>
    <p:extLst>
      <p:ext uri="{BB962C8B-B14F-4D97-AF65-F5344CB8AC3E}">
        <p14:creationId xmlns:p14="http://schemas.microsoft.com/office/powerpoint/2010/main" val="39069707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81542" y="2937934"/>
            <a:ext cx="5181600" cy="908050"/>
          </a:xfrm>
        </p:spPr>
        <p:txBody>
          <a:bodyPr anchor="t"/>
          <a:lstStyle>
            <a:lvl1pPr algn="l">
              <a:defRPr sz="2667" b="1" cap="all"/>
            </a:lvl1pPr>
          </a:lstStyle>
          <a:p>
            <a:r>
              <a:rPr lang="en-US"/>
              <a:t>Click to edit Master title style</a:t>
            </a:r>
          </a:p>
        </p:txBody>
      </p:sp>
      <p:sp>
        <p:nvSpPr>
          <p:cNvPr id="3" name="Text Placeholder 2"/>
          <p:cNvSpPr>
            <a:spLocks noGrp="1"/>
          </p:cNvSpPr>
          <p:nvPr>
            <p:ph type="body" idx="1"/>
          </p:nvPr>
        </p:nvSpPr>
        <p:spPr>
          <a:xfrm>
            <a:off x="481542" y="1937809"/>
            <a:ext cx="5181600" cy="1000125"/>
          </a:xfrm>
        </p:spPr>
        <p:txBody>
          <a:bodyPr anchor="b"/>
          <a:lstStyle>
            <a:lvl1pPr marL="0" indent="0">
              <a:buNone/>
              <a:defRPr sz="1333">
                <a:solidFill>
                  <a:schemeClr val="tx1">
                    <a:tint val="75000"/>
                  </a:schemeClr>
                </a:solidFill>
              </a:defRPr>
            </a:lvl1pPr>
            <a:lvl2pPr marL="304815" indent="0">
              <a:buNone/>
              <a:defRPr sz="1200">
                <a:solidFill>
                  <a:schemeClr val="tx1">
                    <a:tint val="75000"/>
                  </a:schemeClr>
                </a:solidFill>
              </a:defRPr>
            </a:lvl2pPr>
            <a:lvl3pPr marL="609630" indent="0">
              <a:buNone/>
              <a:defRPr sz="1067">
                <a:solidFill>
                  <a:schemeClr val="tx1">
                    <a:tint val="75000"/>
                  </a:schemeClr>
                </a:solidFill>
              </a:defRPr>
            </a:lvl3pPr>
            <a:lvl4pPr marL="914446" indent="0">
              <a:buNone/>
              <a:defRPr sz="933">
                <a:solidFill>
                  <a:schemeClr val="tx1">
                    <a:tint val="75000"/>
                  </a:schemeClr>
                </a:solidFill>
              </a:defRPr>
            </a:lvl4pPr>
            <a:lvl5pPr marL="1219261" indent="0">
              <a:buNone/>
              <a:defRPr sz="933">
                <a:solidFill>
                  <a:schemeClr val="tx1">
                    <a:tint val="75000"/>
                  </a:schemeClr>
                </a:solidFill>
              </a:defRPr>
            </a:lvl5pPr>
            <a:lvl6pPr marL="1524076" indent="0">
              <a:buNone/>
              <a:defRPr sz="933">
                <a:solidFill>
                  <a:schemeClr val="tx1">
                    <a:tint val="75000"/>
                  </a:schemeClr>
                </a:solidFill>
              </a:defRPr>
            </a:lvl6pPr>
            <a:lvl7pPr marL="1828891" indent="0">
              <a:buNone/>
              <a:defRPr sz="933">
                <a:solidFill>
                  <a:schemeClr val="tx1">
                    <a:tint val="75000"/>
                  </a:schemeClr>
                </a:solidFill>
              </a:defRPr>
            </a:lvl7pPr>
            <a:lvl8pPr marL="2133707" indent="0">
              <a:buNone/>
              <a:defRPr sz="933">
                <a:solidFill>
                  <a:schemeClr val="tx1">
                    <a:tint val="75000"/>
                  </a:schemeClr>
                </a:solidFill>
              </a:defRPr>
            </a:lvl8pPr>
            <a:lvl9pPr marL="2438522" indent="0">
              <a:buNone/>
              <a:defRPr sz="9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DB2A3EC-6462-40DC-8581-E683F9FB1E4A}" type="datetimeFigureOut">
              <a:rPr lang="en-US" smtClean="0"/>
              <a:t>8/30/2023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537BA9-A50B-46A3-B16C-370CC176DDC9}" type="slidenum">
              <a:rPr lang="en-US" smtClean="0"/>
              <a:t>‹#›</a:t>
            </a:fld>
            <a:endParaRPr lang="en-US"/>
          </a:p>
        </p:txBody>
      </p:sp>
    </p:spTree>
    <p:extLst>
      <p:ext uri="{BB962C8B-B14F-4D97-AF65-F5344CB8AC3E}">
        <p14:creationId xmlns:p14="http://schemas.microsoft.com/office/powerpoint/2010/main" val="2323597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4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098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DB2A3EC-6462-40DC-8581-E683F9FB1E4A}" type="datetimeFigureOut">
              <a:rPr lang="en-US" smtClean="0"/>
              <a:t>8/30/2023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537BA9-A50B-46A3-B16C-370CC176DDC9}" type="slidenum">
              <a:rPr lang="en-US" smtClean="0"/>
              <a:t>‹#›</a:t>
            </a:fld>
            <a:endParaRPr lang="en-US"/>
          </a:p>
        </p:txBody>
      </p:sp>
    </p:spTree>
    <p:extLst>
      <p:ext uri="{BB962C8B-B14F-4D97-AF65-F5344CB8AC3E}">
        <p14:creationId xmlns:p14="http://schemas.microsoft.com/office/powerpoint/2010/main" val="11613883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04800" y="1023409"/>
            <a:ext cx="2693459"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4" name="Content Placeholder 3"/>
          <p:cNvSpPr>
            <a:spLocks noGrp="1"/>
          </p:cNvSpPr>
          <p:nvPr>
            <p:ph sz="half" idx="2"/>
          </p:nvPr>
        </p:nvSpPr>
        <p:spPr>
          <a:xfrm>
            <a:off x="304800" y="1449917"/>
            <a:ext cx="2693459"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096684" y="1023409"/>
            <a:ext cx="2694517"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6" name="Content Placeholder 5"/>
          <p:cNvSpPr>
            <a:spLocks noGrp="1"/>
          </p:cNvSpPr>
          <p:nvPr>
            <p:ph sz="quarter" idx="4"/>
          </p:nvPr>
        </p:nvSpPr>
        <p:spPr>
          <a:xfrm>
            <a:off x="3096684" y="1449917"/>
            <a:ext cx="2694517"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DB2A3EC-6462-40DC-8581-E683F9FB1E4A}" type="datetimeFigureOut">
              <a:rPr lang="en-US" smtClean="0"/>
              <a:t>8/30/2023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537BA9-A50B-46A3-B16C-370CC176DDC9}" type="slidenum">
              <a:rPr lang="en-US" smtClean="0"/>
              <a:t>‹#›</a:t>
            </a:fld>
            <a:endParaRPr lang="en-US"/>
          </a:p>
        </p:txBody>
      </p:sp>
    </p:spTree>
    <p:extLst>
      <p:ext uri="{BB962C8B-B14F-4D97-AF65-F5344CB8AC3E}">
        <p14:creationId xmlns:p14="http://schemas.microsoft.com/office/powerpoint/2010/main" val="2932748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DB2A3EC-6462-40DC-8581-E683F9FB1E4A}" type="datetimeFigureOut">
              <a:rPr lang="en-US" smtClean="0"/>
              <a:t>8/30/2023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537BA9-A50B-46A3-B16C-370CC176DDC9}" type="slidenum">
              <a:rPr lang="en-US" smtClean="0"/>
              <a:t>‹#›</a:t>
            </a:fld>
            <a:endParaRPr lang="en-US"/>
          </a:p>
        </p:txBody>
      </p:sp>
    </p:spTree>
    <p:extLst>
      <p:ext uri="{BB962C8B-B14F-4D97-AF65-F5344CB8AC3E}">
        <p14:creationId xmlns:p14="http://schemas.microsoft.com/office/powerpoint/2010/main" val="1152293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B2A3EC-6462-40DC-8581-E683F9FB1E4A}" type="datetimeFigureOut">
              <a:rPr lang="en-US" smtClean="0"/>
              <a:t>8/30/2023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537BA9-A50B-46A3-B16C-370CC176DDC9}" type="slidenum">
              <a:rPr lang="en-US" smtClean="0"/>
              <a:t>‹#›</a:t>
            </a:fld>
            <a:endParaRPr lang="en-US"/>
          </a:p>
        </p:txBody>
      </p:sp>
    </p:spTree>
    <p:extLst>
      <p:ext uri="{BB962C8B-B14F-4D97-AF65-F5344CB8AC3E}">
        <p14:creationId xmlns:p14="http://schemas.microsoft.com/office/powerpoint/2010/main" val="8928366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0" y="182033"/>
            <a:ext cx="2005542" cy="774700"/>
          </a:xfrm>
        </p:spPr>
        <p:txBody>
          <a:bodyPr anchor="b"/>
          <a:lstStyle>
            <a:lvl1pPr algn="l">
              <a:defRPr sz="1333" b="1"/>
            </a:lvl1pPr>
          </a:lstStyle>
          <a:p>
            <a:r>
              <a:rPr lang="en-US"/>
              <a:t>Click to edit Master title style</a:t>
            </a:r>
          </a:p>
        </p:txBody>
      </p:sp>
      <p:sp>
        <p:nvSpPr>
          <p:cNvPr id="3" name="Content Placeholder 2"/>
          <p:cNvSpPr>
            <a:spLocks noGrp="1"/>
          </p:cNvSpPr>
          <p:nvPr>
            <p:ph idx="1"/>
          </p:nvPr>
        </p:nvSpPr>
        <p:spPr>
          <a:xfrm>
            <a:off x="2383367" y="182034"/>
            <a:ext cx="3407833" cy="3902075"/>
          </a:xfrm>
        </p:spPr>
        <p:txBody>
          <a:bodyPr/>
          <a:lstStyle>
            <a:lvl1pPr>
              <a:defRPr sz="2133"/>
            </a:lvl1pPr>
            <a:lvl2pPr>
              <a:defRPr sz="1867"/>
            </a:lvl2pPr>
            <a:lvl3pPr>
              <a:defRPr sz="1600"/>
            </a:lvl3pPr>
            <a:lvl4pPr>
              <a:defRPr sz="1333"/>
            </a:lvl4pPr>
            <a:lvl5pPr>
              <a:defRPr sz="1333"/>
            </a:lvl5pPr>
            <a:lvl6pPr>
              <a:defRPr sz="1333"/>
            </a:lvl6pPr>
            <a:lvl7pPr>
              <a:defRPr sz="1333"/>
            </a:lvl7pPr>
            <a:lvl8pPr>
              <a:defRPr sz="1333"/>
            </a:lvl8pPr>
            <a:lvl9pPr>
              <a:defRPr sz="13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4800" y="956734"/>
            <a:ext cx="2005542" cy="31273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ADB2A3EC-6462-40DC-8581-E683F9FB1E4A}" type="datetimeFigureOut">
              <a:rPr lang="en-US" smtClean="0"/>
              <a:t>8/30/2023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537BA9-A50B-46A3-B16C-370CC176DDC9}" type="slidenum">
              <a:rPr lang="en-US" smtClean="0"/>
              <a:t>‹#›</a:t>
            </a:fld>
            <a:endParaRPr lang="en-US"/>
          </a:p>
        </p:txBody>
      </p:sp>
    </p:spTree>
    <p:extLst>
      <p:ext uri="{BB962C8B-B14F-4D97-AF65-F5344CB8AC3E}">
        <p14:creationId xmlns:p14="http://schemas.microsoft.com/office/powerpoint/2010/main" val="3820917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859" y="3200400"/>
            <a:ext cx="3657600" cy="377825"/>
          </a:xfrm>
        </p:spPr>
        <p:txBody>
          <a:bodyPr anchor="b"/>
          <a:lstStyle>
            <a:lvl1pPr algn="l">
              <a:defRPr sz="1333" b="1"/>
            </a:lvl1pPr>
          </a:lstStyle>
          <a:p>
            <a:r>
              <a:rPr lang="en-US"/>
              <a:t>Click to edit Master title style</a:t>
            </a:r>
          </a:p>
        </p:txBody>
      </p:sp>
      <p:sp>
        <p:nvSpPr>
          <p:cNvPr id="3" name="Picture Placeholder 2"/>
          <p:cNvSpPr>
            <a:spLocks noGrp="1"/>
          </p:cNvSpPr>
          <p:nvPr>
            <p:ph type="pic" idx="1"/>
          </p:nvPr>
        </p:nvSpPr>
        <p:spPr>
          <a:xfrm>
            <a:off x="1194859" y="408517"/>
            <a:ext cx="3657600" cy="2743200"/>
          </a:xfrm>
        </p:spPr>
        <p:txBody>
          <a:bodyPr/>
          <a:lstStyle>
            <a:lvl1pPr marL="0" indent="0">
              <a:buNone/>
              <a:defRPr sz="2133"/>
            </a:lvl1pPr>
            <a:lvl2pPr marL="304815" indent="0">
              <a:buNone/>
              <a:defRPr sz="1867"/>
            </a:lvl2pPr>
            <a:lvl3pPr marL="609630" indent="0">
              <a:buNone/>
              <a:defRPr sz="1600"/>
            </a:lvl3pPr>
            <a:lvl4pPr marL="914446" indent="0">
              <a:buNone/>
              <a:defRPr sz="1333"/>
            </a:lvl4pPr>
            <a:lvl5pPr marL="1219261" indent="0">
              <a:buNone/>
              <a:defRPr sz="1333"/>
            </a:lvl5pPr>
            <a:lvl6pPr marL="1524076" indent="0">
              <a:buNone/>
              <a:defRPr sz="1333"/>
            </a:lvl6pPr>
            <a:lvl7pPr marL="1828891" indent="0">
              <a:buNone/>
              <a:defRPr sz="1333"/>
            </a:lvl7pPr>
            <a:lvl8pPr marL="2133707" indent="0">
              <a:buNone/>
              <a:defRPr sz="1333"/>
            </a:lvl8pPr>
            <a:lvl9pPr marL="2438522" indent="0">
              <a:buNone/>
              <a:defRPr sz="1333"/>
            </a:lvl9pPr>
          </a:lstStyle>
          <a:p>
            <a:r>
              <a:rPr lang="en-US"/>
              <a:t>Click icon to add picture</a:t>
            </a:r>
          </a:p>
        </p:txBody>
      </p:sp>
      <p:sp>
        <p:nvSpPr>
          <p:cNvPr id="4" name="Text Placeholder 3"/>
          <p:cNvSpPr>
            <a:spLocks noGrp="1"/>
          </p:cNvSpPr>
          <p:nvPr>
            <p:ph type="body" sz="half" idx="2"/>
          </p:nvPr>
        </p:nvSpPr>
        <p:spPr>
          <a:xfrm>
            <a:off x="1194859" y="3578225"/>
            <a:ext cx="3657600" cy="5365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ADB2A3EC-6462-40DC-8581-E683F9FB1E4A}" type="datetimeFigureOut">
              <a:rPr lang="en-US" smtClean="0"/>
              <a:t>8/30/2023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537BA9-A50B-46A3-B16C-370CC176DDC9}" type="slidenum">
              <a:rPr lang="en-US" smtClean="0"/>
              <a:t>‹#›</a:t>
            </a:fld>
            <a:endParaRPr lang="en-US"/>
          </a:p>
        </p:txBody>
      </p:sp>
    </p:spTree>
    <p:extLst>
      <p:ext uri="{BB962C8B-B14F-4D97-AF65-F5344CB8AC3E}">
        <p14:creationId xmlns:p14="http://schemas.microsoft.com/office/powerpoint/2010/main" val="3459575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4800" y="183092"/>
            <a:ext cx="5486400" cy="762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4800" y="1066800"/>
            <a:ext cx="5486400" cy="30173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4800" y="4237567"/>
            <a:ext cx="1422400" cy="243417"/>
          </a:xfrm>
          <a:prstGeom prst="rect">
            <a:avLst/>
          </a:prstGeom>
        </p:spPr>
        <p:txBody>
          <a:bodyPr vert="horz" lIns="91440" tIns="45720" rIns="91440" bIns="45720" rtlCol="0" anchor="ctr"/>
          <a:lstStyle>
            <a:lvl1pPr algn="l">
              <a:defRPr sz="800">
                <a:solidFill>
                  <a:schemeClr val="tx1">
                    <a:tint val="75000"/>
                  </a:schemeClr>
                </a:solidFill>
              </a:defRPr>
            </a:lvl1pPr>
          </a:lstStyle>
          <a:p>
            <a:fld id="{ADB2A3EC-6462-40DC-8581-E683F9FB1E4A}" type="datetimeFigureOut">
              <a:rPr lang="en-US" smtClean="0"/>
              <a:t>8/30/2023</a:t>
            </a:fld>
            <a:endParaRPr lang="en-US"/>
          </a:p>
        </p:txBody>
      </p:sp>
      <p:sp>
        <p:nvSpPr>
          <p:cNvPr id="5" name="Footer Placeholder 4"/>
          <p:cNvSpPr>
            <a:spLocks noGrp="1"/>
          </p:cNvSpPr>
          <p:nvPr>
            <p:ph type="ftr" sz="quarter" idx="3"/>
          </p:nvPr>
        </p:nvSpPr>
        <p:spPr>
          <a:xfrm>
            <a:off x="2082800" y="4237567"/>
            <a:ext cx="1930400" cy="243417"/>
          </a:xfrm>
          <a:prstGeom prst="rect">
            <a:avLst/>
          </a:prstGeom>
        </p:spPr>
        <p:txBody>
          <a:bodyPr vert="horz" lIns="91440" tIns="45720" rIns="91440" bIns="45720" rtlCol="0" anchor="ctr"/>
          <a:lstStyle>
            <a:lvl1pPr algn="ctr">
              <a:defRPr sz="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368800" y="4237567"/>
            <a:ext cx="1422400" cy="243417"/>
          </a:xfrm>
          <a:prstGeom prst="rect">
            <a:avLst/>
          </a:prstGeom>
        </p:spPr>
        <p:txBody>
          <a:bodyPr vert="horz" lIns="91440" tIns="45720" rIns="91440" bIns="45720" rtlCol="0" anchor="ctr"/>
          <a:lstStyle>
            <a:lvl1pPr algn="r">
              <a:defRPr sz="800">
                <a:solidFill>
                  <a:schemeClr val="tx1">
                    <a:tint val="75000"/>
                  </a:schemeClr>
                </a:solidFill>
              </a:defRPr>
            </a:lvl1pPr>
          </a:lstStyle>
          <a:p>
            <a:fld id="{4A537BA9-A50B-46A3-B16C-370CC176DDC9}" type="slidenum">
              <a:rPr lang="en-US" smtClean="0"/>
              <a:t>‹#›</a:t>
            </a:fld>
            <a:endParaRPr lang="en-US"/>
          </a:p>
        </p:txBody>
      </p:sp>
    </p:spTree>
    <p:extLst>
      <p:ext uri="{BB962C8B-B14F-4D97-AF65-F5344CB8AC3E}">
        <p14:creationId xmlns:p14="http://schemas.microsoft.com/office/powerpoint/2010/main" val="4376408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609630" rtl="0" eaLnBrk="1" latinLnBrk="0" hangingPunct="1">
        <a:spcBef>
          <a:spcPct val="0"/>
        </a:spcBef>
        <a:buNone/>
        <a:defRPr sz="2933" kern="1200">
          <a:solidFill>
            <a:schemeClr val="tx1"/>
          </a:solidFill>
          <a:latin typeface="+mj-lt"/>
          <a:ea typeface="+mj-ea"/>
          <a:cs typeface="+mj-cs"/>
        </a:defRPr>
      </a:lvl1pPr>
    </p:titleStyle>
    <p:bodyStyle>
      <a:lvl1pPr marL="228611" indent="-228611" algn="l" defTabSz="609630" rtl="0" eaLnBrk="1" latinLnBrk="0" hangingPunct="1">
        <a:spcBef>
          <a:spcPct val="20000"/>
        </a:spcBef>
        <a:buFont typeface="Arial" pitchFamily="34" charset="0"/>
        <a:buChar char="•"/>
        <a:defRPr sz="2133" kern="1200">
          <a:solidFill>
            <a:schemeClr val="tx1"/>
          </a:solidFill>
          <a:latin typeface="+mn-lt"/>
          <a:ea typeface="+mn-ea"/>
          <a:cs typeface="+mn-cs"/>
        </a:defRPr>
      </a:lvl1pPr>
      <a:lvl2pPr marL="495325" indent="-190510" algn="l" defTabSz="609630" rtl="0" eaLnBrk="1" latinLnBrk="0" hangingPunct="1">
        <a:spcBef>
          <a:spcPct val="20000"/>
        </a:spcBef>
        <a:buFont typeface="Arial" pitchFamily="34" charset="0"/>
        <a:buChar char="–"/>
        <a:defRPr sz="1867" kern="1200">
          <a:solidFill>
            <a:schemeClr val="tx1"/>
          </a:solidFill>
          <a:latin typeface="+mn-lt"/>
          <a:ea typeface="+mn-ea"/>
          <a:cs typeface="+mn-cs"/>
        </a:defRPr>
      </a:lvl2pPr>
      <a:lvl3pPr marL="762038" indent="-152408" algn="l" defTabSz="60963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066853"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4pPr>
      <a:lvl5pPr marL="137166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5pPr>
      <a:lvl6pPr marL="167648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6pPr>
      <a:lvl7pPr marL="198129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7pPr>
      <a:lvl8pPr marL="228611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8pPr>
      <a:lvl9pPr marL="2590930"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9pPr>
    </p:bodyStyle>
    <p:otherStyle>
      <a:defPPr>
        <a:defRPr lang="en-US"/>
      </a:defPPr>
      <a:lvl1pPr marL="0" algn="l" defTabSz="609630" rtl="0" eaLnBrk="1" latinLnBrk="0" hangingPunct="1">
        <a:defRPr sz="1200" kern="1200">
          <a:solidFill>
            <a:schemeClr val="tx1"/>
          </a:solidFill>
          <a:latin typeface="+mn-lt"/>
          <a:ea typeface="+mn-ea"/>
          <a:cs typeface="+mn-cs"/>
        </a:defRPr>
      </a:lvl1pPr>
      <a:lvl2pPr marL="304815" algn="l" defTabSz="609630" rtl="0" eaLnBrk="1" latinLnBrk="0" hangingPunct="1">
        <a:defRPr sz="1200" kern="1200">
          <a:solidFill>
            <a:schemeClr val="tx1"/>
          </a:solidFill>
          <a:latin typeface="+mn-lt"/>
          <a:ea typeface="+mn-ea"/>
          <a:cs typeface="+mn-cs"/>
        </a:defRPr>
      </a:lvl2pPr>
      <a:lvl3pPr marL="609630" algn="l" defTabSz="609630" rtl="0" eaLnBrk="1" latinLnBrk="0" hangingPunct="1">
        <a:defRPr sz="1200" kern="1200">
          <a:solidFill>
            <a:schemeClr val="tx1"/>
          </a:solidFill>
          <a:latin typeface="+mn-lt"/>
          <a:ea typeface="+mn-ea"/>
          <a:cs typeface="+mn-cs"/>
        </a:defRPr>
      </a:lvl3pPr>
      <a:lvl4pPr marL="914446" algn="l" defTabSz="609630" rtl="0" eaLnBrk="1" latinLnBrk="0" hangingPunct="1">
        <a:defRPr sz="1200" kern="1200">
          <a:solidFill>
            <a:schemeClr val="tx1"/>
          </a:solidFill>
          <a:latin typeface="+mn-lt"/>
          <a:ea typeface="+mn-ea"/>
          <a:cs typeface="+mn-cs"/>
        </a:defRPr>
      </a:lvl4pPr>
      <a:lvl5pPr marL="1219261" algn="l" defTabSz="609630" rtl="0" eaLnBrk="1" latinLnBrk="0" hangingPunct="1">
        <a:defRPr sz="1200" kern="1200">
          <a:solidFill>
            <a:schemeClr val="tx1"/>
          </a:solidFill>
          <a:latin typeface="+mn-lt"/>
          <a:ea typeface="+mn-ea"/>
          <a:cs typeface="+mn-cs"/>
        </a:defRPr>
      </a:lvl5pPr>
      <a:lvl6pPr marL="1524076" algn="l" defTabSz="609630" rtl="0" eaLnBrk="1" latinLnBrk="0" hangingPunct="1">
        <a:defRPr sz="1200" kern="1200">
          <a:solidFill>
            <a:schemeClr val="tx1"/>
          </a:solidFill>
          <a:latin typeface="+mn-lt"/>
          <a:ea typeface="+mn-ea"/>
          <a:cs typeface="+mn-cs"/>
        </a:defRPr>
      </a:lvl6pPr>
      <a:lvl7pPr marL="1828891" algn="l" defTabSz="609630" rtl="0" eaLnBrk="1" latinLnBrk="0" hangingPunct="1">
        <a:defRPr sz="1200" kern="1200">
          <a:solidFill>
            <a:schemeClr val="tx1"/>
          </a:solidFill>
          <a:latin typeface="+mn-lt"/>
          <a:ea typeface="+mn-ea"/>
          <a:cs typeface="+mn-cs"/>
        </a:defRPr>
      </a:lvl7pPr>
      <a:lvl8pPr marL="2133707" algn="l" defTabSz="609630" rtl="0" eaLnBrk="1" latinLnBrk="0" hangingPunct="1">
        <a:defRPr sz="1200" kern="1200">
          <a:solidFill>
            <a:schemeClr val="tx1"/>
          </a:solidFill>
          <a:latin typeface="+mn-lt"/>
          <a:ea typeface="+mn-ea"/>
          <a:cs typeface="+mn-cs"/>
        </a:defRPr>
      </a:lvl8pPr>
      <a:lvl9pPr marL="2438522" algn="l" defTabSz="609630"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 Id="rId9"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7.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chart" Target="../charts/chart25.xml"/></Relationships>
</file>

<file path=ppt/slides/_rels/slide2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30.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7.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chart" Target="../charts/chart4.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6.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3"/>
          <p:cNvSpPr/>
          <p:nvPr/>
        </p:nvSpPr>
        <p:spPr>
          <a:xfrm>
            <a:off x="9591209" y="0"/>
            <a:ext cx="2600791" cy="3678197"/>
          </a:xfrm>
          <a:custGeom>
            <a:avLst/>
            <a:gdLst/>
            <a:ahLst/>
            <a:cxnLst/>
            <a:rect l="l" t="t" r="r" b="b"/>
            <a:pathLst>
              <a:path w="3901187" h="5517295">
                <a:moveTo>
                  <a:pt x="0" y="0"/>
                </a:moveTo>
                <a:lnTo>
                  <a:pt x="3901187" y="0"/>
                </a:lnTo>
                <a:lnTo>
                  <a:pt x="3901187" y="5517295"/>
                </a:lnTo>
                <a:lnTo>
                  <a:pt x="0" y="5517295"/>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txBody>
          <a:bodyPr/>
          <a:lstStyle/>
          <a:p>
            <a:endParaRPr lang="en-US"/>
          </a:p>
        </p:txBody>
      </p:sp>
      <p:sp>
        <p:nvSpPr>
          <p:cNvPr id="4" name="Freeform 4"/>
          <p:cNvSpPr/>
          <p:nvPr/>
        </p:nvSpPr>
        <p:spPr>
          <a:xfrm rot="5400000">
            <a:off x="542494" y="3696410"/>
            <a:ext cx="2619097" cy="3704085"/>
          </a:xfrm>
          <a:custGeom>
            <a:avLst/>
            <a:gdLst/>
            <a:ahLst/>
            <a:cxnLst/>
            <a:rect l="l" t="t" r="r" b="b"/>
            <a:pathLst>
              <a:path w="3928645" h="5556127">
                <a:moveTo>
                  <a:pt x="0" y="0"/>
                </a:moveTo>
                <a:lnTo>
                  <a:pt x="3928645" y="0"/>
                </a:lnTo>
                <a:lnTo>
                  <a:pt x="3928645" y="5556127"/>
                </a:lnTo>
                <a:lnTo>
                  <a:pt x="0" y="5556127"/>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txBody>
          <a:bodyPr/>
          <a:lstStyle/>
          <a:p>
            <a:endParaRPr lang="en-US"/>
          </a:p>
        </p:txBody>
      </p:sp>
      <p:sp>
        <p:nvSpPr>
          <p:cNvPr id="5" name="Freeform 5"/>
          <p:cNvSpPr/>
          <p:nvPr/>
        </p:nvSpPr>
        <p:spPr>
          <a:xfrm rot="4031576">
            <a:off x="9247268" y="3555048"/>
            <a:ext cx="1899809" cy="4418159"/>
          </a:xfrm>
          <a:custGeom>
            <a:avLst/>
            <a:gdLst/>
            <a:ahLst/>
            <a:cxnLst/>
            <a:rect l="l" t="t" r="r" b="b"/>
            <a:pathLst>
              <a:path w="2849713" h="6627239">
                <a:moveTo>
                  <a:pt x="0" y="0"/>
                </a:moveTo>
                <a:lnTo>
                  <a:pt x="2849713" y="0"/>
                </a:lnTo>
                <a:lnTo>
                  <a:pt x="2849713" y="6627238"/>
                </a:lnTo>
                <a:lnTo>
                  <a:pt x="0" y="6627238"/>
                </a:lnTo>
                <a:lnTo>
                  <a:pt x="0" y="0"/>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6" name="Freeform 6"/>
          <p:cNvSpPr/>
          <p:nvPr/>
        </p:nvSpPr>
        <p:spPr>
          <a:xfrm rot="3409784" flipH="1" flipV="1">
            <a:off x="758224" y="-783846"/>
            <a:ext cx="1899809" cy="4418159"/>
          </a:xfrm>
          <a:custGeom>
            <a:avLst/>
            <a:gdLst/>
            <a:ahLst/>
            <a:cxnLst/>
            <a:rect l="l" t="t" r="r" b="b"/>
            <a:pathLst>
              <a:path w="2849713" h="6627239">
                <a:moveTo>
                  <a:pt x="2849713" y="6627239"/>
                </a:moveTo>
                <a:lnTo>
                  <a:pt x="0" y="6627239"/>
                </a:lnTo>
                <a:lnTo>
                  <a:pt x="0" y="0"/>
                </a:lnTo>
                <a:lnTo>
                  <a:pt x="2849713" y="0"/>
                </a:lnTo>
                <a:lnTo>
                  <a:pt x="2849713" y="6627239"/>
                </a:lnTo>
                <a:close/>
              </a:path>
            </a:pathLst>
          </a:custGeom>
          <a:blipFill>
            <a:blip r:embed="rId7">
              <a:extLst>
                <a:ext uri="{96DAC541-7B7A-43D3-8B79-37D633B846F1}">
                  <asvg:svgBlip xmlns:asvg="http://schemas.microsoft.com/office/drawing/2016/SVG/main" r:embed="rId8"/>
                </a:ext>
              </a:extLst>
            </a:blip>
            <a:stretch>
              <a:fillRect/>
            </a:stretch>
          </a:blipFill>
        </p:spPr>
        <p:txBody>
          <a:bodyPr/>
          <a:lstStyle/>
          <a:p>
            <a:endParaRPr lang="en-US"/>
          </a:p>
        </p:txBody>
      </p:sp>
      <p:sp>
        <p:nvSpPr>
          <p:cNvPr id="7" name="Freeform 7"/>
          <p:cNvSpPr/>
          <p:nvPr/>
        </p:nvSpPr>
        <p:spPr>
          <a:xfrm>
            <a:off x="181929" y="372937"/>
            <a:ext cx="2503899" cy="950443"/>
          </a:xfrm>
          <a:custGeom>
            <a:avLst/>
            <a:gdLst/>
            <a:ahLst/>
            <a:cxnLst/>
            <a:rect l="l" t="t" r="r" b="b"/>
            <a:pathLst>
              <a:path w="3755848" h="1425665">
                <a:moveTo>
                  <a:pt x="0" y="0"/>
                </a:moveTo>
                <a:lnTo>
                  <a:pt x="3755849" y="0"/>
                </a:lnTo>
                <a:lnTo>
                  <a:pt x="3755849" y="1425665"/>
                </a:lnTo>
                <a:lnTo>
                  <a:pt x="0" y="1425665"/>
                </a:lnTo>
                <a:lnTo>
                  <a:pt x="0" y="0"/>
                </a:lnTo>
                <a:close/>
              </a:path>
            </a:pathLst>
          </a:custGeom>
          <a:blipFill>
            <a:blip r:embed="rId9"/>
            <a:stretch>
              <a:fillRect/>
            </a:stretch>
          </a:blipFill>
        </p:spPr>
        <p:txBody>
          <a:bodyPr/>
          <a:lstStyle/>
          <a:p>
            <a:endParaRPr lang="en-US"/>
          </a:p>
        </p:txBody>
      </p:sp>
      <p:sp>
        <p:nvSpPr>
          <p:cNvPr id="9" name="TextBox 8">
            <a:extLst>
              <a:ext uri="{FF2B5EF4-FFF2-40B4-BE49-F238E27FC236}">
                <a16:creationId xmlns:a16="http://schemas.microsoft.com/office/drawing/2014/main" id="{FC4F453D-0ACD-9AFC-4861-ED4FD5F7EBDD}"/>
              </a:ext>
            </a:extLst>
          </p:cNvPr>
          <p:cNvSpPr txBox="1"/>
          <p:nvPr/>
        </p:nvSpPr>
        <p:spPr>
          <a:xfrm>
            <a:off x="2445378" y="1418701"/>
            <a:ext cx="7301243" cy="3046988"/>
          </a:xfrm>
          <a:prstGeom prst="rect">
            <a:avLst/>
          </a:prstGeom>
          <a:noFill/>
        </p:spPr>
        <p:txBody>
          <a:bodyPr wrap="square">
            <a:spAutoFit/>
          </a:bodyPr>
          <a:lstStyle/>
          <a:p>
            <a:pPr algn="ctr"/>
            <a:r>
              <a:rPr lang="en-US" sz="4800" b="1" dirty="0">
                <a:latin typeface="+mj-lt"/>
              </a:rPr>
              <a:t>2025-2030 Prevention Agenda Cycle Feedback: The Local Health Department Perspective</a:t>
            </a:r>
            <a:endParaRPr lang="en-US" sz="4800" dirty="0">
              <a:latin typeface="+mj-lt"/>
            </a:endParaRPr>
          </a:p>
        </p:txBody>
      </p:sp>
      <p:sp>
        <p:nvSpPr>
          <p:cNvPr id="10" name="TextBox 9">
            <a:extLst>
              <a:ext uri="{FF2B5EF4-FFF2-40B4-BE49-F238E27FC236}">
                <a16:creationId xmlns:a16="http://schemas.microsoft.com/office/drawing/2014/main" id="{9DBFF8C7-9EA0-9BFF-95A5-6D55DD67D545}"/>
              </a:ext>
            </a:extLst>
          </p:cNvPr>
          <p:cNvSpPr txBox="1"/>
          <p:nvPr/>
        </p:nvSpPr>
        <p:spPr>
          <a:xfrm>
            <a:off x="2918267" y="4692474"/>
            <a:ext cx="6096000" cy="954107"/>
          </a:xfrm>
          <a:prstGeom prst="rect">
            <a:avLst/>
          </a:prstGeom>
          <a:noFill/>
        </p:spPr>
        <p:txBody>
          <a:bodyPr wrap="square">
            <a:spAutoFit/>
          </a:bodyPr>
          <a:lstStyle/>
          <a:p>
            <a:pPr algn="ctr"/>
            <a:r>
              <a:rPr lang="en-US" sz="2800" b="1" i="1" dirty="0"/>
              <a:t>Presented by Molly Fleming</a:t>
            </a:r>
          </a:p>
          <a:p>
            <a:pPr algn="ctr"/>
            <a:r>
              <a:rPr lang="en-US" sz="2800" b="1" i="1"/>
              <a:t>August 24</a:t>
            </a:r>
            <a:r>
              <a:rPr lang="en-US" sz="2800" b="1" i="1" baseline="30000"/>
              <a:t>th</a:t>
            </a:r>
            <a:r>
              <a:rPr lang="en-US" sz="2800" b="1" i="1" dirty="0"/>
              <a:t>, 2023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BB88479-C06C-EEA4-B9BD-8BF0741CF00B}"/>
              </a:ext>
            </a:extLst>
          </p:cNvPr>
          <p:cNvSpPr>
            <a:spLocks noGrp="1"/>
          </p:cNvSpPr>
          <p:nvPr>
            <p:ph type="title"/>
          </p:nvPr>
        </p:nvSpPr>
        <p:spPr>
          <a:xfrm>
            <a:off x="1007923" y="285889"/>
            <a:ext cx="10176151" cy="1097519"/>
          </a:xfrm>
        </p:spPr>
        <p:txBody>
          <a:bodyPr anchor="ctr">
            <a:noAutofit/>
          </a:bodyPr>
          <a:lstStyle/>
          <a:p>
            <a:pPr algn="ctr"/>
            <a:r>
              <a:rPr lang="en-US" sz="3600" dirty="0">
                <a:latin typeface="+mj-lt"/>
              </a:rPr>
              <a:t>Local Health Department Experiences with 2019-2024 Prevention Agenda Cycle</a:t>
            </a:r>
          </a:p>
        </p:txBody>
      </p:sp>
      <p:sp>
        <p:nvSpPr>
          <p:cNvPr id="11" name="Rectangle 10">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4854E946-1EB7-A4EC-A3C3-D3B5E864D333}"/>
              </a:ext>
            </a:extLst>
          </p:cNvPr>
          <p:cNvGraphicFramePr>
            <a:graphicFrameLocks noGrp="1"/>
          </p:cNvGraphicFramePr>
          <p:nvPr>
            <p:ph idx="1"/>
            <p:extLst>
              <p:ext uri="{D42A27DB-BD31-4B8C-83A1-F6EECF244321}">
                <p14:modId xmlns:p14="http://schemas.microsoft.com/office/powerpoint/2010/main" val="1960296634"/>
              </p:ext>
            </p:extLst>
          </p:nvPr>
        </p:nvGraphicFramePr>
        <p:xfrm>
          <a:off x="451313" y="1531640"/>
          <a:ext cx="11289370" cy="472208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78980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4C16441-EB3F-B09C-CF18-10A349A3C7FB}"/>
              </a:ext>
            </a:extLst>
          </p:cNvPr>
          <p:cNvSpPr>
            <a:spLocks noGrp="1"/>
          </p:cNvSpPr>
          <p:nvPr>
            <p:ph type="title"/>
          </p:nvPr>
        </p:nvSpPr>
        <p:spPr>
          <a:xfrm>
            <a:off x="1121792" y="285889"/>
            <a:ext cx="10176151" cy="1097519"/>
          </a:xfrm>
        </p:spPr>
        <p:txBody>
          <a:bodyPr anchor="ctr">
            <a:normAutofit/>
          </a:bodyPr>
          <a:lstStyle/>
          <a:p>
            <a:r>
              <a:rPr lang="en-US" sz="4000" dirty="0"/>
              <a:t>Experiences Continued</a:t>
            </a:r>
          </a:p>
        </p:txBody>
      </p:sp>
      <p:sp>
        <p:nvSpPr>
          <p:cNvPr id="11" name="Rectangle 10">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751F68A8-7090-4CD3-7879-A0D20157C92B}"/>
              </a:ext>
            </a:extLst>
          </p:cNvPr>
          <p:cNvGraphicFramePr>
            <a:graphicFrameLocks noGrp="1"/>
          </p:cNvGraphicFramePr>
          <p:nvPr>
            <p:ph idx="1"/>
            <p:extLst>
              <p:ext uri="{D42A27DB-BD31-4B8C-83A1-F6EECF244321}">
                <p14:modId xmlns:p14="http://schemas.microsoft.com/office/powerpoint/2010/main" val="1988824205"/>
              </p:ext>
            </p:extLst>
          </p:nvPr>
        </p:nvGraphicFramePr>
        <p:xfrm>
          <a:off x="545078" y="1383408"/>
          <a:ext cx="11101844" cy="476898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539171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6F3BF9-6A57-9184-D5B0-BD7D48DA2036}"/>
              </a:ext>
            </a:extLst>
          </p:cNvPr>
          <p:cNvSpPr>
            <a:spLocks noGrp="1"/>
          </p:cNvSpPr>
          <p:nvPr>
            <p:ph type="title"/>
          </p:nvPr>
        </p:nvSpPr>
        <p:spPr>
          <a:xfrm>
            <a:off x="1007923" y="285889"/>
            <a:ext cx="10176151" cy="1097519"/>
          </a:xfrm>
        </p:spPr>
        <p:txBody>
          <a:bodyPr anchor="ctr">
            <a:normAutofit/>
          </a:bodyPr>
          <a:lstStyle/>
          <a:p>
            <a:r>
              <a:rPr lang="en-US" sz="4000"/>
              <a:t>Support Received </a:t>
            </a:r>
          </a:p>
        </p:txBody>
      </p:sp>
      <p:sp>
        <p:nvSpPr>
          <p:cNvPr id="11" name="Rectangle 10">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FEDCAED5-6B0C-DD44-35B8-A822F3F0851A}"/>
              </a:ext>
            </a:extLst>
          </p:cNvPr>
          <p:cNvGraphicFramePr>
            <a:graphicFrameLocks noGrp="1"/>
          </p:cNvGraphicFramePr>
          <p:nvPr>
            <p:ph idx="1"/>
            <p:extLst>
              <p:ext uri="{D42A27DB-BD31-4B8C-83A1-F6EECF244321}">
                <p14:modId xmlns:p14="http://schemas.microsoft.com/office/powerpoint/2010/main" val="227501477"/>
              </p:ext>
            </p:extLst>
          </p:nvPr>
        </p:nvGraphicFramePr>
        <p:xfrm>
          <a:off x="718683" y="1383408"/>
          <a:ext cx="10754630" cy="411480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704524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3"/>
          <p:cNvSpPr/>
          <p:nvPr/>
        </p:nvSpPr>
        <p:spPr>
          <a:xfrm>
            <a:off x="9591209" y="0"/>
            <a:ext cx="2600791" cy="3678197"/>
          </a:xfrm>
          <a:custGeom>
            <a:avLst/>
            <a:gdLst/>
            <a:ahLst/>
            <a:cxnLst/>
            <a:rect l="l" t="t" r="r" b="b"/>
            <a:pathLst>
              <a:path w="3901187" h="5517295">
                <a:moveTo>
                  <a:pt x="0" y="0"/>
                </a:moveTo>
                <a:lnTo>
                  <a:pt x="3901187" y="0"/>
                </a:lnTo>
                <a:lnTo>
                  <a:pt x="3901187" y="5517295"/>
                </a:lnTo>
                <a:lnTo>
                  <a:pt x="0" y="551729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4" name="Freeform 4"/>
          <p:cNvSpPr/>
          <p:nvPr/>
        </p:nvSpPr>
        <p:spPr>
          <a:xfrm rot="5400000">
            <a:off x="542494" y="3696410"/>
            <a:ext cx="2619097" cy="3704085"/>
          </a:xfrm>
          <a:custGeom>
            <a:avLst/>
            <a:gdLst/>
            <a:ahLst/>
            <a:cxnLst/>
            <a:rect l="l" t="t" r="r" b="b"/>
            <a:pathLst>
              <a:path w="3928645" h="5556127">
                <a:moveTo>
                  <a:pt x="0" y="0"/>
                </a:moveTo>
                <a:lnTo>
                  <a:pt x="3928645" y="0"/>
                </a:lnTo>
                <a:lnTo>
                  <a:pt x="3928645" y="5556127"/>
                </a:lnTo>
                <a:lnTo>
                  <a:pt x="0" y="5556127"/>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5" name="Freeform 5"/>
          <p:cNvSpPr/>
          <p:nvPr/>
        </p:nvSpPr>
        <p:spPr>
          <a:xfrm rot="4031576">
            <a:off x="9247268" y="3555048"/>
            <a:ext cx="1899809" cy="4418159"/>
          </a:xfrm>
          <a:custGeom>
            <a:avLst/>
            <a:gdLst/>
            <a:ahLst/>
            <a:cxnLst/>
            <a:rect l="l" t="t" r="r" b="b"/>
            <a:pathLst>
              <a:path w="2849713" h="6627239">
                <a:moveTo>
                  <a:pt x="0" y="0"/>
                </a:moveTo>
                <a:lnTo>
                  <a:pt x="2849713" y="0"/>
                </a:lnTo>
                <a:lnTo>
                  <a:pt x="2849713" y="6627238"/>
                </a:lnTo>
                <a:lnTo>
                  <a:pt x="0" y="6627238"/>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6" name="Freeform 6"/>
          <p:cNvSpPr/>
          <p:nvPr/>
        </p:nvSpPr>
        <p:spPr>
          <a:xfrm rot="3409784" flipH="1" flipV="1">
            <a:off x="758224" y="-783846"/>
            <a:ext cx="1899809" cy="4418159"/>
          </a:xfrm>
          <a:custGeom>
            <a:avLst/>
            <a:gdLst/>
            <a:ahLst/>
            <a:cxnLst/>
            <a:rect l="l" t="t" r="r" b="b"/>
            <a:pathLst>
              <a:path w="2849713" h="6627239">
                <a:moveTo>
                  <a:pt x="2849713" y="6627239"/>
                </a:moveTo>
                <a:lnTo>
                  <a:pt x="0" y="6627239"/>
                </a:lnTo>
                <a:lnTo>
                  <a:pt x="0" y="0"/>
                </a:lnTo>
                <a:lnTo>
                  <a:pt x="2849713" y="0"/>
                </a:lnTo>
                <a:lnTo>
                  <a:pt x="2849713" y="6627239"/>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8" name="TextBox 7">
            <a:extLst>
              <a:ext uri="{FF2B5EF4-FFF2-40B4-BE49-F238E27FC236}">
                <a16:creationId xmlns:a16="http://schemas.microsoft.com/office/drawing/2014/main" id="{76248650-72F1-5DAD-20B9-103FA772AF98}"/>
              </a:ext>
            </a:extLst>
          </p:cNvPr>
          <p:cNvSpPr txBox="1"/>
          <p:nvPr/>
        </p:nvSpPr>
        <p:spPr>
          <a:xfrm>
            <a:off x="2778370" y="1905506"/>
            <a:ext cx="6635260" cy="3046988"/>
          </a:xfrm>
          <a:prstGeom prst="rect">
            <a:avLst/>
          </a:prstGeom>
          <a:noFill/>
        </p:spPr>
        <p:txBody>
          <a:bodyPr wrap="square">
            <a:spAutoFit/>
          </a:bodyPr>
          <a:lstStyle/>
          <a:p>
            <a:pPr algn="ctr"/>
            <a:r>
              <a:rPr lang="en-US" sz="4800" b="1" dirty="0">
                <a:latin typeface="+mj-lt"/>
              </a:rPr>
              <a:t>Local Health Department Recommendations for 2025-2030 Prevention Agenda Cycle</a:t>
            </a:r>
          </a:p>
        </p:txBody>
      </p:sp>
    </p:spTree>
    <p:extLst>
      <p:ext uri="{BB962C8B-B14F-4D97-AF65-F5344CB8AC3E}">
        <p14:creationId xmlns:p14="http://schemas.microsoft.com/office/powerpoint/2010/main" val="38698623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701DC7C-EFC1-B985-201F-9742AF423195}"/>
              </a:ext>
            </a:extLst>
          </p:cNvPr>
          <p:cNvSpPr>
            <a:spLocks noGrp="1"/>
          </p:cNvSpPr>
          <p:nvPr>
            <p:ph type="title"/>
          </p:nvPr>
        </p:nvSpPr>
        <p:spPr>
          <a:xfrm>
            <a:off x="1007923" y="285889"/>
            <a:ext cx="10176151" cy="1097519"/>
          </a:xfrm>
        </p:spPr>
        <p:txBody>
          <a:bodyPr anchor="ctr">
            <a:normAutofit/>
          </a:bodyPr>
          <a:lstStyle/>
          <a:p>
            <a:r>
              <a:rPr lang="en-US" sz="3700" dirty="0"/>
              <a:t>Priorities for 2025-2030 Prevention Agenda Cycle</a:t>
            </a:r>
          </a:p>
        </p:txBody>
      </p:sp>
      <p:sp>
        <p:nvSpPr>
          <p:cNvPr id="26" name="Rectangle 10">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12">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9B277033-3AEE-1E69-1177-8DB3650FB155}"/>
              </a:ext>
            </a:extLst>
          </p:cNvPr>
          <p:cNvGraphicFramePr>
            <a:graphicFrameLocks noGrp="1"/>
          </p:cNvGraphicFramePr>
          <p:nvPr>
            <p:ph idx="1"/>
            <p:extLst>
              <p:ext uri="{D42A27DB-BD31-4B8C-83A1-F6EECF244321}">
                <p14:modId xmlns:p14="http://schemas.microsoft.com/office/powerpoint/2010/main" val="2630548904"/>
              </p:ext>
            </p:extLst>
          </p:nvPr>
        </p:nvGraphicFramePr>
        <p:xfrm>
          <a:off x="484266" y="1383409"/>
          <a:ext cx="11223463" cy="501281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770909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701DC7C-EFC1-B985-201F-9742AF423195}"/>
              </a:ext>
            </a:extLst>
          </p:cNvPr>
          <p:cNvSpPr>
            <a:spLocks noGrp="1"/>
          </p:cNvSpPr>
          <p:nvPr>
            <p:ph type="title"/>
          </p:nvPr>
        </p:nvSpPr>
        <p:spPr>
          <a:xfrm>
            <a:off x="1007923" y="285889"/>
            <a:ext cx="10176151" cy="1097519"/>
          </a:xfrm>
        </p:spPr>
        <p:txBody>
          <a:bodyPr anchor="ctr">
            <a:normAutofit/>
          </a:bodyPr>
          <a:lstStyle/>
          <a:p>
            <a:r>
              <a:rPr lang="en-US" sz="3700" dirty="0"/>
              <a:t>Regional Differences in Priority Areas</a:t>
            </a:r>
          </a:p>
        </p:txBody>
      </p:sp>
      <p:sp>
        <p:nvSpPr>
          <p:cNvPr id="26" name="Rectangle 10">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12">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1" name="Content Placeholder 4">
            <a:extLst>
              <a:ext uri="{FF2B5EF4-FFF2-40B4-BE49-F238E27FC236}">
                <a16:creationId xmlns:a16="http://schemas.microsoft.com/office/drawing/2014/main" id="{6AD18EEE-F98C-CE74-3DE7-DDEAB5001D27}"/>
              </a:ext>
            </a:extLst>
          </p:cNvPr>
          <p:cNvGraphicFramePr>
            <a:graphicFrameLocks noGrp="1"/>
          </p:cNvGraphicFramePr>
          <p:nvPr>
            <p:ph idx="1"/>
          </p:nvPr>
        </p:nvGraphicFramePr>
        <p:xfrm>
          <a:off x="1007923" y="1669297"/>
          <a:ext cx="10657604" cy="42465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752851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0131BD7-EAF2-01D5-48FE-A149FA5A94FF}"/>
              </a:ext>
            </a:extLst>
          </p:cNvPr>
          <p:cNvSpPr>
            <a:spLocks noGrp="1"/>
          </p:cNvSpPr>
          <p:nvPr>
            <p:ph type="title"/>
          </p:nvPr>
        </p:nvSpPr>
        <p:spPr>
          <a:xfrm>
            <a:off x="1203854" y="285889"/>
            <a:ext cx="10176151" cy="1097519"/>
          </a:xfrm>
        </p:spPr>
        <p:txBody>
          <a:bodyPr anchor="ctr">
            <a:normAutofit/>
          </a:bodyPr>
          <a:lstStyle/>
          <a:p>
            <a:r>
              <a:rPr lang="en-US" sz="4000" dirty="0"/>
              <a:t>Priorities by Region – Capital District</a:t>
            </a:r>
          </a:p>
        </p:txBody>
      </p:sp>
      <p:sp>
        <p:nvSpPr>
          <p:cNvPr id="14" name="Rectangle 13">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Content Placeholder 6">
            <a:extLst>
              <a:ext uri="{FF2B5EF4-FFF2-40B4-BE49-F238E27FC236}">
                <a16:creationId xmlns:a16="http://schemas.microsoft.com/office/drawing/2014/main" id="{613752EC-1D6E-D8D1-BABA-2BCC4104260F}"/>
              </a:ext>
            </a:extLst>
          </p:cNvPr>
          <p:cNvGraphicFramePr>
            <a:graphicFrameLocks noGrp="1"/>
          </p:cNvGraphicFramePr>
          <p:nvPr>
            <p:ph idx="1"/>
            <p:extLst>
              <p:ext uri="{D42A27DB-BD31-4B8C-83A1-F6EECF244321}">
                <p14:modId xmlns:p14="http://schemas.microsoft.com/office/powerpoint/2010/main" val="2775170219"/>
              </p:ext>
            </p:extLst>
          </p:nvPr>
        </p:nvGraphicFramePr>
        <p:xfrm>
          <a:off x="718684" y="1383408"/>
          <a:ext cx="10754630" cy="48311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739544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CCEF1AC-A931-2711-0F8D-2D35B32098E3}"/>
              </a:ext>
            </a:extLst>
          </p:cNvPr>
          <p:cNvSpPr>
            <a:spLocks noGrp="1"/>
          </p:cNvSpPr>
          <p:nvPr>
            <p:ph type="title"/>
          </p:nvPr>
        </p:nvSpPr>
        <p:spPr>
          <a:xfrm>
            <a:off x="1133515" y="285889"/>
            <a:ext cx="10176151" cy="1097519"/>
          </a:xfrm>
        </p:spPr>
        <p:txBody>
          <a:bodyPr anchor="ctr">
            <a:normAutofit/>
          </a:bodyPr>
          <a:lstStyle/>
          <a:p>
            <a:r>
              <a:rPr lang="en-US" sz="4000" dirty="0"/>
              <a:t>Priorities by Region – Central NY</a:t>
            </a:r>
          </a:p>
        </p:txBody>
      </p:sp>
      <p:sp>
        <p:nvSpPr>
          <p:cNvPr id="15" name="Rectangle 14">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8" name="Content Placeholder 7">
            <a:extLst>
              <a:ext uri="{FF2B5EF4-FFF2-40B4-BE49-F238E27FC236}">
                <a16:creationId xmlns:a16="http://schemas.microsoft.com/office/drawing/2014/main" id="{093CA4E7-6713-628A-CBCC-BE69C7109846}"/>
              </a:ext>
            </a:extLst>
          </p:cNvPr>
          <p:cNvGraphicFramePr>
            <a:graphicFrameLocks noGrp="1"/>
          </p:cNvGraphicFramePr>
          <p:nvPr>
            <p:ph idx="1"/>
            <p:extLst>
              <p:ext uri="{D42A27DB-BD31-4B8C-83A1-F6EECF244321}">
                <p14:modId xmlns:p14="http://schemas.microsoft.com/office/powerpoint/2010/main" val="3524529919"/>
              </p:ext>
            </p:extLst>
          </p:nvPr>
        </p:nvGraphicFramePr>
        <p:xfrm>
          <a:off x="578053" y="1383408"/>
          <a:ext cx="11035894" cy="501281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373492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634D62F-9901-A8C5-C4EB-217BFFB410C1}"/>
              </a:ext>
            </a:extLst>
          </p:cNvPr>
          <p:cNvSpPr>
            <a:spLocks noGrp="1"/>
          </p:cNvSpPr>
          <p:nvPr>
            <p:ph type="title"/>
          </p:nvPr>
        </p:nvSpPr>
        <p:spPr>
          <a:xfrm>
            <a:off x="1121792" y="432420"/>
            <a:ext cx="10176151" cy="1097519"/>
          </a:xfrm>
        </p:spPr>
        <p:txBody>
          <a:bodyPr anchor="ctr">
            <a:normAutofit/>
          </a:bodyPr>
          <a:lstStyle/>
          <a:p>
            <a:r>
              <a:rPr lang="en-US" sz="4000" dirty="0"/>
              <a:t>Priorities by Region – Finger Lakes</a:t>
            </a:r>
          </a:p>
        </p:txBody>
      </p:sp>
      <p:sp>
        <p:nvSpPr>
          <p:cNvPr id="11" name="Rectangle 10">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84027022-DE26-873B-D3D2-B1AF18219125}"/>
              </a:ext>
            </a:extLst>
          </p:cNvPr>
          <p:cNvGraphicFramePr>
            <a:graphicFrameLocks noGrp="1"/>
          </p:cNvGraphicFramePr>
          <p:nvPr>
            <p:ph idx="1"/>
            <p:extLst>
              <p:ext uri="{D42A27DB-BD31-4B8C-83A1-F6EECF244321}">
                <p14:modId xmlns:p14="http://schemas.microsoft.com/office/powerpoint/2010/main" val="557228690"/>
              </p:ext>
            </p:extLst>
          </p:nvPr>
        </p:nvGraphicFramePr>
        <p:xfrm>
          <a:off x="607360" y="1529939"/>
          <a:ext cx="10977279" cy="489564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77711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634D62F-9901-A8C5-C4EB-217BFFB410C1}"/>
              </a:ext>
            </a:extLst>
          </p:cNvPr>
          <p:cNvSpPr>
            <a:spLocks noGrp="1"/>
          </p:cNvSpPr>
          <p:nvPr>
            <p:ph type="title"/>
          </p:nvPr>
        </p:nvSpPr>
        <p:spPr>
          <a:xfrm>
            <a:off x="1110069" y="285889"/>
            <a:ext cx="10176151" cy="1097519"/>
          </a:xfrm>
        </p:spPr>
        <p:txBody>
          <a:bodyPr anchor="ctr">
            <a:normAutofit/>
          </a:bodyPr>
          <a:lstStyle/>
          <a:p>
            <a:r>
              <a:rPr lang="en-US" sz="4000" dirty="0"/>
              <a:t>Priorities by Region – Long Island</a:t>
            </a:r>
          </a:p>
        </p:txBody>
      </p:sp>
      <p:sp>
        <p:nvSpPr>
          <p:cNvPr id="11" name="Rectangle 10">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7F9777BE-53F1-D6E4-135B-BDB7BEAD4F37}"/>
              </a:ext>
            </a:extLst>
          </p:cNvPr>
          <p:cNvGraphicFramePr>
            <a:graphicFrameLocks noGrp="1"/>
          </p:cNvGraphicFramePr>
          <p:nvPr>
            <p:ph idx="1"/>
            <p:extLst>
              <p:ext uri="{D42A27DB-BD31-4B8C-83A1-F6EECF244321}">
                <p14:modId xmlns:p14="http://schemas.microsoft.com/office/powerpoint/2010/main" val="207193805"/>
              </p:ext>
            </p:extLst>
          </p:nvPr>
        </p:nvGraphicFramePr>
        <p:xfrm>
          <a:off x="820829" y="1383407"/>
          <a:ext cx="10754630" cy="501592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94804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53B189D-29E3-1D58-39FB-3C66847293A0}"/>
              </a:ext>
            </a:extLst>
          </p:cNvPr>
          <p:cNvSpPr>
            <a:spLocks noGrp="1"/>
          </p:cNvSpPr>
          <p:nvPr>
            <p:ph type="title"/>
          </p:nvPr>
        </p:nvSpPr>
        <p:spPr>
          <a:xfrm>
            <a:off x="1180408" y="257342"/>
            <a:ext cx="10176151" cy="1097519"/>
          </a:xfrm>
        </p:spPr>
        <p:txBody>
          <a:bodyPr anchor="ctr">
            <a:normAutofit/>
          </a:bodyPr>
          <a:lstStyle/>
          <a:p>
            <a:r>
              <a:rPr lang="en-US" sz="4000" dirty="0"/>
              <a:t>CHA/CHIP Requirements</a:t>
            </a:r>
          </a:p>
        </p:txBody>
      </p:sp>
      <p:sp>
        <p:nvSpPr>
          <p:cNvPr id="19" name="Rectangle 12">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4">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2">
            <a:extLst>
              <a:ext uri="{FF2B5EF4-FFF2-40B4-BE49-F238E27FC236}">
                <a16:creationId xmlns:a16="http://schemas.microsoft.com/office/drawing/2014/main" id="{03AA8263-1D81-8574-BA9B-FF7B91F0BF10}"/>
              </a:ext>
            </a:extLst>
          </p:cNvPr>
          <p:cNvSpPr>
            <a:spLocks noGrp="1" noChangeArrowheads="1"/>
          </p:cNvSpPr>
          <p:nvPr>
            <p:ph idx="1"/>
          </p:nvPr>
        </p:nvSpPr>
        <p:spPr bwMode="auto">
          <a:xfrm>
            <a:off x="979619" y="1463750"/>
            <a:ext cx="10232759" cy="43088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FF0000"/>
                </a:solidFill>
                <a:effectLst/>
                <a:latin typeface="Courier New" panose="02070309020205020404" pitchFamily="49" charset="0"/>
                <a:ea typeface="Calibri" panose="020F0502020204030204" pitchFamily="34" charset="0"/>
                <a:cs typeface="Courier New" panose="02070309020205020404" pitchFamily="49" charset="0"/>
              </a:rPr>
              <a:t>§ 602. Core public health services. 1. To be eligible for state aid, a  municipality must provide the following core public health services: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solidFill>
                  <a:srgbClr val="FF0000"/>
                </a:solidFill>
                <a:effectLst/>
                <a:latin typeface="Courier New" panose="02070309020205020404" pitchFamily="49" charset="0"/>
                <a:ea typeface="Calibri" panose="020F0502020204030204" pitchFamily="34" charset="0"/>
                <a:cs typeface="Courier New" panose="02070309020205020404" pitchFamily="49" charset="0"/>
              </a:rPr>
              <a:t>(d)  Community  health assessment, as described in section six hundred  two-a of this article.</a:t>
            </a:r>
            <a:r>
              <a:rPr kumimoji="0" lang="en-US" altLang="en-US" sz="1400" b="1" i="0" u="none" strike="noStrike" cap="none" normalizeH="0" baseline="0" dirty="0">
                <a:ln>
                  <a:noFill/>
                </a:ln>
                <a:solidFill>
                  <a:srgbClr val="FF0000"/>
                </a:solidFill>
                <a:effectLst/>
                <a:latin typeface="Courier New" panose="02070309020205020404" pitchFamily="49" charset="0"/>
                <a:cs typeface="Courier New" panose="02070309020205020404" pitchFamily="49"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1" i="0" u="none" strike="noStrike" cap="none" normalizeH="0" baseline="0" dirty="0">
              <a:ln>
                <a:noFill/>
              </a:ln>
              <a:solidFill>
                <a:srgbClr val="FF0000"/>
              </a:solidFill>
              <a:effectLst/>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ourier New" panose="02070309020205020404" pitchFamily="49" charset="0"/>
                <a:ea typeface="Times New Roman" panose="02020603050405020304" pitchFamily="18" charset="0"/>
                <a:cs typeface="Courier New" panose="02070309020205020404" pitchFamily="49" charset="0"/>
              </a:rPr>
              <a:t>§  602-a.  Community  health  assessment.  1. Every municipality shall</a:t>
            </a:r>
            <a:endPar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ourier New" panose="02070309020205020404" pitchFamily="49" charset="0"/>
                <a:ea typeface="Calibri" panose="020F0502020204030204" pitchFamily="34" charset="0"/>
                <a:cs typeface="Courier New" panose="02070309020205020404" pitchFamily="49" charset="0"/>
              </a:rPr>
              <a:t>  submit to the department no more frequently  than  every  two  years,  a  community health assessment.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ourier New" panose="02070309020205020404" pitchFamily="49" charset="0"/>
                <a:ea typeface="Calibri" panose="020F0502020204030204" pitchFamily="34" charset="0"/>
                <a:cs typeface="Courier New" panose="02070309020205020404" pitchFamily="49" charset="0"/>
              </a:rPr>
              <a:t>2.  The  community  health  assessment  shall  be  in such form as the  commissioner shall prescribe, and shall include, but not be limited to:    </a:t>
            </a:r>
          </a:p>
          <a:p>
            <a:pPr marL="228600" marR="0" lvl="0" indent="-228600" algn="l" defTabSz="914400" rtl="0" eaLnBrk="0" fontAlgn="base" latinLnBrk="0" hangingPunct="0">
              <a:lnSpc>
                <a:spcPct val="100000"/>
              </a:lnSpc>
              <a:spcBef>
                <a:spcPct val="0"/>
              </a:spcBef>
              <a:spcAft>
                <a:spcPct val="0"/>
              </a:spcAft>
              <a:buClrTx/>
              <a:buSzTx/>
              <a:buFontTx/>
              <a:buAutoNum type="alphaLcParenBoth"/>
              <a:tabLst/>
            </a:pPr>
            <a:r>
              <a:rPr kumimoji="0" lang="en-US" altLang="en-US" sz="1400" b="0" i="0" u="none" strike="noStrike" cap="none" normalizeH="0" baseline="0" dirty="0">
                <a:ln>
                  <a:noFill/>
                </a:ln>
                <a:solidFill>
                  <a:srgbClr val="000000"/>
                </a:solidFill>
                <a:effectLst/>
                <a:latin typeface="Courier New" panose="02070309020205020404" pitchFamily="49" charset="0"/>
                <a:ea typeface="Calibri" panose="020F0502020204030204" pitchFamily="34" charset="0"/>
                <a:cs typeface="Courier New" panose="02070309020205020404" pitchFamily="49" charset="0"/>
              </a:rPr>
              <a:t>an estimate and description of the health status of the population  and factors that contribute to health issues;    </a:t>
            </a:r>
          </a:p>
          <a:p>
            <a:pPr marL="228600" marR="0" lvl="0" indent="-228600" algn="l" defTabSz="914400" rtl="0" eaLnBrk="0" fontAlgn="base" latinLnBrk="0" hangingPunct="0">
              <a:lnSpc>
                <a:spcPct val="100000"/>
              </a:lnSpc>
              <a:spcBef>
                <a:spcPct val="0"/>
              </a:spcBef>
              <a:spcAft>
                <a:spcPct val="0"/>
              </a:spcAft>
              <a:buClrTx/>
              <a:buSzTx/>
              <a:buFontTx/>
              <a:buAutoNum type="alphaLcParenBoth"/>
              <a:tabLst/>
            </a:pPr>
            <a:r>
              <a:rPr kumimoji="0" lang="en-US" altLang="en-US" sz="1400" b="0" i="0" u="none" strike="noStrike" cap="none" normalizeH="0" baseline="0" dirty="0">
                <a:ln>
                  <a:noFill/>
                </a:ln>
                <a:solidFill>
                  <a:srgbClr val="000000"/>
                </a:solidFill>
                <a:effectLst/>
                <a:latin typeface="Courier New" panose="02070309020205020404" pitchFamily="49" charset="0"/>
                <a:ea typeface="Calibri" panose="020F0502020204030204" pitchFamily="34" charset="0"/>
                <a:cs typeface="Courier New" panose="02070309020205020404" pitchFamily="49" charset="0"/>
              </a:rPr>
              <a:t>identification  of  priority  areas  for  health  improvement,  in  conjunction with the state health improvement plan;    </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400" b="0" i="0" u="none" strike="noStrike" cap="none" normalizeH="0" baseline="0" dirty="0">
                <a:ln>
                  <a:noFill/>
                </a:ln>
                <a:solidFill>
                  <a:srgbClr val="000000"/>
                </a:solidFill>
                <a:effectLst/>
                <a:latin typeface="Courier New" panose="02070309020205020404" pitchFamily="49" charset="0"/>
                <a:ea typeface="Calibri" panose="020F0502020204030204" pitchFamily="34" charset="0"/>
                <a:cs typeface="Courier New" panose="02070309020205020404" pitchFamily="49" charset="0"/>
              </a:rPr>
              <a:t>(c)identification  of public health services in the municipality and  in the community and other resources that can be  mobilized  to  improve  population  health,  particularly  in those priority areas identified in  paragraph (b) of this subdivision; and    </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1400" b="0" i="0" u="none" strike="noStrike" cap="none" normalizeH="0" baseline="0" dirty="0">
                <a:ln>
                  <a:noFill/>
                </a:ln>
                <a:solidFill>
                  <a:srgbClr val="000000"/>
                </a:solidFill>
                <a:effectLst/>
                <a:latin typeface="Courier New" panose="02070309020205020404" pitchFamily="49" charset="0"/>
                <a:ea typeface="Calibri" panose="020F0502020204030204" pitchFamily="34" charset="0"/>
                <a:cs typeface="Courier New" panose="02070309020205020404" pitchFamily="49" charset="0"/>
              </a:rPr>
              <a:t>(d)a  community  health  improvement  plan  consisting  of  actions,  policies,   strategies  and  measurable  objectives  through  which  the  municipality and its community partners will address  areas  for  health  improvement  and  track  progress  toward  improvement  of public health  outcomes.</a:t>
            </a:r>
            <a:r>
              <a:rPr kumimoji="0" lang="en-US" altLang="en-US" sz="1400" b="0" i="0" u="none" strike="noStrike" cap="none" normalizeH="0" baseline="0" dirty="0">
                <a:ln>
                  <a:noFill/>
                </a:ln>
                <a:solidFill>
                  <a:schemeClr val="tx1"/>
                </a:solidFill>
                <a:effectLst/>
                <a:latin typeface="Courier New" panose="02070309020205020404" pitchFamily="49" charset="0"/>
                <a:cs typeface="Courier New" panose="02070309020205020404" pitchFamily="49" charset="0"/>
              </a:rPr>
              <a:t> </a:t>
            </a:r>
          </a:p>
        </p:txBody>
      </p:sp>
    </p:spTree>
    <p:extLst>
      <p:ext uri="{BB962C8B-B14F-4D97-AF65-F5344CB8AC3E}">
        <p14:creationId xmlns:p14="http://schemas.microsoft.com/office/powerpoint/2010/main" val="41213910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634D62F-9901-A8C5-C4EB-217BFFB410C1}"/>
              </a:ext>
            </a:extLst>
          </p:cNvPr>
          <p:cNvSpPr>
            <a:spLocks noGrp="1"/>
          </p:cNvSpPr>
          <p:nvPr>
            <p:ph type="title"/>
          </p:nvPr>
        </p:nvSpPr>
        <p:spPr>
          <a:xfrm>
            <a:off x="1133515" y="405516"/>
            <a:ext cx="10176151" cy="1097519"/>
          </a:xfrm>
        </p:spPr>
        <p:txBody>
          <a:bodyPr anchor="ctr">
            <a:normAutofit/>
          </a:bodyPr>
          <a:lstStyle/>
          <a:p>
            <a:r>
              <a:rPr lang="en-US" sz="4000" dirty="0"/>
              <a:t>Priorities by Region – Mid Hudson</a:t>
            </a:r>
          </a:p>
        </p:txBody>
      </p:sp>
      <p:sp>
        <p:nvSpPr>
          <p:cNvPr id="11" name="Rectangle 10">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2D0E7BD0-DD94-A94C-9F05-DB057CF7377E}"/>
              </a:ext>
            </a:extLst>
          </p:cNvPr>
          <p:cNvGraphicFramePr>
            <a:graphicFrameLocks noGrp="1"/>
          </p:cNvGraphicFramePr>
          <p:nvPr>
            <p:ph idx="1"/>
            <p:extLst>
              <p:ext uri="{D42A27DB-BD31-4B8C-83A1-F6EECF244321}">
                <p14:modId xmlns:p14="http://schemas.microsoft.com/office/powerpoint/2010/main" val="3116810466"/>
              </p:ext>
            </p:extLst>
          </p:nvPr>
        </p:nvGraphicFramePr>
        <p:xfrm>
          <a:off x="722352" y="1503035"/>
          <a:ext cx="10754630" cy="489319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151046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634D62F-9901-A8C5-C4EB-217BFFB410C1}"/>
              </a:ext>
            </a:extLst>
          </p:cNvPr>
          <p:cNvSpPr>
            <a:spLocks noGrp="1"/>
          </p:cNvSpPr>
          <p:nvPr>
            <p:ph type="title"/>
          </p:nvPr>
        </p:nvSpPr>
        <p:spPr>
          <a:xfrm>
            <a:off x="1007923" y="285889"/>
            <a:ext cx="10176151" cy="1097519"/>
          </a:xfrm>
        </p:spPr>
        <p:txBody>
          <a:bodyPr anchor="ctr">
            <a:normAutofit/>
          </a:bodyPr>
          <a:lstStyle/>
          <a:p>
            <a:r>
              <a:rPr lang="en-US" sz="4000"/>
              <a:t>Priorities by Region – Mohawk Valley</a:t>
            </a:r>
          </a:p>
        </p:txBody>
      </p:sp>
      <p:sp>
        <p:nvSpPr>
          <p:cNvPr id="11" name="Rectangle 10">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4B798817-F30D-7B99-0CBC-9996E786E862}"/>
              </a:ext>
            </a:extLst>
          </p:cNvPr>
          <p:cNvGraphicFramePr>
            <a:graphicFrameLocks noGrp="1"/>
          </p:cNvGraphicFramePr>
          <p:nvPr>
            <p:ph idx="1"/>
            <p:extLst>
              <p:ext uri="{D42A27DB-BD31-4B8C-83A1-F6EECF244321}">
                <p14:modId xmlns:p14="http://schemas.microsoft.com/office/powerpoint/2010/main" val="2654428751"/>
              </p:ext>
            </p:extLst>
          </p:nvPr>
        </p:nvGraphicFramePr>
        <p:xfrm>
          <a:off x="718683" y="1259342"/>
          <a:ext cx="10754630" cy="518870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0475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634D62F-9901-A8C5-C4EB-217BFFB410C1}"/>
              </a:ext>
            </a:extLst>
          </p:cNvPr>
          <p:cNvSpPr>
            <a:spLocks noGrp="1"/>
          </p:cNvSpPr>
          <p:nvPr>
            <p:ph type="title"/>
          </p:nvPr>
        </p:nvSpPr>
        <p:spPr>
          <a:xfrm>
            <a:off x="1007923" y="285889"/>
            <a:ext cx="10176151" cy="1097519"/>
          </a:xfrm>
        </p:spPr>
        <p:txBody>
          <a:bodyPr anchor="ctr">
            <a:normAutofit/>
          </a:bodyPr>
          <a:lstStyle/>
          <a:p>
            <a:r>
              <a:rPr lang="en-US" sz="4000" dirty="0"/>
              <a:t>Priorities by Region – New York City</a:t>
            </a:r>
          </a:p>
        </p:txBody>
      </p:sp>
      <p:sp>
        <p:nvSpPr>
          <p:cNvPr id="11" name="Rectangle 10">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B68DD918-CDC4-DF53-E576-F761B3E995BF}"/>
              </a:ext>
            </a:extLst>
          </p:cNvPr>
          <p:cNvGraphicFramePr>
            <a:graphicFrameLocks noGrp="1"/>
          </p:cNvGraphicFramePr>
          <p:nvPr>
            <p:ph idx="1"/>
            <p:extLst>
              <p:ext uri="{D42A27DB-BD31-4B8C-83A1-F6EECF244321}">
                <p14:modId xmlns:p14="http://schemas.microsoft.com/office/powerpoint/2010/main" val="4239194799"/>
              </p:ext>
            </p:extLst>
          </p:nvPr>
        </p:nvGraphicFramePr>
        <p:xfrm>
          <a:off x="722351" y="1477109"/>
          <a:ext cx="10977279" cy="491911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715716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634D62F-9901-A8C5-C4EB-217BFFB410C1}"/>
              </a:ext>
            </a:extLst>
          </p:cNvPr>
          <p:cNvSpPr>
            <a:spLocks noGrp="1"/>
          </p:cNvSpPr>
          <p:nvPr>
            <p:ph type="title"/>
          </p:nvPr>
        </p:nvSpPr>
        <p:spPr>
          <a:xfrm>
            <a:off x="1133515" y="715379"/>
            <a:ext cx="10176151" cy="1097519"/>
          </a:xfrm>
        </p:spPr>
        <p:txBody>
          <a:bodyPr anchor="ctr">
            <a:normAutofit/>
          </a:bodyPr>
          <a:lstStyle/>
          <a:p>
            <a:r>
              <a:rPr lang="en-US" sz="4000" dirty="0"/>
              <a:t>Priorities by Region – North Country</a:t>
            </a:r>
          </a:p>
        </p:txBody>
      </p:sp>
      <p:sp>
        <p:nvSpPr>
          <p:cNvPr id="11" name="Rectangle 10">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75EABEA4-F7B1-DBEC-38D8-829C029B64A6}"/>
              </a:ext>
            </a:extLst>
          </p:cNvPr>
          <p:cNvGraphicFramePr>
            <a:graphicFrameLocks noGrp="1"/>
          </p:cNvGraphicFramePr>
          <p:nvPr>
            <p:ph idx="1"/>
            <p:extLst>
              <p:ext uri="{D42A27DB-BD31-4B8C-83A1-F6EECF244321}">
                <p14:modId xmlns:p14="http://schemas.microsoft.com/office/powerpoint/2010/main" val="1526757060"/>
              </p:ext>
            </p:extLst>
          </p:nvPr>
        </p:nvGraphicFramePr>
        <p:xfrm>
          <a:off x="722352" y="1908550"/>
          <a:ext cx="10754630" cy="448767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569429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634D62F-9901-A8C5-C4EB-217BFFB410C1}"/>
              </a:ext>
            </a:extLst>
          </p:cNvPr>
          <p:cNvSpPr>
            <a:spLocks noGrp="1"/>
          </p:cNvSpPr>
          <p:nvPr>
            <p:ph type="title"/>
          </p:nvPr>
        </p:nvSpPr>
        <p:spPr>
          <a:xfrm>
            <a:off x="1133515" y="405516"/>
            <a:ext cx="10176151" cy="1097519"/>
          </a:xfrm>
        </p:spPr>
        <p:txBody>
          <a:bodyPr anchor="ctr">
            <a:normAutofit/>
          </a:bodyPr>
          <a:lstStyle/>
          <a:p>
            <a:r>
              <a:rPr lang="en-US" sz="4000" dirty="0"/>
              <a:t>Priorities by Region – Southern Tier</a:t>
            </a:r>
          </a:p>
        </p:txBody>
      </p:sp>
      <p:sp>
        <p:nvSpPr>
          <p:cNvPr id="11" name="Rectangle 10">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A5EA7BD8-F136-CE7A-E34C-6A02FAD2AB41}"/>
              </a:ext>
            </a:extLst>
          </p:cNvPr>
          <p:cNvGraphicFramePr>
            <a:graphicFrameLocks noGrp="1"/>
          </p:cNvGraphicFramePr>
          <p:nvPr>
            <p:ph idx="1"/>
            <p:extLst>
              <p:ext uri="{D42A27DB-BD31-4B8C-83A1-F6EECF244321}">
                <p14:modId xmlns:p14="http://schemas.microsoft.com/office/powerpoint/2010/main" val="3097555155"/>
              </p:ext>
            </p:extLst>
          </p:nvPr>
        </p:nvGraphicFramePr>
        <p:xfrm>
          <a:off x="722351" y="1503036"/>
          <a:ext cx="10953833" cy="489319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322738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634D62F-9901-A8C5-C4EB-217BFFB410C1}"/>
              </a:ext>
            </a:extLst>
          </p:cNvPr>
          <p:cNvSpPr>
            <a:spLocks noGrp="1"/>
          </p:cNvSpPr>
          <p:nvPr>
            <p:ph type="title"/>
          </p:nvPr>
        </p:nvSpPr>
        <p:spPr>
          <a:xfrm>
            <a:off x="1133515" y="432420"/>
            <a:ext cx="10176151" cy="1097519"/>
          </a:xfrm>
        </p:spPr>
        <p:txBody>
          <a:bodyPr anchor="ctr">
            <a:normAutofit/>
          </a:bodyPr>
          <a:lstStyle/>
          <a:p>
            <a:r>
              <a:rPr lang="en-US" sz="4000" dirty="0"/>
              <a:t>Priorities by Region – Western NY</a:t>
            </a:r>
          </a:p>
        </p:txBody>
      </p:sp>
      <p:sp>
        <p:nvSpPr>
          <p:cNvPr id="11" name="Rectangle 10">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2EBF505A-6970-A646-571C-749E2F5FCBEA}"/>
              </a:ext>
            </a:extLst>
          </p:cNvPr>
          <p:cNvGraphicFramePr>
            <a:graphicFrameLocks noGrp="1"/>
          </p:cNvGraphicFramePr>
          <p:nvPr>
            <p:ph idx="1"/>
            <p:extLst>
              <p:ext uri="{D42A27DB-BD31-4B8C-83A1-F6EECF244321}">
                <p14:modId xmlns:p14="http://schemas.microsoft.com/office/powerpoint/2010/main" val="2163721656"/>
              </p:ext>
            </p:extLst>
          </p:nvPr>
        </p:nvGraphicFramePr>
        <p:xfrm>
          <a:off x="797168" y="1529940"/>
          <a:ext cx="10679813" cy="486628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758050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01F8115-4E47-66E3-E3CD-CE78703BC5E0}"/>
              </a:ext>
            </a:extLst>
          </p:cNvPr>
          <p:cNvSpPr>
            <a:spLocks noGrp="1"/>
          </p:cNvSpPr>
          <p:nvPr>
            <p:ph type="title"/>
          </p:nvPr>
        </p:nvSpPr>
        <p:spPr>
          <a:xfrm>
            <a:off x="1174496" y="-310060"/>
            <a:ext cx="9688296" cy="1642969"/>
          </a:xfrm>
        </p:spPr>
        <p:txBody>
          <a:bodyPr anchor="b">
            <a:normAutofit/>
          </a:bodyPr>
          <a:lstStyle/>
          <a:p>
            <a:r>
              <a:rPr lang="en-US" sz="4000" dirty="0"/>
              <a:t>Other Priorities</a:t>
            </a:r>
          </a:p>
        </p:txBody>
      </p:sp>
      <p:graphicFrame>
        <p:nvGraphicFramePr>
          <p:cNvPr id="14" name="Content Placeholder 2">
            <a:extLst>
              <a:ext uri="{FF2B5EF4-FFF2-40B4-BE49-F238E27FC236}">
                <a16:creationId xmlns:a16="http://schemas.microsoft.com/office/drawing/2014/main" id="{B6FCDBA9-0525-3323-2526-0C80892BD77F}"/>
              </a:ext>
            </a:extLst>
          </p:cNvPr>
          <p:cNvGraphicFramePr>
            <a:graphicFrameLocks noGrp="1"/>
          </p:cNvGraphicFramePr>
          <p:nvPr>
            <p:ph idx="1"/>
            <p:extLst>
              <p:ext uri="{D42A27DB-BD31-4B8C-83A1-F6EECF244321}">
                <p14:modId xmlns:p14="http://schemas.microsoft.com/office/powerpoint/2010/main" val="811051176"/>
              </p:ext>
            </p:extLst>
          </p:nvPr>
        </p:nvGraphicFramePr>
        <p:xfrm>
          <a:off x="890211" y="1483760"/>
          <a:ext cx="10677499" cy="46195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Rectangle 9">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467165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726A121-CCAF-392C-A4FC-34C31B603C8B}"/>
              </a:ext>
            </a:extLst>
          </p:cNvPr>
          <p:cNvSpPr>
            <a:spLocks noGrp="1"/>
          </p:cNvSpPr>
          <p:nvPr>
            <p:ph type="title"/>
          </p:nvPr>
        </p:nvSpPr>
        <p:spPr>
          <a:xfrm>
            <a:off x="1007923" y="246456"/>
            <a:ext cx="10176151" cy="1097519"/>
          </a:xfrm>
        </p:spPr>
        <p:txBody>
          <a:bodyPr anchor="ctr">
            <a:normAutofit/>
          </a:bodyPr>
          <a:lstStyle/>
          <a:p>
            <a:r>
              <a:rPr lang="en-US" sz="4000" dirty="0"/>
              <a:t>Measures</a:t>
            </a:r>
          </a:p>
        </p:txBody>
      </p:sp>
      <p:sp>
        <p:nvSpPr>
          <p:cNvPr id="15" name="Rectangle 14">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Content Placeholder 6">
            <a:extLst>
              <a:ext uri="{FF2B5EF4-FFF2-40B4-BE49-F238E27FC236}">
                <a16:creationId xmlns:a16="http://schemas.microsoft.com/office/drawing/2014/main" id="{9003C785-4D8A-D048-E5F8-32AAD7FC319D}"/>
              </a:ext>
            </a:extLst>
          </p:cNvPr>
          <p:cNvGraphicFramePr>
            <a:graphicFrameLocks noGrp="1"/>
          </p:cNvGraphicFramePr>
          <p:nvPr>
            <p:ph idx="1"/>
            <p:extLst>
              <p:ext uri="{D42A27DB-BD31-4B8C-83A1-F6EECF244321}">
                <p14:modId xmlns:p14="http://schemas.microsoft.com/office/powerpoint/2010/main" val="4110799783"/>
              </p:ext>
            </p:extLst>
          </p:nvPr>
        </p:nvGraphicFramePr>
        <p:xfrm>
          <a:off x="287470" y="1551354"/>
          <a:ext cx="5867141" cy="420869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Chart 7">
            <a:extLst>
              <a:ext uri="{FF2B5EF4-FFF2-40B4-BE49-F238E27FC236}">
                <a16:creationId xmlns:a16="http://schemas.microsoft.com/office/drawing/2014/main" id="{4EA0FFFA-2614-B95D-BABE-B8DCE9B55EF5}"/>
              </a:ext>
            </a:extLst>
          </p:cNvPr>
          <p:cNvGraphicFramePr>
            <a:graphicFrameLocks/>
          </p:cNvGraphicFramePr>
          <p:nvPr>
            <p:extLst>
              <p:ext uri="{D42A27DB-BD31-4B8C-83A1-F6EECF244321}">
                <p14:modId xmlns:p14="http://schemas.microsoft.com/office/powerpoint/2010/main" val="1240687486"/>
              </p:ext>
            </p:extLst>
          </p:nvPr>
        </p:nvGraphicFramePr>
        <p:xfrm>
          <a:off x="6720451" y="1742561"/>
          <a:ext cx="4982171" cy="401748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9112741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726A121-CCAF-392C-A4FC-34C31B603C8B}"/>
              </a:ext>
            </a:extLst>
          </p:cNvPr>
          <p:cNvSpPr>
            <a:spLocks noGrp="1"/>
          </p:cNvSpPr>
          <p:nvPr>
            <p:ph type="title"/>
          </p:nvPr>
        </p:nvSpPr>
        <p:spPr>
          <a:xfrm>
            <a:off x="1007922" y="88800"/>
            <a:ext cx="10176151" cy="1097519"/>
          </a:xfrm>
        </p:spPr>
        <p:txBody>
          <a:bodyPr anchor="ctr">
            <a:normAutofit/>
          </a:bodyPr>
          <a:lstStyle/>
          <a:p>
            <a:r>
              <a:rPr lang="en-US" sz="4000" dirty="0"/>
              <a:t>Proposed CHA/CHIP 6-Year Cycle</a:t>
            </a:r>
          </a:p>
        </p:txBody>
      </p:sp>
      <p:sp>
        <p:nvSpPr>
          <p:cNvPr id="15" name="Rectangle 14">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diagram of a chip cycle&#10;&#10;Description automatically generated">
            <a:extLst>
              <a:ext uri="{FF2B5EF4-FFF2-40B4-BE49-F238E27FC236}">
                <a16:creationId xmlns:a16="http://schemas.microsoft.com/office/drawing/2014/main" id="{7CD81E65-70CA-A6CF-2ADF-D79078E28418}"/>
              </a:ext>
            </a:extLst>
          </p:cNvPr>
          <p:cNvPicPr>
            <a:picLocks noGrp="1" noChangeAspect="1"/>
          </p:cNvPicPr>
          <p:nvPr>
            <p:ph idx="1"/>
          </p:nvPr>
        </p:nvPicPr>
        <p:blipFill rotWithShape="1">
          <a:blip r:embed="rId3">
            <a:extLst>
              <a:ext uri="{28A0092B-C50C-407E-A947-70E740481C1C}">
                <a14:useLocalDpi xmlns:a14="http://schemas.microsoft.com/office/drawing/2010/main" val="0"/>
              </a:ext>
            </a:extLst>
          </a:blip>
          <a:srcRect t="15523" r="563" b="14632"/>
          <a:stretch/>
        </p:blipFill>
        <p:spPr>
          <a:xfrm>
            <a:off x="1740926" y="1082565"/>
            <a:ext cx="9105749" cy="4940807"/>
          </a:xfrm>
        </p:spPr>
      </p:pic>
    </p:spTree>
    <p:extLst>
      <p:ext uri="{BB962C8B-B14F-4D97-AF65-F5344CB8AC3E}">
        <p14:creationId xmlns:p14="http://schemas.microsoft.com/office/powerpoint/2010/main" val="154293410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B9C0782-D791-7A01-28FE-D30D7A2BAD49}"/>
              </a:ext>
            </a:extLst>
          </p:cNvPr>
          <p:cNvSpPr>
            <a:spLocks noGrp="1"/>
          </p:cNvSpPr>
          <p:nvPr>
            <p:ph type="title"/>
          </p:nvPr>
        </p:nvSpPr>
        <p:spPr>
          <a:xfrm>
            <a:off x="1098346" y="285889"/>
            <a:ext cx="10176151" cy="1097519"/>
          </a:xfrm>
        </p:spPr>
        <p:txBody>
          <a:bodyPr anchor="ctr">
            <a:normAutofit/>
          </a:bodyPr>
          <a:lstStyle/>
          <a:p>
            <a:r>
              <a:rPr lang="en-US" sz="4000" dirty="0"/>
              <a:t>Plans for Combined CHA/CHIP for Next Cycle</a:t>
            </a:r>
          </a:p>
        </p:txBody>
      </p:sp>
      <p:sp>
        <p:nvSpPr>
          <p:cNvPr id="11" name="Rectangle 10">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842223C3-F077-F6A6-EACA-796B5FB83872}"/>
              </a:ext>
            </a:extLst>
          </p:cNvPr>
          <p:cNvGraphicFramePr>
            <a:graphicFrameLocks noGrp="1"/>
          </p:cNvGraphicFramePr>
          <p:nvPr>
            <p:ph idx="1"/>
            <p:extLst>
              <p:ext uri="{D42A27DB-BD31-4B8C-83A1-F6EECF244321}">
                <p14:modId xmlns:p14="http://schemas.microsoft.com/office/powerpoint/2010/main" val="3847153490"/>
              </p:ext>
            </p:extLst>
          </p:nvPr>
        </p:nvGraphicFramePr>
        <p:xfrm>
          <a:off x="722352" y="1512277"/>
          <a:ext cx="10754630" cy="451107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0593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0">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53B189D-29E3-1D58-39FB-3C66847293A0}"/>
              </a:ext>
            </a:extLst>
          </p:cNvPr>
          <p:cNvSpPr>
            <a:spLocks noGrp="1"/>
          </p:cNvSpPr>
          <p:nvPr>
            <p:ph type="title"/>
          </p:nvPr>
        </p:nvSpPr>
        <p:spPr>
          <a:xfrm>
            <a:off x="1180408" y="257342"/>
            <a:ext cx="10176151" cy="1097519"/>
          </a:xfrm>
        </p:spPr>
        <p:txBody>
          <a:bodyPr anchor="ctr">
            <a:normAutofit/>
          </a:bodyPr>
          <a:lstStyle/>
          <a:p>
            <a:r>
              <a:rPr lang="en-US" sz="4000" dirty="0"/>
              <a:t>Makeup of Respondents by Region</a:t>
            </a:r>
          </a:p>
        </p:txBody>
      </p:sp>
      <p:sp>
        <p:nvSpPr>
          <p:cNvPr id="19" name="Rectangle 12">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4">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4">
            <a:extLst>
              <a:ext uri="{FF2B5EF4-FFF2-40B4-BE49-F238E27FC236}">
                <a16:creationId xmlns:a16="http://schemas.microsoft.com/office/drawing/2014/main" id="{F450470E-F35A-3ABA-91B4-4E2DBED65597}"/>
              </a:ext>
            </a:extLst>
          </p:cNvPr>
          <p:cNvGraphicFramePr>
            <a:graphicFrameLocks noGrp="1"/>
          </p:cNvGraphicFramePr>
          <p:nvPr>
            <p:ph idx="1"/>
            <p:extLst>
              <p:ext uri="{D42A27DB-BD31-4B8C-83A1-F6EECF244321}">
                <p14:modId xmlns:p14="http://schemas.microsoft.com/office/powerpoint/2010/main" val="906195574"/>
              </p:ext>
            </p:extLst>
          </p:nvPr>
        </p:nvGraphicFramePr>
        <p:xfrm>
          <a:off x="413160" y="1479362"/>
          <a:ext cx="6104360" cy="433528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a:extLst>
              <a:ext uri="{FF2B5EF4-FFF2-40B4-BE49-F238E27FC236}">
                <a16:creationId xmlns:a16="http://schemas.microsoft.com/office/drawing/2014/main" id="{13D05E9D-34E7-DF22-73D3-E23084576B14}"/>
              </a:ext>
            </a:extLst>
          </p:cNvPr>
          <p:cNvGraphicFramePr>
            <a:graphicFrameLocks/>
          </p:cNvGraphicFramePr>
          <p:nvPr>
            <p:extLst>
              <p:ext uri="{D42A27DB-BD31-4B8C-83A1-F6EECF244321}">
                <p14:modId xmlns:p14="http://schemas.microsoft.com/office/powerpoint/2010/main" val="3262261188"/>
              </p:ext>
            </p:extLst>
          </p:nvPr>
        </p:nvGraphicFramePr>
        <p:xfrm>
          <a:off x="6814782" y="1735416"/>
          <a:ext cx="5097197" cy="382317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8340481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346177D-ADC4-4968-B747-5CFCD390B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19A272C-2768-7445-A280-2020D7DC1A2D}"/>
              </a:ext>
            </a:extLst>
          </p:cNvPr>
          <p:cNvSpPr>
            <a:spLocks noGrp="1"/>
          </p:cNvSpPr>
          <p:nvPr>
            <p:ph type="title"/>
          </p:nvPr>
        </p:nvSpPr>
        <p:spPr>
          <a:xfrm>
            <a:off x="3218552" y="233711"/>
            <a:ext cx="5754896" cy="902435"/>
          </a:xfrm>
        </p:spPr>
        <p:txBody>
          <a:bodyPr vert="horz" lIns="91440" tIns="45720" rIns="91440" bIns="45720" rtlCol="0" anchor="b">
            <a:normAutofit/>
          </a:bodyPr>
          <a:lstStyle/>
          <a:p>
            <a:pPr defTabSz="914400">
              <a:lnSpc>
                <a:spcPct val="90000"/>
              </a:lnSpc>
            </a:pPr>
            <a:r>
              <a:rPr lang="en-US" sz="4000" kern="1200" dirty="0">
                <a:solidFill>
                  <a:schemeClr val="tx1"/>
                </a:solidFill>
                <a:latin typeface="+mj-lt"/>
                <a:ea typeface="+mj-ea"/>
                <a:cs typeface="+mj-cs"/>
              </a:rPr>
              <a:t>Healthy People 2030</a:t>
            </a:r>
          </a:p>
        </p:txBody>
      </p:sp>
      <p:sp>
        <p:nvSpPr>
          <p:cNvPr id="5" name="TextBox 4">
            <a:extLst>
              <a:ext uri="{FF2B5EF4-FFF2-40B4-BE49-F238E27FC236}">
                <a16:creationId xmlns:a16="http://schemas.microsoft.com/office/drawing/2014/main" id="{955E32D3-91CF-2EFA-4718-924AD709A84E}"/>
              </a:ext>
            </a:extLst>
          </p:cNvPr>
          <p:cNvSpPr txBox="1"/>
          <p:nvPr/>
        </p:nvSpPr>
        <p:spPr>
          <a:xfrm>
            <a:off x="6547821" y="1696422"/>
            <a:ext cx="5644177" cy="4262459"/>
          </a:xfrm>
          <a:prstGeom prst="rect">
            <a:avLst/>
          </a:prstGeom>
        </p:spPr>
        <p:txBody>
          <a:bodyPr vert="horz" lIns="91440" tIns="45720" rIns="91440" bIns="45720" rtlCol="0" anchor="t">
            <a:normAutofit fontScale="70000" lnSpcReduction="20000"/>
          </a:bodyPr>
          <a:lstStyle/>
          <a:p>
            <a:pPr>
              <a:lnSpc>
                <a:spcPct val="200000"/>
              </a:lnSpc>
              <a:spcAft>
                <a:spcPts val="600"/>
              </a:spcAft>
            </a:pPr>
            <a:r>
              <a:rPr lang="en-US" sz="2900" b="1" dirty="0"/>
              <a:t>Top 5 Healthy People 2030 Priority Areas:</a:t>
            </a:r>
          </a:p>
          <a:p>
            <a:pPr marL="228600" indent="-457200">
              <a:lnSpc>
                <a:spcPct val="200000"/>
              </a:lnSpc>
              <a:spcAft>
                <a:spcPts val="600"/>
              </a:spcAft>
              <a:buFont typeface="+mj-lt"/>
              <a:buAutoNum type="arabicPeriod"/>
            </a:pPr>
            <a:r>
              <a:rPr lang="en-US" sz="2900" dirty="0"/>
              <a:t>Addiction (90.57%)</a:t>
            </a:r>
          </a:p>
          <a:p>
            <a:pPr marL="228600" indent="-457200">
              <a:lnSpc>
                <a:spcPct val="200000"/>
              </a:lnSpc>
              <a:spcAft>
                <a:spcPts val="600"/>
              </a:spcAft>
              <a:buFont typeface="+mj-lt"/>
              <a:buAutoNum type="arabicPeriod"/>
            </a:pPr>
            <a:r>
              <a:rPr lang="en-US" sz="2900" dirty="0"/>
              <a:t>Drug and Alcohol Use (88.68%)</a:t>
            </a:r>
          </a:p>
          <a:p>
            <a:pPr marL="228600" indent="-457200">
              <a:lnSpc>
                <a:spcPct val="200000"/>
              </a:lnSpc>
              <a:spcAft>
                <a:spcPts val="600"/>
              </a:spcAft>
              <a:buFont typeface="+mj-lt"/>
              <a:buAutoNum type="arabicPeriod"/>
            </a:pPr>
            <a:r>
              <a:rPr lang="en-US" sz="2900" dirty="0"/>
              <a:t>Health Care Access and Quality (84.91%)</a:t>
            </a:r>
          </a:p>
          <a:p>
            <a:pPr marL="228600" indent="-457200">
              <a:lnSpc>
                <a:spcPct val="200000"/>
              </a:lnSpc>
              <a:spcAft>
                <a:spcPts val="600"/>
              </a:spcAft>
              <a:buFont typeface="+mj-lt"/>
              <a:buAutoNum type="arabicPeriod"/>
            </a:pPr>
            <a:r>
              <a:rPr lang="en-US" sz="2900" dirty="0"/>
              <a:t>Mental Health and Mental Disorders (83.02%)</a:t>
            </a:r>
          </a:p>
          <a:p>
            <a:pPr marL="228600" indent="-457200">
              <a:lnSpc>
                <a:spcPct val="200000"/>
              </a:lnSpc>
              <a:spcAft>
                <a:spcPts val="600"/>
              </a:spcAft>
              <a:buFont typeface="+mj-lt"/>
              <a:buAutoNum type="arabicPeriod"/>
            </a:pPr>
            <a:r>
              <a:rPr lang="en-US" sz="2900" dirty="0"/>
              <a:t>Overweight and Obesity (81.13%)</a:t>
            </a:r>
          </a:p>
          <a:p>
            <a:pPr indent="-228600">
              <a:lnSpc>
                <a:spcPct val="90000"/>
              </a:lnSpc>
              <a:spcAft>
                <a:spcPts val="600"/>
              </a:spcAft>
              <a:buFont typeface="Arial" panose="020B0604020202020204" pitchFamily="34" charset="0"/>
              <a:buChar char="•"/>
            </a:pPr>
            <a:endParaRPr lang="en-US" sz="2000" dirty="0"/>
          </a:p>
          <a:p>
            <a:pPr indent="-228600">
              <a:lnSpc>
                <a:spcPct val="90000"/>
              </a:lnSpc>
              <a:spcAft>
                <a:spcPts val="600"/>
              </a:spcAft>
              <a:buFont typeface="Arial" panose="020B0604020202020204" pitchFamily="34" charset="0"/>
              <a:buChar char="•"/>
            </a:pPr>
            <a:endParaRPr lang="en-US" sz="2000" dirty="0"/>
          </a:p>
        </p:txBody>
      </p:sp>
      <p:sp>
        <p:nvSpPr>
          <p:cNvPr id="12" name="Rectangle 11">
            <a:extLst>
              <a:ext uri="{FF2B5EF4-FFF2-40B4-BE49-F238E27FC236}">
                <a16:creationId xmlns:a16="http://schemas.microsoft.com/office/drawing/2014/main" id="{0844A943-BF79-4FEA-ABB1-3BD54D236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6437CC72-F4A8-4DC3-AFAB-D22C482C81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ACA6288C-8A65-5B34-D90B-F6ECC06472D6}"/>
              </a:ext>
            </a:extLst>
          </p:cNvPr>
          <p:cNvGraphicFramePr>
            <a:graphicFrameLocks noGrp="1"/>
          </p:cNvGraphicFramePr>
          <p:nvPr>
            <p:ph idx="1"/>
            <p:extLst>
              <p:ext uri="{D42A27DB-BD31-4B8C-83A1-F6EECF244321}">
                <p14:modId xmlns:p14="http://schemas.microsoft.com/office/powerpoint/2010/main" val="2620187744"/>
              </p:ext>
            </p:extLst>
          </p:nvPr>
        </p:nvGraphicFramePr>
        <p:xfrm>
          <a:off x="396463" y="1369857"/>
          <a:ext cx="5754896" cy="45890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467591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B451617-2BFB-0172-9339-76CB09DC8985}"/>
              </a:ext>
            </a:extLst>
          </p:cNvPr>
          <p:cNvSpPr>
            <a:spLocks noGrp="1"/>
          </p:cNvSpPr>
          <p:nvPr>
            <p:ph type="title"/>
          </p:nvPr>
        </p:nvSpPr>
        <p:spPr>
          <a:xfrm>
            <a:off x="1007923" y="223010"/>
            <a:ext cx="10176151" cy="1097519"/>
          </a:xfrm>
        </p:spPr>
        <p:txBody>
          <a:bodyPr anchor="ctr">
            <a:normAutofit/>
          </a:bodyPr>
          <a:lstStyle/>
          <a:p>
            <a:r>
              <a:rPr lang="en-US" sz="4000" dirty="0"/>
              <a:t>Healthy People 2030 – Health Conditions</a:t>
            </a:r>
          </a:p>
        </p:txBody>
      </p:sp>
      <p:sp>
        <p:nvSpPr>
          <p:cNvPr id="11" name="Rectangle 10">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Chart 5">
            <a:extLst>
              <a:ext uri="{FF2B5EF4-FFF2-40B4-BE49-F238E27FC236}">
                <a16:creationId xmlns:a16="http://schemas.microsoft.com/office/drawing/2014/main" id="{16003A14-2E19-3D16-ECB5-9DD7980B8481}"/>
              </a:ext>
            </a:extLst>
          </p:cNvPr>
          <p:cNvGraphicFramePr>
            <a:graphicFrameLocks/>
          </p:cNvGraphicFramePr>
          <p:nvPr>
            <p:extLst>
              <p:ext uri="{D42A27DB-BD31-4B8C-83A1-F6EECF244321}">
                <p14:modId xmlns:p14="http://schemas.microsoft.com/office/powerpoint/2010/main" val="2786559631"/>
              </p:ext>
            </p:extLst>
          </p:nvPr>
        </p:nvGraphicFramePr>
        <p:xfrm>
          <a:off x="432223" y="1438755"/>
          <a:ext cx="11327549" cy="445216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625987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B451617-2BFB-0172-9339-76CB09DC8985}"/>
              </a:ext>
            </a:extLst>
          </p:cNvPr>
          <p:cNvSpPr>
            <a:spLocks noGrp="1"/>
          </p:cNvSpPr>
          <p:nvPr>
            <p:ph type="title"/>
          </p:nvPr>
        </p:nvSpPr>
        <p:spPr>
          <a:xfrm>
            <a:off x="1007923" y="405516"/>
            <a:ext cx="10176151" cy="1097519"/>
          </a:xfrm>
        </p:spPr>
        <p:txBody>
          <a:bodyPr anchor="ctr">
            <a:normAutofit/>
          </a:bodyPr>
          <a:lstStyle/>
          <a:p>
            <a:r>
              <a:rPr lang="en-US" sz="4000" dirty="0"/>
              <a:t>Healthy People 2030 – Health Behaviors</a:t>
            </a:r>
          </a:p>
        </p:txBody>
      </p:sp>
      <p:sp>
        <p:nvSpPr>
          <p:cNvPr id="11" name="Rectangle 10">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114C5372-0A6A-A159-77C0-52D0CB77055E}"/>
              </a:ext>
            </a:extLst>
          </p:cNvPr>
          <p:cNvGraphicFramePr>
            <a:graphicFrameLocks noGrp="1"/>
          </p:cNvGraphicFramePr>
          <p:nvPr>
            <p:ph idx="1"/>
            <p:extLst>
              <p:ext uri="{D42A27DB-BD31-4B8C-83A1-F6EECF244321}">
                <p14:modId xmlns:p14="http://schemas.microsoft.com/office/powerpoint/2010/main" val="718905993"/>
              </p:ext>
            </p:extLst>
          </p:nvPr>
        </p:nvGraphicFramePr>
        <p:xfrm>
          <a:off x="722352" y="1503036"/>
          <a:ext cx="10754630" cy="452031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358592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76CABD-B6D4-4C33-212C-913C8238E442}"/>
              </a:ext>
            </a:extLst>
          </p:cNvPr>
          <p:cNvSpPr>
            <a:spLocks noGrp="1"/>
          </p:cNvSpPr>
          <p:nvPr>
            <p:ph type="title"/>
          </p:nvPr>
        </p:nvSpPr>
        <p:spPr>
          <a:xfrm>
            <a:off x="1007923" y="250719"/>
            <a:ext cx="10176151" cy="1097519"/>
          </a:xfrm>
        </p:spPr>
        <p:txBody>
          <a:bodyPr anchor="ctr">
            <a:normAutofit/>
          </a:bodyPr>
          <a:lstStyle/>
          <a:p>
            <a:r>
              <a:rPr lang="en-US" sz="4000" dirty="0"/>
              <a:t>Healthy People 2030 - Populations</a:t>
            </a:r>
          </a:p>
        </p:txBody>
      </p:sp>
      <p:sp>
        <p:nvSpPr>
          <p:cNvPr id="11" name="Rectangle 10">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8C0E4B45-4B21-7F45-3FC9-D715B3DA35D1}"/>
              </a:ext>
            </a:extLst>
          </p:cNvPr>
          <p:cNvGraphicFramePr>
            <a:graphicFrameLocks noGrp="1"/>
          </p:cNvGraphicFramePr>
          <p:nvPr>
            <p:ph idx="1"/>
            <p:extLst>
              <p:ext uri="{D42A27DB-BD31-4B8C-83A1-F6EECF244321}">
                <p14:modId xmlns:p14="http://schemas.microsoft.com/office/powerpoint/2010/main" val="912366895"/>
              </p:ext>
            </p:extLst>
          </p:nvPr>
        </p:nvGraphicFramePr>
        <p:xfrm>
          <a:off x="718685" y="1418493"/>
          <a:ext cx="10754630" cy="464002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7598314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76CABD-B6D4-4C33-212C-913C8238E442}"/>
              </a:ext>
            </a:extLst>
          </p:cNvPr>
          <p:cNvSpPr>
            <a:spLocks noGrp="1"/>
          </p:cNvSpPr>
          <p:nvPr>
            <p:ph type="title"/>
          </p:nvPr>
        </p:nvSpPr>
        <p:spPr>
          <a:xfrm>
            <a:off x="1007923" y="250719"/>
            <a:ext cx="10176151" cy="1097519"/>
          </a:xfrm>
        </p:spPr>
        <p:txBody>
          <a:bodyPr anchor="ctr">
            <a:normAutofit/>
          </a:bodyPr>
          <a:lstStyle/>
          <a:p>
            <a:r>
              <a:rPr lang="en-US" sz="4000" dirty="0"/>
              <a:t>Healthy People 2030 – Settings &amp; Systems</a:t>
            </a:r>
          </a:p>
        </p:txBody>
      </p:sp>
      <p:sp>
        <p:nvSpPr>
          <p:cNvPr id="11" name="Rectangle 10">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Chart 6">
            <a:extLst>
              <a:ext uri="{FF2B5EF4-FFF2-40B4-BE49-F238E27FC236}">
                <a16:creationId xmlns:a16="http://schemas.microsoft.com/office/drawing/2014/main" id="{E0B23165-A709-ADDF-A9CD-421C77B06B3E}"/>
              </a:ext>
            </a:extLst>
          </p:cNvPr>
          <p:cNvGraphicFramePr>
            <a:graphicFrameLocks/>
          </p:cNvGraphicFramePr>
          <p:nvPr>
            <p:extLst>
              <p:ext uri="{D42A27DB-BD31-4B8C-83A1-F6EECF244321}">
                <p14:modId xmlns:p14="http://schemas.microsoft.com/office/powerpoint/2010/main" val="2883756856"/>
              </p:ext>
            </p:extLst>
          </p:nvPr>
        </p:nvGraphicFramePr>
        <p:xfrm>
          <a:off x="800100" y="1317687"/>
          <a:ext cx="10591800" cy="488852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758734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76CABD-B6D4-4C33-212C-913C8238E442}"/>
              </a:ext>
            </a:extLst>
          </p:cNvPr>
          <p:cNvSpPr>
            <a:spLocks noGrp="1"/>
          </p:cNvSpPr>
          <p:nvPr>
            <p:ph type="title"/>
          </p:nvPr>
        </p:nvSpPr>
        <p:spPr>
          <a:xfrm>
            <a:off x="1007923" y="250719"/>
            <a:ext cx="10176151" cy="1097519"/>
          </a:xfrm>
        </p:spPr>
        <p:txBody>
          <a:bodyPr anchor="ctr">
            <a:normAutofit fontScale="90000"/>
          </a:bodyPr>
          <a:lstStyle/>
          <a:p>
            <a:r>
              <a:rPr lang="en-US" sz="4000" dirty="0"/>
              <a:t>Healthy People 2030 – Social Determinants of Health</a:t>
            </a:r>
          </a:p>
        </p:txBody>
      </p:sp>
      <p:sp>
        <p:nvSpPr>
          <p:cNvPr id="11" name="Rectangle 10">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Chart 5">
            <a:extLst>
              <a:ext uri="{FF2B5EF4-FFF2-40B4-BE49-F238E27FC236}">
                <a16:creationId xmlns:a16="http://schemas.microsoft.com/office/drawing/2014/main" id="{AE27525C-513E-70B6-EE89-4A49AF3BDC18}"/>
              </a:ext>
            </a:extLst>
          </p:cNvPr>
          <p:cNvGraphicFramePr>
            <a:graphicFrameLocks/>
          </p:cNvGraphicFramePr>
          <p:nvPr>
            <p:extLst>
              <p:ext uri="{D42A27DB-BD31-4B8C-83A1-F6EECF244321}">
                <p14:modId xmlns:p14="http://schemas.microsoft.com/office/powerpoint/2010/main" val="3490048648"/>
              </p:ext>
            </p:extLst>
          </p:nvPr>
        </p:nvGraphicFramePr>
        <p:xfrm>
          <a:off x="838198" y="1207476"/>
          <a:ext cx="10515599" cy="488852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2487836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7">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01F8115-4E47-66E3-E3CD-CE78703BC5E0}"/>
              </a:ext>
            </a:extLst>
          </p:cNvPr>
          <p:cNvSpPr>
            <a:spLocks noGrp="1"/>
          </p:cNvSpPr>
          <p:nvPr>
            <p:ph type="title"/>
          </p:nvPr>
        </p:nvSpPr>
        <p:spPr>
          <a:xfrm>
            <a:off x="1251852" y="-568530"/>
            <a:ext cx="9688296" cy="1642969"/>
          </a:xfrm>
        </p:spPr>
        <p:txBody>
          <a:bodyPr anchor="b">
            <a:normAutofit/>
          </a:bodyPr>
          <a:lstStyle/>
          <a:p>
            <a:r>
              <a:rPr lang="en-US" sz="4000" dirty="0"/>
              <a:t>Conclusions</a:t>
            </a:r>
          </a:p>
        </p:txBody>
      </p:sp>
      <p:graphicFrame>
        <p:nvGraphicFramePr>
          <p:cNvPr id="14" name="Content Placeholder 2">
            <a:extLst>
              <a:ext uri="{FF2B5EF4-FFF2-40B4-BE49-F238E27FC236}">
                <a16:creationId xmlns:a16="http://schemas.microsoft.com/office/drawing/2014/main" id="{39928AD7-923B-0068-7458-B1783C3EB64A}"/>
              </a:ext>
            </a:extLst>
          </p:cNvPr>
          <p:cNvGraphicFramePr>
            <a:graphicFrameLocks noGrp="1"/>
          </p:cNvGraphicFramePr>
          <p:nvPr>
            <p:ph idx="1"/>
            <p:extLst>
              <p:ext uri="{D42A27DB-BD31-4B8C-83A1-F6EECF244321}">
                <p14:modId xmlns:p14="http://schemas.microsoft.com/office/powerpoint/2010/main" val="2649945076"/>
              </p:ext>
            </p:extLst>
          </p:nvPr>
        </p:nvGraphicFramePr>
        <p:xfrm>
          <a:off x="1174495" y="1189823"/>
          <a:ext cx="10018642" cy="47931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2" name="Rectangle 9">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11">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176274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3"/>
          <p:cNvSpPr/>
          <p:nvPr/>
        </p:nvSpPr>
        <p:spPr>
          <a:xfrm>
            <a:off x="9591209" y="0"/>
            <a:ext cx="2600791" cy="3678197"/>
          </a:xfrm>
          <a:custGeom>
            <a:avLst/>
            <a:gdLst/>
            <a:ahLst/>
            <a:cxnLst/>
            <a:rect l="l" t="t" r="r" b="b"/>
            <a:pathLst>
              <a:path w="3901187" h="5517295">
                <a:moveTo>
                  <a:pt x="0" y="0"/>
                </a:moveTo>
                <a:lnTo>
                  <a:pt x="3901187" y="0"/>
                </a:lnTo>
                <a:lnTo>
                  <a:pt x="3901187" y="5517295"/>
                </a:lnTo>
                <a:lnTo>
                  <a:pt x="0" y="551729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4" name="Freeform 4"/>
          <p:cNvSpPr/>
          <p:nvPr/>
        </p:nvSpPr>
        <p:spPr>
          <a:xfrm rot="5400000">
            <a:off x="542494" y="3696410"/>
            <a:ext cx="2619097" cy="3704085"/>
          </a:xfrm>
          <a:custGeom>
            <a:avLst/>
            <a:gdLst/>
            <a:ahLst/>
            <a:cxnLst/>
            <a:rect l="l" t="t" r="r" b="b"/>
            <a:pathLst>
              <a:path w="3928645" h="5556127">
                <a:moveTo>
                  <a:pt x="0" y="0"/>
                </a:moveTo>
                <a:lnTo>
                  <a:pt x="3928645" y="0"/>
                </a:lnTo>
                <a:lnTo>
                  <a:pt x="3928645" y="5556127"/>
                </a:lnTo>
                <a:lnTo>
                  <a:pt x="0" y="5556127"/>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5" name="Freeform 5"/>
          <p:cNvSpPr/>
          <p:nvPr/>
        </p:nvSpPr>
        <p:spPr>
          <a:xfrm rot="4031576">
            <a:off x="9247268" y="3555048"/>
            <a:ext cx="1899809" cy="4418159"/>
          </a:xfrm>
          <a:custGeom>
            <a:avLst/>
            <a:gdLst/>
            <a:ahLst/>
            <a:cxnLst/>
            <a:rect l="l" t="t" r="r" b="b"/>
            <a:pathLst>
              <a:path w="2849713" h="6627239">
                <a:moveTo>
                  <a:pt x="0" y="0"/>
                </a:moveTo>
                <a:lnTo>
                  <a:pt x="2849713" y="0"/>
                </a:lnTo>
                <a:lnTo>
                  <a:pt x="2849713" y="6627238"/>
                </a:lnTo>
                <a:lnTo>
                  <a:pt x="0" y="6627238"/>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6" name="Freeform 6"/>
          <p:cNvSpPr/>
          <p:nvPr/>
        </p:nvSpPr>
        <p:spPr>
          <a:xfrm rot="3409784" flipH="1" flipV="1">
            <a:off x="758224" y="-783846"/>
            <a:ext cx="1899809" cy="4418159"/>
          </a:xfrm>
          <a:custGeom>
            <a:avLst/>
            <a:gdLst/>
            <a:ahLst/>
            <a:cxnLst/>
            <a:rect l="l" t="t" r="r" b="b"/>
            <a:pathLst>
              <a:path w="2849713" h="6627239">
                <a:moveTo>
                  <a:pt x="2849713" y="6627239"/>
                </a:moveTo>
                <a:lnTo>
                  <a:pt x="0" y="6627239"/>
                </a:lnTo>
                <a:lnTo>
                  <a:pt x="0" y="0"/>
                </a:lnTo>
                <a:lnTo>
                  <a:pt x="2849713" y="0"/>
                </a:lnTo>
                <a:lnTo>
                  <a:pt x="2849713" y="6627239"/>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2" name="TextBox 1">
            <a:extLst>
              <a:ext uri="{FF2B5EF4-FFF2-40B4-BE49-F238E27FC236}">
                <a16:creationId xmlns:a16="http://schemas.microsoft.com/office/drawing/2014/main" id="{7E3C755F-E284-D93F-50FA-D836C4A8563A}"/>
              </a:ext>
            </a:extLst>
          </p:cNvPr>
          <p:cNvSpPr txBox="1"/>
          <p:nvPr/>
        </p:nvSpPr>
        <p:spPr>
          <a:xfrm>
            <a:off x="4009292" y="1859339"/>
            <a:ext cx="4173416" cy="3139321"/>
          </a:xfrm>
          <a:prstGeom prst="rect">
            <a:avLst/>
          </a:prstGeom>
          <a:noFill/>
        </p:spPr>
        <p:txBody>
          <a:bodyPr wrap="square" rtlCol="0">
            <a:spAutoFit/>
          </a:bodyPr>
          <a:lstStyle/>
          <a:p>
            <a:pPr algn="ctr"/>
            <a:r>
              <a:rPr lang="en-US" sz="6600" b="1" dirty="0">
                <a:latin typeface="+mj-lt"/>
              </a:rPr>
              <a:t>Questions or Feedback?</a:t>
            </a:r>
          </a:p>
        </p:txBody>
      </p:sp>
    </p:spTree>
    <p:extLst>
      <p:ext uri="{BB962C8B-B14F-4D97-AF65-F5344CB8AC3E}">
        <p14:creationId xmlns:p14="http://schemas.microsoft.com/office/powerpoint/2010/main" val="11257294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C960387-3BD4-66B1-58D8-1A0CB9395C54}"/>
              </a:ext>
            </a:extLst>
          </p:cNvPr>
          <p:cNvSpPr>
            <a:spLocks noGrp="1"/>
          </p:cNvSpPr>
          <p:nvPr>
            <p:ph type="title"/>
          </p:nvPr>
        </p:nvSpPr>
        <p:spPr>
          <a:xfrm>
            <a:off x="1110069" y="398481"/>
            <a:ext cx="10176151" cy="1097519"/>
          </a:xfrm>
        </p:spPr>
        <p:txBody>
          <a:bodyPr anchor="ctr">
            <a:normAutofit/>
          </a:bodyPr>
          <a:lstStyle/>
          <a:p>
            <a:r>
              <a:rPr lang="en-US" sz="4000" dirty="0"/>
              <a:t>Makeup of Respondents by Population Served</a:t>
            </a:r>
          </a:p>
        </p:txBody>
      </p:sp>
      <p:sp>
        <p:nvSpPr>
          <p:cNvPr id="8" name="Rectangle 11">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13">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0618180A-0E84-85FD-0310-9A1B26631AFD}"/>
              </a:ext>
            </a:extLst>
          </p:cNvPr>
          <p:cNvGraphicFramePr>
            <a:graphicFrameLocks noGrp="1"/>
          </p:cNvGraphicFramePr>
          <p:nvPr>
            <p:ph idx="1"/>
            <p:extLst>
              <p:ext uri="{D42A27DB-BD31-4B8C-83A1-F6EECF244321}">
                <p14:modId xmlns:p14="http://schemas.microsoft.com/office/powerpoint/2010/main" val="2141709647"/>
              </p:ext>
            </p:extLst>
          </p:nvPr>
        </p:nvGraphicFramePr>
        <p:xfrm>
          <a:off x="433754" y="1617785"/>
          <a:ext cx="5547471" cy="439249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id="{CEA63982-DC72-1BD9-C65F-73D6028604B2}"/>
              </a:ext>
            </a:extLst>
          </p:cNvPr>
          <p:cNvGraphicFramePr>
            <a:graphicFrameLocks/>
          </p:cNvGraphicFramePr>
          <p:nvPr>
            <p:extLst>
              <p:ext uri="{D42A27DB-BD31-4B8C-83A1-F6EECF244321}">
                <p14:modId xmlns:p14="http://schemas.microsoft.com/office/powerpoint/2010/main" val="1434477323"/>
              </p:ext>
            </p:extLst>
          </p:nvPr>
        </p:nvGraphicFramePr>
        <p:xfrm>
          <a:off x="6398144" y="1495999"/>
          <a:ext cx="5360102" cy="439249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6881705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89FA96C-FFA8-B85A-3EA9-8BC85189DD3E}"/>
              </a:ext>
            </a:extLst>
          </p:cNvPr>
          <p:cNvSpPr>
            <a:spLocks noGrp="1"/>
          </p:cNvSpPr>
          <p:nvPr>
            <p:ph type="title"/>
          </p:nvPr>
        </p:nvSpPr>
        <p:spPr>
          <a:xfrm>
            <a:off x="1077876" y="358898"/>
            <a:ext cx="10176151" cy="1097519"/>
          </a:xfrm>
        </p:spPr>
        <p:txBody>
          <a:bodyPr anchor="ctr">
            <a:normAutofit/>
          </a:bodyPr>
          <a:lstStyle/>
          <a:p>
            <a:r>
              <a:rPr lang="en-US" sz="4000" dirty="0"/>
              <a:t>Makeup of Respondents by Service Level</a:t>
            </a:r>
          </a:p>
        </p:txBody>
      </p:sp>
      <p:sp>
        <p:nvSpPr>
          <p:cNvPr id="12" name="Rectangle 11">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BFE67C26-AC9B-C2CA-BB72-FBA36ADC41A8}"/>
              </a:ext>
            </a:extLst>
          </p:cNvPr>
          <p:cNvGraphicFramePr>
            <a:graphicFrameLocks noGrp="1"/>
          </p:cNvGraphicFramePr>
          <p:nvPr>
            <p:ph idx="1"/>
            <p:extLst>
              <p:ext uri="{D42A27DB-BD31-4B8C-83A1-F6EECF244321}">
                <p14:modId xmlns:p14="http://schemas.microsoft.com/office/powerpoint/2010/main" val="2491354818"/>
              </p:ext>
            </p:extLst>
          </p:nvPr>
        </p:nvGraphicFramePr>
        <p:xfrm>
          <a:off x="386538" y="1526347"/>
          <a:ext cx="5859855" cy="411480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 name="Chart 4">
            <a:extLst>
              <a:ext uri="{FF2B5EF4-FFF2-40B4-BE49-F238E27FC236}">
                <a16:creationId xmlns:a16="http://schemas.microsoft.com/office/drawing/2014/main" id="{917F8C32-CB77-8B9F-0ADB-9536DF650E01}"/>
              </a:ext>
            </a:extLst>
          </p:cNvPr>
          <p:cNvGraphicFramePr>
            <a:graphicFrameLocks/>
          </p:cNvGraphicFramePr>
          <p:nvPr>
            <p:extLst>
              <p:ext uri="{D42A27DB-BD31-4B8C-83A1-F6EECF244321}">
                <p14:modId xmlns:p14="http://schemas.microsoft.com/office/powerpoint/2010/main" val="2048873064"/>
              </p:ext>
            </p:extLst>
          </p:nvPr>
        </p:nvGraphicFramePr>
        <p:xfrm>
          <a:off x="6632931" y="1715049"/>
          <a:ext cx="5172207" cy="3737395"/>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0456987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reeform 3"/>
          <p:cNvSpPr/>
          <p:nvPr/>
        </p:nvSpPr>
        <p:spPr>
          <a:xfrm>
            <a:off x="9591209" y="0"/>
            <a:ext cx="2600791" cy="3678197"/>
          </a:xfrm>
          <a:custGeom>
            <a:avLst/>
            <a:gdLst/>
            <a:ahLst/>
            <a:cxnLst/>
            <a:rect l="l" t="t" r="r" b="b"/>
            <a:pathLst>
              <a:path w="3901187" h="5517295">
                <a:moveTo>
                  <a:pt x="0" y="0"/>
                </a:moveTo>
                <a:lnTo>
                  <a:pt x="3901187" y="0"/>
                </a:lnTo>
                <a:lnTo>
                  <a:pt x="3901187" y="5517295"/>
                </a:lnTo>
                <a:lnTo>
                  <a:pt x="0" y="5517295"/>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txBody>
          <a:bodyPr/>
          <a:lstStyle/>
          <a:p>
            <a:endParaRPr lang="en-US"/>
          </a:p>
        </p:txBody>
      </p:sp>
      <p:sp>
        <p:nvSpPr>
          <p:cNvPr id="4" name="Freeform 4"/>
          <p:cNvSpPr/>
          <p:nvPr/>
        </p:nvSpPr>
        <p:spPr>
          <a:xfrm rot="5400000">
            <a:off x="542494" y="3696410"/>
            <a:ext cx="2619097" cy="3704085"/>
          </a:xfrm>
          <a:custGeom>
            <a:avLst/>
            <a:gdLst/>
            <a:ahLst/>
            <a:cxnLst/>
            <a:rect l="l" t="t" r="r" b="b"/>
            <a:pathLst>
              <a:path w="3928645" h="5556127">
                <a:moveTo>
                  <a:pt x="0" y="0"/>
                </a:moveTo>
                <a:lnTo>
                  <a:pt x="3928645" y="0"/>
                </a:lnTo>
                <a:lnTo>
                  <a:pt x="3928645" y="5556127"/>
                </a:lnTo>
                <a:lnTo>
                  <a:pt x="0" y="5556127"/>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US"/>
          </a:p>
        </p:txBody>
      </p:sp>
      <p:sp>
        <p:nvSpPr>
          <p:cNvPr id="5" name="Freeform 5"/>
          <p:cNvSpPr/>
          <p:nvPr/>
        </p:nvSpPr>
        <p:spPr>
          <a:xfrm rot="4031576">
            <a:off x="9247268" y="3555048"/>
            <a:ext cx="1899809" cy="4418159"/>
          </a:xfrm>
          <a:custGeom>
            <a:avLst/>
            <a:gdLst/>
            <a:ahLst/>
            <a:cxnLst/>
            <a:rect l="l" t="t" r="r" b="b"/>
            <a:pathLst>
              <a:path w="2849713" h="6627239">
                <a:moveTo>
                  <a:pt x="0" y="0"/>
                </a:moveTo>
                <a:lnTo>
                  <a:pt x="2849713" y="0"/>
                </a:lnTo>
                <a:lnTo>
                  <a:pt x="2849713" y="6627238"/>
                </a:lnTo>
                <a:lnTo>
                  <a:pt x="0" y="6627238"/>
                </a:lnTo>
                <a:lnTo>
                  <a:pt x="0" y="0"/>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6" name="Freeform 6"/>
          <p:cNvSpPr/>
          <p:nvPr/>
        </p:nvSpPr>
        <p:spPr>
          <a:xfrm rot="3409784" flipH="1" flipV="1">
            <a:off x="758224" y="-783846"/>
            <a:ext cx="1899809" cy="4418159"/>
          </a:xfrm>
          <a:custGeom>
            <a:avLst/>
            <a:gdLst/>
            <a:ahLst/>
            <a:cxnLst/>
            <a:rect l="l" t="t" r="r" b="b"/>
            <a:pathLst>
              <a:path w="2849713" h="6627239">
                <a:moveTo>
                  <a:pt x="2849713" y="6627239"/>
                </a:moveTo>
                <a:lnTo>
                  <a:pt x="0" y="6627239"/>
                </a:lnTo>
                <a:lnTo>
                  <a:pt x="0" y="0"/>
                </a:lnTo>
                <a:lnTo>
                  <a:pt x="2849713" y="0"/>
                </a:lnTo>
                <a:lnTo>
                  <a:pt x="2849713" y="6627239"/>
                </a:lnTo>
                <a:close/>
              </a:path>
            </a:pathLst>
          </a:custGeom>
          <a:blipFill>
            <a:blip r:embed="rId6">
              <a:extLst>
                <a:ext uri="{96DAC541-7B7A-43D3-8B79-37D633B846F1}">
                  <asvg:svgBlip xmlns:asvg="http://schemas.microsoft.com/office/drawing/2016/SVG/main" r:embed="rId7"/>
                </a:ext>
              </a:extLst>
            </a:blip>
            <a:stretch>
              <a:fillRect/>
            </a:stretch>
          </a:blipFill>
        </p:spPr>
        <p:txBody>
          <a:bodyPr/>
          <a:lstStyle/>
          <a:p>
            <a:endParaRPr lang="en-US"/>
          </a:p>
        </p:txBody>
      </p:sp>
      <p:sp>
        <p:nvSpPr>
          <p:cNvPr id="7" name="TextBox 6">
            <a:extLst>
              <a:ext uri="{FF2B5EF4-FFF2-40B4-BE49-F238E27FC236}">
                <a16:creationId xmlns:a16="http://schemas.microsoft.com/office/drawing/2014/main" id="{42ED7330-5446-2AAB-F6DE-460D401788A9}"/>
              </a:ext>
            </a:extLst>
          </p:cNvPr>
          <p:cNvSpPr txBox="1"/>
          <p:nvPr/>
        </p:nvSpPr>
        <p:spPr>
          <a:xfrm>
            <a:off x="2368062" y="2274838"/>
            <a:ext cx="7455876" cy="2308324"/>
          </a:xfrm>
          <a:prstGeom prst="rect">
            <a:avLst/>
          </a:prstGeom>
          <a:noFill/>
        </p:spPr>
        <p:txBody>
          <a:bodyPr wrap="square">
            <a:spAutoFit/>
          </a:bodyPr>
          <a:lstStyle/>
          <a:p>
            <a:pPr algn="ctr"/>
            <a:r>
              <a:rPr lang="en-US" sz="4800" b="1" dirty="0">
                <a:latin typeface="+mj-lt"/>
              </a:rPr>
              <a:t>Local Health Department Experiences with 2019-2024 Prevention Agenda Cycle</a:t>
            </a:r>
          </a:p>
        </p:txBody>
      </p:sp>
    </p:spTree>
    <p:extLst>
      <p:ext uri="{BB962C8B-B14F-4D97-AF65-F5344CB8AC3E}">
        <p14:creationId xmlns:p14="http://schemas.microsoft.com/office/powerpoint/2010/main" val="20739399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B0D96C1-790B-2B69-757C-5EB69AAC9468}"/>
              </a:ext>
            </a:extLst>
          </p:cNvPr>
          <p:cNvSpPr>
            <a:spLocks noGrp="1"/>
          </p:cNvSpPr>
          <p:nvPr>
            <p:ph type="title"/>
          </p:nvPr>
        </p:nvSpPr>
        <p:spPr>
          <a:xfrm>
            <a:off x="1192130" y="72966"/>
            <a:ext cx="10176151" cy="1097519"/>
          </a:xfrm>
        </p:spPr>
        <p:txBody>
          <a:bodyPr anchor="ctr">
            <a:normAutofit/>
          </a:bodyPr>
          <a:lstStyle/>
          <a:p>
            <a:r>
              <a:rPr lang="en-US" sz="4000" dirty="0"/>
              <a:t>Successes</a:t>
            </a:r>
          </a:p>
        </p:txBody>
      </p:sp>
      <p:sp>
        <p:nvSpPr>
          <p:cNvPr id="11" name="Rectangle 10">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8D4D35D1-0E1A-FDE9-296B-B858670735BA}"/>
              </a:ext>
            </a:extLst>
          </p:cNvPr>
          <p:cNvGraphicFramePr>
            <a:graphicFrameLocks noGrp="1"/>
          </p:cNvGraphicFramePr>
          <p:nvPr>
            <p:ph idx="1"/>
            <p:extLst>
              <p:ext uri="{D42A27DB-BD31-4B8C-83A1-F6EECF244321}">
                <p14:modId xmlns:p14="http://schemas.microsoft.com/office/powerpoint/2010/main" val="1025270710"/>
              </p:ext>
            </p:extLst>
          </p:nvPr>
        </p:nvGraphicFramePr>
        <p:xfrm>
          <a:off x="718684" y="1170485"/>
          <a:ext cx="11039562" cy="491379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34620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3DEA695-5104-078C-46CB-84F974AEE2FE}"/>
              </a:ext>
            </a:extLst>
          </p:cNvPr>
          <p:cNvSpPr>
            <a:spLocks noGrp="1"/>
          </p:cNvSpPr>
          <p:nvPr>
            <p:ph type="title"/>
          </p:nvPr>
        </p:nvSpPr>
        <p:spPr>
          <a:xfrm>
            <a:off x="1121792" y="285889"/>
            <a:ext cx="10176151" cy="1097519"/>
          </a:xfrm>
        </p:spPr>
        <p:txBody>
          <a:bodyPr anchor="ctr">
            <a:normAutofit/>
          </a:bodyPr>
          <a:lstStyle/>
          <a:p>
            <a:r>
              <a:rPr lang="en-US" sz="4000" dirty="0"/>
              <a:t>Challenges</a:t>
            </a:r>
          </a:p>
        </p:txBody>
      </p:sp>
      <p:sp>
        <p:nvSpPr>
          <p:cNvPr id="11" name="Rectangle 10">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1C835DA6-E472-2502-1BB0-91E84C4B4D64}"/>
              </a:ext>
            </a:extLst>
          </p:cNvPr>
          <p:cNvGraphicFramePr>
            <a:graphicFrameLocks noGrp="1"/>
          </p:cNvGraphicFramePr>
          <p:nvPr>
            <p:ph idx="1"/>
            <p:extLst>
              <p:ext uri="{D42A27DB-BD31-4B8C-83A1-F6EECF244321}">
                <p14:modId xmlns:p14="http://schemas.microsoft.com/office/powerpoint/2010/main" val="2262983068"/>
              </p:ext>
            </p:extLst>
          </p:nvPr>
        </p:nvGraphicFramePr>
        <p:xfrm>
          <a:off x="722352" y="1383408"/>
          <a:ext cx="11082786" cy="463994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204109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8915B19-8662-BAFD-60EE-4A8EA33F03E2}"/>
              </a:ext>
            </a:extLst>
          </p:cNvPr>
          <p:cNvSpPr>
            <a:spLocks noGrp="1"/>
          </p:cNvSpPr>
          <p:nvPr>
            <p:ph type="title"/>
          </p:nvPr>
        </p:nvSpPr>
        <p:spPr>
          <a:xfrm>
            <a:off x="1007923" y="285889"/>
            <a:ext cx="10176151" cy="1097519"/>
          </a:xfrm>
        </p:spPr>
        <p:txBody>
          <a:bodyPr anchor="ctr">
            <a:normAutofit/>
          </a:bodyPr>
          <a:lstStyle/>
          <a:p>
            <a:r>
              <a:rPr lang="en-US" sz="4000" dirty="0"/>
              <a:t>Partners Engaged</a:t>
            </a:r>
          </a:p>
        </p:txBody>
      </p:sp>
      <p:sp>
        <p:nvSpPr>
          <p:cNvPr id="11" name="Rectangle 10">
            <a:extLst>
              <a:ext uri="{FF2B5EF4-FFF2-40B4-BE49-F238E27FC236}">
                <a16:creationId xmlns:a16="http://schemas.microsoft.com/office/drawing/2014/main" id="{B444D337-4D9F-40A8-BA84-C0BFA7A8AD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12191998" cy="461774"/>
          </a:xfrm>
          <a:prstGeom prst="rect">
            <a:avLst/>
          </a:prstGeom>
          <a:gradFill>
            <a:gsLst>
              <a:gs pos="0">
                <a:srgbClr val="000000"/>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0478D1D-B50E-41C8-8A55-36A53D449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401962"/>
            <a:ext cx="4076698" cy="464399"/>
          </a:xfrm>
          <a:prstGeom prst="rect">
            <a:avLst/>
          </a:prstGeom>
          <a:gradFill>
            <a:gsLst>
              <a:gs pos="0">
                <a:srgbClr val="000000">
                  <a:alpha val="46000"/>
                </a:srgbClr>
              </a:gs>
              <a:gs pos="99000">
                <a:schemeClr val="accent1"/>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4" name="Content Placeholder 3">
            <a:extLst>
              <a:ext uri="{FF2B5EF4-FFF2-40B4-BE49-F238E27FC236}">
                <a16:creationId xmlns:a16="http://schemas.microsoft.com/office/drawing/2014/main" id="{13B71117-B9C2-AB2B-DC14-F5B1E926DC3C}"/>
              </a:ext>
            </a:extLst>
          </p:cNvPr>
          <p:cNvGraphicFramePr>
            <a:graphicFrameLocks noGrp="1"/>
          </p:cNvGraphicFramePr>
          <p:nvPr>
            <p:ph idx="1"/>
            <p:extLst>
              <p:ext uri="{D42A27DB-BD31-4B8C-83A1-F6EECF244321}">
                <p14:modId xmlns:p14="http://schemas.microsoft.com/office/powerpoint/2010/main" val="3747113522"/>
              </p:ext>
            </p:extLst>
          </p:nvPr>
        </p:nvGraphicFramePr>
        <p:xfrm>
          <a:off x="527538" y="1383408"/>
          <a:ext cx="11359662" cy="490016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904390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ee8cbd71-20b5-43ca-86b0-8ec83f56bfad" xsi:nil="true"/>
    <lcf76f155ced4ddcb4097134ff3c332f xmlns="514c740b-79bf-4817-ad70-08965583b1bb">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CBE26511B8F2D40B336C0608A274BCC" ma:contentTypeVersion="14" ma:contentTypeDescription="Create a new document." ma:contentTypeScope="" ma:versionID="a04f3e5a7c489708482c89940113dce1">
  <xsd:schema xmlns:xsd="http://www.w3.org/2001/XMLSchema" xmlns:xs="http://www.w3.org/2001/XMLSchema" xmlns:p="http://schemas.microsoft.com/office/2006/metadata/properties" xmlns:ns2="514c740b-79bf-4817-ad70-08965583b1bb" xmlns:ns3="ee8cbd71-20b5-43ca-86b0-8ec83f56bfad" targetNamespace="http://schemas.microsoft.com/office/2006/metadata/properties" ma:root="true" ma:fieldsID="2351e666fbfd8e1ec92ebad33d9790f6" ns2:_="" ns3:_="">
    <xsd:import namespace="514c740b-79bf-4817-ad70-08965583b1bb"/>
    <xsd:import namespace="ee8cbd71-20b5-43ca-86b0-8ec83f56bfad"/>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14c740b-79bf-4817-ad70-08965583b1b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1e98feb-d801-4787-b54f-e07a5f4fb72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e8cbd71-20b5-43ca-86b0-8ec83f56bfa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5f2f7eed-285d-4cc0-9cbc-535187ee6c6b}" ma:internalName="TaxCatchAll" ma:showField="CatchAllData" ma:web="ee8cbd71-20b5-43ca-86b0-8ec83f56bfad">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60FE5FA-367E-4227-8FB8-55A1D910383E}">
  <ds:schemaRefs>
    <ds:schemaRef ds:uri="http://schemas.microsoft.com/sharepoint/v3/contenttype/forms"/>
  </ds:schemaRefs>
</ds:datastoreItem>
</file>

<file path=customXml/itemProps2.xml><?xml version="1.0" encoding="utf-8"?>
<ds:datastoreItem xmlns:ds="http://schemas.openxmlformats.org/officeDocument/2006/customXml" ds:itemID="{FFD69306-EDBD-4073-A078-FC1CF68288EC}">
  <ds:schemaRefs>
    <ds:schemaRef ds:uri="http://schemas.microsoft.com/office/2006/metadata/properties"/>
    <ds:schemaRef ds:uri="http://schemas.microsoft.com/office/infopath/2007/PartnerControls"/>
    <ds:schemaRef ds:uri="ee8cbd71-20b5-43ca-86b0-8ec83f56bfad"/>
    <ds:schemaRef ds:uri="514c740b-79bf-4817-ad70-08965583b1bb"/>
  </ds:schemaRefs>
</ds:datastoreItem>
</file>

<file path=customXml/itemProps3.xml><?xml version="1.0" encoding="utf-8"?>
<ds:datastoreItem xmlns:ds="http://schemas.openxmlformats.org/officeDocument/2006/customXml" ds:itemID="{679B033D-4F9E-44C3-AFFC-8A9C9C9B5D7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14c740b-79bf-4817-ad70-08965583b1bb"/>
    <ds:schemaRef ds:uri="ee8cbd71-20b5-43ca-86b0-8ec83f56bfa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1524</TotalTime>
  <Words>3640</Words>
  <Application>Microsoft Office PowerPoint</Application>
  <PresentationFormat>Widescreen</PresentationFormat>
  <Paragraphs>287</Paragraphs>
  <Slides>37</Slides>
  <Notes>34</Notes>
  <HiddenSlides>17</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Arial</vt:lpstr>
      <vt:lpstr>Calibri</vt:lpstr>
      <vt:lpstr>Courier New</vt:lpstr>
      <vt:lpstr>DejaVuSerif</vt:lpstr>
      <vt:lpstr>Office Theme</vt:lpstr>
      <vt:lpstr>PowerPoint Presentation</vt:lpstr>
      <vt:lpstr>CHA/CHIP Requirements</vt:lpstr>
      <vt:lpstr>Makeup of Respondents by Region</vt:lpstr>
      <vt:lpstr>Makeup of Respondents by Population Served</vt:lpstr>
      <vt:lpstr>Makeup of Respondents by Service Level</vt:lpstr>
      <vt:lpstr>PowerPoint Presentation</vt:lpstr>
      <vt:lpstr>Successes</vt:lpstr>
      <vt:lpstr>Challenges</vt:lpstr>
      <vt:lpstr>Partners Engaged</vt:lpstr>
      <vt:lpstr>Local Health Department Experiences with 2019-2024 Prevention Agenda Cycle</vt:lpstr>
      <vt:lpstr>Experiences Continued</vt:lpstr>
      <vt:lpstr>Support Received </vt:lpstr>
      <vt:lpstr>PowerPoint Presentation</vt:lpstr>
      <vt:lpstr>Priorities for 2025-2030 Prevention Agenda Cycle</vt:lpstr>
      <vt:lpstr>Regional Differences in Priority Areas</vt:lpstr>
      <vt:lpstr>Priorities by Region – Capital District</vt:lpstr>
      <vt:lpstr>Priorities by Region – Central NY</vt:lpstr>
      <vt:lpstr>Priorities by Region – Finger Lakes</vt:lpstr>
      <vt:lpstr>Priorities by Region – Long Island</vt:lpstr>
      <vt:lpstr>Priorities by Region – Mid Hudson</vt:lpstr>
      <vt:lpstr>Priorities by Region – Mohawk Valley</vt:lpstr>
      <vt:lpstr>Priorities by Region – New York City</vt:lpstr>
      <vt:lpstr>Priorities by Region – North Country</vt:lpstr>
      <vt:lpstr>Priorities by Region – Southern Tier</vt:lpstr>
      <vt:lpstr>Priorities by Region – Western NY</vt:lpstr>
      <vt:lpstr>Other Priorities</vt:lpstr>
      <vt:lpstr>Measures</vt:lpstr>
      <vt:lpstr>Proposed CHA/CHIP 6-Year Cycle</vt:lpstr>
      <vt:lpstr>Plans for Combined CHA/CHIP for Next Cycle</vt:lpstr>
      <vt:lpstr>Healthy People 2030</vt:lpstr>
      <vt:lpstr>Healthy People 2030 – Health Conditions</vt:lpstr>
      <vt:lpstr>Healthy People 2030 – Health Behaviors</vt:lpstr>
      <vt:lpstr>Healthy People 2030 - Populations</vt:lpstr>
      <vt:lpstr>Healthy People 2030 – Settings &amp; Systems</vt:lpstr>
      <vt:lpstr>Healthy People 2030 – Social Determinants of Health</vt:lpstr>
      <vt:lpstr>Conclusions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2025-2030 Prevention Agenda Cycle Feedback Survey Results</dc:title>
  <dc:creator>Molly Fleming</dc:creator>
  <cp:lastModifiedBy>Leonard, Colleen M (HEALTH)</cp:lastModifiedBy>
  <cp:revision>4</cp:revision>
  <dcterms:created xsi:type="dcterms:W3CDTF">2023-08-11T13:52:24Z</dcterms:created>
  <dcterms:modified xsi:type="dcterms:W3CDTF">2023-08-30T14:35:58Z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0x010100ECBE26511B8F2D40B336C0608A274BCC</vt:lpwstr>
  </property>
  <property fmtid="{D5CDD505-2E9C-101B-9397-08002B2CF9AE}" pid="3" name="MediaServiceImageTags">
    <vt:lpwstr/>
  </property>
</Properties>
</file>