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6.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7.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8.xml" ContentType="application/vnd.openxmlformats-officedocument.theme+xml"/>
  <Override PartName="/ppt/slideLayouts/slideLayout39.xml" ContentType="application/vnd.openxmlformats-officedocument.presentationml.slideLayout+xml"/>
  <Override PartName="/ppt/theme/theme9.xml" ContentType="application/vnd.openxmlformats-officedocument.theme+xml"/>
  <Override PartName="/ppt/slideLayouts/slideLayout40.xml" ContentType="application/vnd.openxmlformats-officedocument.presentationml.slideLayout+xml"/>
  <Override PartName="/ppt/theme/theme10.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11.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12.xml" ContentType="application/vnd.openxmlformats-officedocument.theme+xml"/>
  <Override PartName="/ppt/slideLayouts/slideLayout56.xml" ContentType="application/vnd.openxmlformats-officedocument.presentationml.slideLayout+xml"/>
  <Override PartName="/ppt/theme/theme13.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14.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15.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1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17.xml" ContentType="application/vnd.openxmlformats-officedocument.theme+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18.xml" ContentType="application/vnd.openxmlformats-officedocument.theme+xml"/>
  <Override PartName="/ppt/slideLayouts/slideLayout82.xml" ContentType="application/vnd.openxmlformats-officedocument.presentationml.slideLayout+xml"/>
  <Override PartName="/ppt/theme/theme19.xml" ContentType="application/vnd.openxmlformats-officedocument.theme+xml"/>
  <Override PartName="/ppt/slideLayouts/slideLayout83.xml" ContentType="application/vnd.openxmlformats-officedocument.presentationml.slideLayout+xml"/>
  <Override PartName="/ppt/theme/theme20.xml" ContentType="application/vnd.openxmlformats-officedocument.theme+xml"/>
  <Override PartName="/ppt/theme/theme21.xml" ContentType="application/vnd.openxmlformats-officedocument.theme+xml"/>
  <Override PartName="/ppt/theme/theme2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4" r:id="rId5"/>
    <p:sldMasterId id="2147483667" r:id="rId6"/>
    <p:sldMasterId id="2147483679" r:id="rId7"/>
    <p:sldMasterId id="2147483681" r:id="rId8"/>
    <p:sldMasterId id="2147483683" r:id="rId9"/>
    <p:sldMasterId id="2147483688" r:id="rId10"/>
    <p:sldMasterId id="2147483700" r:id="rId11"/>
    <p:sldMasterId id="2147483706" r:id="rId12"/>
    <p:sldMasterId id="2147483708" r:id="rId13"/>
    <p:sldMasterId id="2147483710" r:id="rId14"/>
    <p:sldMasterId id="2147483715" r:id="rId15"/>
    <p:sldMasterId id="2147483727" r:id="rId16"/>
    <p:sldMasterId id="2147483729" r:id="rId17"/>
    <p:sldMasterId id="2147483733" r:id="rId18"/>
    <p:sldMasterId id="2147483735" r:id="rId19"/>
    <p:sldMasterId id="2147483741" r:id="rId20"/>
    <p:sldMasterId id="2147483753" r:id="rId21"/>
    <p:sldMasterId id="2147483757" r:id="rId22"/>
    <p:sldMasterId id="2147483762" r:id="rId23"/>
  </p:sldMasterIdLst>
  <p:notesMasterIdLst>
    <p:notesMasterId r:id="rId32"/>
  </p:notesMasterIdLst>
  <p:handoutMasterIdLst>
    <p:handoutMasterId r:id="rId33"/>
  </p:handoutMasterIdLst>
  <p:sldIdLst>
    <p:sldId id="573" r:id="rId24"/>
    <p:sldId id="574" r:id="rId25"/>
    <p:sldId id="575" r:id="rId26"/>
    <p:sldId id="576" r:id="rId27"/>
    <p:sldId id="577" r:id="rId28"/>
    <p:sldId id="572" r:id="rId29"/>
    <p:sldId id="578" r:id="rId30"/>
    <p:sldId id="581" r:id="rId3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1C85A9-BA1D-4812-B8A2-81DA89D1EBEE}" name="melville boufford" initials="mb" userId="498eeff7f6ea8d99"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Irani, Priti R (HEALTH)" initials="IPR(" lastIdx="1" clrIdx="0">
    <p:extLst>
      <p:ext uri="{19B8F6BF-5375-455C-9EA6-DF929625EA0E}">
        <p15:presenceInfo xmlns:p15="http://schemas.microsoft.com/office/powerpoint/2012/main" userId="S::priti.irani@health.ny.gov::7799b82d-69df-47d3-acd6-c20f58ee18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73"/>
    <a:srgbClr val="0099CC"/>
    <a:srgbClr val="66CC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19" autoAdjust="0"/>
    <p:restoredTop sz="94712" autoAdjust="0"/>
  </p:normalViewPr>
  <p:slideViewPr>
    <p:cSldViewPr snapToGrid="0">
      <p:cViewPr varScale="1">
        <p:scale>
          <a:sx n="62" d="100"/>
          <a:sy n="62" d="100"/>
        </p:scale>
        <p:origin x="732" y="5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9" d="100"/>
          <a:sy n="89" d="100"/>
        </p:scale>
        <p:origin x="375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Master" Target="slideMasters/slideMaster15.xml"/><Relationship Id="rId26" Type="http://schemas.openxmlformats.org/officeDocument/2006/relationships/slide" Target="slides/slide3.xml"/><Relationship Id="rId39" Type="http://schemas.microsoft.com/office/2018/10/relationships/authors" Target="authors.xml"/><Relationship Id="rId3" Type="http://schemas.openxmlformats.org/officeDocument/2006/relationships/customXml" Target="../customXml/item3.xml"/><Relationship Id="rId21" Type="http://schemas.openxmlformats.org/officeDocument/2006/relationships/slideMaster" Target="slideMasters/slideMaster18.xml"/><Relationship Id="rId34" Type="http://schemas.openxmlformats.org/officeDocument/2006/relationships/commentAuthors" Target="commentAuthor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Master" Target="slideMasters/slideMaster14.xml"/><Relationship Id="rId25" Type="http://schemas.openxmlformats.org/officeDocument/2006/relationships/slide" Target="slides/slide2.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Master" Target="slideMasters/slideMaster13.xml"/><Relationship Id="rId20" Type="http://schemas.openxmlformats.org/officeDocument/2006/relationships/slideMaster" Target="slideMasters/slideMaster17.xml"/><Relationship Id="rId29" Type="http://schemas.openxmlformats.org/officeDocument/2006/relationships/slide" Target="slides/slide6.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Master" Target="slideMasters/slideMaster12.xml"/><Relationship Id="rId23" Type="http://schemas.openxmlformats.org/officeDocument/2006/relationships/slideMaster" Target="slideMasters/slideMaster20.xml"/><Relationship Id="rId28" Type="http://schemas.openxmlformats.org/officeDocument/2006/relationships/slide" Target="slides/slide5.xml"/><Relationship Id="rId36" Type="http://schemas.openxmlformats.org/officeDocument/2006/relationships/viewProps" Target="viewProps.xml"/><Relationship Id="rId10" Type="http://schemas.openxmlformats.org/officeDocument/2006/relationships/slideMaster" Target="slideMasters/slideMaster7.xml"/><Relationship Id="rId19" Type="http://schemas.openxmlformats.org/officeDocument/2006/relationships/slideMaster" Target="slideMasters/slideMaster16.xml"/><Relationship Id="rId31" Type="http://schemas.openxmlformats.org/officeDocument/2006/relationships/slide" Target="slides/slide8.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Master" Target="slideMasters/slideMaster19.xml"/><Relationship Id="rId27" Type="http://schemas.openxmlformats.org/officeDocument/2006/relationships/slide" Target="slides/slide4.xml"/><Relationship Id="rId30" Type="http://schemas.openxmlformats.org/officeDocument/2006/relationships/slide" Target="slides/slide7.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767FC9C-BF4E-421E-9801-F294DF8BB122}"/>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F94297D-E664-4A5F-884A-CDF980C67275}"/>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81BE7DE-55AC-4F2D-B350-2A71ABAC5371}" type="datetimeFigureOut">
              <a:rPr lang="en-US" smtClean="0"/>
              <a:t>8/30/2023</a:t>
            </a:fld>
            <a:endParaRPr lang="en-US"/>
          </a:p>
        </p:txBody>
      </p:sp>
      <p:sp>
        <p:nvSpPr>
          <p:cNvPr id="4" name="Footer Placeholder 3">
            <a:extLst>
              <a:ext uri="{FF2B5EF4-FFF2-40B4-BE49-F238E27FC236}">
                <a16:creationId xmlns:a16="http://schemas.microsoft.com/office/drawing/2014/main" id="{C3DE71A1-22F6-41BA-8324-9B93A6FE7AD8}"/>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7F46CB8-B6D7-4AF6-9898-1FF593BFE9CE}"/>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418353F-8DED-445A-8455-6E6C28BBBE81}" type="slidenum">
              <a:rPr lang="en-US" smtClean="0"/>
              <a:t>‹#›</a:t>
            </a:fld>
            <a:endParaRPr lang="en-US"/>
          </a:p>
        </p:txBody>
      </p:sp>
    </p:spTree>
    <p:extLst>
      <p:ext uri="{BB962C8B-B14F-4D97-AF65-F5344CB8AC3E}">
        <p14:creationId xmlns:p14="http://schemas.microsoft.com/office/powerpoint/2010/main" val="4161383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29C220A-88C0-41E0-9CE5-D70A26192D0A}" type="datetimeFigureOut">
              <a:rPr lang="en-US" smtClean="0"/>
              <a:t>8/30/2023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1EEDE4C-D12A-4536-9D60-BBE3E670BF3B}" type="slidenum">
              <a:rPr lang="en-US" smtClean="0"/>
              <a:t>‹#›</a:t>
            </a:fld>
            <a:endParaRPr lang="en-US"/>
          </a:p>
        </p:txBody>
      </p:sp>
    </p:spTree>
    <p:extLst>
      <p:ext uri="{BB962C8B-B14F-4D97-AF65-F5344CB8AC3E}">
        <p14:creationId xmlns:p14="http://schemas.microsoft.com/office/powerpoint/2010/main" val="1456850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660458"/>
          </a:xfrm>
          <a:prstGeom prst="rect">
            <a:avLst/>
          </a:prstGeom>
        </p:spPr>
        <p:txBody>
          <a:bodyPr lIns="93177" tIns="46589" rIns="93177" bIns="46589"/>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DA9C80-B631-4EC4-8253-F63CFD0157D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60856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660458"/>
          </a:xfrm>
          <a:prstGeom prst="rect">
            <a:avLst/>
          </a:prstGeom>
        </p:spPr>
        <p:txBody>
          <a:bodyPr lIns="93177" tIns="46589" rIns="93177" bIns="46589"/>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DA9C80-B631-4EC4-8253-F63CFD0157D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26444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506198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534584"/>
            <a:ext cx="5386917" cy="6413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5934"/>
            <a:ext cx="5386917" cy="3949700"/>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534584"/>
            <a:ext cx="5389033" cy="6413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8" y="2175934"/>
            <a:ext cx="5389033" cy="3949700"/>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Draft 11/8/21</a:t>
            </a:r>
          </a:p>
        </p:txBody>
      </p:sp>
      <p:sp>
        <p:nvSpPr>
          <p:cNvPr id="9" name="Slide Number Placeholder 8"/>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62592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Draft 11/8/21</a:t>
            </a:r>
          </a:p>
        </p:txBody>
      </p:sp>
      <p:sp>
        <p:nvSpPr>
          <p:cNvPr id="5" name="Slide Number Placeholder 4"/>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4918390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Draft 11/8/21</a:t>
            </a:r>
          </a:p>
        </p:txBody>
      </p:sp>
      <p:sp>
        <p:nvSpPr>
          <p:cNvPr id="4" name="Slide Number Placeholder 3"/>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9287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2"/>
            <a:ext cx="4011084" cy="1162049"/>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1"/>
            <a:ext cx="6815667" cy="585258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0"/>
            <a:ext cx="4011084" cy="469053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845783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7267"/>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3833"/>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4" name="Text Placeholder 3"/>
          <p:cNvSpPr>
            <a:spLocks noGrp="1"/>
          </p:cNvSpPr>
          <p:nvPr>
            <p:ph type="body" sz="half" idx="2"/>
          </p:nvPr>
        </p:nvSpPr>
        <p:spPr>
          <a:xfrm>
            <a:off x="2389717" y="5367867"/>
            <a:ext cx="7315200" cy="80433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071766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938652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5167"/>
            <a:ext cx="27432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5167"/>
            <a:ext cx="80264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583051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42800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5187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5424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7532616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484632"/>
            <a:ext cx="10363200" cy="1609344"/>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914400" y="2121408"/>
            <a:ext cx="10363200" cy="405079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989824" y="6272787"/>
            <a:ext cx="3273552" cy="365125"/>
          </a:xfrm>
          <a:prstGeom prst="rect">
            <a:avLst/>
          </a:prstGeom>
        </p:spPr>
        <p:txBody>
          <a:bodyPr/>
          <a:lstStyle/>
          <a:p>
            <a:endParaRPr lang="en-US" dirty="0"/>
          </a:p>
        </p:txBody>
      </p:sp>
      <p:sp>
        <p:nvSpPr>
          <p:cNvPr id="8" name="Footer Placeholder 7"/>
          <p:cNvSpPr>
            <a:spLocks noGrp="1"/>
          </p:cNvSpPr>
          <p:nvPr>
            <p:ph type="ftr" sz="quarter" idx="11"/>
          </p:nvPr>
        </p:nvSpPr>
        <p:spPr>
          <a:xfrm>
            <a:off x="914400" y="6272787"/>
            <a:ext cx="6327648" cy="365125"/>
          </a:xfrm>
          <a:prstGeom prst="rect">
            <a:avLst/>
          </a:prstGeom>
        </p:spPr>
        <p:txBody>
          <a:bodyPr/>
          <a:lstStyle/>
          <a:p>
            <a:r>
              <a:rPr lang="en-US"/>
              <a:t>Draft 11/8/21</a:t>
            </a:r>
            <a:endParaRPr lang="en-US" dirty="0"/>
          </a:p>
        </p:txBody>
      </p:sp>
    </p:spTree>
    <p:extLst>
      <p:ext uri="{BB962C8B-B14F-4D97-AF65-F5344CB8AC3E}">
        <p14:creationId xmlns:p14="http://schemas.microsoft.com/office/powerpoint/2010/main" val="35884127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E4C86-AB4D-4C3D-86B7-E3ACD6F37D5F}"/>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9472190-5CAB-43C1-AC58-3C308E28AA97}"/>
              </a:ext>
            </a:extLst>
          </p:cNvPr>
          <p:cNvSpPr>
            <a:spLocks noGrp="1"/>
          </p:cNvSpPr>
          <p:nvPr>
            <p:ph sz="half" idx="1"/>
          </p:nvPr>
        </p:nvSpPr>
        <p:spPr>
          <a:xfrm>
            <a:off x="838200" y="1825625"/>
            <a:ext cx="51816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61AA9D-5B01-45A7-9B04-897E969955E3}"/>
              </a:ext>
            </a:extLst>
          </p:cNvPr>
          <p:cNvSpPr>
            <a:spLocks noGrp="1"/>
          </p:cNvSpPr>
          <p:nvPr>
            <p:ph sz="half" idx="2"/>
          </p:nvPr>
        </p:nvSpPr>
        <p:spPr>
          <a:xfrm>
            <a:off x="6172200" y="1825625"/>
            <a:ext cx="51816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BF263C-622C-4E2C-99D0-F9D7C0C70829}"/>
              </a:ext>
            </a:extLst>
          </p:cNvPr>
          <p:cNvSpPr>
            <a:spLocks noGrp="1"/>
          </p:cNvSpPr>
          <p:nvPr>
            <p:ph type="dt" sz="half" idx="10"/>
          </p:nvPr>
        </p:nvSpPr>
        <p:spPr>
          <a:xfrm>
            <a:off x="838200" y="6356351"/>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59049443-05E3-46B8-8DDE-F5A5A594BFD8}"/>
              </a:ext>
            </a:extLst>
          </p:cNvPr>
          <p:cNvSpPr>
            <a:spLocks noGrp="1"/>
          </p:cNvSpPr>
          <p:nvPr>
            <p:ph type="ftr" sz="quarter" idx="11"/>
          </p:nvPr>
        </p:nvSpPr>
        <p:spPr>
          <a:xfrm>
            <a:off x="4038600" y="6356351"/>
            <a:ext cx="4114800" cy="365125"/>
          </a:xfrm>
          <a:prstGeom prst="rect">
            <a:avLst/>
          </a:prstGeom>
        </p:spPr>
        <p:txBody>
          <a:bodyPr/>
          <a:lstStyle/>
          <a:p>
            <a:r>
              <a:rPr lang="en-US"/>
              <a:t>Draft 11/8/21</a:t>
            </a:r>
          </a:p>
        </p:txBody>
      </p:sp>
      <p:sp>
        <p:nvSpPr>
          <p:cNvPr id="7" name="Slide Number Placeholder 6">
            <a:extLst>
              <a:ext uri="{FF2B5EF4-FFF2-40B4-BE49-F238E27FC236}">
                <a16:creationId xmlns:a16="http://schemas.microsoft.com/office/drawing/2014/main" id="{65E148EC-D1FD-482F-8277-9257AF1D08BC}"/>
              </a:ext>
            </a:extLst>
          </p:cNvPr>
          <p:cNvSpPr>
            <a:spLocks noGrp="1"/>
          </p:cNvSpPr>
          <p:nvPr>
            <p:ph type="sldNum" sz="quarter" idx="12"/>
          </p:nvPr>
        </p:nvSpPr>
        <p:spPr>
          <a:xfrm>
            <a:off x="8610600" y="6356351"/>
            <a:ext cx="2743200" cy="365125"/>
          </a:xfrm>
          <a:prstGeom prst="rect">
            <a:avLst/>
          </a:prstGeom>
        </p:spPr>
        <p:txBody>
          <a:bodyPr/>
          <a:lstStyle/>
          <a:p>
            <a:fld id="{6CA27CB6-AA62-4C89-9CFC-9C5419393751}" type="slidenum">
              <a:rPr lang="en-US" smtClean="0"/>
              <a:t>‹#›</a:t>
            </a:fld>
            <a:endParaRPr lang="en-US"/>
          </a:p>
        </p:txBody>
      </p:sp>
    </p:spTree>
    <p:extLst>
      <p:ext uri="{BB962C8B-B14F-4D97-AF65-F5344CB8AC3E}">
        <p14:creationId xmlns:p14="http://schemas.microsoft.com/office/powerpoint/2010/main" val="34544160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A27955E6-F2AE-4437-BCA5-914CAF3E7E43}"/>
              </a:ext>
            </a:extLst>
          </p:cNvPr>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Tx/>
              <a:buFontTx/>
              <a:buNone/>
              <a:tabLst/>
              <a:defRPr/>
            </a:pPr>
            <a:fld id="{DDF52EC2-2C0B-4C03-9888-0B25156ED88D}" type="slidenum">
              <a:rPr kumimoji="0" lang="en-US" sz="1600" b="1"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l" defTabSz="1219170" rtl="0" eaLnBrk="1" fontAlgn="auto" latinLnBrk="0" hangingPunct="1">
                <a:lnSpc>
                  <a:spcPct val="100000"/>
                </a:lnSpc>
                <a:spcBef>
                  <a:spcPts val="0"/>
                </a:spcBef>
                <a:spcAft>
                  <a:spcPts val="0"/>
                </a:spcAft>
                <a:buClrTx/>
                <a:buSzTx/>
                <a:buFontTx/>
                <a:buNone/>
                <a:tabLst/>
                <a:defRPr/>
              </a:pPr>
              <a:t>‹#›</a:t>
            </a:fld>
            <a:endParaRPr kumimoji="0" lang="en-US" sz="1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216382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1485"/>
            <a:ext cx="10363200" cy="1468967"/>
          </a:xfrm>
        </p:spPr>
        <p:txBody>
          <a:body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3262547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927424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0"/>
            <a:ext cx="10363200" cy="1363133"/>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185"/>
            <a:ext cx="10363200" cy="1500716"/>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5586121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9745642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534584"/>
            <a:ext cx="5386917" cy="6413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5934"/>
            <a:ext cx="5386917" cy="3949700"/>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534584"/>
            <a:ext cx="5389033" cy="6413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8" y="2175934"/>
            <a:ext cx="5389033" cy="3949700"/>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a:t>Draft 11/8/21</a:t>
            </a:r>
          </a:p>
        </p:txBody>
      </p:sp>
      <p:sp>
        <p:nvSpPr>
          <p:cNvPr id="9" name="Slide Number Placeholder 8"/>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916853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a:t>Draft 11/8/21</a:t>
            </a:r>
          </a:p>
        </p:txBody>
      </p:sp>
      <p:sp>
        <p:nvSpPr>
          <p:cNvPr id="5" name="Slide Number Placeholder 4"/>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9046772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a:t>Draft 11/8/21</a:t>
            </a:r>
          </a:p>
        </p:txBody>
      </p:sp>
      <p:sp>
        <p:nvSpPr>
          <p:cNvPr id="4" name="Slide Number Placeholder 3"/>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360014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1AE04-8631-457D-B597-340B0632A9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F0D7CAE-139B-4871-815A-5188141895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0F356C6-D049-47D6-8BB6-5636D3F88BE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6C70788E-F6E7-4D3A-9CF1-E8200E043FBF}"/>
              </a:ext>
            </a:extLst>
          </p:cNvPr>
          <p:cNvSpPr>
            <a:spLocks noGrp="1"/>
          </p:cNvSpPr>
          <p:nvPr>
            <p:ph type="ftr" sz="quarter" idx="11"/>
          </p:nvPr>
        </p:nvSpPr>
        <p:spPr/>
        <p:txBody>
          <a:bodyPr/>
          <a:lstStyle/>
          <a:p>
            <a:r>
              <a:rPr lang="en-US"/>
              <a:t>Draft 11/8/21</a:t>
            </a:r>
          </a:p>
        </p:txBody>
      </p:sp>
      <p:sp>
        <p:nvSpPr>
          <p:cNvPr id="6" name="Slide Number Placeholder 5">
            <a:extLst>
              <a:ext uri="{FF2B5EF4-FFF2-40B4-BE49-F238E27FC236}">
                <a16:creationId xmlns:a16="http://schemas.microsoft.com/office/drawing/2014/main" id="{57F6C08C-DBED-42D8-8A45-C1E38ECF11B4}"/>
              </a:ext>
            </a:extLst>
          </p:cNvPr>
          <p:cNvSpPr>
            <a:spLocks noGrp="1"/>
          </p:cNvSpPr>
          <p:nvPr>
            <p:ph type="sldNum" sz="quarter" idx="12"/>
          </p:nvPr>
        </p:nvSpPr>
        <p:spPr/>
        <p:txBody>
          <a:bodyPr/>
          <a:lstStyle/>
          <a:p>
            <a:fld id="{C431B9AD-2602-46CD-8C4B-E99AC15E7BEB}" type="slidenum">
              <a:rPr lang="en-US" smtClean="0"/>
              <a:t>‹#›</a:t>
            </a:fld>
            <a:endParaRPr lang="en-US"/>
          </a:p>
        </p:txBody>
      </p:sp>
    </p:spTree>
    <p:extLst>
      <p:ext uri="{BB962C8B-B14F-4D97-AF65-F5344CB8AC3E}">
        <p14:creationId xmlns:p14="http://schemas.microsoft.com/office/powerpoint/2010/main" val="38868681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2"/>
            <a:ext cx="4011084" cy="1162049"/>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1"/>
            <a:ext cx="6815667" cy="585258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0"/>
            <a:ext cx="4011084" cy="469053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7218218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7267"/>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3833"/>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4" name="Text Placeholder 3"/>
          <p:cNvSpPr>
            <a:spLocks noGrp="1"/>
          </p:cNvSpPr>
          <p:nvPr>
            <p:ph type="body" sz="half" idx="2"/>
          </p:nvPr>
        </p:nvSpPr>
        <p:spPr>
          <a:xfrm>
            <a:off x="2389717" y="5367867"/>
            <a:ext cx="7315200" cy="80433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6986182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65556244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5167"/>
            <a:ext cx="27432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5167"/>
            <a:ext cx="80264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34740353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32132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484632"/>
            <a:ext cx="10363200" cy="1609344"/>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914400" y="2121408"/>
            <a:ext cx="10363200" cy="405079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989824" y="6272787"/>
            <a:ext cx="3273552" cy="365125"/>
          </a:xfrm>
          <a:prstGeom prst="rect">
            <a:avLst/>
          </a:prstGeom>
        </p:spPr>
        <p:txBody>
          <a:bodyPr/>
          <a:lstStyle/>
          <a:p>
            <a:endParaRPr lang="en-US" dirty="0"/>
          </a:p>
        </p:txBody>
      </p:sp>
      <p:sp>
        <p:nvSpPr>
          <p:cNvPr id="8" name="Footer Placeholder 7"/>
          <p:cNvSpPr>
            <a:spLocks noGrp="1"/>
          </p:cNvSpPr>
          <p:nvPr>
            <p:ph type="ftr" sz="quarter" idx="11"/>
          </p:nvPr>
        </p:nvSpPr>
        <p:spPr>
          <a:xfrm>
            <a:off x="914400" y="6272787"/>
            <a:ext cx="6327648" cy="365125"/>
          </a:xfrm>
          <a:prstGeom prst="rect">
            <a:avLst/>
          </a:prstGeom>
        </p:spPr>
        <p:txBody>
          <a:bodyPr/>
          <a:lstStyle/>
          <a:p>
            <a:r>
              <a:rPr lang="en-US"/>
              <a:t>Draft 11/8/21</a:t>
            </a:r>
            <a:endParaRPr lang="en-US" dirty="0"/>
          </a:p>
        </p:txBody>
      </p:sp>
    </p:spTree>
    <p:extLst>
      <p:ext uri="{BB962C8B-B14F-4D97-AF65-F5344CB8AC3E}">
        <p14:creationId xmlns:p14="http://schemas.microsoft.com/office/powerpoint/2010/main" val="128796106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E4C86-AB4D-4C3D-86B7-E3ACD6F37D5F}"/>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9472190-5CAB-43C1-AC58-3C308E28AA97}"/>
              </a:ext>
            </a:extLst>
          </p:cNvPr>
          <p:cNvSpPr>
            <a:spLocks noGrp="1"/>
          </p:cNvSpPr>
          <p:nvPr>
            <p:ph sz="half" idx="1"/>
          </p:nvPr>
        </p:nvSpPr>
        <p:spPr>
          <a:xfrm>
            <a:off x="838200" y="1825625"/>
            <a:ext cx="51816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61AA9D-5B01-45A7-9B04-897E969955E3}"/>
              </a:ext>
            </a:extLst>
          </p:cNvPr>
          <p:cNvSpPr>
            <a:spLocks noGrp="1"/>
          </p:cNvSpPr>
          <p:nvPr>
            <p:ph sz="half" idx="2"/>
          </p:nvPr>
        </p:nvSpPr>
        <p:spPr>
          <a:xfrm>
            <a:off x="6172200" y="1825625"/>
            <a:ext cx="51816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BF263C-622C-4E2C-99D0-F9D7C0C70829}"/>
              </a:ext>
            </a:extLst>
          </p:cNvPr>
          <p:cNvSpPr>
            <a:spLocks noGrp="1"/>
          </p:cNvSpPr>
          <p:nvPr>
            <p:ph type="dt" sz="half" idx="10"/>
          </p:nvPr>
        </p:nvSpPr>
        <p:spPr>
          <a:xfrm>
            <a:off x="838200" y="6356351"/>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59049443-05E3-46B8-8DDE-F5A5A594BFD8}"/>
              </a:ext>
            </a:extLst>
          </p:cNvPr>
          <p:cNvSpPr>
            <a:spLocks noGrp="1"/>
          </p:cNvSpPr>
          <p:nvPr>
            <p:ph type="ftr" sz="quarter" idx="11"/>
          </p:nvPr>
        </p:nvSpPr>
        <p:spPr>
          <a:xfrm>
            <a:off x="4038600" y="6356351"/>
            <a:ext cx="4114800" cy="365125"/>
          </a:xfrm>
          <a:prstGeom prst="rect">
            <a:avLst/>
          </a:prstGeom>
        </p:spPr>
        <p:txBody>
          <a:bodyPr/>
          <a:lstStyle/>
          <a:p>
            <a:r>
              <a:rPr lang="en-US"/>
              <a:t>Draft 11/8/21</a:t>
            </a:r>
          </a:p>
        </p:txBody>
      </p:sp>
      <p:sp>
        <p:nvSpPr>
          <p:cNvPr id="7" name="Slide Number Placeholder 6">
            <a:extLst>
              <a:ext uri="{FF2B5EF4-FFF2-40B4-BE49-F238E27FC236}">
                <a16:creationId xmlns:a16="http://schemas.microsoft.com/office/drawing/2014/main" id="{65E148EC-D1FD-482F-8277-9257AF1D08BC}"/>
              </a:ext>
            </a:extLst>
          </p:cNvPr>
          <p:cNvSpPr>
            <a:spLocks noGrp="1"/>
          </p:cNvSpPr>
          <p:nvPr>
            <p:ph type="sldNum" sz="quarter" idx="12"/>
          </p:nvPr>
        </p:nvSpPr>
        <p:spPr>
          <a:xfrm>
            <a:off x="8610600" y="6356351"/>
            <a:ext cx="2743200" cy="365125"/>
          </a:xfrm>
          <a:prstGeom prst="rect">
            <a:avLst/>
          </a:prstGeom>
        </p:spPr>
        <p:txBody>
          <a:bodyPr/>
          <a:lstStyle/>
          <a:p>
            <a:fld id="{6CA27CB6-AA62-4C89-9CFC-9C5419393751}" type="slidenum">
              <a:rPr lang="en-US" smtClean="0"/>
              <a:t>‹#›</a:t>
            </a:fld>
            <a:endParaRPr lang="en-US"/>
          </a:p>
        </p:txBody>
      </p:sp>
    </p:spTree>
    <p:extLst>
      <p:ext uri="{BB962C8B-B14F-4D97-AF65-F5344CB8AC3E}">
        <p14:creationId xmlns:p14="http://schemas.microsoft.com/office/powerpoint/2010/main" val="322143505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A27955E6-F2AE-4437-BCA5-914CAF3E7E43}"/>
              </a:ext>
            </a:extLst>
          </p:cNvPr>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Tx/>
              <a:buFontTx/>
              <a:buNone/>
              <a:tabLst/>
              <a:defRPr/>
            </a:pPr>
            <a:fld id="{DDF52EC2-2C0B-4C03-9888-0B25156ED88D}" type="slidenum">
              <a:rPr kumimoji="0" lang="en-US" sz="1600" b="1"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l" defTabSz="1219170" rtl="0" eaLnBrk="1" fontAlgn="auto" latinLnBrk="0" hangingPunct="1">
                <a:lnSpc>
                  <a:spcPct val="100000"/>
                </a:lnSpc>
                <a:spcBef>
                  <a:spcPts val="0"/>
                </a:spcBef>
                <a:spcAft>
                  <a:spcPts val="0"/>
                </a:spcAft>
                <a:buClrTx/>
                <a:buSzTx/>
                <a:buFontTx/>
                <a:buNone/>
                <a:tabLst/>
                <a:defRPr/>
              </a:pPr>
              <a:t>‹#›</a:t>
            </a:fld>
            <a:endParaRPr kumimoji="0" lang="en-US" sz="1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6831732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75636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3490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78362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2728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723656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484632"/>
            <a:ext cx="10363200" cy="1609344"/>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914400" y="2121408"/>
            <a:ext cx="10363200" cy="405079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989824" y="6272787"/>
            <a:ext cx="3273552" cy="365125"/>
          </a:xfrm>
          <a:prstGeom prst="rect">
            <a:avLst/>
          </a:prstGeom>
        </p:spPr>
        <p:txBody>
          <a:bodyPr/>
          <a:lstStyle/>
          <a:p>
            <a:endParaRPr lang="en-US" dirty="0"/>
          </a:p>
        </p:txBody>
      </p:sp>
      <p:sp>
        <p:nvSpPr>
          <p:cNvPr id="8" name="Footer Placeholder 7"/>
          <p:cNvSpPr>
            <a:spLocks noGrp="1"/>
          </p:cNvSpPr>
          <p:nvPr>
            <p:ph type="ftr" sz="quarter" idx="11"/>
          </p:nvPr>
        </p:nvSpPr>
        <p:spPr>
          <a:xfrm>
            <a:off x="914400" y="6272787"/>
            <a:ext cx="6327648" cy="365125"/>
          </a:xfrm>
          <a:prstGeom prst="rect">
            <a:avLst/>
          </a:prstGeom>
        </p:spPr>
        <p:txBody>
          <a:bodyPr/>
          <a:lstStyle/>
          <a:p>
            <a:r>
              <a:rPr lang="en-US"/>
              <a:t>Draft 11/8/21</a:t>
            </a:r>
            <a:endParaRPr lang="en-US" dirty="0"/>
          </a:p>
        </p:txBody>
      </p:sp>
    </p:spTree>
    <p:extLst>
      <p:ext uri="{BB962C8B-B14F-4D97-AF65-F5344CB8AC3E}">
        <p14:creationId xmlns:p14="http://schemas.microsoft.com/office/powerpoint/2010/main" val="44973168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E4C86-AB4D-4C3D-86B7-E3ACD6F37D5F}"/>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9472190-5CAB-43C1-AC58-3C308E28AA97}"/>
              </a:ext>
            </a:extLst>
          </p:cNvPr>
          <p:cNvSpPr>
            <a:spLocks noGrp="1"/>
          </p:cNvSpPr>
          <p:nvPr>
            <p:ph sz="half" idx="1"/>
          </p:nvPr>
        </p:nvSpPr>
        <p:spPr>
          <a:xfrm>
            <a:off x="838200" y="1825625"/>
            <a:ext cx="51816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61AA9D-5B01-45A7-9B04-897E969955E3}"/>
              </a:ext>
            </a:extLst>
          </p:cNvPr>
          <p:cNvSpPr>
            <a:spLocks noGrp="1"/>
          </p:cNvSpPr>
          <p:nvPr>
            <p:ph sz="half" idx="2"/>
          </p:nvPr>
        </p:nvSpPr>
        <p:spPr>
          <a:xfrm>
            <a:off x="6172200" y="1825625"/>
            <a:ext cx="51816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BF263C-622C-4E2C-99D0-F9D7C0C70829}"/>
              </a:ext>
            </a:extLst>
          </p:cNvPr>
          <p:cNvSpPr>
            <a:spLocks noGrp="1"/>
          </p:cNvSpPr>
          <p:nvPr>
            <p:ph type="dt" sz="half" idx="10"/>
          </p:nvPr>
        </p:nvSpPr>
        <p:spPr>
          <a:xfrm>
            <a:off x="838200" y="6356351"/>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59049443-05E3-46B8-8DDE-F5A5A594BFD8}"/>
              </a:ext>
            </a:extLst>
          </p:cNvPr>
          <p:cNvSpPr>
            <a:spLocks noGrp="1"/>
          </p:cNvSpPr>
          <p:nvPr>
            <p:ph type="ftr" sz="quarter" idx="11"/>
          </p:nvPr>
        </p:nvSpPr>
        <p:spPr>
          <a:xfrm>
            <a:off x="4038600" y="6356351"/>
            <a:ext cx="4114800" cy="365125"/>
          </a:xfrm>
          <a:prstGeom prst="rect">
            <a:avLst/>
          </a:prstGeom>
        </p:spPr>
        <p:txBody>
          <a:bodyPr/>
          <a:lstStyle/>
          <a:p>
            <a:r>
              <a:rPr lang="en-US"/>
              <a:t>Draft 11/8/21</a:t>
            </a:r>
          </a:p>
        </p:txBody>
      </p:sp>
      <p:sp>
        <p:nvSpPr>
          <p:cNvPr id="7" name="Slide Number Placeholder 6">
            <a:extLst>
              <a:ext uri="{FF2B5EF4-FFF2-40B4-BE49-F238E27FC236}">
                <a16:creationId xmlns:a16="http://schemas.microsoft.com/office/drawing/2014/main" id="{65E148EC-D1FD-482F-8277-9257AF1D08BC}"/>
              </a:ext>
            </a:extLst>
          </p:cNvPr>
          <p:cNvSpPr>
            <a:spLocks noGrp="1"/>
          </p:cNvSpPr>
          <p:nvPr>
            <p:ph type="sldNum" sz="quarter" idx="12"/>
          </p:nvPr>
        </p:nvSpPr>
        <p:spPr>
          <a:xfrm>
            <a:off x="8610600" y="6356351"/>
            <a:ext cx="2743200" cy="365125"/>
          </a:xfrm>
          <a:prstGeom prst="rect">
            <a:avLst/>
          </a:prstGeom>
        </p:spPr>
        <p:txBody>
          <a:bodyPr/>
          <a:lstStyle/>
          <a:p>
            <a:fld id="{6CA27CB6-AA62-4C89-9CFC-9C5419393751}" type="slidenum">
              <a:rPr lang="en-US" smtClean="0"/>
              <a:t>‹#›</a:t>
            </a:fld>
            <a:endParaRPr lang="en-US"/>
          </a:p>
        </p:txBody>
      </p:sp>
    </p:spTree>
    <p:extLst>
      <p:ext uri="{BB962C8B-B14F-4D97-AF65-F5344CB8AC3E}">
        <p14:creationId xmlns:p14="http://schemas.microsoft.com/office/powerpoint/2010/main" val="16116534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A27955E6-F2AE-4437-BCA5-914CAF3E7E43}"/>
              </a:ext>
            </a:extLst>
          </p:cNvPr>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Tx/>
              <a:buFontTx/>
              <a:buNone/>
              <a:tabLst/>
              <a:defRPr/>
            </a:pPr>
            <a:fld id="{DDF52EC2-2C0B-4C03-9888-0B25156ED88D}" type="slidenum">
              <a:rPr kumimoji="0" lang="en-US" sz="1600" b="1"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l" defTabSz="1219170" rtl="0" eaLnBrk="1" fontAlgn="auto" latinLnBrk="0" hangingPunct="1">
                <a:lnSpc>
                  <a:spcPct val="100000"/>
                </a:lnSpc>
                <a:spcBef>
                  <a:spcPts val="0"/>
                </a:spcBef>
                <a:spcAft>
                  <a:spcPts val="0"/>
                </a:spcAft>
                <a:buClrTx/>
                <a:buSzTx/>
                <a:buFontTx/>
                <a:buNone/>
                <a:tabLst/>
                <a:defRPr/>
              </a:pPr>
              <a:t>‹#›</a:t>
            </a:fld>
            <a:endParaRPr kumimoji="0" lang="en-US" sz="1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8188566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1485"/>
            <a:ext cx="10363200" cy="1468967"/>
          </a:xfrm>
        </p:spPr>
        <p:txBody>
          <a:body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8768982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71670445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0"/>
            <a:ext cx="10363200" cy="1363133"/>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185"/>
            <a:ext cx="10363200" cy="1500716"/>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5429053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03224377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534584"/>
            <a:ext cx="5386917" cy="6413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5934"/>
            <a:ext cx="5386917" cy="3949700"/>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534584"/>
            <a:ext cx="5389033" cy="6413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8" y="2175934"/>
            <a:ext cx="5389033" cy="3949700"/>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a:t>Draft 11/8/21</a:t>
            </a:r>
          </a:p>
        </p:txBody>
      </p:sp>
      <p:sp>
        <p:nvSpPr>
          <p:cNvPr id="9" name="Slide Number Placeholder 8"/>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64744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82744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a:t>Draft 11/8/21</a:t>
            </a:r>
          </a:p>
        </p:txBody>
      </p:sp>
      <p:sp>
        <p:nvSpPr>
          <p:cNvPr id="5" name="Slide Number Placeholder 4"/>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3679142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a:t>Draft 11/8/21</a:t>
            </a:r>
          </a:p>
        </p:txBody>
      </p:sp>
      <p:sp>
        <p:nvSpPr>
          <p:cNvPr id="4" name="Slide Number Placeholder 3"/>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35758183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2"/>
            <a:ext cx="4011084" cy="1162049"/>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1"/>
            <a:ext cx="6815667" cy="585258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0"/>
            <a:ext cx="4011084" cy="469053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81248910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7267"/>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3833"/>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4" name="Text Placeholder 3"/>
          <p:cNvSpPr>
            <a:spLocks noGrp="1"/>
          </p:cNvSpPr>
          <p:nvPr>
            <p:ph type="body" sz="half" idx="2"/>
          </p:nvPr>
        </p:nvSpPr>
        <p:spPr>
          <a:xfrm>
            <a:off x="2389717" y="5367867"/>
            <a:ext cx="7315200" cy="80433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8675590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4689282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5167"/>
            <a:ext cx="27432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5167"/>
            <a:ext cx="80264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41694812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8837305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523654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484632"/>
            <a:ext cx="10363200" cy="1609344"/>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914400" y="2121408"/>
            <a:ext cx="10363200" cy="405079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989824" y="6272786"/>
            <a:ext cx="3273552" cy="365125"/>
          </a:xfrm>
          <a:prstGeom prst="rect">
            <a:avLst/>
          </a:prstGeom>
        </p:spPr>
        <p:txBody>
          <a:bodyPr/>
          <a:lstStyle/>
          <a:p>
            <a:endParaRPr lang="en-US" dirty="0"/>
          </a:p>
        </p:txBody>
      </p:sp>
      <p:sp>
        <p:nvSpPr>
          <p:cNvPr id="8" name="Footer Placeholder 7"/>
          <p:cNvSpPr>
            <a:spLocks noGrp="1"/>
          </p:cNvSpPr>
          <p:nvPr>
            <p:ph type="ftr" sz="quarter" idx="11"/>
          </p:nvPr>
        </p:nvSpPr>
        <p:spPr>
          <a:xfrm>
            <a:off x="914400" y="6272786"/>
            <a:ext cx="6327648" cy="365125"/>
          </a:xfrm>
          <a:prstGeom prst="rect">
            <a:avLst/>
          </a:prstGeom>
        </p:spPr>
        <p:txBody>
          <a:bodyPr/>
          <a:lstStyle/>
          <a:p>
            <a:r>
              <a:rPr lang="en-US"/>
              <a:t>Draft 11/8/21</a:t>
            </a:r>
            <a:endParaRPr lang="en-US" dirty="0"/>
          </a:p>
        </p:txBody>
      </p:sp>
    </p:spTree>
    <p:extLst>
      <p:ext uri="{BB962C8B-B14F-4D97-AF65-F5344CB8AC3E}">
        <p14:creationId xmlns:p14="http://schemas.microsoft.com/office/powerpoint/2010/main" val="88613400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535785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1485"/>
            <a:ext cx="10363200" cy="1468967"/>
          </a:xfrm>
        </p:spPr>
        <p:txBody>
          <a:body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27626128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163276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1AE04-8631-457D-B597-340B0632A9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F0D7CAE-139B-4871-815A-5188141895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0F356C6-D049-47D6-8BB6-5636D3F88BE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6C70788E-F6E7-4D3A-9CF1-E8200E043FBF}"/>
              </a:ext>
            </a:extLst>
          </p:cNvPr>
          <p:cNvSpPr>
            <a:spLocks noGrp="1"/>
          </p:cNvSpPr>
          <p:nvPr>
            <p:ph type="ftr" sz="quarter" idx="11"/>
          </p:nvPr>
        </p:nvSpPr>
        <p:spPr/>
        <p:txBody>
          <a:bodyPr/>
          <a:lstStyle/>
          <a:p>
            <a:r>
              <a:rPr lang="en-US"/>
              <a:t>Draft 11/8/21</a:t>
            </a:r>
          </a:p>
        </p:txBody>
      </p:sp>
      <p:sp>
        <p:nvSpPr>
          <p:cNvPr id="6" name="Slide Number Placeholder 5">
            <a:extLst>
              <a:ext uri="{FF2B5EF4-FFF2-40B4-BE49-F238E27FC236}">
                <a16:creationId xmlns:a16="http://schemas.microsoft.com/office/drawing/2014/main" id="{57F6C08C-DBED-42D8-8A45-C1E38ECF11B4}"/>
              </a:ext>
            </a:extLst>
          </p:cNvPr>
          <p:cNvSpPr>
            <a:spLocks noGrp="1"/>
          </p:cNvSpPr>
          <p:nvPr>
            <p:ph type="sldNum" sz="quarter" idx="12"/>
          </p:nvPr>
        </p:nvSpPr>
        <p:spPr/>
        <p:txBody>
          <a:bodyPr/>
          <a:lstStyle/>
          <a:p>
            <a:fld id="{C431B9AD-2602-46CD-8C4B-E99AC15E7BEB}" type="slidenum">
              <a:rPr lang="en-US" smtClean="0"/>
              <a:t>‹#›</a:t>
            </a:fld>
            <a:endParaRPr lang="en-US"/>
          </a:p>
        </p:txBody>
      </p:sp>
    </p:spTree>
    <p:extLst>
      <p:ext uri="{BB962C8B-B14F-4D97-AF65-F5344CB8AC3E}">
        <p14:creationId xmlns:p14="http://schemas.microsoft.com/office/powerpoint/2010/main" val="73616618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40118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484632"/>
            <a:ext cx="10363200" cy="1609344"/>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914400" y="2121408"/>
            <a:ext cx="10363200" cy="405079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989824" y="6272787"/>
            <a:ext cx="3273552" cy="365125"/>
          </a:xfrm>
          <a:prstGeom prst="rect">
            <a:avLst/>
          </a:prstGeom>
        </p:spPr>
        <p:txBody>
          <a:bodyPr/>
          <a:lstStyle/>
          <a:p>
            <a:endParaRPr lang="en-US" dirty="0"/>
          </a:p>
        </p:txBody>
      </p:sp>
      <p:sp>
        <p:nvSpPr>
          <p:cNvPr id="8" name="Footer Placeholder 7"/>
          <p:cNvSpPr>
            <a:spLocks noGrp="1"/>
          </p:cNvSpPr>
          <p:nvPr>
            <p:ph type="ftr" sz="quarter" idx="11"/>
          </p:nvPr>
        </p:nvSpPr>
        <p:spPr>
          <a:xfrm>
            <a:off x="914400" y="6272787"/>
            <a:ext cx="6327648" cy="365125"/>
          </a:xfrm>
          <a:prstGeom prst="rect">
            <a:avLst/>
          </a:prstGeom>
        </p:spPr>
        <p:txBody>
          <a:bodyPr/>
          <a:lstStyle/>
          <a:p>
            <a:r>
              <a:rPr lang="en-US"/>
              <a:t>Draft 11/8/21</a:t>
            </a:r>
            <a:endParaRPr lang="en-US" dirty="0"/>
          </a:p>
        </p:txBody>
      </p:sp>
    </p:spTree>
    <p:extLst>
      <p:ext uri="{BB962C8B-B14F-4D97-AF65-F5344CB8AC3E}">
        <p14:creationId xmlns:p14="http://schemas.microsoft.com/office/powerpoint/2010/main" val="212738095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E4C86-AB4D-4C3D-86B7-E3ACD6F37D5F}"/>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9472190-5CAB-43C1-AC58-3C308E28AA97}"/>
              </a:ext>
            </a:extLst>
          </p:cNvPr>
          <p:cNvSpPr>
            <a:spLocks noGrp="1"/>
          </p:cNvSpPr>
          <p:nvPr>
            <p:ph sz="half" idx="1"/>
          </p:nvPr>
        </p:nvSpPr>
        <p:spPr>
          <a:xfrm>
            <a:off x="838200" y="1825625"/>
            <a:ext cx="51816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61AA9D-5B01-45A7-9B04-897E969955E3}"/>
              </a:ext>
            </a:extLst>
          </p:cNvPr>
          <p:cNvSpPr>
            <a:spLocks noGrp="1"/>
          </p:cNvSpPr>
          <p:nvPr>
            <p:ph sz="half" idx="2"/>
          </p:nvPr>
        </p:nvSpPr>
        <p:spPr>
          <a:xfrm>
            <a:off x="6172200" y="1825625"/>
            <a:ext cx="51816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BF263C-622C-4E2C-99D0-F9D7C0C70829}"/>
              </a:ext>
            </a:extLst>
          </p:cNvPr>
          <p:cNvSpPr>
            <a:spLocks noGrp="1"/>
          </p:cNvSpPr>
          <p:nvPr>
            <p:ph type="dt" sz="half" idx="10"/>
          </p:nvPr>
        </p:nvSpPr>
        <p:spPr>
          <a:xfrm>
            <a:off x="838200" y="6356351"/>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59049443-05E3-46B8-8DDE-F5A5A594BFD8}"/>
              </a:ext>
            </a:extLst>
          </p:cNvPr>
          <p:cNvSpPr>
            <a:spLocks noGrp="1"/>
          </p:cNvSpPr>
          <p:nvPr>
            <p:ph type="ftr" sz="quarter" idx="11"/>
          </p:nvPr>
        </p:nvSpPr>
        <p:spPr>
          <a:xfrm>
            <a:off x="4038600" y="6356351"/>
            <a:ext cx="4114800" cy="365125"/>
          </a:xfrm>
          <a:prstGeom prst="rect">
            <a:avLst/>
          </a:prstGeom>
        </p:spPr>
        <p:txBody>
          <a:bodyPr/>
          <a:lstStyle/>
          <a:p>
            <a:r>
              <a:rPr lang="en-US"/>
              <a:t>Draft 11/8/21</a:t>
            </a:r>
          </a:p>
        </p:txBody>
      </p:sp>
      <p:sp>
        <p:nvSpPr>
          <p:cNvPr id="7" name="Slide Number Placeholder 6">
            <a:extLst>
              <a:ext uri="{FF2B5EF4-FFF2-40B4-BE49-F238E27FC236}">
                <a16:creationId xmlns:a16="http://schemas.microsoft.com/office/drawing/2014/main" id="{65E148EC-D1FD-482F-8277-9257AF1D08BC}"/>
              </a:ext>
            </a:extLst>
          </p:cNvPr>
          <p:cNvSpPr>
            <a:spLocks noGrp="1"/>
          </p:cNvSpPr>
          <p:nvPr>
            <p:ph type="sldNum" sz="quarter" idx="12"/>
          </p:nvPr>
        </p:nvSpPr>
        <p:spPr>
          <a:xfrm>
            <a:off x="8610600" y="6356351"/>
            <a:ext cx="2743200" cy="365125"/>
          </a:xfrm>
          <a:prstGeom prst="rect">
            <a:avLst/>
          </a:prstGeom>
        </p:spPr>
        <p:txBody>
          <a:bodyPr/>
          <a:lstStyle/>
          <a:p>
            <a:fld id="{6CA27CB6-AA62-4C89-9CFC-9C5419393751}" type="slidenum">
              <a:rPr lang="en-US" smtClean="0"/>
              <a:t>‹#›</a:t>
            </a:fld>
            <a:endParaRPr lang="en-US"/>
          </a:p>
        </p:txBody>
      </p:sp>
    </p:spTree>
    <p:extLst>
      <p:ext uri="{BB962C8B-B14F-4D97-AF65-F5344CB8AC3E}">
        <p14:creationId xmlns:p14="http://schemas.microsoft.com/office/powerpoint/2010/main" val="408646148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A27955E6-F2AE-4437-BCA5-914CAF3E7E43}"/>
              </a:ext>
            </a:extLst>
          </p:cNvPr>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Tx/>
              <a:buFontTx/>
              <a:buNone/>
              <a:tabLst/>
              <a:defRPr/>
            </a:pPr>
            <a:fld id="{DDF52EC2-2C0B-4C03-9888-0B25156ED88D}" type="slidenum">
              <a:rPr kumimoji="0" lang="en-US" sz="1600" b="1"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l" defTabSz="1219170" rtl="0" eaLnBrk="1" fontAlgn="auto" latinLnBrk="0" hangingPunct="1">
                <a:lnSpc>
                  <a:spcPct val="100000"/>
                </a:lnSpc>
                <a:spcBef>
                  <a:spcPts val="0"/>
                </a:spcBef>
                <a:spcAft>
                  <a:spcPts val="0"/>
                </a:spcAft>
                <a:buClrTx/>
                <a:buSzTx/>
                <a:buFontTx/>
                <a:buNone/>
                <a:tabLst/>
                <a:defRPr/>
              </a:pPr>
              <a:t>‹#›</a:t>
            </a:fld>
            <a:endParaRPr kumimoji="0" lang="en-US" sz="1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7669142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636690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1AE04-8631-457D-B597-340B0632A9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F0D7CAE-139B-4871-815A-5188141895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0F356C6-D049-47D6-8BB6-5636D3F88BE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6C70788E-F6E7-4D3A-9CF1-E8200E043FBF}"/>
              </a:ext>
            </a:extLst>
          </p:cNvPr>
          <p:cNvSpPr>
            <a:spLocks noGrp="1"/>
          </p:cNvSpPr>
          <p:nvPr>
            <p:ph type="ftr" sz="quarter" idx="11"/>
          </p:nvPr>
        </p:nvSpPr>
        <p:spPr/>
        <p:txBody>
          <a:bodyPr/>
          <a:lstStyle/>
          <a:p>
            <a:r>
              <a:rPr lang="en-US"/>
              <a:t>Draft 11/8/21</a:t>
            </a:r>
          </a:p>
        </p:txBody>
      </p:sp>
      <p:sp>
        <p:nvSpPr>
          <p:cNvPr id="6" name="Slide Number Placeholder 5">
            <a:extLst>
              <a:ext uri="{FF2B5EF4-FFF2-40B4-BE49-F238E27FC236}">
                <a16:creationId xmlns:a16="http://schemas.microsoft.com/office/drawing/2014/main" id="{57F6C08C-DBED-42D8-8A45-C1E38ECF11B4}"/>
              </a:ext>
            </a:extLst>
          </p:cNvPr>
          <p:cNvSpPr>
            <a:spLocks noGrp="1"/>
          </p:cNvSpPr>
          <p:nvPr>
            <p:ph type="sldNum" sz="quarter" idx="12"/>
          </p:nvPr>
        </p:nvSpPr>
        <p:spPr/>
        <p:txBody>
          <a:bodyPr/>
          <a:lstStyle/>
          <a:p>
            <a:fld id="{C431B9AD-2602-46CD-8C4B-E99AC15E7BEB}" type="slidenum">
              <a:rPr lang="en-US" smtClean="0"/>
              <a:t>‹#›</a:t>
            </a:fld>
            <a:endParaRPr lang="en-US"/>
          </a:p>
        </p:txBody>
      </p:sp>
    </p:spTree>
    <p:extLst>
      <p:ext uri="{BB962C8B-B14F-4D97-AF65-F5344CB8AC3E}">
        <p14:creationId xmlns:p14="http://schemas.microsoft.com/office/powerpoint/2010/main" val="334488735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1485"/>
            <a:ext cx="10363200" cy="1468967"/>
          </a:xfrm>
        </p:spPr>
        <p:txBody>
          <a:body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8959090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844226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68154086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0"/>
            <a:ext cx="10363200" cy="1363133"/>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185"/>
            <a:ext cx="10363200" cy="1500716"/>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41575516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02854629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534584"/>
            <a:ext cx="5386917" cy="6413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5934"/>
            <a:ext cx="5386917" cy="3949700"/>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534584"/>
            <a:ext cx="5389033" cy="6413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8" y="2175934"/>
            <a:ext cx="5389033" cy="3949700"/>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a:t>Draft 11/8/21</a:t>
            </a:r>
          </a:p>
        </p:txBody>
      </p:sp>
      <p:sp>
        <p:nvSpPr>
          <p:cNvPr id="9" name="Slide Number Placeholder 8"/>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68579249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a:t>Draft 11/8/21</a:t>
            </a:r>
          </a:p>
        </p:txBody>
      </p:sp>
      <p:sp>
        <p:nvSpPr>
          <p:cNvPr id="5" name="Slide Number Placeholder 4"/>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67863908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a:t>Draft 11/8/21</a:t>
            </a:r>
          </a:p>
        </p:txBody>
      </p:sp>
      <p:sp>
        <p:nvSpPr>
          <p:cNvPr id="4" name="Slide Number Placeholder 3"/>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86381247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2"/>
            <a:ext cx="4011084" cy="1162049"/>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1"/>
            <a:ext cx="6815667" cy="585258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0"/>
            <a:ext cx="4011084" cy="469053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41976075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7267"/>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3833"/>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4" name="Text Placeholder 3"/>
          <p:cNvSpPr>
            <a:spLocks noGrp="1"/>
          </p:cNvSpPr>
          <p:nvPr>
            <p:ph type="body" sz="half" idx="2"/>
          </p:nvPr>
        </p:nvSpPr>
        <p:spPr>
          <a:xfrm>
            <a:off x="2389717" y="5367867"/>
            <a:ext cx="7315200" cy="80433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428101878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68788075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5167"/>
            <a:ext cx="27432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5167"/>
            <a:ext cx="80264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65452217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726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0"/>
            <a:ext cx="10363200" cy="1363133"/>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185"/>
            <a:ext cx="10363200" cy="1500716"/>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Draft 11/8/21</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3032654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484632"/>
            <a:ext cx="10363200" cy="1609344"/>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914400" y="2121408"/>
            <a:ext cx="10363200" cy="405079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989824" y="6272786"/>
            <a:ext cx="3273552" cy="365125"/>
          </a:xfrm>
          <a:prstGeom prst="rect">
            <a:avLst/>
          </a:prstGeom>
        </p:spPr>
        <p:txBody>
          <a:bodyPr/>
          <a:lstStyle/>
          <a:p>
            <a:endParaRPr lang="en-US" dirty="0"/>
          </a:p>
        </p:txBody>
      </p:sp>
      <p:sp>
        <p:nvSpPr>
          <p:cNvPr id="8" name="Footer Placeholder 7"/>
          <p:cNvSpPr>
            <a:spLocks noGrp="1"/>
          </p:cNvSpPr>
          <p:nvPr>
            <p:ph type="ftr" sz="quarter" idx="11"/>
          </p:nvPr>
        </p:nvSpPr>
        <p:spPr>
          <a:xfrm>
            <a:off x="914400" y="6272786"/>
            <a:ext cx="6327648" cy="365125"/>
          </a:xfrm>
          <a:prstGeom prst="rect">
            <a:avLst/>
          </a:prstGeom>
        </p:spPr>
        <p:txBody>
          <a:bodyPr/>
          <a:lstStyle/>
          <a:p>
            <a:r>
              <a:rPr lang="en-US"/>
              <a:t>Draft 11/8/21</a:t>
            </a:r>
            <a:endParaRPr lang="en-US" dirty="0"/>
          </a:p>
        </p:txBody>
      </p:sp>
    </p:spTree>
    <p:extLst>
      <p:ext uri="{BB962C8B-B14F-4D97-AF65-F5344CB8AC3E}">
        <p14:creationId xmlns:p14="http://schemas.microsoft.com/office/powerpoint/2010/main" val="280982861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8795653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457033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973528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Draft 11/8/21</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1469213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10.xml"/><Relationship Id="rId1" Type="http://schemas.openxmlformats.org/officeDocument/2006/relationships/slideLayout" Target="../slideLayouts/slideLayout40.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image" Target="../media/image4.jpeg"/><Relationship Id="rId5" Type="http://schemas.openxmlformats.org/officeDocument/2006/relationships/theme" Target="../theme/theme11.xml"/><Relationship Id="rId4" Type="http://schemas.openxmlformats.org/officeDocument/2006/relationships/slideLayout" Target="../slideLayouts/slideLayout44.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4.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12.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13.xml"/><Relationship Id="rId1" Type="http://schemas.openxmlformats.org/officeDocument/2006/relationships/slideLayout" Target="../slideLayouts/slideLayout56.xml"/><Relationship Id="rId5" Type="http://schemas.openxmlformats.org/officeDocument/2006/relationships/hyperlink" Target="mailto:Charles.Williams2@health.ny.gov" TargetMode="External"/><Relationship Id="rId4" Type="http://schemas.openxmlformats.org/officeDocument/2006/relationships/hyperlink" Target="mailto:priti.Irani@health.ny.gov" TargetMode="Externa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slideLayout" Target="../slideLayouts/slideLayout58.xml"/><Relationship Id="rId1" Type="http://schemas.openxmlformats.org/officeDocument/2006/relationships/slideLayout" Target="../slideLayouts/slideLayout57.xml"/><Relationship Id="rId5" Type="http://schemas.openxmlformats.org/officeDocument/2006/relationships/image" Target="../media/image3.jpeg"/><Relationship Id="rId4" Type="http://schemas.openxmlformats.org/officeDocument/2006/relationships/theme" Target="../theme/theme14.xml"/></Relationships>
</file>

<file path=ppt/slideMasters/_rels/slideMaster15.xml.rels><?xml version="1.0" encoding="UTF-8" standalone="yes"?>
<Relationships xmlns="http://schemas.openxmlformats.org/package/2006/relationships"><Relationship Id="rId3" Type="http://schemas.openxmlformats.org/officeDocument/2006/relationships/theme" Target="../theme/theme15.xml"/><Relationship Id="rId2" Type="http://schemas.openxmlformats.org/officeDocument/2006/relationships/slideLayout" Target="../slideLayouts/slideLayout61.xml"/><Relationship Id="rId1" Type="http://schemas.openxmlformats.org/officeDocument/2006/relationships/slideLayout" Target="../slideLayouts/slideLayout60.xml"/><Relationship Id="rId4" Type="http://schemas.openxmlformats.org/officeDocument/2006/relationships/image" Target="../media/image4.jpeg"/></Relationships>
</file>

<file path=ppt/slideMasters/_rels/slideMaster16.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64.xml"/><Relationship Id="rId7" Type="http://schemas.openxmlformats.org/officeDocument/2006/relationships/theme" Target="../theme/theme16.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5" Type="http://schemas.openxmlformats.org/officeDocument/2006/relationships/slideLayout" Target="../slideLayouts/slideLayout66.xml"/><Relationship Id="rId4" Type="http://schemas.openxmlformats.org/officeDocument/2006/relationships/slideLayout" Target="../slideLayouts/slideLayout65.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4.jpe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1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_rels/slideMaster18.xml.rels><?xml version="1.0" encoding="UTF-8" standalone="yes"?>
<Relationships xmlns="http://schemas.openxmlformats.org/package/2006/relationships"><Relationship Id="rId3" Type="http://schemas.openxmlformats.org/officeDocument/2006/relationships/slideLayout" Target="../slideLayouts/slideLayout81.xml"/><Relationship Id="rId7" Type="http://schemas.openxmlformats.org/officeDocument/2006/relationships/image" Target="../media/image2.jpeg"/><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hyperlink" Target="mailto:priti.Irani@health.ny.gov" TargetMode="External"/><Relationship Id="rId5" Type="http://schemas.openxmlformats.org/officeDocument/2006/relationships/image" Target="../media/image3.jpeg"/><Relationship Id="rId4" Type="http://schemas.openxmlformats.org/officeDocument/2006/relationships/theme" Target="../theme/theme18.xml"/></Relationships>
</file>

<file path=ppt/slideMasters/_rels/slideMaster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19.xml"/><Relationship Id="rId1" Type="http://schemas.openxmlformats.org/officeDocument/2006/relationships/slideLayout" Target="../slideLayouts/slideLayout82.xml"/><Relationship Id="rId5" Type="http://schemas.openxmlformats.org/officeDocument/2006/relationships/hyperlink" Target="mailto:Charles.Williams2@health.ny.gov" TargetMode="External"/><Relationship Id="rId4" Type="http://schemas.openxmlformats.org/officeDocument/2006/relationships/hyperlink" Target="mailto:Charles.Williams2@health.ny.govpriti.irani@health.ny.gov"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2.jpeg"/></Relationships>
</file>

<file path=ppt/slideMasters/_rels/slideMaster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0.xml"/><Relationship Id="rId1" Type="http://schemas.openxmlformats.org/officeDocument/2006/relationships/slideLayout" Target="../slideLayouts/slideLayout8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2.jpe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4.xml"/><Relationship Id="rId1" Type="http://schemas.openxmlformats.org/officeDocument/2006/relationships/slideLayout" Target="../slideLayouts/slideLayout17.xml"/><Relationship Id="rId5" Type="http://schemas.openxmlformats.org/officeDocument/2006/relationships/image" Target="../media/image1.jpg"/><Relationship Id="rId4" Type="http://schemas.openxmlformats.org/officeDocument/2006/relationships/hyperlink" Target="mailto:priti.Irani@health.ny.gov" TargetMode="Externa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5.xml"/><Relationship Id="rId1"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4.jpeg"/><Relationship Id="rId5" Type="http://schemas.openxmlformats.org/officeDocument/2006/relationships/theme" Target="../theme/theme6.xml"/><Relationship Id="rId4" Type="http://schemas.openxmlformats.org/officeDocument/2006/relationships/slideLayout" Target="../slideLayouts/slideLayout22.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7.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6.xml"/><Relationship Id="rId7" Type="http://schemas.openxmlformats.org/officeDocument/2006/relationships/image" Target="../media/image4.jpe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theme" Target="../theme/theme8.xml"/><Relationship Id="rId5" Type="http://schemas.openxmlformats.org/officeDocument/2006/relationships/slideLayout" Target="../slideLayouts/slideLayout38.xml"/><Relationship Id="rId4" Type="http://schemas.openxmlformats.org/officeDocument/2006/relationships/slideLayout" Target="../slideLayouts/slideLayout37.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9.xml"/><Relationship Id="rId1" Type="http://schemas.openxmlformats.org/officeDocument/2006/relationships/slideLayout" Target="../slideLayouts/slideLayout39.xml"/><Relationship Id="rId5" Type="http://schemas.openxmlformats.org/officeDocument/2006/relationships/image" Target="../media/image1.jpg"/><Relationship Id="rId4" Type="http://schemas.openxmlformats.org/officeDocument/2006/relationships/hyperlink" Target="mailto:priti.Irani@health.ny.gov"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descr="NYSOOH_DOH_rgb.jpg"/>
          <p:cNvPicPr>
            <a:picLocks noChangeAspect="1"/>
          </p:cNvPicPr>
          <p:nvPr/>
        </p:nvPicPr>
        <p:blipFill>
          <a:blip r:embed="rId5">
            <a:alphaModFix/>
            <a:extLst>
              <a:ext uri="{28A0092B-C50C-407E-A947-70E740481C1C}">
                <a14:useLocalDpi xmlns:a14="http://schemas.microsoft.com/office/drawing/2010/main" val="0"/>
              </a:ext>
            </a:extLst>
          </a:blip>
          <a:stretch>
            <a:fillRect/>
          </a:stretch>
        </p:blipFill>
        <p:spPr>
          <a:xfrm>
            <a:off x="711201" y="482602"/>
            <a:ext cx="4876800" cy="1096423"/>
          </a:xfrm>
          <a:prstGeom prst="rect">
            <a:avLst/>
          </a:prstGeom>
        </p:spPr>
      </p:pic>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C431B9AD-2602-46CD-8C4B-E99AC15E7BEB}" type="slidenum">
              <a:rPr lang="en-US" smtClean="0"/>
              <a:t>‹#›</a:t>
            </a:fld>
            <a:endParaRPr lang="en-US"/>
          </a:p>
        </p:txBody>
      </p:sp>
      <p:sp>
        <p:nvSpPr>
          <p:cNvPr id="7" name="Rectangle 6"/>
          <p:cNvSpPr/>
          <p:nvPr/>
        </p:nvSpPr>
        <p:spPr>
          <a:xfrm>
            <a:off x="-403539" y="48768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Date Placeholder 1"/>
          <p:cNvSpPr txBox="1">
            <a:spLocks/>
          </p:cNvSpPr>
          <p:nvPr/>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67" dirty="0">
                <a:solidFill>
                  <a:schemeClr val="bg1"/>
                </a:solidFill>
              </a:rPr>
              <a:t>September 1, 2021</a:t>
            </a:r>
          </a:p>
        </p:txBody>
      </p:sp>
    </p:spTree>
    <p:extLst>
      <p:ext uri="{BB962C8B-B14F-4D97-AF65-F5344CB8AC3E}">
        <p14:creationId xmlns:p14="http://schemas.microsoft.com/office/powerpoint/2010/main" val="30340072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108200"/>
            <a:ext cx="7112000" cy="36576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Rectangle 10"/>
          <p:cNvSpPr/>
          <p:nvPr/>
        </p:nvSpPr>
        <p:spPr>
          <a:xfrm>
            <a:off x="0" y="2053938"/>
            <a:ext cx="711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solidFill>
                  <a:srgbClr val="002D73"/>
                </a:solidFill>
              </a:rPr>
              <a:pPr/>
              <a:t>‹#›</a:t>
            </a:fld>
            <a:endParaRPr lang="en-US" sz="1600" dirty="0">
              <a:solidFill>
                <a:srgbClr val="002D73"/>
              </a:solidFil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3270691283"/>
      </p:ext>
    </p:extLst>
  </p:cSld>
  <p:clrMap bg1="lt1" tx1="dk1" bg2="lt2" tx2="dk2" accent1="accent1" accent2="accent2" accent3="accent3" accent4="accent4" accent5="accent5" accent6="accent6" hlink="hlink" folHlink="folHlink"/>
  <p:sldLayoutIdLst>
    <p:sldLayoutId id="2147483709" r:id="rId1"/>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4"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dirty="0"/>
          </a:p>
        </p:txBody>
      </p:sp>
      <p:sp>
        <p:nvSpPr>
          <p:cNvPr id="25" name="Rectangle 24"/>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27382088"/>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5167"/>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A7754AA7-8025-408E-B296-E2B43FE08638}" type="slidenum">
              <a:rPr lang="en-US" smtClean="0"/>
              <a:t>‹#›</a:t>
            </a:fld>
            <a:endParaRPr lang="en-US"/>
          </a:p>
        </p:txBody>
      </p:sp>
      <p:sp>
        <p:nvSpPr>
          <p:cNvPr id="7" name="Rectangle 6"/>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dirty="0"/>
          </a:p>
        </p:txBody>
      </p:sp>
      <p:sp>
        <p:nvSpPr>
          <p:cNvPr id="10" name="Rectangle 9"/>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8" name="Picture 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1019979148"/>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hf hdr="0" ftr="0" dt="0"/>
  <p:txStyles>
    <p:titleStyle>
      <a:lvl1pPr algn="ctr" defTabSz="1219170" rtl="0" eaLnBrk="1" latinLnBrk="0" hangingPunct="1">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8BACAC6D-BD82-4571-9E34-C1EFF11A946D}" type="slidenum">
              <a:rPr lang="en-US" smtClean="0"/>
              <a:t>‹#›</a:t>
            </a:fld>
            <a:endParaRPr lang="en-US"/>
          </a:p>
        </p:txBody>
      </p:sp>
      <p:sp>
        <p:nvSpPr>
          <p:cNvPr id="7" name="Rectangle 6"/>
          <p:cNvSpPr/>
          <p:nvPr/>
        </p:nvSpPr>
        <p:spPr>
          <a:xfrm>
            <a:off x="0" y="49530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Date Placeholder 1"/>
          <p:cNvSpPr txBox="1">
            <a:spLocks/>
          </p:cNvSpPr>
          <p:nvPr/>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67" dirty="0">
              <a:solidFill>
                <a:schemeClr val="bg1"/>
              </a:solidFil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1200" y="482600"/>
            <a:ext cx="4262269" cy="1085088"/>
          </a:xfrm>
          <a:prstGeom prst="rect">
            <a:avLst/>
          </a:prstGeom>
        </p:spPr>
      </p:pic>
      <p:sp>
        <p:nvSpPr>
          <p:cNvPr id="9" name="Date Placeholder 1">
            <a:extLst>
              <a:ext uri="{FF2B5EF4-FFF2-40B4-BE49-F238E27FC236}">
                <a16:creationId xmlns:a16="http://schemas.microsoft.com/office/drawing/2014/main" id="{A478C9C3-E1D7-4C7D-839B-E8AE71AFF869}"/>
              </a:ext>
            </a:extLst>
          </p:cNvPr>
          <p:cNvSpPr txBox="1">
            <a:spLocks/>
          </p:cNvSpPr>
          <p:nvPr/>
        </p:nvSpPr>
        <p:spPr>
          <a:xfrm>
            <a:off x="262660" y="5262609"/>
            <a:ext cx="3793067" cy="486833"/>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67" dirty="0">
                <a:solidFill>
                  <a:schemeClr val="bg1"/>
                </a:solidFill>
              </a:rPr>
              <a:t>September 1, 2021</a:t>
            </a:r>
          </a:p>
        </p:txBody>
      </p:sp>
      <p:sp>
        <p:nvSpPr>
          <p:cNvPr id="11" name="TextBox 10">
            <a:extLst>
              <a:ext uri="{FF2B5EF4-FFF2-40B4-BE49-F238E27FC236}">
                <a16:creationId xmlns:a16="http://schemas.microsoft.com/office/drawing/2014/main" id="{03412C72-1C94-471D-8780-795A983AE3A8}"/>
              </a:ext>
            </a:extLst>
          </p:cNvPr>
          <p:cNvSpPr txBox="1"/>
          <p:nvPr/>
        </p:nvSpPr>
        <p:spPr>
          <a:xfrm>
            <a:off x="8861290" y="5151425"/>
            <a:ext cx="5940829" cy="1241622"/>
          </a:xfrm>
          <a:prstGeom prst="rect">
            <a:avLst/>
          </a:prstGeom>
          <a:noFill/>
        </p:spPr>
        <p:txBody>
          <a:bodyPr wrap="square" rtlCol="0">
            <a:spAutoFit/>
          </a:bodyPr>
          <a:lstStyle/>
          <a:p>
            <a:r>
              <a:rPr lang="en-US" sz="1867" dirty="0">
                <a:solidFill>
                  <a:schemeClr val="bg1"/>
                </a:solidFill>
              </a:rPr>
              <a:t>Priti Irani, MSPH</a:t>
            </a:r>
          </a:p>
          <a:p>
            <a:r>
              <a:rPr lang="en-US" sz="1867" dirty="0">
                <a:solidFill>
                  <a:schemeClr val="bg1"/>
                </a:solidFill>
              </a:rPr>
              <a:t>Office of Public Health Practice</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867" dirty="0">
                <a:solidFill>
                  <a:schemeClr val="bg1"/>
                </a:solidFill>
                <a:hlinkClick r:id="rId4">
                  <a:extLst>
                    <a:ext uri="{A12FA001-AC4F-418D-AE19-62706E023703}">
                      <ahyp:hlinkClr xmlns:ahyp="http://schemas.microsoft.com/office/drawing/2018/hyperlinkcolor" val="tx"/>
                    </a:ext>
                  </a:extLst>
                </a:hlinkClick>
              </a:rPr>
              <a:t>priti.irani@health.ny.gov</a:t>
            </a:r>
            <a:r>
              <a:rPr lang="en-US" sz="1867" dirty="0">
                <a:solidFill>
                  <a:schemeClr val="bg1"/>
                </a:solidFill>
              </a:rPr>
              <a:t> </a:t>
            </a:r>
          </a:p>
          <a:p>
            <a:endParaRPr lang="en-US" sz="1867" dirty="0">
              <a:solidFill>
                <a:schemeClr val="bg1"/>
              </a:solidFill>
            </a:endParaRPr>
          </a:p>
        </p:txBody>
      </p:sp>
      <p:sp>
        <p:nvSpPr>
          <p:cNvPr id="12" name="TextBox 11">
            <a:extLst>
              <a:ext uri="{FF2B5EF4-FFF2-40B4-BE49-F238E27FC236}">
                <a16:creationId xmlns:a16="http://schemas.microsoft.com/office/drawing/2014/main" id="{8C8EB639-5FD6-4331-90D7-162C456095BD}"/>
              </a:ext>
            </a:extLst>
          </p:cNvPr>
          <p:cNvSpPr txBox="1"/>
          <p:nvPr/>
        </p:nvSpPr>
        <p:spPr>
          <a:xfrm>
            <a:off x="4769312" y="5151302"/>
            <a:ext cx="3793067" cy="1528945"/>
          </a:xfrm>
          <a:prstGeom prst="rect">
            <a:avLst/>
          </a:prstGeom>
          <a:noFill/>
        </p:spPr>
        <p:txBody>
          <a:bodyPr wrap="square" rtlCol="0">
            <a:spAutoFit/>
          </a:bodyPr>
          <a:lstStyle/>
          <a:p>
            <a:r>
              <a:rPr lang="en-US" sz="1867" dirty="0">
                <a:solidFill>
                  <a:schemeClr val="bg1"/>
                </a:solidFill>
              </a:rPr>
              <a:t>Charles Williams, JD</a:t>
            </a:r>
          </a:p>
          <a:p>
            <a:r>
              <a:rPr lang="en-US" sz="1867" dirty="0">
                <a:solidFill>
                  <a:schemeClr val="bg1"/>
                </a:solidFill>
              </a:rPr>
              <a:t>Center for Health Care Policy </a:t>
            </a:r>
          </a:p>
          <a:p>
            <a:r>
              <a:rPr lang="en-US" sz="1867" dirty="0">
                <a:solidFill>
                  <a:schemeClr val="bg1"/>
                </a:solidFill>
              </a:rPr>
              <a:t>     and Resource Development</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867" dirty="0">
                <a:solidFill>
                  <a:schemeClr val="bg1"/>
                </a:solidFill>
                <a:hlinkClick r:id="rId5">
                  <a:extLst>
                    <a:ext uri="{A12FA001-AC4F-418D-AE19-62706E023703}">
                      <ahyp:hlinkClr xmlns:ahyp="http://schemas.microsoft.com/office/drawing/2018/hyperlinkcolor" val="tx"/>
                    </a:ext>
                  </a:extLst>
                </a:hlinkClick>
              </a:rPr>
              <a:t>Charles.Williams2@health.ny.gov</a:t>
            </a:r>
            <a:r>
              <a:rPr lang="en-US" sz="1867" dirty="0">
                <a:solidFill>
                  <a:schemeClr val="bg1"/>
                </a:solidFill>
              </a:rPr>
              <a:t> </a:t>
            </a:r>
          </a:p>
          <a:p>
            <a:endParaRPr lang="en-US" sz="1867" dirty="0">
              <a:solidFill>
                <a:schemeClr val="bg1"/>
              </a:solidFill>
            </a:endParaRPr>
          </a:p>
        </p:txBody>
      </p:sp>
    </p:spTree>
    <p:extLst>
      <p:ext uri="{BB962C8B-B14F-4D97-AF65-F5344CB8AC3E}">
        <p14:creationId xmlns:p14="http://schemas.microsoft.com/office/powerpoint/2010/main" val="3213829412"/>
      </p:ext>
    </p:extLst>
  </p:cSld>
  <p:clrMap bg1="lt1" tx1="dk1" bg2="lt2" tx2="dk2" accent1="accent1" accent2="accent2" accent3="accent3" accent4="accent4" accent5="accent5" accent6="accent6" hlink="hlink" folHlink="folHlink"/>
  <p:sldLayoutIdLst>
    <p:sldLayoutId id="2147483728" r:id="rId1"/>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8BACAC6D-BD82-4571-9E34-C1EFF11A946D}" type="slidenum">
              <a:rPr lang="en-US" smtClean="0"/>
              <a:t>‹#›</a:t>
            </a:fld>
            <a:endParaRPr lang="en-US"/>
          </a:p>
        </p:txBody>
      </p:sp>
      <p:sp>
        <p:nvSpPr>
          <p:cNvPr id="7" name="Rectangle 6"/>
          <p:cNvSpPr/>
          <p:nvPr/>
        </p:nvSpPr>
        <p:spPr>
          <a:xfrm>
            <a:off x="0" y="49530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Date Placeholder 1"/>
          <p:cNvSpPr txBox="1">
            <a:spLocks/>
          </p:cNvSpPr>
          <p:nvPr/>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67" dirty="0">
              <a:solidFill>
                <a:schemeClr val="bg1"/>
              </a:solidFill>
            </a:endParaRPr>
          </a:p>
        </p:txBody>
      </p:sp>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1200" y="482600"/>
            <a:ext cx="4262269" cy="1085088"/>
          </a:xfrm>
          <a:prstGeom prst="rect">
            <a:avLst/>
          </a:prstGeom>
        </p:spPr>
      </p:pic>
      <p:sp>
        <p:nvSpPr>
          <p:cNvPr id="9" name="Date Placeholder 1">
            <a:extLst>
              <a:ext uri="{FF2B5EF4-FFF2-40B4-BE49-F238E27FC236}">
                <a16:creationId xmlns:a16="http://schemas.microsoft.com/office/drawing/2014/main" id="{A478C9C3-E1D7-4C7D-839B-E8AE71AFF869}"/>
              </a:ext>
            </a:extLst>
          </p:cNvPr>
          <p:cNvSpPr txBox="1">
            <a:spLocks/>
          </p:cNvSpPr>
          <p:nvPr/>
        </p:nvSpPr>
        <p:spPr>
          <a:xfrm>
            <a:off x="677335" y="5218642"/>
            <a:ext cx="3793067" cy="486833"/>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67" dirty="0">
                <a:solidFill>
                  <a:schemeClr val="bg1"/>
                </a:solidFill>
              </a:rPr>
              <a:t>March 1, 2022</a:t>
            </a:r>
          </a:p>
        </p:txBody>
      </p:sp>
      <p:sp>
        <p:nvSpPr>
          <p:cNvPr id="11" name="TextBox 10">
            <a:extLst>
              <a:ext uri="{FF2B5EF4-FFF2-40B4-BE49-F238E27FC236}">
                <a16:creationId xmlns:a16="http://schemas.microsoft.com/office/drawing/2014/main" id="{03412C72-1C94-471D-8780-795A983AE3A8}"/>
              </a:ext>
            </a:extLst>
          </p:cNvPr>
          <p:cNvSpPr txBox="1"/>
          <p:nvPr/>
        </p:nvSpPr>
        <p:spPr>
          <a:xfrm>
            <a:off x="5364452" y="5179127"/>
            <a:ext cx="6631493" cy="15289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67" dirty="0">
                <a:solidFill>
                  <a:schemeClr val="bg1"/>
                </a:solidFill>
              </a:rPr>
              <a:t>Office of Public Health Practice</a:t>
            </a:r>
          </a:p>
          <a:p>
            <a:endParaRPr lang="en-US" sz="1867" dirty="0">
              <a:solidFill>
                <a:schemeClr val="bg1"/>
              </a:solidFill>
            </a:endParaRPr>
          </a:p>
          <a:p>
            <a:r>
              <a:rPr lang="en-US" sz="1867" dirty="0">
                <a:solidFill>
                  <a:schemeClr val="bg1"/>
                </a:solidFill>
              </a:rPr>
              <a:t>Loretta Santilli, MPH			Priti Irani, MSPH</a:t>
            </a:r>
          </a:p>
          <a:p>
            <a:r>
              <a:rPr lang="en-US" sz="1867" dirty="0">
                <a:solidFill>
                  <a:schemeClr val="bg1"/>
                </a:solidFill>
              </a:rPr>
              <a:t>Director 					Research Scientist</a:t>
            </a:r>
          </a:p>
          <a:p>
            <a:endParaRPr lang="en-US" sz="1867" dirty="0">
              <a:solidFill>
                <a:schemeClr val="bg1"/>
              </a:solidFill>
            </a:endParaRPr>
          </a:p>
        </p:txBody>
      </p:sp>
    </p:spTree>
    <p:extLst>
      <p:ext uri="{BB962C8B-B14F-4D97-AF65-F5344CB8AC3E}">
        <p14:creationId xmlns:p14="http://schemas.microsoft.com/office/powerpoint/2010/main" val="354235557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108200"/>
            <a:ext cx="7112000" cy="36576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Rectangle 10"/>
          <p:cNvSpPr/>
          <p:nvPr/>
        </p:nvSpPr>
        <p:spPr>
          <a:xfrm>
            <a:off x="0" y="2053938"/>
            <a:ext cx="711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solidFill>
                  <a:srgbClr val="002D73"/>
                </a:solidFill>
              </a:rPr>
              <a:pPr/>
              <a:t>‹#›</a:t>
            </a:fld>
            <a:endParaRPr lang="en-US" sz="1600" dirty="0">
              <a:solidFill>
                <a:srgbClr val="002D73"/>
              </a:solidFil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3346539947"/>
      </p:ext>
    </p:extLst>
  </p:cSld>
  <p:clrMap bg1="lt1" tx1="dk1" bg2="lt2" tx2="dk2" accent1="accent1" accent2="accent2" accent3="accent3" accent4="accent4" accent5="accent5" accent6="accent6" hlink="hlink" folHlink="folHlink"/>
  <p:sldLayoutIdLst>
    <p:sldLayoutId id="2147483734" r:id="rId1"/>
    <p:sldLayoutId id="2147483761" r:id="rId2"/>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4"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dirty="0"/>
          </a:p>
        </p:txBody>
      </p:sp>
      <p:sp>
        <p:nvSpPr>
          <p:cNvPr id="25" name="Rectangle 24"/>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1873585709"/>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60" r:id="rId6"/>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5167"/>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A7754AA7-8025-408E-B296-E2B43FE08638}" type="slidenum">
              <a:rPr lang="en-US" smtClean="0"/>
              <a:t>‹#›</a:t>
            </a:fld>
            <a:endParaRPr lang="en-US"/>
          </a:p>
        </p:txBody>
      </p:sp>
      <p:sp>
        <p:nvSpPr>
          <p:cNvPr id="7" name="Rectangle 6"/>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dirty="0"/>
          </a:p>
        </p:txBody>
      </p:sp>
      <p:sp>
        <p:nvSpPr>
          <p:cNvPr id="10" name="Rectangle 9"/>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8" name="Picture 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4264596755"/>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hf hdr="0" ftr="0" dt="0"/>
  <p:txStyles>
    <p:titleStyle>
      <a:lvl1pPr algn="ctr" defTabSz="1219170" rtl="0" eaLnBrk="1" latinLnBrk="0" hangingPunct="1">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8BACAC6D-BD82-4571-9E34-C1EFF11A946D}" type="slidenum">
              <a:rPr lang="en-US" smtClean="0"/>
              <a:t>‹#›</a:t>
            </a:fld>
            <a:endParaRPr lang="en-US"/>
          </a:p>
        </p:txBody>
      </p:sp>
      <p:sp>
        <p:nvSpPr>
          <p:cNvPr id="7" name="Rectangle 6"/>
          <p:cNvSpPr/>
          <p:nvPr/>
        </p:nvSpPr>
        <p:spPr>
          <a:xfrm>
            <a:off x="0" y="49530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Date Placeholder 1"/>
          <p:cNvSpPr txBox="1">
            <a:spLocks/>
          </p:cNvSpPr>
          <p:nvPr/>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67" dirty="0">
              <a:solidFill>
                <a:schemeClr val="bg1"/>
              </a:solidFill>
            </a:endParaRPr>
          </a:p>
        </p:txBody>
      </p:sp>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1200" y="482600"/>
            <a:ext cx="4262269" cy="1085088"/>
          </a:xfrm>
          <a:prstGeom prst="rect">
            <a:avLst/>
          </a:prstGeom>
        </p:spPr>
      </p:pic>
      <p:sp>
        <p:nvSpPr>
          <p:cNvPr id="9" name="Date Placeholder 1">
            <a:extLst>
              <a:ext uri="{FF2B5EF4-FFF2-40B4-BE49-F238E27FC236}">
                <a16:creationId xmlns:a16="http://schemas.microsoft.com/office/drawing/2014/main" id="{A478C9C3-E1D7-4C7D-839B-E8AE71AFF869}"/>
              </a:ext>
            </a:extLst>
          </p:cNvPr>
          <p:cNvSpPr txBox="1">
            <a:spLocks/>
          </p:cNvSpPr>
          <p:nvPr/>
        </p:nvSpPr>
        <p:spPr>
          <a:xfrm>
            <a:off x="677335" y="5218642"/>
            <a:ext cx="3793067" cy="486833"/>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67" dirty="0">
                <a:solidFill>
                  <a:schemeClr val="bg1"/>
                </a:solidFill>
              </a:rPr>
              <a:t>December 3, 2019</a:t>
            </a:r>
          </a:p>
        </p:txBody>
      </p:sp>
      <p:sp>
        <p:nvSpPr>
          <p:cNvPr id="11" name="TextBox 10">
            <a:extLst>
              <a:ext uri="{FF2B5EF4-FFF2-40B4-BE49-F238E27FC236}">
                <a16:creationId xmlns:a16="http://schemas.microsoft.com/office/drawing/2014/main" id="{03412C72-1C94-471D-8780-795A983AE3A8}"/>
              </a:ext>
            </a:extLst>
          </p:cNvPr>
          <p:cNvSpPr txBox="1"/>
          <p:nvPr/>
        </p:nvSpPr>
        <p:spPr>
          <a:xfrm>
            <a:off x="7721600" y="5192037"/>
            <a:ext cx="5940829" cy="1241622"/>
          </a:xfrm>
          <a:prstGeom prst="rect">
            <a:avLst/>
          </a:prstGeom>
          <a:noFill/>
        </p:spPr>
        <p:txBody>
          <a:bodyPr wrap="square" rtlCol="0">
            <a:spAutoFit/>
          </a:bodyPr>
          <a:lstStyle/>
          <a:p>
            <a:r>
              <a:rPr lang="en-US" sz="1867" dirty="0">
                <a:solidFill>
                  <a:schemeClr val="bg1"/>
                </a:solidFill>
              </a:rPr>
              <a:t>Priti Irani, MSPH</a:t>
            </a:r>
          </a:p>
          <a:p>
            <a:r>
              <a:rPr lang="en-US" sz="1867" dirty="0">
                <a:solidFill>
                  <a:schemeClr val="bg1"/>
                </a:solidFill>
              </a:rPr>
              <a:t>Office of Public Health Practice</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867" dirty="0">
                <a:solidFill>
                  <a:schemeClr val="bg1"/>
                </a:solidFill>
                <a:hlinkClick r:id="rId6">
                  <a:extLst>
                    <a:ext uri="{A12FA001-AC4F-418D-AE19-62706E023703}">
                      <ahyp:hlinkClr xmlns:ahyp="http://schemas.microsoft.com/office/drawing/2018/hyperlinkcolor" val="tx"/>
                    </a:ext>
                  </a:extLst>
                </a:hlinkClick>
              </a:rPr>
              <a:t>priti.irani@health.ny.gov</a:t>
            </a:r>
            <a:r>
              <a:rPr lang="en-US" sz="1867" dirty="0">
                <a:solidFill>
                  <a:schemeClr val="bg1"/>
                </a:solidFill>
              </a:rPr>
              <a:t> </a:t>
            </a:r>
          </a:p>
          <a:p>
            <a:endParaRPr lang="en-US" sz="1867" dirty="0">
              <a:solidFill>
                <a:schemeClr val="bg1"/>
              </a:solidFill>
            </a:endParaRPr>
          </a:p>
        </p:txBody>
      </p:sp>
      <p:pic>
        <p:nvPicPr>
          <p:cNvPr id="12" name="Picture 11" descr="NYSOOH_DOH_rgb.jpg">
            <a:extLst>
              <a:ext uri="{FF2B5EF4-FFF2-40B4-BE49-F238E27FC236}">
                <a16:creationId xmlns:a16="http://schemas.microsoft.com/office/drawing/2014/main" id="{6B4FCD63-731B-48E8-A34D-426BA3D86FB2}"/>
              </a:ext>
            </a:extLst>
          </p:cNvPr>
          <p:cNvPicPr>
            <a:picLocks noChangeAspect="1"/>
          </p:cNvPicPr>
          <p:nvPr/>
        </p:nvPicPr>
        <p:blipFill>
          <a:blip r:embed="rId7" cstate="print">
            <a:alphaModFix/>
            <a:extLst>
              <a:ext uri="{28A0092B-C50C-407E-A947-70E740481C1C}">
                <a14:useLocalDpi xmlns:a14="http://schemas.microsoft.com/office/drawing/2010/main" val="0"/>
              </a:ext>
            </a:extLst>
          </a:blip>
          <a:stretch>
            <a:fillRect/>
          </a:stretch>
        </p:blipFill>
        <p:spPr>
          <a:xfrm>
            <a:off x="9462122" y="6029787"/>
            <a:ext cx="2221879" cy="499532"/>
          </a:xfrm>
          <a:prstGeom prst="rect">
            <a:avLst/>
          </a:prstGeom>
        </p:spPr>
      </p:pic>
      <p:sp>
        <p:nvSpPr>
          <p:cNvPr id="13" name="Rectangle 12">
            <a:extLst>
              <a:ext uri="{FF2B5EF4-FFF2-40B4-BE49-F238E27FC236}">
                <a16:creationId xmlns:a16="http://schemas.microsoft.com/office/drawing/2014/main" id="{27888BBD-ED38-41EB-A99A-7ADC378BC3D7}"/>
              </a:ext>
            </a:extLst>
          </p:cNvPr>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4" name="Slide Number Placeholder 3">
            <a:extLst>
              <a:ext uri="{FF2B5EF4-FFF2-40B4-BE49-F238E27FC236}">
                <a16:creationId xmlns:a16="http://schemas.microsoft.com/office/drawing/2014/main" id="{B2E86C2E-32D4-40F1-B2BE-DACF4354EA74}"/>
              </a:ext>
            </a:extLst>
          </p:cNvPr>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dirty="0"/>
          </a:p>
        </p:txBody>
      </p:sp>
      <p:sp>
        <p:nvSpPr>
          <p:cNvPr id="15" name="Rectangle 14">
            <a:extLst>
              <a:ext uri="{FF2B5EF4-FFF2-40B4-BE49-F238E27FC236}">
                <a16:creationId xmlns:a16="http://schemas.microsoft.com/office/drawing/2014/main" id="{37C05FBD-361B-40D5-B81F-09A8A27E42C1}"/>
              </a:ext>
            </a:extLst>
          </p:cNvPr>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1480934836"/>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8BACAC6D-BD82-4571-9E34-C1EFF11A946D}" type="slidenum">
              <a:rPr lang="en-US" smtClean="0"/>
              <a:t>‹#›</a:t>
            </a:fld>
            <a:endParaRPr lang="en-US"/>
          </a:p>
        </p:txBody>
      </p:sp>
      <p:sp>
        <p:nvSpPr>
          <p:cNvPr id="7" name="Rectangle 6"/>
          <p:cNvSpPr/>
          <p:nvPr/>
        </p:nvSpPr>
        <p:spPr>
          <a:xfrm>
            <a:off x="0" y="49530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Date Placeholder 1"/>
          <p:cNvSpPr txBox="1">
            <a:spLocks/>
          </p:cNvSpPr>
          <p:nvPr/>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67" dirty="0">
              <a:solidFill>
                <a:schemeClr val="bg1"/>
              </a:solidFil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1200" y="482600"/>
            <a:ext cx="4262269" cy="1085088"/>
          </a:xfrm>
          <a:prstGeom prst="rect">
            <a:avLst/>
          </a:prstGeom>
        </p:spPr>
      </p:pic>
      <p:sp>
        <p:nvSpPr>
          <p:cNvPr id="9" name="Date Placeholder 1">
            <a:extLst>
              <a:ext uri="{FF2B5EF4-FFF2-40B4-BE49-F238E27FC236}">
                <a16:creationId xmlns:a16="http://schemas.microsoft.com/office/drawing/2014/main" id="{A478C9C3-E1D7-4C7D-839B-E8AE71AFF869}"/>
              </a:ext>
            </a:extLst>
          </p:cNvPr>
          <p:cNvSpPr txBox="1">
            <a:spLocks/>
          </p:cNvSpPr>
          <p:nvPr/>
        </p:nvSpPr>
        <p:spPr>
          <a:xfrm>
            <a:off x="677335" y="5218642"/>
            <a:ext cx="3793067" cy="486833"/>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67" dirty="0">
                <a:solidFill>
                  <a:schemeClr val="bg1"/>
                </a:solidFill>
              </a:rPr>
              <a:t>September 1, 2021</a:t>
            </a:r>
          </a:p>
        </p:txBody>
      </p:sp>
      <p:sp>
        <p:nvSpPr>
          <p:cNvPr id="11" name="TextBox 10">
            <a:extLst>
              <a:ext uri="{FF2B5EF4-FFF2-40B4-BE49-F238E27FC236}">
                <a16:creationId xmlns:a16="http://schemas.microsoft.com/office/drawing/2014/main" id="{03412C72-1C94-471D-8780-795A983AE3A8}"/>
              </a:ext>
            </a:extLst>
          </p:cNvPr>
          <p:cNvSpPr txBox="1"/>
          <p:nvPr/>
        </p:nvSpPr>
        <p:spPr>
          <a:xfrm>
            <a:off x="4404575" y="5192037"/>
            <a:ext cx="9257855" cy="1241622"/>
          </a:xfrm>
          <a:prstGeom prst="rect">
            <a:avLst/>
          </a:prstGeom>
          <a:noFill/>
        </p:spPr>
        <p:txBody>
          <a:bodyPr wrap="square" rtlCol="0">
            <a:spAutoFit/>
          </a:bodyPr>
          <a:lstStyle/>
          <a:p>
            <a:r>
              <a:rPr lang="en-US" sz="1867" dirty="0">
                <a:solidFill>
                  <a:schemeClr val="bg1"/>
                </a:solidFill>
              </a:rPr>
              <a:t>Charles Williams, JD		Priti Irani, MSPH</a:t>
            </a:r>
          </a:p>
          <a:p>
            <a:r>
              <a:rPr lang="en-US" sz="1867" dirty="0">
                <a:solidFill>
                  <a:schemeClr val="bg1"/>
                </a:solidFill>
              </a:rPr>
              <a:t>Center for Health Care Policy	Office of Public Health Practice</a:t>
            </a:r>
            <a:br>
              <a:rPr lang="en-US" sz="1867" dirty="0">
                <a:solidFill>
                  <a:schemeClr val="bg1"/>
                </a:solidFill>
              </a:rPr>
            </a:br>
            <a:r>
              <a:rPr lang="en-US" sz="1867" dirty="0">
                <a:solidFill>
                  <a:schemeClr val="bg1"/>
                </a:solidFill>
              </a:rPr>
              <a:t>   and Resource Development	</a:t>
            </a:r>
            <a:r>
              <a:rPr lang="en-US" sz="1867" dirty="0">
                <a:solidFill>
                  <a:schemeClr val="bg1"/>
                </a:solidFill>
                <a:hlinkClick r:id="rId4">
                  <a:extLst>
                    <a:ext uri="{A12FA001-AC4F-418D-AE19-62706E023703}">
                      <ahyp:hlinkClr xmlns:ahyp="http://schemas.microsoft.com/office/drawing/2018/hyperlinkcolor" val="tx"/>
                    </a:ext>
                  </a:extLst>
                </a:hlinkClick>
              </a:rPr>
              <a:t>priti.irani@health.ny.gov</a:t>
            </a:r>
            <a:r>
              <a:rPr lang="en-US" sz="1867" dirty="0">
                <a:solidFill>
                  <a:schemeClr val="bg1"/>
                </a:solidFill>
              </a:rPr>
              <a:t> </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867" dirty="0">
                <a:solidFill>
                  <a:schemeClr val="bg1"/>
                </a:solidFill>
                <a:hlinkClick r:id="rId5">
                  <a:extLst>
                    <a:ext uri="{A12FA001-AC4F-418D-AE19-62706E023703}">
                      <ahyp:hlinkClr xmlns:ahyp="http://schemas.microsoft.com/office/drawing/2018/hyperlinkcolor" val="tx"/>
                    </a:ext>
                  </a:extLst>
                </a:hlinkClick>
              </a:rPr>
              <a:t>Charles.Williams2@health.ny.gov</a:t>
            </a:r>
            <a:r>
              <a:rPr lang="en-US" sz="1867" dirty="0">
                <a:solidFill>
                  <a:schemeClr val="bg1"/>
                </a:solidFill>
              </a:rPr>
              <a:t>  	</a:t>
            </a:r>
          </a:p>
        </p:txBody>
      </p:sp>
    </p:spTree>
    <p:extLst>
      <p:ext uri="{BB962C8B-B14F-4D97-AF65-F5344CB8AC3E}">
        <p14:creationId xmlns:p14="http://schemas.microsoft.com/office/powerpoint/2010/main" val="3457412992"/>
      </p:ext>
    </p:extLst>
  </p:cSld>
  <p:clrMap bg1="lt1" tx1="dk1" bg2="lt2" tx2="dk2" accent1="accent1" accent2="accent2" accent3="accent3" accent4="accent4" accent5="accent5" accent6="accent6" hlink="hlink" folHlink="folHlink"/>
  <p:sldLayoutIdLst>
    <p:sldLayoutId id="2147483758" r:id="rId1"/>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descr="NYSOOH_DOH_rgb.jpg"/>
          <p:cNvPicPr>
            <a:picLocks noChangeAspect="1"/>
          </p:cNvPicPr>
          <p:nvPr/>
        </p:nvPicPr>
        <p:blipFill>
          <a:blip r:embed="rId4" cstate="print">
            <a:alphaModFix/>
            <a:extLst>
              <a:ext uri="{28A0092B-C50C-407E-A947-70E740481C1C}">
                <a14:useLocalDpi xmlns:a14="http://schemas.microsoft.com/office/drawing/2010/main" val="0"/>
              </a:ext>
            </a:extLst>
          </a:blip>
          <a:stretch>
            <a:fillRect/>
          </a:stretch>
        </p:blipFill>
        <p:spPr>
          <a:xfrm>
            <a:off x="9462122" y="6029787"/>
            <a:ext cx="2221879" cy="499532"/>
          </a:xfrm>
          <a:prstGeom prst="rect">
            <a:avLst/>
          </a:prstGeom>
        </p:spPr>
      </p:pic>
      <p:sp>
        <p:nvSpPr>
          <p:cNvPr id="10" name="Rectangle 9"/>
          <p:cNvSpPr/>
          <p:nvPr/>
        </p:nvSpPr>
        <p:spPr>
          <a:xfrm>
            <a:off x="0" y="2108200"/>
            <a:ext cx="7112000" cy="36576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Rectangle 10"/>
          <p:cNvSpPr/>
          <p:nvPr/>
        </p:nvSpPr>
        <p:spPr>
          <a:xfrm>
            <a:off x="0" y="2053938"/>
            <a:ext cx="711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2" name="Date Placeholder 1"/>
          <p:cNvSpPr txBox="1">
            <a:spLocks/>
          </p:cNvSpPr>
          <p:nvPr/>
        </p:nvSpPr>
        <p:spPr>
          <a:xfrm>
            <a:off x="203200" y="117474"/>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1600" smtClean="0">
                <a:solidFill>
                  <a:srgbClr val="002D73"/>
                </a:solidFill>
              </a:rPr>
              <a:pPr/>
              <a:t>August 30, 2023</a:t>
            </a:fld>
            <a:endParaRPr lang="en-US" sz="1600" dirty="0">
              <a:solidFill>
                <a:srgbClr val="002D73"/>
              </a:solidFill>
            </a:endParaRPr>
          </a:p>
        </p:txBody>
      </p:sp>
      <p:sp>
        <p:nvSpPr>
          <p:cNvPr id="13"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solidFill>
                  <a:srgbClr val="002D73"/>
                </a:solidFill>
              </a:rPr>
              <a:pPr/>
              <a:t>‹#›</a:t>
            </a:fld>
            <a:endParaRPr lang="en-US" sz="1600" dirty="0">
              <a:solidFill>
                <a:srgbClr val="002D73"/>
              </a:solidFill>
            </a:endParaRPr>
          </a:p>
        </p:txBody>
      </p:sp>
    </p:spTree>
    <p:extLst>
      <p:ext uri="{BB962C8B-B14F-4D97-AF65-F5344CB8AC3E}">
        <p14:creationId xmlns:p14="http://schemas.microsoft.com/office/powerpoint/2010/main" val="2854304806"/>
      </p:ext>
    </p:extLst>
  </p:cSld>
  <p:clrMap bg1="lt1" tx1="dk1" bg2="lt2" tx2="dk2" accent1="accent1" accent2="accent2" accent3="accent3" accent4="accent4" accent5="accent5" accent6="accent6" hlink="hlink" folHlink="folHlink"/>
  <p:sldLayoutIdLst>
    <p:sldLayoutId id="2147483665" r:id="rId1"/>
    <p:sldLayoutId id="2147483666" r:id="rId2"/>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fld id="{9AE51E1D-7280-49D6-A2E2-CE63FE17EF16}" type="datetimeFigureOut">
              <a:rPr lang="en-US" smtClean="0"/>
              <a:t>8/30/2023</a:t>
            </a:fld>
            <a:endParaRPr lang="en-US" dirty="0"/>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8BACAC6D-BD82-4571-9E34-C1EFF11A946D}" type="slidenum">
              <a:rPr lang="en-US" smtClean="0"/>
              <a:t>‹#›</a:t>
            </a:fld>
            <a:endParaRPr lang="en-US" dirty="0"/>
          </a:p>
        </p:txBody>
      </p:sp>
      <p:sp>
        <p:nvSpPr>
          <p:cNvPr id="7" name="Rectangle 6"/>
          <p:cNvSpPr/>
          <p:nvPr userDrawn="1"/>
        </p:nvSpPr>
        <p:spPr>
          <a:xfrm>
            <a:off x="0" y="49530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8" name="Rectangle 7"/>
          <p:cNvSpPr/>
          <p:nvPr userDrawn="1"/>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10" name="Date Placeholder 1"/>
          <p:cNvSpPr txBox="1">
            <a:spLocks/>
          </p:cNvSpPr>
          <p:nvPr userDrawn="1"/>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67" dirty="0">
              <a:solidFill>
                <a:schemeClr val="bg1"/>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1200" y="482600"/>
            <a:ext cx="4262269" cy="1085088"/>
          </a:xfrm>
          <a:prstGeom prst="rect">
            <a:avLst/>
          </a:prstGeom>
        </p:spPr>
      </p:pic>
    </p:spTree>
    <p:extLst>
      <p:ext uri="{BB962C8B-B14F-4D97-AF65-F5344CB8AC3E}">
        <p14:creationId xmlns:p14="http://schemas.microsoft.com/office/powerpoint/2010/main" val="1281670116"/>
      </p:ext>
    </p:extLst>
  </p:cSld>
  <p:clrMap bg1="lt1" tx1="dk1" bg2="lt2" tx2="dk2" accent1="accent1" accent2="accent2" accent3="accent3" accent4="accent4" accent5="accent5" accent6="accent6" hlink="hlink" folHlink="folHlink"/>
  <p:sldLayoutIdLst>
    <p:sldLayoutId id="2147483763" r:id="rId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descr="NYSOOH_DOH_rgb.jpg"/>
          <p:cNvPicPr>
            <a:picLocks noChangeAspect="1"/>
          </p:cNvPicPr>
          <p:nvPr/>
        </p:nvPicPr>
        <p:blipFill>
          <a:blip r:embed="rId13" cstate="print">
            <a:alphaModFix/>
            <a:extLst>
              <a:ext uri="{28A0092B-C50C-407E-A947-70E740481C1C}">
                <a14:useLocalDpi xmlns:a14="http://schemas.microsoft.com/office/drawing/2010/main" val="0"/>
              </a:ext>
            </a:extLst>
          </a:blip>
          <a:stretch>
            <a:fillRect/>
          </a:stretch>
        </p:blipFill>
        <p:spPr>
          <a:xfrm>
            <a:off x="9480786" y="6016038"/>
            <a:ext cx="2221879" cy="499532"/>
          </a:xfrm>
          <a:prstGeom prst="rect">
            <a:avLst/>
          </a:prstGeom>
        </p:spPr>
      </p:pic>
      <p:sp>
        <p:nvSpPr>
          <p:cNvPr id="2" name="Title Placeholder 1"/>
          <p:cNvSpPr>
            <a:spLocks noGrp="1"/>
          </p:cNvSpPr>
          <p:nvPr>
            <p:ph type="title"/>
          </p:nvPr>
        </p:nvSpPr>
        <p:spPr>
          <a:xfrm>
            <a:off x="609600" y="275167"/>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A7754AA7-8025-408E-B296-E2B43FE08638}" type="slidenum">
              <a:rPr lang="en-US" smtClean="0"/>
              <a:t>‹#›</a:t>
            </a:fld>
            <a:endParaRPr lang="en-US"/>
          </a:p>
        </p:txBody>
      </p:sp>
      <p:sp>
        <p:nvSpPr>
          <p:cNvPr id="7" name="Rectangle 6"/>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dirty="0"/>
          </a:p>
        </p:txBody>
      </p:sp>
      <p:sp>
        <p:nvSpPr>
          <p:cNvPr id="10" name="Rectangle 9"/>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325467718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ftr="0" dt="0"/>
  <p:txStyles>
    <p:titleStyle>
      <a:lvl1pPr algn="ctr" defTabSz="1219170" rtl="0" eaLnBrk="1" latinLnBrk="0" hangingPunct="1">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8BACAC6D-BD82-4571-9E34-C1EFF11A946D}" type="slidenum">
              <a:rPr lang="en-US" smtClean="0"/>
              <a:t>‹#›</a:t>
            </a:fld>
            <a:endParaRPr lang="en-US"/>
          </a:p>
        </p:txBody>
      </p:sp>
      <p:sp>
        <p:nvSpPr>
          <p:cNvPr id="7" name="Rectangle 6"/>
          <p:cNvSpPr/>
          <p:nvPr/>
        </p:nvSpPr>
        <p:spPr>
          <a:xfrm>
            <a:off x="0" y="49530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Date Placeholder 1"/>
          <p:cNvSpPr txBox="1">
            <a:spLocks/>
          </p:cNvSpPr>
          <p:nvPr/>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67" dirty="0">
              <a:solidFill>
                <a:schemeClr val="bg1"/>
              </a:solidFil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1200" y="482600"/>
            <a:ext cx="4262269" cy="1085088"/>
          </a:xfrm>
          <a:prstGeom prst="rect">
            <a:avLst/>
          </a:prstGeom>
        </p:spPr>
      </p:pic>
      <p:sp>
        <p:nvSpPr>
          <p:cNvPr id="9" name="Date Placeholder 1">
            <a:extLst>
              <a:ext uri="{FF2B5EF4-FFF2-40B4-BE49-F238E27FC236}">
                <a16:creationId xmlns:a16="http://schemas.microsoft.com/office/drawing/2014/main" id="{A478C9C3-E1D7-4C7D-839B-E8AE71AFF869}"/>
              </a:ext>
            </a:extLst>
          </p:cNvPr>
          <p:cNvSpPr txBox="1">
            <a:spLocks/>
          </p:cNvSpPr>
          <p:nvPr/>
        </p:nvSpPr>
        <p:spPr>
          <a:xfrm>
            <a:off x="677335" y="5218642"/>
            <a:ext cx="3793067" cy="486833"/>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67" dirty="0">
                <a:solidFill>
                  <a:schemeClr val="bg1"/>
                </a:solidFill>
              </a:rPr>
              <a:t>December 3, 2019</a:t>
            </a:r>
          </a:p>
        </p:txBody>
      </p:sp>
      <p:sp>
        <p:nvSpPr>
          <p:cNvPr id="11" name="TextBox 10">
            <a:extLst>
              <a:ext uri="{FF2B5EF4-FFF2-40B4-BE49-F238E27FC236}">
                <a16:creationId xmlns:a16="http://schemas.microsoft.com/office/drawing/2014/main" id="{03412C72-1C94-471D-8780-795A983AE3A8}"/>
              </a:ext>
            </a:extLst>
          </p:cNvPr>
          <p:cNvSpPr txBox="1"/>
          <p:nvPr/>
        </p:nvSpPr>
        <p:spPr>
          <a:xfrm>
            <a:off x="7721600" y="5192037"/>
            <a:ext cx="5940829" cy="1241622"/>
          </a:xfrm>
          <a:prstGeom prst="rect">
            <a:avLst/>
          </a:prstGeom>
          <a:noFill/>
        </p:spPr>
        <p:txBody>
          <a:bodyPr wrap="square" rtlCol="0">
            <a:spAutoFit/>
          </a:bodyPr>
          <a:lstStyle/>
          <a:p>
            <a:r>
              <a:rPr lang="en-US" sz="1867" dirty="0">
                <a:solidFill>
                  <a:schemeClr val="bg1"/>
                </a:solidFill>
              </a:rPr>
              <a:t>Priti Irani, MSPH</a:t>
            </a:r>
          </a:p>
          <a:p>
            <a:r>
              <a:rPr lang="en-US" sz="1867" dirty="0">
                <a:solidFill>
                  <a:schemeClr val="bg1"/>
                </a:solidFill>
              </a:rPr>
              <a:t>Office of Public Health Practice</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867" dirty="0">
                <a:solidFill>
                  <a:schemeClr val="bg1"/>
                </a:solidFill>
                <a:hlinkClick r:id="rId4">
                  <a:extLst>
                    <a:ext uri="{A12FA001-AC4F-418D-AE19-62706E023703}">
                      <ahyp:hlinkClr xmlns:ahyp="http://schemas.microsoft.com/office/drawing/2018/hyperlinkcolor" val="tx"/>
                    </a:ext>
                  </a:extLst>
                </a:hlinkClick>
              </a:rPr>
              <a:t>priti.irani@health.ny.gov</a:t>
            </a:r>
            <a:r>
              <a:rPr lang="en-US" sz="1867" dirty="0">
                <a:solidFill>
                  <a:schemeClr val="bg1"/>
                </a:solidFill>
              </a:rPr>
              <a:t> </a:t>
            </a:r>
          </a:p>
          <a:p>
            <a:endParaRPr lang="en-US" sz="1867" dirty="0">
              <a:solidFill>
                <a:schemeClr val="bg1"/>
              </a:solidFill>
            </a:endParaRPr>
          </a:p>
        </p:txBody>
      </p:sp>
      <p:pic>
        <p:nvPicPr>
          <p:cNvPr id="12" name="Picture 11" descr="NYSOOH_DOH_rgb.jpg">
            <a:extLst>
              <a:ext uri="{FF2B5EF4-FFF2-40B4-BE49-F238E27FC236}">
                <a16:creationId xmlns:a16="http://schemas.microsoft.com/office/drawing/2014/main" id="{CBF875F0-032B-44D7-B5D7-08434E5088E4}"/>
              </a:ext>
            </a:extLst>
          </p:cNvPr>
          <p:cNvPicPr>
            <a:picLocks noChangeAspect="1"/>
          </p:cNvPicPr>
          <p:nvPr/>
        </p:nvPicPr>
        <p:blipFill>
          <a:blip r:embed="rId5">
            <a:alphaModFix/>
            <a:extLst>
              <a:ext uri="{28A0092B-C50C-407E-A947-70E740481C1C}">
                <a14:useLocalDpi xmlns:a14="http://schemas.microsoft.com/office/drawing/2010/main" val="0"/>
              </a:ext>
            </a:extLst>
          </a:blip>
          <a:stretch>
            <a:fillRect/>
          </a:stretch>
        </p:blipFill>
        <p:spPr>
          <a:xfrm>
            <a:off x="711201" y="482602"/>
            <a:ext cx="4876800" cy="1096423"/>
          </a:xfrm>
          <a:prstGeom prst="rect">
            <a:avLst/>
          </a:prstGeom>
        </p:spPr>
      </p:pic>
      <p:sp>
        <p:nvSpPr>
          <p:cNvPr id="13" name="Rectangle 12">
            <a:extLst>
              <a:ext uri="{FF2B5EF4-FFF2-40B4-BE49-F238E27FC236}">
                <a16:creationId xmlns:a16="http://schemas.microsoft.com/office/drawing/2014/main" id="{235AC788-9363-4CF6-9CDE-E4E42C0BA89D}"/>
              </a:ext>
            </a:extLst>
          </p:cNvPr>
          <p:cNvSpPr/>
          <p:nvPr/>
        </p:nvSpPr>
        <p:spPr>
          <a:xfrm>
            <a:off x="0" y="49530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4" name="Rectangle 13">
            <a:extLst>
              <a:ext uri="{FF2B5EF4-FFF2-40B4-BE49-F238E27FC236}">
                <a16:creationId xmlns:a16="http://schemas.microsoft.com/office/drawing/2014/main" id="{561D6B12-3B8A-407D-998D-D58D92DB78EE}"/>
              </a:ext>
            </a:extLst>
          </p:cNvPr>
          <p:cNvSpPr/>
          <p:nvPr/>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5" name="Date Placeholder 1">
            <a:extLst>
              <a:ext uri="{FF2B5EF4-FFF2-40B4-BE49-F238E27FC236}">
                <a16:creationId xmlns:a16="http://schemas.microsoft.com/office/drawing/2014/main" id="{3FDA8916-B492-4A6D-8EBC-0DB9BF993309}"/>
              </a:ext>
            </a:extLst>
          </p:cNvPr>
          <p:cNvSpPr txBox="1">
            <a:spLocks/>
          </p:cNvSpPr>
          <p:nvPr/>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67" dirty="0">
                <a:solidFill>
                  <a:schemeClr val="bg1"/>
                </a:solidFill>
              </a:rPr>
              <a:t>September 1, 2021</a:t>
            </a:r>
          </a:p>
          <a:p>
            <a:r>
              <a:rPr lang="en-US" sz="1867" dirty="0">
                <a:solidFill>
                  <a:schemeClr val="bg1"/>
                </a:solidFill>
              </a:rPr>
              <a:t>Draft 8/30/21</a:t>
            </a:r>
          </a:p>
        </p:txBody>
      </p:sp>
    </p:spTree>
    <p:extLst>
      <p:ext uri="{BB962C8B-B14F-4D97-AF65-F5344CB8AC3E}">
        <p14:creationId xmlns:p14="http://schemas.microsoft.com/office/powerpoint/2010/main" val="3387664062"/>
      </p:ext>
    </p:extLst>
  </p:cSld>
  <p:clrMap bg1="lt1" tx1="dk1" bg2="lt2" tx2="dk2" accent1="accent1" accent2="accent2" accent3="accent3" accent4="accent4" accent5="accent5" accent6="accent6" hlink="hlink" folHlink="folHlink"/>
  <p:sldLayoutIdLst>
    <p:sldLayoutId id="2147483680" r:id="rId1"/>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108200"/>
            <a:ext cx="7112000" cy="36576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Rectangle 10"/>
          <p:cNvSpPr/>
          <p:nvPr/>
        </p:nvSpPr>
        <p:spPr>
          <a:xfrm>
            <a:off x="0" y="2053938"/>
            <a:ext cx="711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solidFill>
                  <a:srgbClr val="002D73"/>
                </a:solidFill>
              </a:rPr>
              <a:pPr/>
              <a:t>‹#›</a:t>
            </a:fld>
            <a:endParaRPr lang="en-US" sz="1600" dirty="0">
              <a:solidFill>
                <a:srgbClr val="002D73"/>
              </a:solidFil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145938426"/>
      </p:ext>
    </p:extLst>
  </p:cSld>
  <p:clrMap bg1="lt1" tx1="dk1" bg2="lt2" tx2="dk2" accent1="accent1" accent2="accent2" accent3="accent3" accent4="accent4" accent5="accent5" accent6="accent6" hlink="hlink" folHlink="folHlink"/>
  <p:sldLayoutIdLst>
    <p:sldLayoutId id="2147483682" r:id="rId1"/>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4"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dirty="0"/>
          </a:p>
        </p:txBody>
      </p:sp>
      <p:sp>
        <p:nvSpPr>
          <p:cNvPr id="25" name="Rectangle 24"/>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1147435745"/>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5167"/>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A7754AA7-8025-408E-B296-E2B43FE08638}" type="slidenum">
              <a:rPr lang="en-US" smtClean="0"/>
              <a:t>‹#›</a:t>
            </a:fld>
            <a:endParaRPr lang="en-US"/>
          </a:p>
        </p:txBody>
      </p:sp>
      <p:sp>
        <p:nvSpPr>
          <p:cNvPr id="7" name="Rectangle 6"/>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dirty="0"/>
          </a:p>
        </p:txBody>
      </p:sp>
      <p:sp>
        <p:nvSpPr>
          <p:cNvPr id="10" name="Rectangle 9"/>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8" name="Picture 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20438170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ftr="0" dt="0"/>
  <p:txStyles>
    <p:titleStyle>
      <a:lvl1pPr algn="ctr" defTabSz="1219170" rtl="0" eaLnBrk="1" latinLnBrk="0" hangingPunct="1">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4"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dirty="0"/>
          </a:p>
        </p:txBody>
      </p:sp>
      <p:sp>
        <p:nvSpPr>
          <p:cNvPr id="25" name="Rectangle 24"/>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1837120366"/>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r>
              <a:rPr lang="en-US"/>
              <a:t>Draft 11/8/21</a:t>
            </a: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8BACAC6D-BD82-4571-9E34-C1EFF11A946D}" type="slidenum">
              <a:rPr lang="en-US" smtClean="0"/>
              <a:t>‹#›</a:t>
            </a:fld>
            <a:endParaRPr lang="en-US"/>
          </a:p>
        </p:txBody>
      </p:sp>
      <p:sp>
        <p:nvSpPr>
          <p:cNvPr id="7" name="Rectangle 6"/>
          <p:cNvSpPr/>
          <p:nvPr/>
        </p:nvSpPr>
        <p:spPr>
          <a:xfrm>
            <a:off x="0" y="49530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Date Placeholder 1"/>
          <p:cNvSpPr txBox="1">
            <a:spLocks/>
          </p:cNvSpPr>
          <p:nvPr/>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67" dirty="0">
              <a:solidFill>
                <a:schemeClr val="bg1"/>
              </a:solidFil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1200" y="482600"/>
            <a:ext cx="4262269" cy="1085088"/>
          </a:xfrm>
          <a:prstGeom prst="rect">
            <a:avLst/>
          </a:prstGeom>
        </p:spPr>
      </p:pic>
      <p:sp>
        <p:nvSpPr>
          <p:cNvPr id="9" name="Date Placeholder 1">
            <a:extLst>
              <a:ext uri="{FF2B5EF4-FFF2-40B4-BE49-F238E27FC236}">
                <a16:creationId xmlns:a16="http://schemas.microsoft.com/office/drawing/2014/main" id="{A478C9C3-E1D7-4C7D-839B-E8AE71AFF869}"/>
              </a:ext>
            </a:extLst>
          </p:cNvPr>
          <p:cNvSpPr txBox="1">
            <a:spLocks/>
          </p:cNvSpPr>
          <p:nvPr/>
        </p:nvSpPr>
        <p:spPr>
          <a:xfrm>
            <a:off x="677335" y="5218642"/>
            <a:ext cx="3793067" cy="486833"/>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67" dirty="0">
                <a:solidFill>
                  <a:schemeClr val="bg1"/>
                </a:solidFill>
              </a:rPr>
              <a:t>December 3, 2019</a:t>
            </a:r>
          </a:p>
        </p:txBody>
      </p:sp>
      <p:sp>
        <p:nvSpPr>
          <p:cNvPr id="11" name="TextBox 10">
            <a:extLst>
              <a:ext uri="{FF2B5EF4-FFF2-40B4-BE49-F238E27FC236}">
                <a16:creationId xmlns:a16="http://schemas.microsoft.com/office/drawing/2014/main" id="{03412C72-1C94-471D-8780-795A983AE3A8}"/>
              </a:ext>
            </a:extLst>
          </p:cNvPr>
          <p:cNvSpPr txBox="1"/>
          <p:nvPr/>
        </p:nvSpPr>
        <p:spPr>
          <a:xfrm>
            <a:off x="7721600" y="5192037"/>
            <a:ext cx="5940829" cy="1241622"/>
          </a:xfrm>
          <a:prstGeom prst="rect">
            <a:avLst/>
          </a:prstGeom>
          <a:noFill/>
        </p:spPr>
        <p:txBody>
          <a:bodyPr wrap="square" rtlCol="0">
            <a:spAutoFit/>
          </a:bodyPr>
          <a:lstStyle/>
          <a:p>
            <a:r>
              <a:rPr lang="en-US" sz="1867" dirty="0">
                <a:solidFill>
                  <a:schemeClr val="bg1"/>
                </a:solidFill>
              </a:rPr>
              <a:t>Priti Irani, MSPH</a:t>
            </a:r>
          </a:p>
          <a:p>
            <a:r>
              <a:rPr lang="en-US" sz="1867" dirty="0">
                <a:solidFill>
                  <a:schemeClr val="bg1"/>
                </a:solidFill>
              </a:rPr>
              <a:t>Office of Public Health Practice</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867" dirty="0">
                <a:solidFill>
                  <a:schemeClr val="bg1"/>
                </a:solidFill>
                <a:hlinkClick r:id="rId4">
                  <a:extLst>
                    <a:ext uri="{A12FA001-AC4F-418D-AE19-62706E023703}">
                      <ahyp:hlinkClr xmlns:ahyp="http://schemas.microsoft.com/office/drawing/2018/hyperlinkcolor" val="tx"/>
                    </a:ext>
                  </a:extLst>
                </a:hlinkClick>
              </a:rPr>
              <a:t>priti.irani@health.ny.gov</a:t>
            </a:r>
            <a:r>
              <a:rPr lang="en-US" sz="1867" dirty="0">
                <a:solidFill>
                  <a:schemeClr val="bg1"/>
                </a:solidFill>
              </a:rPr>
              <a:t> </a:t>
            </a:r>
          </a:p>
          <a:p>
            <a:endParaRPr lang="en-US" sz="1867" dirty="0">
              <a:solidFill>
                <a:schemeClr val="bg1"/>
              </a:solidFill>
            </a:endParaRPr>
          </a:p>
        </p:txBody>
      </p:sp>
      <p:pic>
        <p:nvPicPr>
          <p:cNvPr id="12" name="Picture 11" descr="NYSOOH_DOH_rgb.jpg">
            <a:extLst>
              <a:ext uri="{FF2B5EF4-FFF2-40B4-BE49-F238E27FC236}">
                <a16:creationId xmlns:a16="http://schemas.microsoft.com/office/drawing/2014/main" id="{4F049392-FADB-4F7B-A652-FDBA1F6908B9}"/>
              </a:ext>
            </a:extLst>
          </p:cNvPr>
          <p:cNvPicPr>
            <a:picLocks noChangeAspect="1"/>
          </p:cNvPicPr>
          <p:nvPr/>
        </p:nvPicPr>
        <p:blipFill>
          <a:blip r:embed="rId5">
            <a:alphaModFix/>
            <a:extLst>
              <a:ext uri="{28A0092B-C50C-407E-A947-70E740481C1C}">
                <a14:useLocalDpi xmlns:a14="http://schemas.microsoft.com/office/drawing/2010/main" val="0"/>
              </a:ext>
            </a:extLst>
          </a:blip>
          <a:stretch>
            <a:fillRect/>
          </a:stretch>
        </p:blipFill>
        <p:spPr>
          <a:xfrm>
            <a:off x="711201" y="482602"/>
            <a:ext cx="4876800" cy="1096423"/>
          </a:xfrm>
          <a:prstGeom prst="rect">
            <a:avLst/>
          </a:prstGeom>
        </p:spPr>
      </p:pic>
      <p:sp>
        <p:nvSpPr>
          <p:cNvPr id="13" name="Rectangle 12">
            <a:extLst>
              <a:ext uri="{FF2B5EF4-FFF2-40B4-BE49-F238E27FC236}">
                <a16:creationId xmlns:a16="http://schemas.microsoft.com/office/drawing/2014/main" id="{C7B87D1B-A0FD-4AD6-9006-B65F419F26D8}"/>
              </a:ext>
            </a:extLst>
          </p:cNvPr>
          <p:cNvSpPr/>
          <p:nvPr/>
        </p:nvSpPr>
        <p:spPr>
          <a:xfrm>
            <a:off x="0" y="49530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4" name="Rectangle 13">
            <a:extLst>
              <a:ext uri="{FF2B5EF4-FFF2-40B4-BE49-F238E27FC236}">
                <a16:creationId xmlns:a16="http://schemas.microsoft.com/office/drawing/2014/main" id="{F338972F-3BC6-4DDA-8DF6-A9D3273C7B90}"/>
              </a:ext>
            </a:extLst>
          </p:cNvPr>
          <p:cNvSpPr/>
          <p:nvPr/>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5" name="Date Placeholder 1">
            <a:extLst>
              <a:ext uri="{FF2B5EF4-FFF2-40B4-BE49-F238E27FC236}">
                <a16:creationId xmlns:a16="http://schemas.microsoft.com/office/drawing/2014/main" id="{CB530FCA-45C7-4943-AB18-36D3E7FA2F00}"/>
              </a:ext>
            </a:extLst>
          </p:cNvPr>
          <p:cNvSpPr txBox="1">
            <a:spLocks/>
          </p:cNvSpPr>
          <p:nvPr/>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67" dirty="0">
                <a:solidFill>
                  <a:schemeClr val="bg1"/>
                </a:solidFill>
              </a:rPr>
              <a:t>September 1, 2021</a:t>
            </a:r>
          </a:p>
          <a:p>
            <a:r>
              <a:rPr lang="en-US" sz="1867" dirty="0">
                <a:solidFill>
                  <a:schemeClr val="bg1"/>
                </a:solidFill>
              </a:rPr>
              <a:t>Draft 8/30/21</a:t>
            </a:r>
          </a:p>
        </p:txBody>
      </p:sp>
    </p:spTree>
    <p:extLst>
      <p:ext uri="{BB962C8B-B14F-4D97-AF65-F5344CB8AC3E}">
        <p14:creationId xmlns:p14="http://schemas.microsoft.com/office/powerpoint/2010/main" val="3819564273"/>
      </p:ext>
    </p:extLst>
  </p:cSld>
  <p:clrMap bg1="lt1" tx1="dk1" bg2="lt2" tx2="dk2" accent1="accent1" accent2="accent2" accent3="accent3" accent4="accent4" accent5="accent5" accent6="accent6" hlink="hlink" folHlink="folHlink"/>
  <p:sldLayoutIdLst>
    <p:sldLayoutId id="2147483707" r:id="rId1"/>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406400" y="2449788"/>
            <a:ext cx="11379200" cy="1015663"/>
          </a:xfrm>
          <a:prstGeom prst="rect">
            <a:avLst/>
          </a:prstGeom>
          <a:noFill/>
          <a:ln>
            <a:noFill/>
          </a:ln>
        </p:spPr>
        <p:txBody>
          <a:bodyPr wrap="square" rtlCol="0">
            <a:spAutoFit/>
          </a:bodyPr>
          <a:lstStyle/>
          <a:p>
            <a:pPr algn="ctr" defTabSz="1219170"/>
            <a:r>
              <a:rPr lang="en-US" sz="3200" b="1" dirty="0">
                <a:solidFill>
                  <a:srgbClr val="002D73"/>
                </a:solidFill>
                <a:latin typeface="Arial" panose="020B0604020202020204" pitchFamily="34" charset="0"/>
                <a:cs typeface="Arial" panose="020B0604020202020204" pitchFamily="34" charset="0"/>
              </a:rPr>
              <a:t>Proposed Priority Topic</a:t>
            </a:r>
          </a:p>
          <a:p>
            <a:pPr algn="ctr" defTabSz="1219170"/>
            <a:r>
              <a:rPr lang="en-US" sz="2800" dirty="0">
                <a:solidFill>
                  <a:srgbClr val="002D73"/>
                </a:solidFill>
                <a:latin typeface="Arial" panose="020B0604020202020204" pitchFamily="34" charset="0"/>
                <a:cs typeface="Arial" panose="020B0604020202020204" pitchFamily="34" charset="0"/>
              </a:rPr>
              <a:t>8/24/2023 Public Health Committee</a:t>
            </a:r>
          </a:p>
        </p:txBody>
      </p:sp>
      <p:sp>
        <p:nvSpPr>
          <p:cNvPr id="2" name="TextBox 1">
            <a:extLst>
              <a:ext uri="{FF2B5EF4-FFF2-40B4-BE49-F238E27FC236}">
                <a16:creationId xmlns:a16="http://schemas.microsoft.com/office/drawing/2014/main" id="{6535A934-71A8-4CC4-A1FA-5B62280677B7}"/>
              </a:ext>
            </a:extLst>
          </p:cNvPr>
          <p:cNvSpPr txBox="1"/>
          <p:nvPr/>
        </p:nvSpPr>
        <p:spPr>
          <a:xfrm>
            <a:off x="203200" y="5159375"/>
            <a:ext cx="7112000" cy="707886"/>
          </a:xfrm>
          <a:prstGeom prst="rect">
            <a:avLst/>
          </a:prstGeom>
          <a:noFill/>
        </p:spPr>
        <p:txBody>
          <a:bodyPr wrap="square" rtlCol="0">
            <a:spAutoFit/>
          </a:bodyPr>
          <a:lstStyle/>
          <a:p>
            <a:pPr defTabSz="1219170"/>
            <a:r>
              <a:rPr lang="en-US" sz="2000" dirty="0">
                <a:solidFill>
                  <a:prstClr val="white"/>
                </a:solidFill>
                <a:latin typeface="Calibri"/>
              </a:rPr>
              <a:t>Shane Roberts, DrPH, MPH</a:t>
            </a:r>
          </a:p>
          <a:p>
            <a:pPr defTabSz="1219170"/>
            <a:r>
              <a:rPr lang="en-US" sz="2000" dirty="0">
                <a:solidFill>
                  <a:prstClr val="white"/>
                </a:solidFill>
                <a:latin typeface="Calibri"/>
              </a:rPr>
              <a:t>Assistant Director, Office of Public Health Practice</a:t>
            </a:r>
          </a:p>
        </p:txBody>
      </p:sp>
      <p:sp>
        <p:nvSpPr>
          <p:cNvPr id="3" name="TextBox 2">
            <a:extLst>
              <a:ext uri="{FF2B5EF4-FFF2-40B4-BE49-F238E27FC236}">
                <a16:creationId xmlns:a16="http://schemas.microsoft.com/office/drawing/2014/main" id="{7F6F4A3F-6853-CD63-4D35-F115DAA9725A}"/>
              </a:ext>
            </a:extLst>
          </p:cNvPr>
          <p:cNvSpPr txBox="1"/>
          <p:nvPr/>
        </p:nvSpPr>
        <p:spPr>
          <a:xfrm>
            <a:off x="9694389" y="5055870"/>
            <a:ext cx="2197781" cy="461665"/>
          </a:xfrm>
          <a:prstGeom prst="rect">
            <a:avLst/>
          </a:prstGeom>
          <a:noFill/>
        </p:spPr>
        <p:txBody>
          <a:bodyPr wrap="none" rtlCol="0">
            <a:spAutoFit/>
          </a:bodyPr>
          <a:lstStyle/>
          <a:p>
            <a:r>
              <a:rPr lang="en-US" sz="2400" dirty="0">
                <a:solidFill>
                  <a:schemeClr val="bg1"/>
                </a:solidFill>
              </a:rPr>
              <a:t>August 24, 2023</a:t>
            </a:r>
          </a:p>
        </p:txBody>
      </p:sp>
    </p:spTree>
    <p:extLst>
      <p:ext uri="{BB962C8B-B14F-4D97-AF65-F5344CB8AC3E}">
        <p14:creationId xmlns:p14="http://schemas.microsoft.com/office/powerpoint/2010/main" val="20313621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A7AA1-3B92-9BF1-BAC0-2BB0F35643B0}"/>
              </a:ext>
            </a:extLst>
          </p:cNvPr>
          <p:cNvSpPr>
            <a:spLocks noGrp="1"/>
          </p:cNvSpPr>
          <p:nvPr>
            <p:ph type="title"/>
          </p:nvPr>
        </p:nvSpPr>
        <p:spPr/>
        <p:txBody>
          <a:bodyPr>
            <a:normAutofit/>
          </a:bodyPr>
          <a:lstStyle/>
          <a:p>
            <a:r>
              <a:rPr lang="en-US" sz="3600" b="1" dirty="0"/>
              <a:t>Proposed Priority Topic</a:t>
            </a:r>
          </a:p>
        </p:txBody>
      </p:sp>
      <p:sp>
        <p:nvSpPr>
          <p:cNvPr id="3" name="Content Placeholder 2">
            <a:extLst>
              <a:ext uri="{FF2B5EF4-FFF2-40B4-BE49-F238E27FC236}">
                <a16:creationId xmlns:a16="http://schemas.microsoft.com/office/drawing/2014/main" id="{68AEC68F-2033-F6AE-AB2B-E421008449B9}"/>
              </a:ext>
            </a:extLst>
          </p:cNvPr>
          <p:cNvSpPr>
            <a:spLocks noGrp="1"/>
          </p:cNvSpPr>
          <p:nvPr>
            <p:ph idx="1"/>
          </p:nvPr>
        </p:nvSpPr>
        <p:spPr/>
        <p:txBody>
          <a:bodyPr>
            <a:normAutofit/>
          </a:bodyPr>
          <a:lstStyle/>
          <a:p>
            <a:pPr marL="0" indent="0">
              <a:buNone/>
            </a:pPr>
            <a:r>
              <a:rPr lang="en-US" sz="2000" dirty="0"/>
              <a:t>The Office of Public Health was asked to consider priority topics that the committee might take up, with a focus on identifying critical ‘pop-health’ problems in the State that require intra- agency work within DOH, and/or work with related outside partners (other state agencies, CBOs, professional associations, business, etc.).</a:t>
            </a:r>
          </a:p>
          <a:p>
            <a:pPr marL="0" indent="0">
              <a:buNone/>
            </a:pPr>
            <a:endParaRPr lang="en-US" sz="2000" dirty="0"/>
          </a:p>
          <a:p>
            <a:pPr marL="0" indent="0">
              <a:buNone/>
            </a:pPr>
            <a:r>
              <a:rPr lang="en-US" sz="2000" dirty="0"/>
              <a:t>Discussion identified four potential topics to be presented as topics for the committee’s consideration:</a:t>
            </a:r>
          </a:p>
          <a:p>
            <a:r>
              <a:rPr lang="en-US" sz="2000" dirty="0"/>
              <a:t>Public Health Workforce</a:t>
            </a:r>
          </a:p>
          <a:p>
            <a:r>
              <a:rPr lang="en-US" sz="2000" dirty="0"/>
              <a:t>Climate Change</a:t>
            </a:r>
          </a:p>
          <a:p>
            <a:r>
              <a:rPr lang="en-US" sz="2000" dirty="0"/>
              <a:t>Public Trust in Health Institutions and Science</a:t>
            </a:r>
          </a:p>
          <a:p>
            <a:r>
              <a:rPr lang="en-US" sz="2000" dirty="0"/>
              <a:t>Tobacco Use Prevention </a:t>
            </a:r>
          </a:p>
        </p:txBody>
      </p:sp>
      <p:sp>
        <p:nvSpPr>
          <p:cNvPr id="4" name="Slide Number Placeholder 3">
            <a:extLst>
              <a:ext uri="{FF2B5EF4-FFF2-40B4-BE49-F238E27FC236}">
                <a16:creationId xmlns:a16="http://schemas.microsoft.com/office/drawing/2014/main" id="{D4A0EDDE-2284-89FF-5088-ACD303A8E840}"/>
              </a:ext>
            </a:extLst>
          </p:cNvPr>
          <p:cNvSpPr>
            <a:spLocks noGrp="1"/>
          </p:cNvSpPr>
          <p:nvPr>
            <p:ph type="sldNum" sz="quarter" idx="12"/>
          </p:nvPr>
        </p:nvSpPr>
        <p:spPr/>
        <p:txBody>
          <a:bodyPr/>
          <a:lstStyle/>
          <a:p>
            <a:fld id="{A7754AA7-8025-408E-B296-E2B43FE08638}" type="slidenum">
              <a:rPr lang="en-US" smtClean="0"/>
              <a:t>2</a:t>
            </a:fld>
            <a:endParaRPr lang="en-US"/>
          </a:p>
        </p:txBody>
      </p:sp>
    </p:spTree>
    <p:extLst>
      <p:ext uri="{BB962C8B-B14F-4D97-AF65-F5344CB8AC3E}">
        <p14:creationId xmlns:p14="http://schemas.microsoft.com/office/powerpoint/2010/main" val="4262567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A7AA1-3B92-9BF1-BAC0-2BB0F35643B0}"/>
              </a:ext>
            </a:extLst>
          </p:cNvPr>
          <p:cNvSpPr>
            <a:spLocks noGrp="1"/>
          </p:cNvSpPr>
          <p:nvPr>
            <p:ph type="title"/>
          </p:nvPr>
        </p:nvSpPr>
        <p:spPr/>
        <p:txBody>
          <a:bodyPr>
            <a:normAutofit/>
          </a:bodyPr>
          <a:lstStyle/>
          <a:p>
            <a:r>
              <a:rPr lang="en-US" sz="3600" b="1" dirty="0"/>
              <a:t>Proposed Priority Topic</a:t>
            </a:r>
          </a:p>
        </p:txBody>
      </p:sp>
      <p:sp>
        <p:nvSpPr>
          <p:cNvPr id="3" name="Content Placeholder 2">
            <a:extLst>
              <a:ext uri="{FF2B5EF4-FFF2-40B4-BE49-F238E27FC236}">
                <a16:creationId xmlns:a16="http://schemas.microsoft.com/office/drawing/2014/main" id="{68AEC68F-2033-F6AE-AB2B-E421008449B9}"/>
              </a:ext>
            </a:extLst>
          </p:cNvPr>
          <p:cNvSpPr>
            <a:spLocks noGrp="1"/>
          </p:cNvSpPr>
          <p:nvPr>
            <p:ph idx="1"/>
          </p:nvPr>
        </p:nvSpPr>
        <p:spPr/>
        <p:txBody>
          <a:bodyPr>
            <a:normAutofit/>
          </a:bodyPr>
          <a:lstStyle/>
          <a:p>
            <a:pPr marL="0" indent="0">
              <a:buNone/>
            </a:pPr>
            <a:r>
              <a:rPr lang="en-US" sz="2000" dirty="0"/>
              <a:t>Further discussions within the Office built a consensus around Public health Workforce as one of the most critical issues faced by public health institutions across New York State, and a topic where the Committee’s ability to elevate and bring attention to issues could provide the greatest benefit.</a:t>
            </a:r>
          </a:p>
          <a:p>
            <a:pPr marL="0" indent="0">
              <a:buNone/>
            </a:pPr>
            <a:endParaRPr lang="en-US" sz="2000" dirty="0"/>
          </a:p>
          <a:p>
            <a:pPr marL="0" indent="0">
              <a:buNone/>
            </a:pPr>
            <a:r>
              <a:rPr lang="en-US" sz="2000" dirty="0"/>
              <a:t>Several factors make the Department well-positioned to support work in this focus area:</a:t>
            </a:r>
          </a:p>
          <a:p>
            <a:r>
              <a:rPr lang="en-US" sz="2000" dirty="0"/>
              <a:t>Public Health Infrastructure Grant (2022)</a:t>
            </a:r>
          </a:p>
          <a:p>
            <a:r>
              <a:rPr lang="en-US" sz="2000" dirty="0"/>
              <a:t>Standing up of Workforce Division</a:t>
            </a:r>
          </a:p>
          <a:p>
            <a:r>
              <a:rPr lang="en-US" sz="2000" dirty="0"/>
              <a:t>Success of Public Health Corps Program</a:t>
            </a:r>
          </a:p>
          <a:p>
            <a:r>
              <a:rPr lang="en-US" sz="2000" dirty="0"/>
              <a:t>Workforce Investment in Local Health Departments (43,115,337)</a:t>
            </a:r>
          </a:p>
        </p:txBody>
      </p:sp>
      <p:sp>
        <p:nvSpPr>
          <p:cNvPr id="4" name="Slide Number Placeholder 3">
            <a:extLst>
              <a:ext uri="{FF2B5EF4-FFF2-40B4-BE49-F238E27FC236}">
                <a16:creationId xmlns:a16="http://schemas.microsoft.com/office/drawing/2014/main" id="{D4A0EDDE-2284-89FF-5088-ACD303A8E840}"/>
              </a:ext>
            </a:extLst>
          </p:cNvPr>
          <p:cNvSpPr>
            <a:spLocks noGrp="1"/>
          </p:cNvSpPr>
          <p:nvPr>
            <p:ph type="sldNum" sz="quarter" idx="12"/>
          </p:nvPr>
        </p:nvSpPr>
        <p:spPr/>
        <p:txBody>
          <a:bodyPr/>
          <a:lstStyle/>
          <a:p>
            <a:fld id="{A7754AA7-8025-408E-B296-E2B43FE08638}" type="slidenum">
              <a:rPr lang="en-US" smtClean="0"/>
              <a:t>3</a:t>
            </a:fld>
            <a:endParaRPr lang="en-US"/>
          </a:p>
        </p:txBody>
      </p:sp>
    </p:spTree>
    <p:extLst>
      <p:ext uri="{BB962C8B-B14F-4D97-AF65-F5344CB8AC3E}">
        <p14:creationId xmlns:p14="http://schemas.microsoft.com/office/powerpoint/2010/main" val="3454951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A7AA1-3B92-9BF1-BAC0-2BB0F35643B0}"/>
              </a:ext>
            </a:extLst>
          </p:cNvPr>
          <p:cNvSpPr>
            <a:spLocks noGrp="1"/>
          </p:cNvSpPr>
          <p:nvPr>
            <p:ph type="title"/>
          </p:nvPr>
        </p:nvSpPr>
        <p:spPr/>
        <p:txBody>
          <a:bodyPr>
            <a:normAutofit/>
          </a:bodyPr>
          <a:lstStyle/>
          <a:p>
            <a:pPr marL="0" indent="0">
              <a:buNone/>
            </a:pPr>
            <a:r>
              <a:rPr lang="en-US" sz="3600" b="1" kern="1200" dirty="0"/>
              <a:t>Public Health Infrastructure Grant</a:t>
            </a:r>
          </a:p>
        </p:txBody>
      </p:sp>
      <p:sp>
        <p:nvSpPr>
          <p:cNvPr id="3" name="Content Placeholder 2">
            <a:extLst>
              <a:ext uri="{FF2B5EF4-FFF2-40B4-BE49-F238E27FC236}">
                <a16:creationId xmlns:a16="http://schemas.microsoft.com/office/drawing/2014/main" id="{68AEC68F-2033-F6AE-AB2B-E421008449B9}"/>
              </a:ext>
            </a:extLst>
          </p:cNvPr>
          <p:cNvSpPr>
            <a:spLocks noGrp="1"/>
          </p:cNvSpPr>
          <p:nvPr>
            <p:ph idx="1"/>
          </p:nvPr>
        </p:nvSpPr>
        <p:spPr>
          <a:xfrm>
            <a:off x="518160" y="1865377"/>
            <a:ext cx="4775200" cy="3438143"/>
          </a:xfrm>
        </p:spPr>
        <p:txBody>
          <a:bodyPr>
            <a:normAutofit/>
          </a:bodyPr>
          <a:lstStyle/>
          <a:p>
            <a:pPr marL="0" indent="0">
              <a:buNone/>
            </a:pPr>
            <a:r>
              <a:rPr lang="en-US" sz="2000" kern="1200" dirty="0">
                <a:ea typeface="+mj-ea"/>
              </a:rPr>
              <a:t>Public Health Infrastructure Grant</a:t>
            </a:r>
          </a:p>
          <a:p>
            <a:r>
              <a:rPr lang="en-US" sz="2000" dirty="0">
                <a:ea typeface="+mj-ea"/>
              </a:rPr>
              <a:t>Department received $133 million (5-year grant) from CDC</a:t>
            </a:r>
          </a:p>
          <a:p>
            <a:r>
              <a:rPr lang="en-US" sz="2000" dirty="0">
                <a:ea typeface="+mj-ea"/>
              </a:rPr>
              <a:t>Three components</a:t>
            </a:r>
          </a:p>
          <a:p>
            <a:pPr lvl="1"/>
            <a:r>
              <a:rPr lang="en-US" sz="1600" dirty="0">
                <a:ea typeface="+mj-ea"/>
              </a:rPr>
              <a:t>Workforce</a:t>
            </a:r>
          </a:p>
          <a:p>
            <a:pPr lvl="2"/>
            <a:r>
              <a:rPr lang="en-US" sz="1200" dirty="0">
                <a:ea typeface="+mj-ea"/>
              </a:rPr>
              <a:t>Recruit, retain, support, and train the public health workforce.</a:t>
            </a:r>
          </a:p>
          <a:p>
            <a:pPr lvl="1"/>
            <a:r>
              <a:rPr lang="en-US" sz="1600" dirty="0">
                <a:ea typeface="+mj-ea"/>
              </a:rPr>
              <a:t>Foundational Capabilities</a:t>
            </a:r>
          </a:p>
          <a:p>
            <a:pPr lvl="2"/>
            <a:r>
              <a:rPr lang="en-US" sz="1067" dirty="0">
                <a:ea typeface="+mj-ea"/>
              </a:rPr>
              <a:t>Strengthen systems and processes</a:t>
            </a:r>
          </a:p>
          <a:p>
            <a:pPr lvl="1"/>
            <a:r>
              <a:rPr lang="en-US" sz="1600" dirty="0">
                <a:ea typeface="+mj-ea"/>
              </a:rPr>
              <a:t>Data Modernization</a:t>
            </a:r>
          </a:p>
          <a:p>
            <a:pPr lvl="2"/>
            <a:r>
              <a:rPr lang="en-US" sz="1067" dirty="0">
                <a:ea typeface="+mj-ea"/>
              </a:rPr>
              <a:t>Deploy scalable , flexible, and sustainable technologies</a:t>
            </a:r>
          </a:p>
          <a:p>
            <a:endParaRPr lang="en-US" sz="2000" dirty="0"/>
          </a:p>
        </p:txBody>
      </p:sp>
      <p:sp>
        <p:nvSpPr>
          <p:cNvPr id="4" name="Slide Number Placeholder 3">
            <a:extLst>
              <a:ext uri="{FF2B5EF4-FFF2-40B4-BE49-F238E27FC236}">
                <a16:creationId xmlns:a16="http://schemas.microsoft.com/office/drawing/2014/main" id="{D4A0EDDE-2284-89FF-5088-ACD303A8E840}"/>
              </a:ext>
            </a:extLst>
          </p:cNvPr>
          <p:cNvSpPr>
            <a:spLocks noGrp="1"/>
          </p:cNvSpPr>
          <p:nvPr>
            <p:ph type="sldNum" sz="quarter" idx="12"/>
          </p:nvPr>
        </p:nvSpPr>
        <p:spPr/>
        <p:txBody>
          <a:bodyPr/>
          <a:lstStyle/>
          <a:p>
            <a:fld id="{A7754AA7-8025-408E-B296-E2B43FE08638}" type="slidenum">
              <a:rPr lang="en-US" smtClean="0"/>
              <a:t>4</a:t>
            </a:fld>
            <a:endParaRPr lang="en-US"/>
          </a:p>
        </p:txBody>
      </p:sp>
      <p:pic>
        <p:nvPicPr>
          <p:cNvPr id="5" name="Content Placeholder 4">
            <a:extLst>
              <a:ext uri="{FF2B5EF4-FFF2-40B4-BE49-F238E27FC236}">
                <a16:creationId xmlns:a16="http://schemas.microsoft.com/office/drawing/2014/main" id="{5648F9C8-F556-3E03-68B0-9CC4B285D013}"/>
              </a:ext>
            </a:extLst>
          </p:cNvPr>
          <p:cNvPicPr>
            <a:picLocks noChangeAspect="1"/>
          </p:cNvPicPr>
          <p:nvPr/>
        </p:nvPicPr>
        <p:blipFill>
          <a:blip r:embed="rId2"/>
          <a:stretch>
            <a:fillRect/>
          </a:stretch>
        </p:blipFill>
        <p:spPr>
          <a:xfrm>
            <a:off x="5652201" y="2246093"/>
            <a:ext cx="6370465" cy="2930414"/>
          </a:xfrm>
          <a:prstGeom prst="rect">
            <a:avLst/>
          </a:prstGeom>
          <a:noFill/>
        </p:spPr>
      </p:pic>
    </p:spTree>
    <p:extLst>
      <p:ext uri="{BB962C8B-B14F-4D97-AF65-F5344CB8AC3E}">
        <p14:creationId xmlns:p14="http://schemas.microsoft.com/office/powerpoint/2010/main" val="2861229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A7AA1-3B92-9BF1-BAC0-2BB0F35643B0}"/>
              </a:ext>
            </a:extLst>
          </p:cNvPr>
          <p:cNvSpPr>
            <a:spLocks noGrp="1"/>
          </p:cNvSpPr>
          <p:nvPr>
            <p:ph type="title"/>
          </p:nvPr>
        </p:nvSpPr>
        <p:spPr/>
        <p:txBody>
          <a:bodyPr>
            <a:normAutofit/>
          </a:bodyPr>
          <a:lstStyle/>
          <a:p>
            <a:pPr marL="0" indent="0">
              <a:buNone/>
            </a:pPr>
            <a:r>
              <a:rPr lang="en-US" sz="3600" b="1" kern="1200" dirty="0"/>
              <a:t>Proposal</a:t>
            </a:r>
          </a:p>
        </p:txBody>
      </p:sp>
      <p:sp>
        <p:nvSpPr>
          <p:cNvPr id="3" name="Content Placeholder 2">
            <a:extLst>
              <a:ext uri="{FF2B5EF4-FFF2-40B4-BE49-F238E27FC236}">
                <a16:creationId xmlns:a16="http://schemas.microsoft.com/office/drawing/2014/main" id="{68AEC68F-2033-F6AE-AB2B-E421008449B9}"/>
              </a:ext>
            </a:extLst>
          </p:cNvPr>
          <p:cNvSpPr>
            <a:spLocks noGrp="1"/>
          </p:cNvSpPr>
          <p:nvPr>
            <p:ph idx="1"/>
          </p:nvPr>
        </p:nvSpPr>
        <p:spPr>
          <a:xfrm>
            <a:off x="609599" y="1600201"/>
            <a:ext cx="10972799" cy="4398263"/>
          </a:xfrm>
        </p:spPr>
        <p:txBody>
          <a:bodyPr>
            <a:normAutofit/>
          </a:bodyPr>
          <a:lstStyle/>
          <a:p>
            <a:pPr marL="0" indent="0">
              <a:buNone/>
            </a:pPr>
            <a:endParaRPr lang="en-US" sz="2000" b="0" i="0" dirty="0">
              <a:solidFill>
                <a:srgbClr val="212121"/>
              </a:solidFill>
              <a:effectLst/>
            </a:endParaRPr>
          </a:p>
          <a:p>
            <a:pPr marL="0" indent="0">
              <a:buNone/>
            </a:pPr>
            <a:r>
              <a:rPr lang="en-US" sz="2000" dirty="0">
                <a:solidFill>
                  <a:srgbClr val="212121"/>
                </a:solidFill>
              </a:rPr>
              <a:t>The Public Health Workforce is both a timely and critical issue both nationally and here in New York.  The continued gradual reduction in fulltime staff employed and increase in vacancies across New York’s Local Health Departments[1], are topics worthy of the Committee’s consideration and would benefit from its ability to bring attention and focus to the issue.</a:t>
            </a:r>
          </a:p>
          <a:p>
            <a:pPr marL="0" indent="0">
              <a:buNone/>
            </a:pPr>
            <a:endParaRPr lang="en-US" sz="2000" dirty="0">
              <a:solidFill>
                <a:srgbClr val="212121"/>
              </a:solidFill>
            </a:endParaRPr>
          </a:p>
          <a:p>
            <a:pPr marL="0" indent="0">
              <a:buNone/>
            </a:pPr>
            <a:r>
              <a:rPr lang="en-US" sz="2000" dirty="0">
                <a:solidFill>
                  <a:srgbClr val="212121"/>
                </a:solidFill>
              </a:rPr>
              <a:t>Implementation of the Public Health Infrastructure Grant through the work of the nascent Workforce Division and our local partners, will also benefit from the committee’s focus and guidance on the topic.</a:t>
            </a:r>
            <a:endParaRPr lang="en-US" sz="2000" b="0" i="0" dirty="0">
              <a:solidFill>
                <a:srgbClr val="212121"/>
              </a:solidFill>
              <a:effectLst/>
            </a:endParaRPr>
          </a:p>
          <a:p>
            <a:pPr marL="0" indent="0">
              <a:buNone/>
            </a:pPr>
            <a:endParaRPr lang="en-US" sz="1000" dirty="0">
              <a:solidFill>
                <a:srgbClr val="212121"/>
              </a:solidFill>
              <a:latin typeface="Roboto" panose="02000000000000000000" pitchFamily="2" charset="0"/>
            </a:endParaRPr>
          </a:p>
          <a:p>
            <a:pPr marL="0" indent="0">
              <a:buNone/>
            </a:pPr>
            <a:endParaRPr lang="en-US" sz="1000" b="0" i="0" dirty="0">
              <a:solidFill>
                <a:srgbClr val="212121"/>
              </a:solidFill>
              <a:effectLst/>
              <a:latin typeface="Roboto" panose="02000000000000000000" pitchFamily="2" charset="0"/>
            </a:endParaRPr>
          </a:p>
          <a:p>
            <a:pPr marL="0" indent="0">
              <a:buNone/>
            </a:pPr>
            <a:endParaRPr lang="en-US" sz="1000" b="0" i="0" dirty="0">
              <a:solidFill>
                <a:srgbClr val="212121"/>
              </a:solidFill>
              <a:effectLst/>
              <a:latin typeface="Roboto" panose="02000000000000000000" pitchFamily="2" charset="0"/>
            </a:endParaRPr>
          </a:p>
          <a:p>
            <a:pPr marL="0" indent="0">
              <a:buNone/>
            </a:pPr>
            <a:endParaRPr lang="en-US" sz="1000" dirty="0">
              <a:solidFill>
                <a:srgbClr val="212121"/>
              </a:solidFill>
              <a:latin typeface="Roboto" panose="02000000000000000000" pitchFamily="2" charset="0"/>
            </a:endParaRPr>
          </a:p>
          <a:p>
            <a:pPr marL="0" indent="0">
              <a:buNone/>
            </a:pPr>
            <a:r>
              <a:rPr lang="en-US" sz="1000" b="0" i="0" dirty="0">
                <a:solidFill>
                  <a:srgbClr val="212121"/>
                </a:solidFill>
                <a:effectLst/>
                <a:latin typeface="Roboto" panose="02000000000000000000" pitchFamily="2" charset="0"/>
              </a:rPr>
              <a:t>[1] Michaels I, Pirani S, Fleming M, Arana MM, D'Angelo E, Dyer-</a:t>
            </a:r>
            <a:r>
              <a:rPr lang="en-US" sz="1000" b="0" i="0" dirty="0" err="1">
                <a:solidFill>
                  <a:srgbClr val="212121"/>
                </a:solidFill>
                <a:effectLst/>
                <a:latin typeface="Roboto" panose="02000000000000000000" pitchFamily="2" charset="0"/>
              </a:rPr>
              <a:t>Drobnack</a:t>
            </a:r>
            <a:r>
              <a:rPr lang="en-US" sz="1000" b="0" i="0" dirty="0">
                <a:solidFill>
                  <a:srgbClr val="212121"/>
                </a:solidFill>
                <a:effectLst/>
                <a:latin typeface="Roboto" panose="02000000000000000000" pitchFamily="2" charset="0"/>
              </a:rPr>
              <a:t> C, </a:t>
            </a:r>
            <a:r>
              <a:rPr lang="en-US" sz="1000" b="0" i="0" dirty="0" err="1">
                <a:solidFill>
                  <a:srgbClr val="212121"/>
                </a:solidFill>
                <a:effectLst/>
                <a:latin typeface="Roboto" panose="02000000000000000000" pitchFamily="2" charset="0"/>
              </a:rPr>
              <a:t>DiManno</a:t>
            </a:r>
            <a:r>
              <a:rPr lang="en-US" sz="1000" b="0" i="0" dirty="0">
                <a:solidFill>
                  <a:srgbClr val="212121"/>
                </a:solidFill>
                <a:effectLst/>
                <a:latin typeface="Roboto" panose="02000000000000000000" pitchFamily="2" charset="0"/>
              </a:rPr>
              <a:t> M, Ravenhall S, Gloria CT. Enumeration of the Public Health Workforce in New York State: Workforce Changes in the Wake of COVID-19. Int J Environ Res Public Health. 2022 Oct 20;19(20):13592. </a:t>
            </a:r>
            <a:r>
              <a:rPr lang="en-US" sz="1000" b="0" i="0" dirty="0" err="1">
                <a:solidFill>
                  <a:srgbClr val="212121"/>
                </a:solidFill>
                <a:effectLst/>
                <a:latin typeface="Roboto" panose="02000000000000000000" pitchFamily="2" charset="0"/>
              </a:rPr>
              <a:t>doi</a:t>
            </a:r>
            <a:r>
              <a:rPr lang="en-US" sz="1000" b="0" i="0" dirty="0">
                <a:solidFill>
                  <a:srgbClr val="212121"/>
                </a:solidFill>
                <a:effectLst/>
                <a:latin typeface="Roboto" panose="02000000000000000000" pitchFamily="2" charset="0"/>
              </a:rPr>
              <a:t>: 10.3390/ijerph192013592. PMID: 36294169; PMCID: PMC9602598.</a:t>
            </a:r>
            <a:endParaRPr lang="en-US" sz="2000" dirty="0"/>
          </a:p>
        </p:txBody>
      </p:sp>
      <p:sp>
        <p:nvSpPr>
          <p:cNvPr id="4" name="Slide Number Placeholder 3">
            <a:extLst>
              <a:ext uri="{FF2B5EF4-FFF2-40B4-BE49-F238E27FC236}">
                <a16:creationId xmlns:a16="http://schemas.microsoft.com/office/drawing/2014/main" id="{D4A0EDDE-2284-89FF-5088-ACD303A8E840}"/>
              </a:ext>
            </a:extLst>
          </p:cNvPr>
          <p:cNvSpPr>
            <a:spLocks noGrp="1"/>
          </p:cNvSpPr>
          <p:nvPr>
            <p:ph type="sldNum" sz="quarter" idx="12"/>
          </p:nvPr>
        </p:nvSpPr>
        <p:spPr/>
        <p:txBody>
          <a:bodyPr/>
          <a:lstStyle/>
          <a:p>
            <a:fld id="{A7754AA7-8025-408E-B296-E2B43FE08638}" type="slidenum">
              <a:rPr lang="en-US" smtClean="0"/>
              <a:t>5</a:t>
            </a:fld>
            <a:endParaRPr lang="en-US"/>
          </a:p>
        </p:txBody>
      </p:sp>
    </p:spTree>
    <p:extLst>
      <p:ext uri="{BB962C8B-B14F-4D97-AF65-F5344CB8AC3E}">
        <p14:creationId xmlns:p14="http://schemas.microsoft.com/office/powerpoint/2010/main" val="1315529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406400" y="2449788"/>
            <a:ext cx="11379200" cy="1015663"/>
          </a:xfrm>
          <a:prstGeom prst="rect">
            <a:avLst/>
          </a:prstGeom>
          <a:noFill/>
          <a:ln>
            <a:noFill/>
          </a:ln>
        </p:spPr>
        <p:txBody>
          <a:bodyPr wrap="square" rtlCol="0">
            <a:spAutoFit/>
          </a:bodyPr>
          <a:lstStyle/>
          <a:p>
            <a:pPr algn="ctr" defTabSz="1219170"/>
            <a:r>
              <a:rPr lang="en-US" sz="3200" b="1" dirty="0">
                <a:solidFill>
                  <a:srgbClr val="002D73"/>
                </a:solidFill>
                <a:latin typeface="Arial" panose="020B0604020202020204" pitchFamily="34" charset="0"/>
                <a:cs typeface="Arial" panose="020B0604020202020204" pitchFamily="34" charset="0"/>
              </a:rPr>
              <a:t>Prevention Agenda Planning Update</a:t>
            </a:r>
          </a:p>
          <a:p>
            <a:pPr algn="ctr" defTabSz="1219170"/>
            <a:r>
              <a:rPr lang="en-US" sz="2800" dirty="0">
                <a:solidFill>
                  <a:srgbClr val="002D73"/>
                </a:solidFill>
                <a:latin typeface="Arial" panose="020B0604020202020204" pitchFamily="34" charset="0"/>
                <a:cs typeface="Arial" panose="020B0604020202020204" pitchFamily="34" charset="0"/>
              </a:rPr>
              <a:t>8/24/2023 Public Health Committee</a:t>
            </a:r>
          </a:p>
        </p:txBody>
      </p:sp>
      <p:sp>
        <p:nvSpPr>
          <p:cNvPr id="2" name="TextBox 1">
            <a:extLst>
              <a:ext uri="{FF2B5EF4-FFF2-40B4-BE49-F238E27FC236}">
                <a16:creationId xmlns:a16="http://schemas.microsoft.com/office/drawing/2014/main" id="{6535A934-71A8-4CC4-A1FA-5B62280677B7}"/>
              </a:ext>
            </a:extLst>
          </p:cNvPr>
          <p:cNvSpPr txBox="1"/>
          <p:nvPr/>
        </p:nvSpPr>
        <p:spPr>
          <a:xfrm>
            <a:off x="203200" y="5159375"/>
            <a:ext cx="7112000" cy="1631216"/>
          </a:xfrm>
          <a:prstGeom prst="rect">
            <a:avLst/>
          </a:prstGeom>
          <a:noFill/>
        </p:spPr>
        <p:txBody>
          <a:bodyPr wrap="square" rtlCol="0">
            <a:spAutoFit/>
          </a:bodyPr>
          <a:lstStyle/>
          <a:p>
            <a:pPr defTabSz="1219170"/>
            <a:r>
              <a:rPr lang="en-US" sz="2000" dirty="0">
                <a:solidFill>
                  <a:prstClr val="white"/>
                </a:solidFill>
                <a:latin typeface="Calibri"/>
              </a:rPr>
              <a:t>Shane Roberts, DrPH, MPH</a:t>
            </a:r>
          </a:p>
          <a:p>
            <a:pPr defTabSz="1219170"/>
            <a:r>
              <a:rPr lang="en-US" sz="2000" dirty="0">
                <a:solidFill>
                  <a:prstClr val="white"/>
                </a:solidFill>
                <a:latin typeface="Calibri"/>
              </a:rPr>
              <a:t>Assistant Director, Office of Public Health Practice</a:t>
            </a:r>
          </a:p>
          <a:p>
            <a:pPr defTabSz="1219170"/>
            <a:endParaRPr lang="en-US" sz="2000" dirty="0">
              <a:solidFill>
                <a:prstClr val="white"/>
              </a:solidFill>
              <a:latin typeface="Calibri"/>
            </a:endParaRPr>
          </a:p>
          <a:p>
            <a:pPr defTabSz="1219170"/>
            <a:r>
              <a:rPr lang="en-US" sz="2000" dirty="0">
                <a:solidFill>
                  <a:prstClr val="white"/>
                </a:solidFill>
                <a:latin typeface="Calibri"/>
              </a:rPr>
              <a:t>Zahra Alaali, MPH</a:t>
            </a:r>
          </a:p>
          <a:p>
            <a:pPr defTabSz="1219170"/>
            <a:r>
              <a:rPr lang="en-US" sz="2000" dirty="0">
                <a:solidFill>
                  <a:prstClr val="white"/>
                </a:solidFill>
                <a:latin typeface="Calibri"/>
              </a:rPr>
              <a:t>Coordinator, NYS Prevention Agenda</a:t>
            </a:r>
          </a:p>
        </p:txBody>
      </p:sp>
      <p:sp>
        <p:nvSpPr>
          <p:cNvPr id="3" name="TextBox 2">
            <a:extLst>
              <a:ext uri="{FF2B5EF4-FFF2-40B4-BE49-F238E27FC236}">
                <a16:creationId xmlns:a16="http://schemas.microsoft.com/office/drawing/2014/main" id="{7F6F4A3F-6853-CD63-4D35-F115DAA9725A}"/>
              </a:ext>
            </a:extLst>
          </p:cNvPr>
          <p:cNvSpPr txBox="1"/>
          <p:nvPr/>
        </p:nvSpPr>
        <p:spPr>
          <a:xfrm>
            <a:off x="9694389" y="5055870"/>
            <a:ext cx="2197781" cy="461665"/>
          </a:xfrm>
          <a:prstGeom prst="rect">
            <a:avLst/>
          </a:prstGeom>
          <a:noFill/>
        </p:spPr>
        <p:txBody>
          <a:bodyPr wrap="none" rtlCol="0">
            <a:spAutoFit/>
          </a:bodyPr>
          <a:lstStyle/>
          <a:p>
            <a:r>
              <a:rPr lang="en-US" sz="2400" dirty="0">
                <a:solidFill>
                  <a:schemeClr val="bg1"/>
                </a:solidFill>
              </a:rPr>
              <a:t>August 24, 2023</a:t>
            </a:r>
          </a:p>
        </p:txBody>
      </p:sp>
    </p:spTree>
    <p:extLst>
      <p:ext uri="{BB962C8B-B14F-4D97-AF65-F5344CB8AC3E}">
        <p14:creationId xmlns:p14="http://schemas.microsoft.com/office/powerpoint/2010/main" val="22083186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A7AA1-3B92-9BF1-BAC0-2BB0F35643B0}"/>
              </a:ext>
            </a:extLst>
          </p:cNvPr>
          <p:cNvSpPr>
            <a:spLocks noGrp="1"/>
          </p:cNvSpPr>
          <p:nvPr>
            <p:ph type="title"/>
          </p:nvPr>
        </p:nvSpPr>
        <p:spPr/>
        <p:txBody>
          <a:bodyPr>
            <a:normAutofit/>
          </a:bodyPr>
          <a:lstStyle/>
          <a:p>
            <a:pPr marL="0" indent="0">
              <a:buNone/>
            </a:pPr>
            <a:r>
              <a:rPr lang="en-US" sz="3600" b="1" kern="1200" dirty="0"/>
              <a:t>Progress Update</a:t>
            </a:r>
          </a:p>
        </p:txBody>
      </p:sp>
      <p:sp>
        <p:nvSpPr>
          <p:cNvPr id="3" name="Content Placeholder 2">
            <a:extLst>
              <a:ext uri="{FF2B5EF4-FFF2-40B4-BE49-F238E27FC236}">
                <a16:creationId xmlns:a16="http://schemas.microsoft.com/office/drawing/2014/main" id="{68AEC68F-2033-F6AE-AB2B-E421008449B9}"/>
              </a:ext>
            </a:extLst>
          </p:cNvPr>
          <p:cNvSpPr>
            <a:spLocks noGrp="1"/>
          </p:cNvSpPr>
          <p:nvPr>
            <p:ph idx="1"/>
          </p:nvPr>
        </p:nvSpPr>
        <p:spPr>
          <a:xfrm>
            <a:off x="609599" y="1600201"/>
            <a:ext cx="10972799" cy="4879621"/>
          </a:xfrm>
        </p:spPr>
        <p:txBody>
          <a:bodyPr>
            <a:normAutofit/>
          </a:bodyPr>
          <a:lstStyle/>
          <a:p>
            <a:pPr marL="0" indent="0">
              <a:buNone/>
            </a:pPr>
            <a:endParaRPr lang="en-US" sz="1000" b="0" i="0" dirty="0">
              <a:solidFill>
                <a:srgbClr val="212121"/>
              </a:solidFill>
              <a:effectLst/>
              <a:latin typeface="Roboto" panose="02000000000000000000" pitchFamily="2" charset="0"/>
            </a:endParaRPr>
          </a:p>
          <a:p>
            <a:r>
              <a:rPr lang="en-US" sz="2000" dirty="0">
                <a:solidFill>
                  <a:srgbClr val="212121"/>
                </a:solidFill>
              </a:rPr>
              <a:t>Internal workgroups reviewed stakeholder input from the 7/13/2023 ad hoc committee meeting, and developed a roadmap for having framework proposals ready for the committee’s review at the October meeting</a:t>
            </a:r>
          </a:p>
          <a:p>
            <a:endParaRPr lang="en-US" sz="2000" dirty="0">
              <a:solidFill>
                <a:srgbClr val="212121"/>
              </a:solidFill>
            </a:endParaRPr>
          </a:p>
          <a:p>
            <a:r>
              <a:rPr lang="en-US" sz="2000" dirty="0">
                <a:solidFill>
                  <a:srgbClr val="212121"/>
                </a:solidFill>
              </a:rPr>
              <a:t>PA team met with OHIP physicians to discuss alignment between Prevention Agenda and the Quality Strategy</a:t>
            </a:r>
          </a:p>
          <a:p>
            <a:endParaRPr lang="en-US" sz="2000" dirty="0">
              <a:solidFill>
                <a:srgbClr val="212121"/>
              </a:solidFill>
            </a:endParaRPr>
          </a:p>
          <a:p>
            <a:r>
              <a:rPr lang="en-US" sz="2000" dirty="0">
                <a:solidFill>
                  <a:srgbClr val="212121"/>
                </a:solidFill>
              </a:rPr>
              <a:t>Attended Healthy People 2030 Region 2 meeting to discuss SHIP planning with colleagues from New Jersey and U.S. territories</a:t>
            </a:r>
          </a:p>
          <a:p>
            <a:endParaRPr lang="en-US" sz="2000" dirty="0">
              <a:solidFill>
                <a:srgbClr val="212121"/>
              </a:solidFill>
            </a:endParaRPr>
          </a:p>
          <a:p>
            <a:r>
              <a:rPr lang="en-US" sz="2000" dirty="0">
                <a:solidFill>
                  <a:srgbClr val="212121"/>
                </a:solidFill>
              </a:rPr>
              <a:t>Met with North Carolina DOH staff to discuss SHIP planning, community engagement, plan implementation, and utilizing Results Based Accountability</a:t>
            </a:r>
          </a:p>
          <a:p>
            <a:endParaRPr lang="en-US" sz="2000" dirty="0"/>
          </a:p>
        </p:txBody>
      </p:sp>
      <p:sp>
        <p:nvSpPr>
          <p:cNvPr id="4" name="Slide Number Placeholder 3">
            <a:extLst>
              <a:ext uri="{FF2B5EF4-FFF2-40B4-BE49-F238E27FC236}">
                <a16:creationId xmlns:a16="http://schemas.microsoft.com/office/drawing/2014/main" id="{D4A0EDDE-2284-89FF-5088-ACD303A8E840}"/>
              </a:ext>
            </a:extLst>
          </p:cNvPr>
          <p:cNvSpPr>
            <a:spLocks noGrp="1"/>
          </p:cNvSpPr>
          <p:nvPr>
            <p:ph type="sldNum" sz="quarter" idx="12"/>
          </p:nvPr>
        </p:nvSpPr>
        <p:spPr/>
        <p:txBody>
          <a:bodyPr/>
          <a:lstStyle/>
          <a:p>
            <a:fld id="{A7754AA7-8025-408E-B296-E2B43FE08638}" type="slidenum">
              <a:rPr lang="en-US" smtClean="0"/>
              <a:t>7</a:t>
            </a:fld>
            <a:endParaRPr lang="en-US"/>
          </a:p>
        </p:txBody>
      </p:sp>
    </p:spTree>
    <p:extLst>
      <p:ext uri="{BB962C8B-B14F-4D97-AF65-F5344CB8AC3E}">
        <p14:creationId xmlns:p14="http://schemas.microsoft.com/office/powerpoint/2010/main" val="2159734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E546B-5E46-C35B-6A0F-F65B12D56376}"/>
              </a:ext>
            </a:extLst>
          </p:cNvPr>
          <p:cNvSpPr>
            <a:spLocks noGrp="1"/>
          </p:cNvSpPr>
          <p:nvPr>
            <p:ph type="title"/>
          </p:nvPr>
        </p:nvSpPr>
        <p:spPr/>
        <p:txBody>
          <a:bodyPr/>
          <a:lstStyle/>
          <a:p>
            <a:r>
              <a:rPr kumimoji="0" lang="en-US" sz="3600" b="1"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Progress Update</a:t>
            </a:r>
            <a:endParaRPr lang="en-US" dirty="0"/>
          </a:p>
        </p:txBody>
      </p:sp>
      <p:sp>
        <p:nvSpPr>
          <p:cNvPr id="3" name="Text Placeholder 2">
            <a:extLst>
              <a:ext uri="{FF2B5EF4-FFF2-40B4-BE49-F238E27FC236}">
                <a16:creationId xmlns:a16="http://schemas.microsoft.com/office/drawing/2014/main" id="{49F19DE2-1FCB-1496-9907-3CCC5DEB7504}"/>
              </a:ext>
            </a:extLst>
          </p:cNvPr>
          <p:cNvSpPr>
            <a:spLocks noGrp="1"/>
          </p:cNvSpPr>
          <p:nvPr>
            <p:ph type="body" idx="1"/>
          </p:nvPr>
        </p:nvSpPr>
        <p:spPr/>
        <p:txBody>
          <a:bodyPr/>
          <a:lstStyle/>
          <a:p>
            <a:pPr algn="ctr"/>
            <a:r>
              <a:rPr lang="en-US" dirty="0"/>
              <a:t>Holistic Framework</a:t>
            </a:r>
          </a:p>
        </p:txBody>
      </p:sp>
      <p:sp>
        <p:nvSpPr>
          <p:cNvPr id="4" name="Content Placeholder 3">
            <a:extLst>
              <a:ext uri="{FF2B5EF4-FFF2-40B4-BE49-F238E27FC236}">
                <a16:creationId xmlns:a16="http://schemas.microsoft.com/office/drawing/2014/main" id="{9C2097F5-C3C9-BFB3-5261-F73B1C1F90C0}"/>
              </a:ext>
            </a:extLst>
          </p:cNvPr>
          <p:cNvSpPr>
            <a:spLocks noGrp="1"/>
          </p:cNvSpPr>
          <p:nvPr>
            <p:ph sz="half" idx="2"/>
          </p:nvPr>
        </p:nvSpPr>
        <p:spPr/>
        <p:txBody>
          <a:bodyPr>
            <a:normAutofit/>
          </a:bodyPr>
          <a:lstStyle/>
          <a:p>
            <a:r>
              <a:rPr lang="en-US" sz="1800" dirty="0"/>
              <a:t>Broad reorganization of priorities, focus areas and goals in alignment with Healthy People 2030 and </a:t>
            </a:r>
            <a:r>
              <a:rPr lang="en-US" sz="1800" dirty="0" err="1"/>
              <a:t>SDoH</a:t>
            </a:r>
            <a:endParaRPr lang="en-US" sz="1800" dirty="0"/>
          </a:p>
          <a:p>
            <a:r>
              <a:rPr lang="en-US" sz="1800" dirty="0"/>
              <a:t>Attempts to reflect changing lens of how public health is viewed/approached post-COVID, with understanding of the importance of racial justice, and social and economic factors on health</a:t>
            </a:r>
          </a:p>
          <a:p>
            <a:r>
              <a:rPr lang="en-US" sz="1800" dirty="0"/>
              <a:t>Proposes to streamline existing focus areas, goals, and indicators </a:t>
            </a:r>
          </a:p>
        </p:txBody>
      </p:sp>
      <p:sp>
        <p:nvSpPr>
          <p:cNvPr id="5" name="Text Placeholder 4">
            <a:extLst>
              <a:ext uri="{FF2B5EF4-FFF2-40B4-BE49-F238E27FC236}">
                <a16:creationId xmlns:a16="http://schemas.microsoft.com/office/drawing/2014/main" id="{91B93CA9-C017-813E-650B-E3B12C5ACAC1}"/>
              </a:ext>
            </a:extLst>
          </p:cNvPr>
          <p:cNvSpPr>
            <a:spLocks noGrp="1"/>
          </p:cNvSpPr>
          <p:nvPr>
            <p:ph type="body" sz="quarter" idx="3"/>
          </p:nvPr>
        </p:nvSpPr>
        <p:spPr/>
        <p:txBody>
          <a:bodyPr/>
          <a:lstStyle/>
          <a:p>
            <a:pPr algn="ctr"/>
            <a:r>
              <a:rPr lang="en-US" dirty="0"/>
              <a:t>Integrated Framework</a:t>
            </a:r>
          </a:p>
        </p:txBody>
      </p:sp>
      <p:sp>
        <p:nvSpPr>
          <p:cNvPr id="6" name="Content Placeholder 5">
            <a:extLst>
              <a:ext uri="{FF2B5EF4-FFF2-40B4-BE49-F238E27FC236}">
                <a16:creationId xmlns:a16="http://schemas.microsoft.com/office/drawing/2014/main" id="{9D7548B8-CCEE-9783-9E88-35F50DE9A6CC}"/>
              </a:ext>
            </a:extLst>
          </p:cNvPr>
          <p:cNvSpPr>
            <a:spLocks noGrp="1"/>
          </p:cNvSpPr>
          <p:nvPr>
            <p:ph sz="quarter" idx="4"/>
          </p:nvPr>
        </p:nvSpPr>
        <p:spPr/>
        <p:txBody>
          <a:bodyPr>
            <a:normAutofit/>
          </a:bodyPr>
          <a:lstStyle/>
          <a:p>
            <a:r>
              <a:rPr lang="en-US" sz="1800" dirty="0"/>
              <a:t>Maintains existing priority structure, with integration of </a:t>
            </a:r>
            <a:r>
              <a:rPr lang="en-US" sz="1800" dirty="0" err="1"/>
              <a:t>SDoH</a:t>
            </a:r>
            <a:r>
              <a:rPr lang="en-US" sz="1800" dirty="0"/>
              <a:t> and health factors under current five headings</a:t>
            </a:r>
          </a:p>
          <a:p>
            <a:r>
              <a:rPr lang="en-US" sz="1800" dirty="0"/>
              <a:t>Attempts to retain common-language of past iterations of the Prevention Agenda while aligning focus areas and goals with social and economic factors impacting health</a:t>
            </a:r>
          </a:p>
          <a:p>
            <a:r>
              <a:rPr lang="en-US" sz="1800" dirty="0"/>
              <a:t>Proposes to streamline existing focus areas, goals, and indicators </a:t>
            </a:r>
          </a:p>
          <a:p>
            <a:pPr marL="0" indent="0">
              <a:buNone/>
            </a:pPr>
            <a:endParaRPr lang="en-US" sz="1800" dirty="0"/>
          </a:p>
        </p:txBody>
      </p:sp>
      <p:sp>
        <p:nvSpPr>
          <p:cNvPr id="7" name="Slide Number Placeholder 6">
            <a:extLst>
              <a:ext uri="{FF2B5EF4-FFF2-40B4-BE49-F238E27FC236}">
                <a16:creationId xmlns:a16="http://schemas.microsoft.com/office/drawing/2014/main" id="{E8265E48-5568-B2E9-FFB4-0C518B673921}"/>
              </a:ext>
            </a:extLst>
          </p:cNvPr>
          <p:cNvSpPr>
            <a:spLocks noGrp="1"/>
          </p:cNvSpPr>
          <p:nvPr>
            <p:ph type="sldNum" sz="quarter" idx="12"/>
          </p:nvPr>
        </p:nvSpPr>
        <p:spPr/>
        <p:txBody>
          <a:bodyPr/>
          <a:lstStyle/>
          <a:p>
            <a:fld id="{A7754AA7-8025-408E-B296-E2B43FE08638}" type="slidenum">
              <a:rPr lang="en-US" smtClean="0"/>
              <a:t>8</a:t>
            </a:fld>
            <a:endParaRPr lang="en-US"/>
          </a:p>
        </p:txBody>
      </p:sp>
    </p:spTree>
    <p:extLst>
      <p:ext uri="{BB962C8B-B14F-4D97-AF65-F5344CB8AC3E}">
        <p14:creationId xmlns:p14="http://schemas.microsoft.com/office/powerpoint/2010/main" val="1590893398"/>
      </p:ext>
    </p:extLst>
  </p:cSld>
  <p:clrMapOvr>
    <a:masterClrMapping/>
  </p:clrMapOvr>
</p:sld>
</file>

<file path=ppt/theme/theme1.xml><?xml version="1.0" encoding="utf-8"?>
<a:theme xmlns:a="http://schemas.openxmlformats.org/drawingml/2006/main" name="correct_doh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rrect_doh_template" id="{A49F994D-406F-4F35-8320-F82F3F0065F1}" vid="{94B322E1-EE74-4C23-8C37-10B036533677}"/>
    </a:ext>
  </a:extLst>
</a:theme>
</file>

<file path=ppt/theme/theme10.xml><?xml version="1.0" encoding="utf-8"?>
<a:theme xmlns:a="http://schemas.openxmlformats.org/drawingml/2006/main" name="4_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HIAP_Prevention_Agenda_Overview_Findings_083021" id="{F275A7CF-2F29-4A7B-AFD3-67BB19F7BE73}" vid="{CCF8EED6-7EF3-4DCC-88AE-3BD0A2EEDB95}"/>
    </a:ext>
  </a:extLst>
</a:theme>
</file>

<file path=ppt/theme/theme11.xml><?xml version="1.0" encoding="utf-8"?>
<a:theme xmlns:a="http://schemas.openxmlformats.org/drawingml/2006/main" name="4_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HIAP_Prevention_Agenda_Overview_Findings_083021" id="{F275A7CF-2F29-4A7B-AFD3-67BB19F7BE73}" vid="{557E0A95-4F73-44CF-89A4-EA5AD1E8130B}"/>
    </a:ext>
  </a:extLst>
</a:theme>
</file>

<file path=ppt/theme/theme12.xml><?xml version="1.0" encoding="utf-8"?>
<a:theme xmlns:a="http://schemas.openxmlformats.org/drawingml/2006/main" name="6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HIAP_Prevention_Agenda_Overview_Findings_083021" id="{F275A7CF-2F29-4A7B-AFD3-67BB19F7BE73}" vid="{9BFC1F82-34C3-4029-962F-F7D9EE8B0E2E}"/>
    </a:ext>
  </a:extLst>
</a:theme>
</file>

<file path=ppt/theme/theme13.xml><?xml version="1.0" encoding="utf-8"?>
<a:theme xmlns:a="http://schemas.openxmlformats.org/drawingml/2006/main" name="3_Theme1-DO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DOH" id="{E0A38F01-3BF9-4BBA-922B-033AC6DFBDC0}" vid="{140F88E5-FB42-45BE-A8AA-94F6E2AE53F0}"/>
    </a:ext>
  </a:extLst>
</a:theme>
</file>

<file path=ppt/theme/theme14.xml><?xml version="1.0" encoding="utf-8"?>
<a:theme xmlns:a="http://schemas.openxmlformats.org/drawingml/2006/main" name="1_Theme1-DO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DOH" id="{E0A38F01-3BF9-4BBA-922B-033AC6DFBDC0}" vid="{140F88E5-FB42-45BE-A8AA-94F6E2AE53F0}"/>
    </a:ext>
  </a:extLst>
</a:theme>
</file>

<file path=ppt/theme/theme15.xml><?xml version="1.0" encoding="utf-8"?>
<a:theme xmlns:a="http://schemas.openxmlformats.org/drawingml/2006/main" name="2_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2_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2_Theme1-DO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DOH" id="{E0A38F01-3BF9-4BBA-922B-033AC6DFBDC0}" vid="{140F88E5-FB42-45BE-A8AA-94F6E2AE53F0}"/>
    </a:ext>
  </a:extLst>
</a:theme>
</file>

<file path=ppt/theme/theme19.xml><?xml version="1.0" encoding="utf-8"?>
<a:theme xmlns:a="http://schemas.openxmlformats.org/drawingml/2006/main" name="9_Theme1-DO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DOH" id="{E0A38F01-3BF9-4BBA-922B-033AC6DFBDC0}" vid="{140F88E5-FB42-45BE-A8AA-94F6E2AE53F0}"/>
    </a:ext>
  </a:ext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0.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eme1-DO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DOH" id="{E0A38F01-3BF9-4BBA-922B-033AC6DFBDC0}" vid="{140F88E5-FB42-45BE-A8AA-94F6E2AE53F0}"/>
    </a:ext>
  </a:extLst>
</a:theme>
</file>

<file path=ppt/theme/theme5.xml><?xml version="1.0" encoding="utf-8"?>
<a:theme xmlns:a="http://schemas.openxmlformats.org/drawingml/2006/main" name="1_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3_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1_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HIAP_Prevention_Agenda_Overview_Findings_083021" id="{F275A7CF-2F29-4A7B-AFD3-67BB19F7BE73}" vid="{FCDDC7E1-D8A5-4F28-9A30-63F7806D750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4019A5E943894FB3B9272D81363598" ma:contentTypeVersion="2" ma:contentTypeDescription="Create a new document." ma:contentTypeScope="" ma:versionID="e66f76d1137140b4bf811a16bb7cbbf5">
  <xsd:schema xmlns:xsd="http://www.w3.org/2001/XMLSchema" xmlns:xs="http://www.w3.org/2001/XMLSchema" xmlns:p="http://schemas.microsoft.com/office/2006/metadata/properties" xmlns:ns2="f4167ae0-eb43-4075-b4ae-ee43c055706b" targetNamespace="http://schemas.microsoft.com/office/2006/metadata/properties" ma:root="true" ma:fieldsID="fea47c6b6f20629679c1af0c16ef5987" ns2:_="">
    <xsd:import namespace="f4167ae0-eb43-4075-b4ae-ee43c055706b"/>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167ae0-eb43-4075-b4ae-ee43c05570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681DB5-373A-4175-A61B-15B33E61C8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167ae0-eb43-4075-b4ae-ee43c05570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367AEC-4AAD-44CC-AE8A-8A35F4439D0F}">
  <ds:schemaRefs>
    <ds:schemaRef ds:uri="http://purl.org/dc/terms/"/>
    <ds:schemaRef ds:uri="http://schemas.openxmlformats.org/package/2006/metadata/core-properties"/>
    <ds:schemaRef ds:uri="453b26d5-8849-47b5-a2a8-70208598b446"/>
    <ds:schemaRef ds:uri="http://schemas.microsoft.com/office/2006/documentManagement/types"/>
    <ds:schemaRef ds:uri="http://www.w3.org/XML/1998/namespace"/>
    <ds:schemaRef ds:uri="http://purl.org/dc/elements/1.1/"/>
    <ds:schemaRef ds:uri="http://schemas.microsoft.com/office/2006/metadata/properties"/>
    <ds:schemaRef ds:uri="6a70e643-9c61-4c9b-9585-3dc9bc15f9c0"/>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C74EC047-237F-4D2A-B01C-77E9FE080D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correct_doh_template</Template>
  <TotalTime>5520</TotalTime>
  <Words>686</Words>
  <Application>Microsoft Office PowerPoint</Application>
  <PresentationFormat>Widescreen</PresentationFormat>
  <Paragraphs>75</Paragraphs>
  <Slides>8</Slides>
  <Notes>2</Notes>
  <HiddenSlides>0</HiddenSlides>
  <MMClips>0</MMClips>
  <ScaleCrop>false</ScaleCrop>
  <HeadingPairs>
    <vt:vector size="6" baseType="variant">
      <vt:variant>
        <vt:lpstr>Fonts Used</vt:lpstr>
      </vt:variant>
      <vt:variant>
        <vt:i4>3</vt:i4>
      </vt:variant>
      <vt:variant>
        <vt:lpstr>Theme</vt:lpstr>
      </vt:variant>
      <vt:variant>
        <vt:i4>20</vt:i4>
      </vt:variant>
      <vt:variant>
        <vt:lpstr>Slide Titles</vt:lpstr>
      </vt:variant>
      <vt:variant>
        <vt:i4>8</vt:i4>
      </vt:variant>
    </vt:vector>
  </HeadingPairs>
  <TitlesOfParts>
    <vt:vector size="31" baseType="lpstr">
      <vt:lpstr>Arial</vt:lpstr>
      <vt:lpstr>Calibri</vt:lpstr>
      <vt:lpstr>Roboto</vt:lpstr>
      <vt:lpstr>correct_doh_template</vt:lpstr>
      <vt:lpstr>Section Master</vt:lpstr>
      <vt:lpstr>2_Custom Design</vt:lpstr>
      <vt:lpstr>Theme1-DOH</vt:lpstr>
      <vt:lpstr>1_Section Master</vt:lpstr>
      <vt:lpstr>1_Content Master</vt:lpstr>
      <vt:lpstr>3_Custom Design</vt:lpstr>
      <vt:lpstr>3_Content Master</vt:lpstr>
      <vt:lpstr>1_Cover Master</vt:lpstr>
      <vt:lpstr>4_Section Master</vt:lpstr>
      <vt:lpstr>4_Content Master</vt:lpstr>
      <vt:lpstr>6_Custom Design</vt:lpstr>
      <vt:lpstr>3_Theme1-DOH</vt:lpstr>
      <vt:lpstr>1_Theme1-DOH</vt:lpstr>
      <vt:lpstr>2_Section Master</vt:lpstr>
      <vt:lpstr>2_Content Master</vt:lpstr>
      <vt:lpstr>4_Custom Design</vt:lpstr>
      <vt:lpstr>2_Theme1-DOH</vt:lpstr>
      <vt:lpstr>9_Theme1-DOH</vt:lpstr>
      <vt:lpstr>Cover Master</vt:lpstr>
      <vt:lpstr>PowerPoint Presentation</vt:lpstr>
      <vt:lpstr>Proposed Priority Topic</vt:lpstr>
      <vt:lpstr>Proposed Priority Topic</vt:lpstr>
      <vt:lpstr>Public Health Infrastructure Grant</vt:lpstr>
      <vt:lpstr>Proposal</vt:lpstr>
      <vt:lpstr>PowerPoint Presentation</vt:lpstr>
      <vt:lpstr>Progress Update</vt:lpstr>
      <vt:lpstr>Progress Update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Irani, Priti R (HEALTH)</dc:creator>
  <cp:lastModifiedBy>Leonard, Colleen M (HEALTH)</cp:lastModifiedBy>
  <cp:revision>121</cp:revision>
  <cp:lastPrinted>2021-11-01T16:13:12Z</cp:lastPrinted>
  <dcterms:created xsi:type="dcterms:W3CDTF">2021-10-14T17:46:44Z</dcterms:created>
  <dcterms:modified xsi:type="dcterms:W3CDTF">2023-08-30T14:35:42Z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0x010100CD4019A5E943894FB3B9272D81363598</vt:lpwstr>
  </property>
</Properties>
</file>