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03" r:id="rId1"/>
  </p:sldMasterIdLst>
  <p:notesMasterIdLst>
    <p:notesMasterId r:id="rId23"/>
  </p:notesMasterIdLst>
  <p:sldIdLst>
    <p:sldId id="256" r:id="rId2"/>
    <p:sldId id="357" r:id="rId3"/>
    <p:sldId id="344" r:id="rId4"/>
    <p:sldId id="274" r:id="rId5"/>
    <p:sldId id="347" r:id="rId6"/>
    <p:sldId id="362" r:id="rId7"/>
    <p:sldId id="278" r:id="rId8"/>
    <p:sldId id="271" r:id="rId9"/>
    <p:sldId id="359" r:id="rId10"/>
    <p:sldId id="348" r:id="rId11"/>
    <p:sldId id="350" r:id="rId12"/>
    <p:sldId id="361" r:id="rId13"/>
    <p:sldId id="349" r:id="rId14"/>
    <p:sldId id="356" r:id="rId15"/>
    <p:sldId id="351" r:id="rId16"/>
    <p:sldId id="354" r:id="rId17"/>
    <p:sldId id="352" r:id="rId18"/>
    <p:sldId id="360" r:id="rId19"/>
    <p:sldId id="296" r:id="rId20"/>
    <p:sldId id="355" r:id="rId21"/>
    <p:sldId id="26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B7000EA-7414-5A08-1034-0DE2C48E185A}" name="Michaels, Isaac" initials="IM" userId="S::imichaels@albany.edu::16c6fea9-96ed-4ce4-bb7d-7b353fe1347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0E878D-8449-4175-854C-E4C73D47A3C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10E216-B039-489C-8AE0-A1B84A89C8FB}">
      <dgm:prSet/>
      <dgm:spPr/>
      <dgm:t>
        <a:bodyPr/>
        <a:lstStyle/>
        <a:p>
          <a:r>
            <a:rPr lang="en-US" b="0" i="0" dirty="0"/>
            <a:t>Community health improvement services</a:t>
          </a:r>
          <a:endParaRPr lang="en-US" dirty="0"/>
        </a:p>
      </dgm:t>
    </dgm:pt>
    <dgm:pt modelId="{C8F1927A-9627-4674-A8AA-70F5AF667BBC}" type="parTrans" cxnId="{20997E47-AEA2-4CD7-8654-6000EE32C842}">
      <dgm:prSet/>
      <dgm:spPr/>
      <dgm:t>
        <a:bodyPr/>
        <a:lstStyle/>
        <a:p>
          <a:endParaRPr lang="en-US"/>
        </a:p>
      </dgm:t>
    </dgm:pt>
    <dgm:pt modelId="{E0A259C7-FAD0-4427-A0FA-B173047BDEE1}" type="sibTrans" cxnId="{20997E47-AEA2-4CD7-8654-6000EE32C842}">
      <dgm:prSet/>
      <dgm:spPr/>
      <dgm:t>
        <a:bodyPr/>
        <a:lstStyle/>
        <a:p>
          <a:endParaRPr lang="en-US"/>
        </a:p>
      </dgm:t>
    </dgm:pt>
    <dgm:pt modelId="{0EFE0EA9-3CC5-4F3C-876F-1857E450E0C6}">
      <dgm:prSet/>
      <dgm:spPr/>
      <dgm:t>
        <a:bodyPr/>
        <a:lstStyle/>
        <a:p>
          <a:r>
            <a:rPr lang="en-US" b="0" i="0" dirty="0"/>
            <a:t>“[A]</a:t>
          </a:r>
          <a:r>
            <a:rPr lang="en-US" b="0" i="0" dirty="0" err="1"/>
            <a:t>ctivities</a:t>
          </a:r>
          <a:r>
            <a:rPr lang="en-US" b="0" i="0" dirty="0"/>
            <a:t> or programs, subsidized by the health care organization, carried out or supported for the express purpose of improving community health.”</a:t>
          </a:r>
          <a:r>
            <a:rPr lang="en-US" b="0" i="0" baseline="30000" dirty="0"/>
            <a:t>2</a:t>
          </a:r>
          <a:endParaRPr lang="en-US" baseline="30000" dirty="0"/>
        </a:p>
      </dgm:t>
    </dgm:pt>
    <dgm:pt modelId="{ECA56B9C-73EB-4389-AF09-A92DE3086D76}" type="parTrans" cxnId="{DB1E1C15-BCA2-4C71-BA06-80E0D1CDAE40}">
      <dgm:prSet/>
      <dgm:spPr/>
      <dgm:t>
        <a:bodyPr/>
        <a:lstStyle/>
        <a:p>
          <a:endParaRPr lang="en-US"/>
        </a:p>
      </dgm:t>
    </dgm:pt>
    <dgm:pt modelId="{634B77D8-15CA-4199-885D-5062F0FD16D1}" type="sibTrans" cxnId="{DB1E1C15-BCA2-4C71-BA06-80E0D1CDAE40}">
      <dgm:prSet/>
      <dgm:spPr/>
      <dgm:t>
        <a:bodyPr/>
        <a:lstStyle/>
        <a:p>
          <a:endParaRPr lang="en-US"/>
        </a:p>
      </dgm:t>
    </dgm:pt>
    <dgm:pt modelId="{51CBACF4-130E-4EC7-BA7B-8FBF506830D0}">
      <dgm:prSet/>
      <dgm:spPr/>
      <dgm:t>
        <a:bodyPr/>
        <a:lstStyle/>
        <a:p>
          <a:r>
            <a:rPr lang="en-US" b="0" i="0" dirty="0"/>
            <a:t>Community benefit operations</a:t>
          </a:r>
          <a:endParaRPr lang="en-US" dirty="0"/>
        </a:p>
      </dgm:t>
    </dgm:pt>
    <dgm:pt modelId="{899FA236-01F8-4627-9614-52271C95DB76}" type="parTrans" cxnId="{221B9E39-17FD-4FD2-A386-67ED5FC417A7}">
      <dgm:prSet/>
      <dgm:spPr/>
      <dgm:t>
        <a:bodyPr/>
        <a:lstStyle/>
        <a:p>
          <a:endParaRPr lang="en-US"/>
        </a:p>
      </dgm:t>
    </dgm:pt>
    <dgm:pt modelId="{57002AD5-D6C0-49BF-959D-CD7AE8DA70CE}" type="sibTrans" cxnId="{221B9E39-17FD-4FD2-A386-67ED5FC417A7}">
      <dgm:prSet/>
      <dgm:spPr/>
      <dgm:t>
        <a:bodyPr/>
        <a:lstStyle/>
        <a:p>
          <a:endParaRPr lang="en-US"/>
        </a:p>
      </dgm:t>
    </dgm:pt>
    <dgm:pt modelId="{C70F7244-6C97-461C-9753-4FEF5C6DCBCB}">
      <dgm:prSet/>
      <dgm:spPr/>
      <dgm:t>
        <a:bodyPr/>
        <a:lstStyle/>
        <a:p>
          <a:r>
            <a:rPr lang="en-US" dirty="0"/>
            <a:t>“</a:t>
          </a:r>
          <a:r>
            <a:rPr lang="en-US" b="0" i="0" dirty="0"/>
            <a:t>Activities associated with conducting community health needs assessments”</a:t>
          </a:r>
          <a:r>
            <a:rPr lang="en-US" b="0" i="0" baseline="30000" dirty="0"/>
            <a:t> 2</a:t>
          </a:r>
          <a:endParaRPr lang="en-US" dirty="0"/>
        </a:p>
      </dgm:t>
    </dgm:pt>
    <dgm:pt modelId="{F5C13034-9E85-4161-9ED6-0F6284DE595A}" type="parTrans" cxnId="{1496FB02-DC00-4C8C-9663-6CC813EBCDF2}">
      <dgm:prSet/>
      <dgm:spPr/>
      <dgm:t>
        <a:bodyPr/>
        <a:lstStyle/>
        <a:p>
          <a:endParaRPr lang="en-US"/>
        </a:p>
      </dgm:t>
    </dgm:pt>
    <dgm:pt modelId="{208AD6D2-1F62-4805-A5EC-94635F050681}" type="sibTrans" cxnId="{1496FB02-DC00-4C8C-9663-6CC813EBCDF2}">
      <dgm:prSet/>
      <dgm:spPr/>
      <dgm:t>
        <a:bodyPr/>
        <a:lstStyle/>
        <a:p>
          <a:endParaRPr lang="en-US"/>
        </a:p>
      </dgm:t>
    </dgm:pt>
    <dgm:pt modelId="{A631525E-C335-4F3F-8ED6-5D38EB1FEFF9}">
      <dgm:prSet/>
      <dgm:spPr/>
      <dgm:t>
        <a:bodyPr/>
        <a:lstStyle/>
        <a:p>
          <a:r>
            <a:rPr lang="en-US" b="0" i="0" dirty="0"/>
            <a:t>“Community benefit program administration”</a:t>
          </a:r>
          <a:r>
            <a:rPr lang="en-US" b="0" i="0" baseline="30000" dirty="0"/>
            <a:t> 2</a:t>
          </a:r>
          <a:endParaRPr lang="en-US" dirty="0"/>
        </a:p>
      </dgm:t>
    </dgm:pt>
    <dgm:pt modelId="{DF8C7293-04FD-4EE1-AFC9-88E4B85E57D6}" type="parTrans" cxnId="{3211BB72-A6B9-4953-97A9-E410012E1009}">
      <dgm:prSet/>
      <dgm:spPr/>
      <dgm:t>
        <a:bodyPr/>
        <a:lstStyle/>
        <a:p>
          <a:endParaRPr lang="en-US"/>
        </a:p>
      </dgm:t>
    </dgm:pt>
    <dgm:pt modelId="{AA6E131B-E309-4238-ABD5-53E5694E9DA4}" type="sibTrans" cxnId="{3211BB72-A6B9-4953-97A9-E410012E1009}">
      <dgm:prSet/>
      <dgm:spPr/>
      <dgm:t>
        <a:bodyPr/>
        <a:lstStyle/>
        <a:p>
          <a:endParaRPr lang="en-US"/>
        </a:p>
      </dgm:t>
    </dgm:pt>
    <dgm:pt modelId="{8C93ADD8-F1CB-426C-A9F3-168DC9491786}">
      <dgm:prSet/>
      <dgm:spPr/>
      <dgm:t>
        <a:bodyPr/>
        <a:lstStyle/>
        <a:p>
          <a:r>
            <a:rPr lang="en-US" dirty="0"/>
            <a:t>“</a:t>
          </a:r>
          <a:r>
            <a:rPr lang="en-US" b="0" i="0" dirty="0"/>
            <a:t>The organization's activities associated with fundraising or grant writing for community benefit programs.”</a:t>
          </a:r>
          <a:r>
            <a:rPr lang="en-US" b="0" i="0" baseline="30000" dirty="0"/>
            <a:t> 2</a:t>
          </a:r>
          <a:endParaRPr lang="en-US" dirty="0"/>
        </a:p>
      </dgm:t>
    </dgm:pt>
    <dgm:pt modelId="{C2C5AC9D-D5F2-4858-A2B7-34B94905F3AE}" type="parTrans" cxnId="{53BC9D56-73A4-4C5C-8D95-97C25B46AF2E}">
      <dgm:prSet/>
      <dgm:spPr/>
      <dgm:t>
        <a:bodyPr/>
        <a:lstStyle/>
        <a:p>
          <a:endParaRPr lang="en-US"/>
        </a:p>
      </dgm:t>
    </dgm:pt>
    <dgm:pt modelId="{88452CEF-C976-410E-92A1-E6168C876734}" type="sibTrans" cxnId="{53BC9D56-73A4-4C5C-8D95-97C25B46AF2E}">
      <dgm:prSet/>
      <dgm:spPr/>
      <dgm:t>
        <a:bodyPr/>
        <a:lstStyle/>
        <a:p>
          <a:endParaRPr lang="en-US"/>
        </a:p>
      </dgm:t>
    </dgm:pt>
    <dgm:pt modelId="{955DD768-547D-439E-80B4-F7494E64CE5F}">
      <dgm:prSet/>
      <dgm:spPr/>
      <dgm:t>
        <a:bodyPr/>
        <a:lstStyle/>
        <a:p>
          <a:r>
            <a:rPr lang="en-US" b="0" i="0" dirty="0"/>
            <a:t>“Activities or programs cannot be reported if they are provided primarily for marketing purposes or if they are more beneficial to the organization than to the community.”</a:t>
          </a:r>
          <a:r>
            <a:rPr lang="en-US" b="0" i="0" baseline="30000" dirty="0"/>
            <a:t> 2</a:t>
          </a:r>
          <a:endParaRPr lang="en-US" dirty="0"/>
        </a:p>
      </dgm:t>
    </dgm:pt>
    <dgm:pt modelId="{5B4D3913-A5F9-42CD-9696-679641558DE6}" type="parTrans" cxnId="{6245348A-2761-4D83-B532-A48FBEAEF7D5}">
      <dgm:prSet/>
      <dgm:spPr/>
      <dgm:t>
        <a:bodyPr/>
        <a:lstStyle/>
        <a:p>
          <a:endParaRPr lang="en-US"/>
        </a:p>
      </dgm:t>
    </dgm:pt>
    <dgm:pt modelId="{B4A57D8A-7868-4C02-8AC8-DBAEF10B6C62}" type="sibTrans" cxnId="{6245348A-2761-4D83-B532-A48FBEAEF7D5}">
      <dgm:prSet/>
      <dgm:spPr/>
      <dgm:t>
        <a:bodyPr/>
        <a:lstStyle/>
        <a:p>
          <a:endParaRPr lang="en-US"/>
        </a:p>
      </dgm:t>
    </dgm:pt>
    <dgm:pt modelId="{A7533698-9E9B-1B4B-9B51-1EEA664CE279}" type="pres">
      <dgm:prSet presAssocID="{E40E878D-8449-4175-854C-E4C73D47A3C0}" presName="linear" presStyleCnt="0">
        <dgm:presLayoutVars>
          <dgm:animLvl val="lvl"/>
          <dgm:resizeHandles val="exact"/>
        </dgm:presLayoutVars>
      </dgm:prSet>
      <dgm:spPr/>
    </dgm:pt>
    <dgm:pt modelId="{C35B1699-9B8A-B842-AE29-E6198C1359E3}" type="pres">
      <dgm:prSet presAssocID="{EA10E216-B039-489C-8AE0-A1B84A89C8F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23311CF-91E8-E747-8D0D-6381F0CF1706}" type="pres">
      <dgm:prSet presAssocID="{EA10E216-B039-489C-8AE0-A1B84A89C8FB}" presName="childText" presStyleLbl="revTx" presStyleIdx="0" presStyleCnt="2">
        <dgm:presLayoutVars>
          <dgm:bulletEnabled val="1"/>
        </dgm:presLayoutVars>
      </dgm:prSet>
      <dgm:spPr/>
    </dgm:pt>
    <dgm:pt modelId="{681F2508-7B4B-E645-9E06-B01CD9262C09}" type="pres">
      <dgm:prSet presAssocID="{51CBACF4-130E-4EC7-BA7B-8FBF506830D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C5CC73B-A309-0B4A-82E6-B391BE94F7B4}" type="pres">
      <dgm:prSet presAssocID="{51CBACF4-130E-4EC7-BA7B-8FBF506830D0}" presName="childText" presStyleLbl="revTx" presStyleIdx="1" presStyleCnt="2">
        <dgm:presLayoutVars>
          <dgm:bulletEnabled val="1"/>
        </dgm:presLayoutVars>
      </dgm:prSet>
      <dgm:spPr/>
    </dgm:pt>
    <dgm:pt modelId="{CECC8C74-E7F3-E04E-A75F-E4737F0A3AAC}" type="pres">
      <dgm:prSet presAssocID="{955DD768-547D-439E-80B4-F7494E64CE5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496FB02-DC00-4C8C-9663-6CC813EBCDF2}" srcId="{51CBACF4-130E-4EC7-BA7B-8FBF506830D0}" destId="{C70F7244-6C97-461C-9753-4FEF5C6DCBCB}" srcOrd="0" destOrd="0" parTransId="{F5C13034-9E85-4161-9ED6-0F6284DE595A}" sibTransId="{208AD6D2-1F62-4805-A5EC-94635F050681}"/>
    <dgm:cxn modelId="{DB1E1C15-BCA2-4C71-BA06-80E0D1CDAE40}" srcId="{EA10E216-B039-489C-8AE0-A1B84A89C8FB}" destId="{0EFE0EA9-3CC5-4F3C-876F-1857E450E0C6}" srcOrd="0" destOrd="0" parTransId="{ECA56B9C-73EB-4389-AF09-A92DE3086D76}" sibTransId="{634B77D8-15CA-4199-885D-5062F0FD16D1}"/>
    <dgm:cxn modelId="{9451341A-921B-C248-A3EF-0F927FBE8D86}" type="presOf" srcId="{51CBACF4-130E-4EC7-BA7B-8FBF506830D0}" destId="{681F2508-7B4B-E645-9E06-B01CD9262C09}" srcOrd="0" destOrd="0" presId="urn:microsoft.com/office/officeart/2005/8/layout/vList2"/>
    <dgm:cxn modelId="{221B9E39-17FD-4FD2-A386-67ED5FC417A7}" srcId="{E40E878D-8449-4175-854C-E4C73D47A3C0}" destId="{51CBACF4-130E-4EC7-BA7B-8FBF506830D0}" srcOrd="1" destOrd="0" parTransId="{899FA236-01F8-4627-9614-52271C95DB76}" sibTransId="{57002AD5-D6C0-49BF-959D-CD7AE8DA70CE}"/>
    <dgm:cxn modelId="{753B2D3B-410B-E143-8582-7CDCA6A4FEC0}" type="presOf" srcId="{A631525E-C335-4F3F-8ED6-5D38EB1FEFF9}" destId="{DC5CC73B-A309-0B4A-82E6-B391BE94F7B4}" srcOrd="0" destOrd="1" presId="urn:microsoft.com/office/officeart/2005/8/layout/vList2"/>
    <dgm:cxn modelId="{5851585C-7343-6048-BBC9-29DB1BE1082D}" type="presOf" srcId="{955DD768-547D-439E-80B4-F7494E64CE5F}" destId="{CECC8C74-E7F3-E04E-A75F-E4737F0A3AAC}" srcOrd="0" destOrd="0" presId="urn:microsoft.com/office/officeart/2005/8/layout/vList2"/>
    <dgm:cxn modelId="{20997E47-AEA2-4CD7-8654-6000EE32C842}" srcId="{E40E878D-8449-4175-854C-E4C73D47A3C0}" destId="{EA10E216-B039-489C-8AE0-A1B84A89C8FB}" srcOrd="0" destOrd="0" parTransId="{C8F1927A-9627-4674-A8AA-70F5AF667BBC}" sibTransId="{E0A259C7-FAD0-4427-A0FA-B173047BDEE1}"/>
    <dgm:cxn modelId="{0E172068-F0D3-304D-9238-0B68CDEB88A6}" type="presOf" srcId="{EA10E216-B039-489C-8AE0-A1B84A89C8FB}" destId="{C35B1699-9B8A-B842-AE29-E6198C1359E3}" srcOrd="0" destOrd="0" presId="urn:microsoft.com/office/officeart/2005/8/layout/vList2"/>
    <dgm:cxn modelId="{3211BB72-A6B9-4953-97A9-E410012E1009}" srcId="{51CBACF4-130E-4EC7-BA7B-8FBF506830D0}" destId="{A631525E-C335-4F3F-8ED6-5D38EB1FEFF9}" srcOrd="1" destOrd="0" parTransId="{DF8C7293-04FD-4EE1-AFC9-88E4B85E57D6}" sibTransId="{AA6E131B-E309-4238-ABD5-53E5694E9DA4}"/>
    <dgm:cxn modelId="{53BC9D56-73A4-4C5C-8D95-97C25B46AF2E}" srcId="{51CBACF4-130E-4EC7-BA7B-8FBF506830D0}" destId="{8C93ADD8-F1CB-426C-A9F3-168DC9491786}" srcOrd="2" destOrd="0" parTransId="{C2C5AC9D-D5F2-4858-A2B7-34B94905F3AE}" sibTransId="{88452CEF-C976-410E-92A1-E6168C876734}"/>
    <dgm:cxn modelId="{EE1AC587-7103-DB4E-806E-8FB66B750079}" type="presOf" srcId="{8C93ADD8-F1CB-426C-A9F3-168DC9491786}" destId="{DC5CC73B-A309-0B4A-82E6-B391BE94F7B4}" srcOrd="0" destOrd="2" presId="urn:microsoft.com/office/officeart/2005/8/layout/vList2"/>
    <dgm:cxn modelId="{6245348A-2761-4D83-B532-A48FBEAEF7D5}" srcId="{E40E878D-8449-4175-854C-E4C73D47A3C0}" destId="{955DD768-547D-439E-80B4-F7494E64CE5F}" srcOrd="2" destOrd="0" parTransId="{5B4D3913-A5F9-42CD-9696-679641558DE6}" sibTransId="{B4A57D8A-7868-4C02-8AC8-DBAEF10B6C62}"/>
    <dgm:cxn modelId="{136124A5-F2D2-BB4A-BA3E-D95F5089D62C}" type="presOf" srcId="{C70F7244-6C97-461C-9753-4FEF5C6DCBCB}" destId="{DC5CC73B-A309-0B4A-82E6-B391BE94F7B4}" srcOrd="0" destOrd="0" presId="urn:microsoft.com/office/officeart/2005/8/layout/vList2"/>
    <dgm:cxn modelId="{206971BA-73E5-1F42-BA5A-EAB8022652EE}" type="presOf" srcId="{0EFE0EA9-3CC5-4F3C-876F-1857E450E0C6}" destId="{223311CF-91E8-E747-8D0D-6381F0CF1706}" srcOrd="0" destOrd="0" presId="urn:microsoft.com/office/officeart/2005/8/layout/vList2"/>
    <dgm:cxn modelId="{AFF9DDCC-5062-BA43-BA1D-7A7D898F8405}" type="presOf" srcId="{E40E878D-8449-4175-854C-E4C73D47A3C0}" destId="{A7533698-9E9B-1B4B-9B51-1EEA664CE279}" srcOrd="0" destOrd="0" presId="urn:microsoft.com/office/officeart/2005/8/layout/vList2"/>
    <dgm:cxn modelId="{D6341EB7-AE0F-2A48-9C75-A9BFC47EDAEB}" type="presParOf" srcId="{A7533698-9E9B-1B4B-9B51-1EEA664CE279}" destId="{C35B1699-9B8A-B842-AE29-E6198C1359E3}" srcOrd="0" destOrd="0" presId="urn:microsoft.com/office/officeart/2005/8/layout/vList2"/>
    <dgm:cxn modelId="{D9722BE0-8557-D040-8FE9-84803972D115}" type="presParOf" srcId="{A7533698-9E9B-1B4B-9B51-1EEA664CE279}" destId="{223311CF-91E8-E747-8D0D-6381F0CF1706}" srcOrd="1" destOrd="0" presId="urn:microsoft.com/office/officeart/2005/8/layout/vList2"/>
    <dgm:cxn modelId="{7FFBA79B-7D7F-6749-89DD-C4B9E3DA41B1}" type="presParOf" srcId="{A7533698-9E9B-1B4B-9B51-1EEA664CE279}" destId="{681F2508-7B4B-E645-9E06-B01CD9262C09}" srcOrd="2" destOrd="0" presId="urn:microsoft.com/office/officeart/2005/8/layout/vList2"/>
    <dgm:cxn modelId="{E7201492-B0EA-C141-AEC9-E1C1FA6B86ED}" type="presParOf" srcId="{A7533698-9E9B-1B4B-9B51-1EEA664CE279}" destId="{DC5CC73B-A309-0B4A-82E6-B391BE94F7B4}" srcOrd="3" destOrd="0" presId="urn:microsoft.com/office/officeart/2005/8/layout/vList2"/>
    <dgm:cxn modelId="{6E4A81E9-F39C-934D-9501-AFCBA7B357CC}" type="presParOf" srcId="{A7533698-9E9B-1B4B-9B51-1EEA664CE279}" destId="{CECC8C74-E7F3-E04E-A75F-E4737F0A3AA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B1699-9B8A-B842-AE29-E6198C1359E3}">
      <dsp:nvSpPr>
        <dsp:cNvPr id="0" name=""/>
        <dsp:cNvSpPr/>
      </dsp:nvSpPr>
      <dsp:spPr>
        <a:xfrm>
          <a:off x="0" y="153176"/>
          <a:ext cx="10515600" cy="873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Community health improvement services</a:t>
          </a:r>
          <a:endParaRPr lang="en-US" sz="2200" kern="1200" dirty="0"/>
        </a:p>
      </dsp:txBody>
      <dsp:txXfrm>
        <a:off x="42663" y="195839"/>
        <a:ext cx="10430274" cy="788627"/>
      </dsp:txXfrm>
    </dsp:sp>
    <dsp:sp modelId="{223311CF-91E8-E747-8D0D-6381F0CF1706}">
      <dsp:nvSpPr>
        <dsp:cNvPr id="0" name=""/>
        <dsp:cNvSpPr/>
      </dsp:nvSpPr>
      <dsp:spPr>
        <a:xfrm>
          <a:off x="0" y="1027129"/>
          <a:ext cx="10515600" cy="53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b="0" i="0" kern="1200" dirty="0"/>
            <a:t>“[A]</a:t>
          </a:r>
          <a:r>
            <a:rPr lang="en-US" sz="1700" b="0" i="0" kern="1200" dirty="0" err="1"/>
            <a:t>ctivities</a:t>
          </a:r>
          <a:r>
            <a:rPr lang="en-US" sz="1700" b="0" i="0" kern="1200" dirty="0"/>
            <a:t> or programs, subsidized by the health care organization, carried out or supported for the express purpose of improving community health.”</a:t>
          </a:r>
          <a:r>
            <a:rPr lang="en-US" sz="1700" b="0" i="0" kern="1200" baseline="30000" dirty="0"/>
            <a:t>2</a:t>
          </a:r>
          <a:endParaRPr lang="en-US" sz="1700" kern="1200" baseline="30000" dirty="0"/>
        </a:p>
      </dsp:txBody>
      <dsp:txXfrm>
        <a:off x="0" y="1027129"/>
        <a:ext cx="10515600" cy="535095"/>
      </dsp:txXfrm>
    </dsp:sp>
    <dsp:sp modelId="{681F2508-7B4B-E645-9E06-B01CD9262C09}">
      <dsp:nvSpPr>
        <dsp:cNvPr id="0" name=""/>
        <dsp:cNvSpPr/>
      </dsp:nvSpPr>
      <dsp:spPr>
        <a:xfrm>
          <a:off x="0" y="1562224"/>
          <a:ext cx="10515600" cy="873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Community benefit operations</a:t>
          </a:r>
          <a:endParaRPr lang="en-US" sz="2200" kern="1200" dirty="0"/>
        </a:p>
      </dsp:txBody>
      <dsp:txXfrm>
        <a:off x="42663" y="1604887"/>
        <a:ext cx="10430274" cy="788627"/>
      </dsp:txXfrm>
    </dsp:sp>
    <dsp:sp modelId="{DC5CC73B-A309-0B4A-82E6-B391BE94F7B4}">
      <dsp:nvSpPr>
        <dsp:cNvPr id="0" name=""/>
        <dsp:cNvSpPr/>
      </dsp:nvSpPr>
      <dsp:spPr>
        <a:xfrm>
          <a:off x="0" y="2436178"/>
          <a:ext cx="10515600" cy="888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“</a:t>
          </a:r>
          <a:r>
            <a:rPr lang="en-US" sz="1700" b="0" i="0" kern="1200" dirty="0"/>
            <a:t>Activities associated with conducting community health needs assessments”</a:t>
          </a:r>
          <a:r>
            <a:rPr lang="en-US" sz="1700" b="0" i="0" kern="1200" baseline="30000" dirty="0"/>
            <a:t> 2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b="0" i="0" kern="1200" dirty="0"/>
            <a:t>“Community benefit program administration”</a:t>
          </a:r>
          <a:r>
            <a:rPr lang="en-US" sz="1700" b="0" i="0" kern="1200" baseline="30000" dirty="0"/>
            <a:t> 2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“</a:t>
          </a:r>
          <a:r>
            <a:rPr lang="en-US" sz="1700" b="0" i="0" kern="1200" dirty="0"/>
            <a:t>The organization's activities associated with fundraising or grant writing for community benefit programs.”</a:t>
          </a:r>
          <a:r>
            <a:rPr lang="en-US" sz="1700" b="0" i="0" kern="1200" baseline="30000" dirty="0"/>
            <a:t> 2</a:t>
          </a:r>
          <a:endParaRPr lang="en-US" sz="1700" kern="1200" dirty="0"/>
        </a:p>
      </dsp:txBody>
      <dsp:txXfrm>
        <a:off x="0" y="2436178"/>
        <a:ext cx="10515600" cy="888030"/>
      </dsp:txXfrm>
    </dsp:sp>
    <dsp:sp modelId="{CECC8C74-E7F3-E04E-A75F-E4737F0A3AAC}">
      <dsp:nvSpPr>
        <dsp:cNvPr id="0" name=""/>
        <dsp:cNvSpPr/>
      </dsp:nvSpPr>
      <dsp:spPr>
        <a:xfrm>
          <a:off x="0" y="3324208"/>
          <a:ext cx="10515600" cy="873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“Activities or programs cannot be reported if they are provided primarily for marketing purposes or if they are more beneficial to the organization than to the community.”</a:t>
          </a:r>
          <a:r>
            <a:rPr lang="en-US" sz="2200" b="0" i="0" kern="1200" baseline="30000" dirty="0"/>
            <a:t> 2</a:t>
          </a:r>
          <a:endParaRPr lang="en-US" sz="2200" kern="1200" dirty="0"/>
        </a:p>
      </dsp:txBody>
      <dsp:txXfrm>
        <a:off x="42663" y="3366871"/>
        <a:ext cx="10430274" cy="788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37FCC-90D0-984E-B932-A0AB5ABB178A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69001-9A89-654F-A285-C0A4122EF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46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Private non-profit hospitals are granted tax-exempt status in exchange for services they provide to the public. These services are collectively referred to as ‘community benefit.’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There are eight types of community benefit, including ‘charity care’ and ‘community health improvement.’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Under the Affordable Care Act, non-profit hospitals are required to report their community benefit spending to the IRS on Schedule H of IRS Form 990, however 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minimum value </a:t>
            </a:r>
            <a:r>
              <a:rPr lang="en-US" sz="1600" dirty="0"/>
              <a:t>for community benefit spending is</a:t>
            </a:r>
            <a:r>
              <a:rPr lang="en-US" sz="1600" baseline="0" dirty="0"/>
              <a:t> not required under these rules</a:t>
            </a:r>
            <a:r>
              <a:rPr lang="en-US" sz="16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4DF2D-3F40-4538-ADD6-3324211E2F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3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These are the eight categories of community benefit: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Financial assistance at cost (aka “charity care”)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Unreimbursed costs from Medicaid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Unreimbursed costs from other means-tested government programs (such as CHIP)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Community health improvement and community benefit operations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Health professions Education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Subsidized health services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Research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Cash and in-king contributions for community benefit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community health improvement category aligns closely with the New York State Prevention Agenda.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4DF2D-3F40-4538-ADD6-3324211E2F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18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59C7-5D4A-874A-B513-8E5423896257}" type="datetime1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FCD2-D126-C643-BE2B-936656270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32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BC959-6373-5E49-A917-6A13CA31921E}" type="datetime1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FCD2-D126-C643-BE2B-936656270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47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21CE-657D-7F44-8A3D-9CA260489565}" type="datetime1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FCD2-D126-C643-BE2B-936656270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42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1577-E507-7046-88BE-C5A144C08464}" type="datetime1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FCD2-D126-C643-BE2B-936656270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4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FC86-936B-524D-9CD2-073AE3EF2A69}" type="datetime1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FCD2-D126-C643-BE2B-936656270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07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FF7F-4D4B-CF4D-BF4E-AC98BFF49A85}" type="datetime1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FCD2-D126-C643-BE2B-936656270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4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BE53-2E8E-1041-B74E-B5EF8F246AA2}" type="datetime1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FCD2-D126-C643-BE2B-936656270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5597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1807-7F4E-0442-9300-615C51A1AC25}" type="datetime1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FCD2-D126-C643-BE2B-936656270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12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3A0A0-EA15-9141-8346-CA21D9B523BD}" type="datetime1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FCD2-D126-C643-BE2B-936656270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47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7895-5193-8F45-9B2A-A14D20FAFBF5}" type="datetime1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FCD2-D126-C643-BE2B-936656270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64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F44D-34D9-F340-9B1F-FF18B4C091B6}" type="datetime1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FCD2-D126-C643-BE2B-936656270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2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5BE53-2E8E-1041-B74E-B5EF8F246AA2}" type="datetime1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3FCD2-D126-C643-BE2B-936656270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3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michaels@albany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unitybenefitinsight.org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mmunitybenefitinsight.org/?page=national_analysis.hom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unitybenefitinsight.org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mmunitybenefitinsight.org/?page=national_analysis.home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imichaels@albany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s.gov/pub/irs-pdf/f990sh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s.gov/pub/irs-pdf/f990sh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cbi.nlm.nih.gov/pmc/articles/PMC3483984/pdf/AJPH.2011.300339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57FAA-E298-CE57-8646-9A026C656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 anchor="ctr">
            <a:noAutofit/>
          </a:bodyPr>
          <a:lstStyle/>
          <a:p>
            <a:r>
              <a:rPr lang="en-US" sz="3200" b="1" dirty="0">
                <a:cs typeface="Times New Roman" panose="02020603050405020304" pitchFamily="18" charset="0"/>
              </a:rPr>
              <a:t>Investing in Community Health:</a:t>
            </a:r>
            <a:br>
              <a:rPr lang="en-US" sz="3200" b="1" dirty="0">
                <a:cs typeface="Times New Roman" panose="02020603050405020304" pitchFamily="18" charset="0"/>
              </a:rPr>
            </a:br>
            <a:r>
              <a:rPr lang="en-US" sz="3200" b="1" dirty="0">
                <a:cs typeface="Times New Roman" panose="02020603050405020304" pitchFamily="18" charset="0"/>
              </a:rPr>
              <a:t>Hospital Community Benefit Spending Across New York State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DE6F6F-F6D5-8168-1EB9-096A62776C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Isaac Michaels, MPH</a:t>
            </a:r>
          </a:p>
          <a:p>
            <a:r>
              <a:rPr lang="en-US" dirty="0">
                <a:cs typeface="Times New Roman" panose="02020603050405020304" pitchFamily="18" charset="0"/>
              </a:rPr>
              <a:t>DrPH Student (Epidemiology)</a:t>
            </a:r>
          </a:p>
          <a:p>
            <a:r>
              <a:rPr lang="en-US" dirty="0">
                <a:cs typeface="Times New Roman" panose="02020603050405020304" pitchFamily="18" charset="0"/>
              </a:rPr>
              <a:t>University at Albany School of Public Health</a:t>
            </a:r>
          </a:p>
          <a:p>
            <a:r>
              <a:rPr lang="en-US" dirty="0">
                <a:cs typeface="Times New Roman" panose="02020603050405020304" pitchFamily="18" charset="0"/>
                <a:hlinkClick r:id="rId2"/>
              </a:rPr>
              <a:t>imichaels@albany.edu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4D4D6C-AC7E-3FE7-983D-6D3010DA4ECB}"/>
              </a:ext>
            </a:extLst>
          </p:cNvPr>
          <p:cNvSpPr txBox="1"/>
          <p:nvPr/>
        </p:nvSpPr>
        <p:spPr>
          <a:xfrm>
            <a:off x="5054048" y="5735637"/>
            <a:ext cx="2083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cs typeface="Times New Roman" panose="02020603050405020304" pitchFamily="18" charset="0"/>
              </a:rPr>
              <a:t>September 21, 2023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095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B8A07E-3015-C607-DCE8-A310D16E9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FCD2-D126-C643-BE2B-936656270986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EF5B57-61F9-EE7C-C4A9-9A2CC052B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76" y="-1"/>
            <a:ext cx="1104644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47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B8A07E-3015-C607-DCE8-A310D16E9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FCD2-D126-C643-BE2B-936656270986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02E6E4-DAB8-2281-48E4-CC4DDDFC0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89" y="2131"/>
            <a:ext cx="10993821" cy="685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37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B8A07E-3015-C607-DCE8-A310D16E9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FCD2-D126-C643-BE2B-936656270986}" type="slidenum">
              <a:rPr lang="en-US" smtClean="0"/>
              <a:t>12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93E586-A629-C10A-8F0A-49374E23D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81" y="0"/>
            <a:ext cx="10997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84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B8A07E-3015-C607-DCE8-A310D16E9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FCD2-D126-C643-BE2B-936656270986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FF094E-432F-C062-5241-1CA3D9E28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93" y="0"/>
            <a:ext cx="109850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1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B8A07E-3015-C607-DCE8-A310D16E9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FCD2-D126-C643-BE2B-936656270986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8CDA0A-231A-FBCC-E526-9A42DF96C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03" y="-5320"/>
            <a:ext cx="11067393" cy="686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09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B8A07E-3015-C607-DCE8-A310D16E9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FCD2-D126-C643-BE2B-936656270986}" type="slidenum">
              <a:rPr lang="en-US" smtClean="0"/>
              <a:t>15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C897A2-F41A-B114-0EEC-5D15204B6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89" y="0"/>
            <a:ext cx="10993821" cy="685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24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B8A07E-3015-C607-DCE8-A310D16E9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FCD2-D126-C643-BE2B-936656270986}" type="slidenum">
              <a:rPr lang="en-US" smtClean="0"/>
              <a:t>16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9543C8-268D-F5E4-E0E3-BB39AF8E4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79" y="0"/>
            <a:ext cx="11014841" cy="686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29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B8A07E-3015-C607-DCE8-A310D16E9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FCD2-D126-C643-BE2B-936656270986}" type="slidenum">
              <a:rPr lang="en-US" smtClean="0"/>
              <a:t>17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5869FC-0133-0517-C78F-34CF857BC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13" y="45"/>
            <a:ext cx="11046373" cy="685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578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B8A07E-3015-C607-DCE8-A310D16E9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FCD2-D126-C643-BE2B-936656270986}" type="slidenum">
              <a:rPr lang="en-US" smtClean="0"/>
              <a:t>18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A47AAD-C69F-BC80-2876-966FA3F40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51" y="0"/>
            <a:ext cx="11004698" cy="686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79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A37A6FD-03FF-1F01-90D3-DDF614A20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137" y="902116"/>
            <a:ext cx="8541723" cy="54558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C877-2FE0-039A-7D6C-5D1D5B574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4080"/>
            <a:ext cx="12191999" cy="903767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Total Community Benefit</a:t>
            </a:r>
            <a:br>
              <a:rPr lang="en-US" sz="3600" b="1" dirty="0"/>
            </a:br>
            <a:r>
              <a:rPr lang="en-US" sz="3600" b="1" dirty="0"/>
              <a:t>State Spending Trends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B8A07E-3015-C607-DCE8-A310D16E9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FCD2-D126-C643-BE2B-936656270986}" type="slidenum">
              <a:rPr lang="en-US" smtClean="0"/>
              <a:t>19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036C96-E446-7AD1-4270-92580C55A632}"/>
              </a:ext>
            </a:extLst>
          </p:cNvPr>
          <p:cNvSpPr txBox="1"/>
          <p:nvPr/>
        </p:nvSpPr>
        <p:spPr>
          <a:xfrm>
            <a:off x="0" y="5831686"/>
            <a:ext cx="24594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2C3E50"/>
                </a:solidFill>
                <a:effectLst/>
              </a:rPr>
              <a:t>RTI International. (2023). Community Benefit Insight [Data Retrieval Tool]. Funded by the Robert Wood Johnson Foundation. </a:t>
            </a:r>
            <a:r>
              <a:rPr lang="en-US" sz="1200" b="0" i="0" dirty="0">
                <a:solidFill>
                  <a:srgbClr val="2C3E50"/>
                </a:solidFill>
                <a:effectLst/>
                <a:hlinkClick r:id="rId3"/>
              </a:rPr>
              <a:t>http://communitybenefitinsight.org/</a:t>
            </a:r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A1F02C-8B83-2F07-4418-3A850376CDBF}"/>
              </a:ext>
            </a:extLst>
          </p:cNvPr>
          <p:cNvSpPr txBox="1"/>
          <p:nvPr/>
        </p:nvSpPr>
        <p:spPr>
          <a:xfrm>
            <a:off x="7367753" y="6581001"/>
            <a:ext cx="48242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https://www.communitybenefitinsight.org/?page=national_analysis.home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4561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4AFADD-1F73-C76F-C5B7-8095725E9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8" y="1442172"/>
            <a:ext cx="8582025" cy="2177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Hospital Community Benefit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A0E574-8919-9B97-7E2A-C55B9CBCC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6988" y="3962400"/>
            <a:ext cx="7058025" cy="581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98F11-E10C-EA0F-D94B-010965E5E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3303FCD2-D126-C643-BE2B-936656270986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</a:pPr>
              <a:t>2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798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0D5741-31A2-7E91-3899-7E0C66E98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457" y="1136866"/>
            <a:ext cx="8301085" cy="53492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C877-2FE0-039A-7D6C-5D1D5B574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0651"/>
            <a:ext cx="12191999" cy="104197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Community Health Improvement Services and Community Benefit Operations, State Spending Trends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B8A07E-3015-C607-DCE8-A310D16E9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FCD2-D126-C643-BE2B-936656270986}" type="slidenum">
              <a:rPr lang="en-US" smtClean="0"/>
              <a:t>20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E406C3-BBD8-3158-BB70-A0F5C2B66D93}"/>
              </a:ext>
            </a:extLst>
          </p:cNvPr>
          <p:cNvSpPr txBox="1"/>
          <p:nvPr/>
        </p:nvSpPr>
        <p:spPr>
          <a:xfrm>
            <a:off x="0" y="5831686"/>
            <a:ext cx="24594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2C3E50"/>
                </a:solidFill>
                <a:effectLst/>
              </a:rPr>
              <a:t>RTI International. (2023). Community Benefit Insight [Data Retrieval Tool]. Funded by the Robert Wood Johnson Foundation. </a:t>
            </a:r>
            <a:r>
              <a:rPr lang="en-US" sz="1200" b="0" i="0" dirty="0">
                <a:solidFill>
                  <a:srgbClr val="2C3E50"/>
                </a:solidFill>
                <a:effectLst/>
                <a:hlinkClick r:id="rId3"/>
              </a:rPr>
              <a:t>http://communitybenefitinsight.org/</a:t>
            </a: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3601B1-B74A-1D1B-E50F-9973EA765CE8}"/>
              </a:ext>
            </a:extLst>
          </p:cNvPr>
          <p:cNvSpPr txBox="1"/>
          <p:nvPr/>
        </p:nvSpPr>
        <p:spPr>
          <a:xfrm>
            <a:off x="7367753" y="6581001"/>
            <a:ext cx="48242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https://www.communitybenefitinsight.org/?page=national_analysis.home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4377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0AC877-2FE0-039A-7D6C-5D1D5B574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09F793-C2C4-1A20-6C16-72BB7659B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9019" y="6356350"/>
            <a:ext cx="126881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3303FCD2-D126-C643-BE2B-936656270986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</a:pPr>
              <a:t>21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8EA1DA0-16E6-27EF-CFB1-FACCB4326ADC}"/>
              </a:ext>
            </a:extLst>
          </p:cNvPr>
          <p:cNvSpPr txBox="1">
            <a:spLocks/>
          </p:cNvSpPr>
          <p:nvPr/>
        </p:nvSpPr>
        <p:spPr>
          <a:xfrm>
            <a:off x="1524000" y="5725486"/>
            <a:ext cx="9144000" cy="8134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Isaac Michaels, MPH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  <a:hlinkClick r:id="rId2"/>
              </a:rPr>
              <a:t>imichaels@albany.edu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024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2AF734-CCA4-4D8E-AF7A-B4A3E4E7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dirty="0"/>
              <a:t>What is Community Benefit?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F5461-729C-44F5-A41B-9F379CD9C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/>
              <a:t>501(c)3 non-profit organizations, including non-profit hospitals, are expected to perform community benefits in lieu of paying taxes.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09CD731C-00A4-6E4F-8C55-869AA6ABD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0932BD5-085C-43CA-A7DB-681E3E926004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90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0AC877-2FE0-039A-7D6C-5D1D5B574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Hospital Community Benefit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1D8ADD-645E-FBDF-C162-C379BC580D02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IRS defines eight categories of community benefits for hospitals.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Non-profit hospitals are required to report community benefit expenses to IRS on Form 990 Schedule H.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F942167C-7129-E774-B2C6-53DC400388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0"/>
          <a:stretch/>
        </p:blipFill>
        <p:spPr>
          <a:xfrm>
            <a:off x="4197772" y="1537098"/>
            <a:ext cx="7694828" cy="378380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0925F-F58F-666F-08BC-CA94AAF85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3303FCD2-D126-C643-BE2B-936656270986}" type="slidenum">
              <a:rPr lang="en-US" smtClean="0"/>
              <a:pPr defTabSz="914400"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5B292E-1628-2132-4CB7-C501F1E7FC3C}"/>
              </a:ext>
            </a:extLst>
          </p:cNvPr>
          <p:cNvSpPr/>
          <p:nvPr/>
        </p:nvSpPr>
        <p:spPr>
          <a:xfrm>
            <a:off x="4197772" y="5320901"/>
            <a:ext cx="24801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hlinkClick r:id="rId3"/>
              </a:rPr>
              <a:t>https://www.irs.gov/pub/irs-pdf/f990sh.pdf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85464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B4644-2E82-4D1D-AC4C-3A8CB5EEE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" y="0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800" dirty="0"/>
              <a:t>Hospital Community Benefit Categories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77137A5-0653-B94F-86B9-28BBEB21D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2BD5-085C-43CA-A7DB-681E3E926004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6DDE00-95CF-4576-BC40-A906F868B5FC}"/>
              </a:ext>
            </a:extLst>
          </p:cNvPr>
          <p:cNvSpPr/>
          <p:nvPr/>
        </p:nvSpPr>
        <p:spPr>
          <a:xfrm>
            <a:off x="331304" y="6391245"/>
            <a:ext cx="24801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hlinkClick r:id="rId3"/>
              </a:rPr>
              <a:t>https://www.irs.gov/pub/irs-pdf/f990sh.pdf</a:t>
            </a:r>
            <a:endParaRPr lang="en-US" sz="1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39F047-A1A1-4365-B91B-D6AF8480392F}"/>
              </a:ext>
            </a:extLst>
          </p:cNvPr>
          <p:cNvSpPr/>
          <p:nvPr/>
        </p:nvSpPr>
        <p:spPr>
          <a:xfrm>
            <a:off x="331304" y="6587894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hlinkClick r:id="rId4"/>
              </a:rPr>
              <a:t>https://www.ncbi.nlm.nih.gov/pmc/articles/PMC3483984/pdf/AJPH.2011.300339.pdf</a:t>
            </a:r>
            <a:endParaRPr lang="en-US" sz="1000" dirty="0"/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CF612526-B200-B66B-85E2-7194F7A588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367981"/>
              </p:ext>
            </p:extLst>
          </p:nvPr>
        </p:nvGraphicFramePr>
        <p:xfrm>
          <a:off x="755488" y="1128319"/>
          <a:ext cx="10681024" cy="5111641"/>
        </p:xfrm>
        <a:graphic>
          <a:graphicData uri="http://schemas.openxmlformats.org/drawingml/2006/table">
            <a:tbl>
              <a:tblPr bandRow="1">
                <a:tableStyleId>{8EC20E35-A176-4012-BC5E-935CFFF8708E}</a:tableStyleId>
              </a:tblPr>
              <a:tblGrid>
                <a:gridCol w="2555740">
                  <a:extLst>
                    <a:ext uri="{9D8B030D-6E8A-4147-A177-3AD203B41FA5}">
                      <a16:colId xmlns:a16="http://schemas.microsoft.com/office/drawing/2014/main" val="478763302"/>
                    </a:ext>
                  </a:extLst>
                </a:gridCol>
                <a:gridCol w="8125284">
                  <a:extLst>
                    <a:ext uri="{9D8B030D-6E8A-4147-A177-3AD203B41FA5}">
                      <a16:colId xmlns:a16="http://schemas.microsoft.com/office/drawing/2014/main" val="3149040096"/>
                    </a:ext>
                  </a:extLst>
                </a:gridCol>
              </a:tblGrid>
              <a:tr h="577725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+mn-lt"/>
                          <a:cs typeface="Times New Roman" panose="02020603050405020304" pitchFamily="18" charset="0"/>
                        </a:rPr>
                        <a:t>Financial Assistance at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  <a:cs typeface="Times New Roman" panose="02020603050405020304" pitchFamily="18" charset="0"/>
                        </a:rPr>
                        <a:t>AKA “charity care.” Free or discounted services for those who cannot afford to pay and meet the hospital’s financial assistance criteria.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8960260"/>
                  </a:ext>
                </a:extLst>
              </a:tr>
              <a:tr h="4134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n-lt"/>
                          <a:cs typeface="Times New Roman" panose="02020603050405020304" pitchFamily="18" charset="0"/>
                        </a:rPr>
                        <a:t>Medicaid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  <a:cs typeface="Times New Roman" panose="02020603050405020304" pitchFamily="18" charset="0"/>
                        </a:rPr>
                        <a:t>Unreimbursed costs from Medicaid.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3088706"/>
                  </a:ext>
                </a:extLst>
              </a:tr>
              <a:tr h="577725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+mn-lt"/>
                          <a:cs typeface="Times New Roman" panose="02020603050405020304" pitchFamily="18" charset="0"/>
                        </a:rPr>
                        <a:t>Cost of Other Means-Tested Government Programs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  <a:cs typeface="Times New Roman" panose="02020603050405020304" pitchFamily="18" charset="0"/>
                        </a:rPr>
                        <a:t>Unreimbursed costs from CHIP and other federal, state, and local programs.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1899551"/>
                  </a:ext>
                </a:extLst>
              </a:tr>
              <a:tr h="815612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+mn-lt"/>
                          <a:cs typeface="Times New Roman" panose="02020603050405020304" pitchFamily="18" charset="0"/>
                        </a:rPr>
                        <a:t>Community Health Improvement and Community Benefit Operations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  <a:cs typeface="Times New Roman" panose="02020603050405020304" pitchFamily="18" charset="0"/>
                        </a:rPr>
                        <a:t>Costs associated with planning or operating community benefit Programs (e.g., assigned staff, community health assessments).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804819"/>
                  </a:ext>
                </a:extLst>
              </a:tr>
              <a:tr h="41347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+mn-lt"/>
                          <a:cs typeface="Times New Roman" panose="02020603050405020304" pitchFamily="18" charset="0"/>
                        </a:rPr>
                        <a:t>Health Professions Education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  <a:cs typeface="Times New Roman" panose="02020603050405020304" pitchFamily="18" charset="0"/>
                        </a:rPr>
                        <a:t>Programs that result in a degree or certificate or training necessary to be certified; costs for residents or interns.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4170539"/>
                  </a:ext>
                </a:extLst>
              </a:tr>
              <a:tr h="8156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n-lt"/>
                          <a:cs typeface="Times New Roman" panose="02020603050405020304" pitchFamily="18" charset="0"/>
                        </a:rPr>
                        <a:t>Subsidized Health Services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  <a:cs typeface="Times New Roman" panose="02020603050405020304" pitchFamily="18" charset="0"/>
                        </a:rPr>
                        <a:t>Negative margin service; meets an identifiable community need; if no longer offered would be unavailable or fall to the responsibility of another nonprofit or government agency (e.g., emergency room and trauma centers, burn units).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9589188"/>
                  </a:ext>
                </a:extLst>
              </a:tr>
              <a:tr h="5777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n-lt"/>
                          <a:cs typeface="Times New Roman" panose="02020603050405020304" pitchFamily="18" charset="0"/>
                        </a:rPr>
                        <a:t>Research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  <a:cs typeface="Times New Roman" panose="02020603050405020304" pitchFamily="18" charset="0"/>
                        </a:rPr>
                        <a:t>Produces “generalizable knowledge” and funded by tax-exempt sources (e.g., clinical and community health research).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7030559"/>
                  </a:ext>
                </a:extLst>
              </a:tr>
              <a:tr h="8156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n-lt"/>
                          <a:cs typeface="Times New Roman" panose="02020603050405020304" pitchFamily="18" charset="0"/>
                        </a:rPr>
                        <a:t>Cash and In-Kind Contributions for Community Benefit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  <a:cs typeface="Times New Roman" panose="02020603050405020304" pitchFamily="18" charset="0"/>
                        </a:rPr>
                        <a:t>Receiving group must be engaged in a community benefit activity; in-kind donations may include the indirect cost of space donated to community groups and direct cost of donated food or supplies.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0125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910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7E757-4DF9-5A46-6C4E-2A2B034F9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Community Health Improvement Services and Community Benefit Operations</a:t>
            </a:r>
            <a:endParaRPr lang="en-US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E8A5BFA-EA69-8388-6F02-36AEBB5F2E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646414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16DB8-C789-7BCF-B24F-E4F5BC54F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FCD2-D126-C643-BE2B-936656270986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0D5617-4841-3E27-F7C6-0DEEA5B07EFE}"/>
              </a:ext>
            </a:extLst>
          </p:cNvPr>
          <p:cNvSpPr txBox="1"/>
          <p:nvPr/>
        </p:nvSpPr>
        <p:spPr>
          <a:xfrm>
            <a:off x="0" y="6427113"/>
            <a:ext cx="609777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effectLst/>
                <a:ea typeface="Calibri" panose="020F0502020204030204" pitchFamily="34" charset="0"/>
              </a:rPr>
              <a:t>Internal </a:t>
            </a:r>
            <a:r>
              <a:rPr lang="en-US" sz="1100" dirty="0"/>
              <a:t>Revenue Service. (2023). Instructions for Form 990-SH, Short Form Return of Organization Exempt From Income Tax. Washington, DC. https://www.irs.gov/pub/irs-pdf/i990sh.pdf </a:t>
            </a:r>
          </a:p>
        </p:txBody>
      </p:sp>
    </p:spTree>
    <p:extLst>
      <p:ext uri="{BB962C8B-B14F-4D97-AF65-F5344CB8AC3E}">
        <p14:creationId xmlns:p14="http://schemas.microsoft.com/office/powerpoint/2010/main" val="350394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0AC877-2FE0-039A-7D6C-5D1D5B574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4600" dirty="0"/>
              <a:t>Community Benefit Spending Requirements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1F4FE-C641-DB5A-4043-B516C5CA4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 dirty="0"/>
              <a:t>Some states have instituted policies that require non-profit hospitals to spend on community benefit. E.g., Illinois, Nevada, Oregon, Pennsylvania, Utah.</a:t>
            </a:r>
            <a:r>
              <a:rPr lang="en-US" sz="2200" baseline="30000" dirty="0"/>
              <a:t>1</a:t>
            </a:r>
          </a:p>
          <a:p>
            <a:endParaRPr lang="en-US" sz="2200" dirty="0"/>
          </a:p>
          <a:p>
            <a:r>
              <a:rPr lang="en-US" sz="2200" dirty="0"/>
              <a:t>Neither New York State nor the federal government have minimum-spending requirements for hospital community benefit.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0925F-F58F-666F-08BC-CA94AAF85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3FCD2-D126-C643-BE2B-936656270986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EDDA3AD-1490-A781-A57F-4600816D2E25}"/>
              </a:ext>
            </a:extLst>
          </p:cNvPr>
          <p:cNvSpPr txBox="1">
            <a:spLocks/>
          </p:cNvSpPr>
          <p:nvPr/>
        </p:nvSpPr>
        <p:spPr>
          <a:xfrm>
            <a:off x="12555" y="6305909"/>
            <a:ext cx="6522988" cy="552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/>
              <a:t>1. Higgins E, </a:t>
            </a:r>
            <a:r>
              <a:rPr lang="en-US" sz="1100" dirty="0" err="1"/>
              <a:t>Atkeson</a:t>
            </a:r>
            <a:r>
              <a:rPr lang="en-US" sz="1100" dirty="0"/>
              <a:t> A. How States Can Hold Hospitals Accountable for Their Community Benefit Expenditures. National Academy for State Health Policy. March 15, 2021. Accessed September 20, 2023. https://</a:t>
            </a:r>
            <a:r>
              <a:rPr lang="en-US" sz="1100" dirty="0" err="1"/>
              <a:t>nashp.org</a:t>
            </a:r>
            <a:r>
              <a:rPr lang="en-US" sz="1100" dirty="0"/>
              <a:t>/how-states-can-hold-hospitals-accountable-for-their-community-benefit-expenditures/. </a:t>
            </a:r>
          </a:p>
        </p:txBody>
      </p:sp>
    </p:spTree>
    <p:extLst>
      <p:ext uri="{BB962C8B-B14F-4D97-AF65-F5344CB8AC3E}">
        <p14:creationId xmlns:p14="http://schemas.microsoft.com/office/powerpoint/2010/main" val="1989320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0AC877-2FE0-039A-7D6C-5D1D5B574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4800" dirty="0"/>
              <a:t>Community Health Partnerships with Hospitals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1F4FE-C641-DB5A-4043-B516C5CA4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000" dirty="0"/>
              <a:t>Because hospitals have unique resources, infrastructure, and expertise, they can play important roles in improving community health by performing and funding community benefit activities.</a:t>
            </a:r>
          </a:p>
          <a:p>
            <a:endParaRPr lang="en-US" sz="2000" dirty="0"/>
          </a:p>
          <a:p>
            <a:r>
              <a:rPr lang="en-US" sz="2000" dirty="0"/>
              <a:t>Hospitals can use community benefit activities to: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Improve health outcomes overall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Improve access to health care or other services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Reduce health disparities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Prevent disease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Promote wellness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Public health officials and hospitals should work together closely to align community benefit programs with local public health priorities.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0925F-F58F-666F-08BC-CA94AAF85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3FCD2-D126-C643-BE2B-936656270986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27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4AFADD-1F73-C76F-C5B7-8095725E9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8" y="1442172"/>
            <a:ext cx="8582025" cy="217732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Hospital Community Benefit Spending in New York State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A0E574-8919-9B97-7E2A-C55B9CBCC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6988" y="3962400"/>
            <a:ext cx="7058025" cy="581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98F11-E10C-EA0F-D94B-010965E5E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3303FCD2-D126-C643-BE2B-936656270986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</a:pPr>
              <a:t>9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864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9648</TotalTime>
  <Words>1005</Words>
  <Application>Microsoft Office PowerPoint</Application>
  <PresentationFormat>Widescreen</PresentationFormat>
  <Paragraphs>107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Office Theme</vt:lpstr>
      <vt:lpstr>Investing in Community Health: Hospital Community Benefit Spending Across New York State</vt:lpstr>
      <vt:lpstr>Hospital Community Benefit</vt:lpstr>
      <vt:lpstr>What is Community Benefit?</vt:lpstr>
      <vt:lpstr>Hospital Community Benefit</vt:lpstr>
      <vt:lpstr>Hospital Community Benefit Categories</vt:lpstr>
      <vt:lpstr>Community Health Improvement Services and Community Benefit Operations</vt:lpstr>
      <vt:lpstr>Community Benefit Spending Requirements</vt:lpstr>
      <vt:lpstr>Community Health Partnerships with Hospitals</vt:lpstr>
      <vt:lpstr>Hospital Community Benefit Spending in New York State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Total Community Benefit State Spending Trends</vt:lpstr>
      <vt:lpstr>Community Health Improvement Services and Community Benefit Operations, State Spending Trends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Non-Profit Hospital Spending on Community Health Improvement: Catalysts, Impediments, and Opportunities in New York State</dc:title>
  <dc:creator>Michaels, Isaac</dc:creator>
  <cp:lastModifiedBy>Leonard, Colleen M (HEALTH)</cp:lastModifiedBy>
  <cp:revision>174</cp:revision>
  <dcterms:created xsi:type="dcterms:W3CDTF">2023-08-02T17:20:38Z</dcterms:created>
  <dcterms:modified xsi:type="dcterms:W3CDTF">2023-09-26T14:12:39Z</dcterms:modified>
</cp:coreProperties>
</file>