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4"/>
  </p:sldMasterIdLst>
  <p:notesMasterIdLst>
    <p:notesMasterId r:id="rId13"/>
  </p:notesMasterIdLst>
  <p:handoutMasterIdLst>
    <p:handoutMasterId r:id="rId14"/>
  </p:handoutMasterIdLst>
  <p:sldIdLst>
    <p:sldId id="283" r:id="rId5"/>
    <p:sldId id="310" r:id="rId6"/>
    <p:sldId id="308" r:id="rId7"/>
    <p:sldId id="318" r:id="rId8"/>
    <p:sldId id="319" r:id="rId9"/>
    <p:sldId id="322" r:id="rId10"/>
    <p:sldId id="320" r:id="rId11"/>
    <p:sldId id="263" r:id="rId12"/>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8" roundtripDataSignature="AMtx7mgiEQzM15yImlSdMhu3IxpNo6DnM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514248B-03C9-B983-D468-BD22034894EF}" name="Gilmore, Hailee (HEALTH)" initials="GH" userId="S::hailee.gilmore@health.ny.gov::1c74ccea-33ba-4159-b53a-bd7273e75e28" providerId="AD"/>
  <p188:author id="{3B090B99-7096-AE15-EDD0-612641FBC4D1}" name="Deetz, Valerie A (HEALTH)" initials="VD" userId="S::valerie.deetz@health.ny.gov::c55df23f-1795-42bb-b04a-90250477da49" providerId="AD"/>
  <p188:author id="{9856FA9F-1E8F-E90B-0C96-3D87247C3582}" name="Rodat, Carol (HEALTH)" initials="CR" userId="S::Carol.Rodat@health.ny.gov::d7190632-619f-460b-824e-261cdc5ad17a" providerId="AD"/>
  <p188:author id="{C6997DB0-3B2A-BDF4-8B8C-7816C5D71E95}" name="Ngwashi, Marthe J (HEALTH)" initials="MN" userId="S::Marthe.Ngwashi@health.ny.gov::5bd7fa12-e473-4639-86c9-adc416d06979" providerId="AD"/>
  <p188:author id="{F59A4CBD-0040-318B-82BC-99FFC4148BB4}" name="Rees, Thomas J (HEALTH)" initials="TR" userId="S::thomas.rees@health.ny.gov::84721967-b965-479b-9920-8965008e168f" providerId="AD"/>
  <p188:author id="{5D1AE1EF-761D-3D3E-BF83-8870D175E4BB}" name="Lebwohl, Andrew (HEALTH)" initials="AL" userId="S::Andrew.Lebwohl@health.ny.gov::d056aed7-8a02-40a5-8f44-ed357255795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9183C"/>
    <a:srgbClr val="EDEDED"/>
    <a:srgbClr val="43285D"/>
    <a:srgbClr val="584E6A"/>
    <a:srgbClr val="43275D"/>
    <a:srgbClr val="C7A400"/>
    <a:srgbClr val="212121"/>
    <a:srgbClr val="8B7FA1"/>
    <a:srgbClr val="5E5E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4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72" Type="http://schemas.openxmlformats.org/officeDocument/2006/relationships/tableStyles" Target="tableStyles.xml"/><Relationship Id="rId3" Type="http://schemas.openxmlformats.org/officeDocument/2006/relationships/customXml" Target="../customXml/item3.xml"/><Relationship Id="rId68" Type="http://customschemas.google.com/relationships/presentationmetadata" Target="metadata"/><Relationship Id="rId7" Type="http://schemas.openxmlformats.org/officeDocument/2006/relationships/slide" Target="slides/slide3.xml"/><Relationship Id="rId12" Type="http://schemas.openxmlformats.org/officeDocument/2006/relationships/slide" Target="slides/slide8.xml"/><Relationship Id="rId71" Type="http://schemas.openxmlformats.org/officeDocument/2006/relationships/theme" Target="theme/theme1.xml"/><Relationship Id="rId2" Type="http://schemas.openxmlformats.org/officeDocument/2006/relationships/customXml" Target="../customXml/item2.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0" Type="http://schemas.openxmlformats.org/officeDocument/2006/relationships/slide" Target="slides/slide6.xml"/><Relationship Id="rId73"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6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494F2-8995-D18B-1CA6-451B93FB31C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7BE50EFC-1013-DF32-0A46-5C91285805C3}"/>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3195CA1-51F7-4659-AC62-EAF756F4D5E7}" type="datetimeFigureOut">
              <a:rPr lang="en-US" smtClean="0"/>
              <a:t>09/15/2025</a:t>
            </a:fld>
            <a:endParaRPr lang="en-US"/>
          </a:p>
        </p:txBody>
      </p:sp>
      <p:sp>
        <p:nvSpPr>
          <p:cNvPr id="4" name="Footer Placeholder 3">
            <a:extLst>
              <a:ext uri="{FF2B5EF4-FFF2-40B4-BE49-F238E27FC236}">
                <a16:creationId xmlns:a16="http://schemas.microsoft.com/office/drawing/2014/main" id="{43C7CF02-06EB-9DEE-F1F6-C7DDC3BB8154}"/>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07B6068-8F58-CBBA-084E-D40B565F5D1E}"/>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22CCF59-483D-4767-BE89-482F622EFA7F}" type="slidenum">
              <a:rPr lang="en-US" smtClean="0"/>
              <a:t>‹#›</a:t>
            </a:fld>
            <a:endParaRPr lang="en-US"/>
          </a:p>
        </p:txBody>
      </p:sp>
    </p:spTree>
    <p:extLst>
      <p:ext uri="{BB962C8B-B14F-4D97-AF65-F5344CB8AC3E}">
        <p14:creationId xmlns:p14="http://schemas.microsoft.com/office/powerpoint/2010/main" val="4577415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8796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10687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 Id="rId5" Type="http://schemas.openxmlformats.org/officeDocument/2006/relationships/image" Target="../media/image1.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1.png"/><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Master" preserve="1" userDrawn="1">
  <p:cSld name="Primary Cover Title Slide">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6CE15525-E5E0-6535-A675-A422FC7250F8}"/>
              </a:ext>
            </a:extLst>
          </p:cNvPr>
          <p:cNvSpPr>
            <a:spLocks noGrp="1"/>
          </p:cNvSpPr>
          <p:nvPr>
            <p:ph type="body" sz="quarter" idx="10" hasCustomPrompt="1"/>
          </p:nvPr>
        </p:nvSpPr>
        <p:spPr>
          <a:xfrm>
            <a:off x="184404" y="5897105"/>
            <a:ext cx="11823192" cy="771500"/>
          </a:xfrm>
          <a:prstGeom prst="rect">
            <a:avLst/>
          </a:prstGeom>
        </p:spPr>
        <p:txBody>
          <a:bodyPr anchor="ctr"/>
          <a:lstStyle>
            <a:lvl1pPr algn="ctr">
              <a:defRPr sz="1400" b="1" cap="all" spc="100" baseline="0">
                <a:solidFill>
                  <a:schemeClr val="bg2"/>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marR="0" lvl="0" fontAlgn="auto">
              <a:buClrTx/>
              <a:buSzTx/>
              <a:buNone/>
              <a:tabLst/>
            </a:pPr>
            <a:r>
              <a:rPr lang="en-US"/>
              <a:t>EVENT DATE  |  EVENT name  |  location</a:t>
            </a:r>
          </a:p>
        </p:txBody>
      </p:sp>
      <p:pic>
        <p:nvPicPr>
          <p:cNvPr id="15" name="Picture 14" descr="A black and white sign with white text&#10;&#10;Description automatically generated">
            <a:extLst>
              <a:ext uri="{FF2B5EF4-FFF2-40B4-BE49-F238E27FC236}">
                <a16:creationId xmlns:a16="http://schemas.microsoft.com/office/drawing/2014/main" id="{749032B6-4E64-2FCD-C040-E8B731E9F8EF}"/>
              </a:ext>
            </a:extLst>
          </p:cNvPr>
          <p:cNvPicPr>
            <a:picLocks noChangeAspect="1"/>
          </p:cNvPicPr>
          <p:nvPr userDrawn="1"/>
        </p:nvPicPr>
        <p:blipFill>
          <a:blip r:embed="rId2"/>
          <a:stretch>
            <a:fillRect/>
          </a:stretch>
        </p:blipFill>
        <p:spPr>
          <a:xfrm>
            <a:off x="3683502" y="575817"/>
            <a:ext cx="4824994" cy="1228346"/>
          </a:xfrm>
          <a:prstGeom prst="rect">
            <a:avLst/>
          </a:prstGeom>
        </p:spPr>
      </p:pic>
      <p:sp>
        <p:nvSpPr>
          <p:cNvPr id="2" name="TextBox 1">
            <a:extLst>
              <a:ext uri="{FF2B5EF4-FFF2-40B4-BE49-F238E27FC236}">
                <a16:creationId xmlns:a16="http://schemas.microsoft.com/office/drawing/2014/main" id="{BDE3EC7E-1CCB-C166-2AA1-BA5A84875F1C}"/>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8">
            <a:extLst>
              <a:ext uri="{FF2B5EF4-FFF2-40B4-BE49-F238E27FC236}">
                <a16:creationId xmlns:a16="http://schemas.microsoft.com/office/drawing/2014/main" id="{3E9767E7-BE54-46C9-A0FF-41D75C1F94BD}"/>
              </a:ext>
            </a:extLst>
          </p:cNvPr>
          <p:cNvSpPr>
            <a:spLocks noGrp="1"/>
          </p:cNvSpPr>
          <p:nvPr>
            <p:ph type="title" hasCustomPrompt="1"/>
          </p:nvPr>
        </p:nvSpPr>
        <p:spPr>
          <a:xfrm>
            <a:off x="184402" y="1891145"/>
            <a:ext cx="11823191" cy="2924695"/>
          </a:xfrm>
          <a:prstGeom prst="rect">
            <a:avLst/>
          </a:prstGeom>
        </p:spPr>
        <p:txBody>
          <a:bodyPr lIns="457200" rIns="457200" anchor="ctr">
            <a:noAutofit/>
          </a:bodyPr>
          <a:lstStyle>
            <a:lvl1pPr algn="ctr">
              <a:defRPr sz="6000" cap="all" spc="200" baseline="0">
                <a:solidFill>
                  <a:schemeClr val="bg2"/>
                </a:solidFill>
              </a:defRPr>
            </a:lvl1pPr>
          </a:lstStyle>
          <a:p>
            <a:r>
              <a:rPr lang="en-US"/>
              <a:t>CLICK TO EDIT </a:t>
            </a:r>
            <a:br>
              <a:rPr lang="en-US"/>
            </a:br>
            <a:r>
              <a:rPr lang="en-US"/>
              <a:t>MASTER TITLE STYLE</a:t>
            </a:r>
          </a:p>
        </p:txBody>
      </p:sp>
      <p:sp>
        <p:nvSpPr>
          <p:cNvPr id="3" name="Text Placeholder 12">
            <a:extLst>
              <a:ext uri="{FF2B5EF4-FFF2-40B4-BE49-F238E27FC236}">
                <a16:creationId xmlns:a16="http://schemas.microsoft.com/office/drawing/2014/main" id="{FE534992-BDD1-87FD-D208-50CE8BFAF9CB}"/>
              </a:ext>
            </a:extLst>
          </p:cNvPr>
          <p:cNvSpPr>
            <a:spLocks noGrp="1"/>
          </p:cNvSpPr>
          <p:nvPr>
            <p:ph type="body" sz="quarter" idx="11" hasCustomPrompt="1"/>
          </p:nvPr>
        </p:nvSpPr>
        <p:spPr>
          <a:xfrm>
            <a:off x="184402" y="4816017"/>
            <a:ext cx="11823700" cy="1081088"/>
          </a:xfrm>
          <a:prstGeom prst="rect">
            <a:avLst/>
          </a:prstGeom>
          <a:solidFill>
            <a:schemeClr val="bg2"/>
          </a:solidFill>
        </p:spPr>
        <p:txBody>
          <a:bodyPr anchor="ctr"/>
          <a:lstStyle>
            <a:lvl1pPr algn="ctr">
              <a:defRPr sz="2000" b="1" cap="all" spc="200" baseline="0">
                <a:solidFill>
                  <a:schemeClr val="tx1"/>
                </a:solidFill>
              </a:defRPr>
            </a:lvl1pPr>
          </a:lstStyle>
          <a:p>
            <a:pPr lvl="0"/>
            <a:r>
              <a:rPr lang="en-US"/>
              <a:t>FIRSTNAME LASTNAME, MD, MPH</a:t>
            </a:r>
            <a:br>
              <a:rPr lang="en-US"/>
            </a:br>
            <a:r>
              <a:rPr lang="en-US"/>
              <a:t>TITLE OR POSITION</a:t>
            </a:r>
          </a:p>
        </p:txBody>
      </p:sp>
    </p:spTree>
    <p:extLst>
      <p:ext uri="{BB962C8B-B14F-4D97-AF65-F5344CB8AC3E}">
        <p14:creationId xmlns:p14="http://schemas.microsoft.com/office/powerpoint/2010/main" val="1399636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Master" preserve="1" userDrawn="1">
  <p:cSld name="Data Slide, Three Colors">
    <p:bg>
      <p:bgRef idx="1001">
        <a:schemeClr val="bg1"/>
      </p:bgRef>
    </p:bg>
    <p:spTree>
      <p:nvGrpSpPr>
        <p:cNvPr id="1" name="Shape 27"/>
        <p:cNvGrpSpPr/>
        <p:nvPr/>
      </p:nvGrpSpPr>
      <p:grpSpPr>
        <a:xfrm>
          <a:off x="0" y="0"/>
          <a:ext cx="0" cy="0"/>
          <a:chOff x="0" y="0"/>
          <a:chExt cx="0" cy="0"/>
        </a:xfrm>
      </p:grpSpPr>
      <p:sp>
        <p:nvSpPr>
          <p:cNvPr id="5" name="Rounded Rectangle 10">
            <a:extLst>
              <a:ext uri="{FF2B5EF4-FFF2-40B4-BE49-F238E27FC236}">
                <a16:creationId xmlns:a16="http://schemas.microsoft.com/office/drawing/2014/main" id="{4C491117-ED8F-597D-1DFE-B398C63A7002}"/>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10">
            <a:extLst>
              <a:ext uri="{FF2B5EF4-FFF2-40B4-BE49-F238E27FC236}">
                <a16:creationId xmlns:a16="http://schemas.microsoft.com/office/drawing/2014/main" id="{C7F85943-0328-7618-6251-E4D956998ADA}"/>
              </a:ext>
            </a:extLst>
          </p:cNvPr>
          <p:cNvSpPr/>
          <p:nvPr userDrawn="1"/>
        </p:nvSpPr>
        <p:spPr>
          <a:xfrm rot="16200000">
            <a:off x="5527527" y="-2223843"/>
            <a:ext cx="1265364" cy="8466425"/>
          </a:xfrm>
          <a:prstGeom prst="roundRect">
            <a:avLst>
              <a:gd name="adj" fmla="val 11356"/>
            </a:avLst>
          </a:pr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data SLIDE TITLE IN ALL CAPS GOES HERE</a:t>
            </a:r>
          </a:p>
        </p:txBody>
      </p:sp>
      <p:pic>
        <p:nvPicPr>
          <p:cNvPr id="8" name="Picture 7" descr="A black and purple sign&#10;&#10;Description automatically generated">
            <a:extLst>
              <a:ext uri="{FF2B5EF4-FFF2-40B4-BE49-F238E27FC236}">
                <a16:creationId xmlns:a16="http://schemas.microsoft.com/office/drawing/2014/main" id="{319E7452-B69C-5209-DB6E-F7804A3BE0A8}"/>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solidFill>
            <a:srgbClr val="43275D"/>
          </a:solid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1" name="Rounded Rectangle 10">
            <a:extLst>
              <a:ext uri="{FF2B5EF4-FFF2-40B4-BE49-F238E27FC236}">
                <a16:creationId xmlns:a16="http://schemas.microsoft.com/office/drawing/2014/main" id="{4F42AF65-9BB9-0E7F-E814-738F21922644}"/>
              </a:ext>
            </a:extLst>
          </p:cNvPr>
          <p:cNvSpPr/>
          <p:nvPr userDrawn="1"/>
        </p:nvSpPr>
        <p:spPr>
          <a:xfrm rot="16200000">
            <a:off x="5527527" y="-692459"/>
            <a:ext cx="1265364" cy="8466425"/>
          </a:xfrm>
          <a:prstGeom prst="roundRect">
            <a:avLst>
              <a:gd name="adj" fmla="val 11356"/>
            </a:avLst>
          </a:prstGeom>
          <a:solidFill>
            <a:srgbClr val="FAC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95DBF7DD-9B38-F27D-2136-CFDB45CC2BEA}"/>
              </a:ext>
            </a:extLst>
          </p:cNvPr>
          <p:cNvSpPr/>
          <p:nvPr userDrawn="1"/>
        </p:nvSpPr>
        <p:spPr>
          <a:xfrm rot="16200000">
            <a:off x="5573046" y="846453"/>
            <a:ext cx="1265364" cy="8466424"/>
          </a:xfrm>
          <a:prstGeom prst="roundRect">
            <a:avLst>
              <a:gd name="adj" fmla="val 11356"/>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16">
            <a:extLst>
              <a:ext uri="{FF2B5EF4-FFF2-40B4-BE49-F238E27FC236}">
                <a16:creationId xmlns:a16="http://schemas.microsoft.com/office/drawing/2014/main" id="{7B3C12E2-45A6-B565-128F-48350C0D2A2A}"/>
              </a:ext>
            </a:extLst>
          </p:cNvPr>
          <p:cNvSpPr>
            <a:spLocks noGrp="1"/>
          </p:cNvSpPr>
          <p:nvPr>
            <p:ph type="body" sz="quarter" idx="10" hasCustomPrompt="1"/>
          </p:nvPr>
        </p:nvSpPr>
        <p:spPr>
          <a:xfrm>
            <a:off x="1926995" y="1375016"/>
            <a:ext cx="2132012" cy="1265238"/>
          </a:xfrm>
          <a:prstGeom prst="rect">
            <a:avLst/>
          </a:prstGeom>
        </p:spPr>
        <p:txBody>
          <a:bodyPr lIns="274320" anchor="ctr"/>
          <a:lstStyle>
            <a:lvl1pPr>
              <a:defRPr sz="2400">
                <a:solidFill>
                  <a:schemeClr val="accent1"/>
                </a:solidFill>
              </a:defRPr>
            </a:lvl1pPr>
          </a:lstStyle>
          <a:p>
            <a:pPr>
              <a:lnSpc>
                <a:spcPts val="3000"/>
              </a:lnSpc>
              <a:spcAft>
                <a:spcPts val="1800"/>
              </a:spcAft>
            </a:pPr>
            <a:r>
              <a:rPr lang="en-US" sz="2000" b="1" spc="300">
                <a:solidFill>
                  <a:srgbClr val="FACE00"/>
                </a:solidFill>
                <a:latin typeface="Oswald" panose="02000503000000000000" pitchFamily="2" charset="0"/>
              </a:rPr>
              <a:t>$500 </a:t>
            </a:r>
            <a:br>
              <a:rPr lang="en-US" sz="2000" b="1" spc="300">
                <a:solidFill>
                  <a:srgbClr val="FACE00"/>
                </a:solidFill>
                <a:latin typeface="Oswald" panose="02000503000000000000" pitchFamily="2" charset="0"/>
              </a:rPr>
            </a:br>
            <a:r>
              <a:rPr lang="en-US" sz="2000" b="1" spc="300">
                <a:solidFill>
                  <a:srgbClr val="FACE00"/>
                </a:solidFill>
                <a:latin typeface="Oswald" panose="02000503000000000000" pitchFamily="2" charset="0"/>
              </a:rPr>
              <a:t>MILLION</a:t>
            </a:r>
            <a:endParaRPr lang="en-US" sz="2000">
              <a:solidFill>
                <a:schemeClr val="bg1"/>
              </a:solidFill>
              <a:latin typeface="Oswald" panose="02000503000000000000" pitchFamily="2" charset="0"/>
            </a:endParaRPr>
          </a:p>
        </p:txBody>
      </p:sp>
      <p:sp>
        <p:nvSpPr>
          <p:cNvPr id="18" name="Text Placeholder 16">
            <a:extLst>
              <a:ext uri="{FF2B5EF4-FFF2-40B4-BE49-F238E27FC236}">
                <a16:creationId xmlns:a16="http://schemas.microsoft.com/office/drawing/2014/main" id="{3F091DA3-EA1D-78A6-D005-1CB900EE0BA4}"/>
              </a:ext>
            </a:extLst>
          </p:cNvPr>
          <p:cNvSpPr>
            <a:spLocks noGrp="1"/>
          </p:cNvSpPr>
          <p:nvPr>
            <p:ph type="body" sz="quarter" idx="11" hasCustomPrompt="1"/>
          </p:nvPr>
        </p:nvSpPr>
        <p:spPr>
          <a:xfrm>
            <a:off x="1926995" y="2911898"/>
            <a:ext cx="2132012" cy="1265238"/>
          </a:xfrm>
          <a:prstGeom prst="rect">
            <a:avLst/>
          </a:prstGeom>
        </p:spPr>
        <p:txBody>
          <a:bodyPr lIns="274320" anchor="ctr"/>
          <a:lstStyle>
            <a:lvl1pPr>
              <a:defRPr sz="2600" b="0"/>
            </a:lvl1pPr>
          </a:lstStyle>
          <a:p>
            <a:pPr>
              <a:lnSpc>
                <a:spcPts val="3000"/>
              </a:lnSpc>
              <a:spcAft>
                <a:spcPts val="1800"/>
              </a:spcAft>
            </a:pPr>
            <a:r>
              <a:rPr lang="en-US" sz="2000" b="1" spc="300">
                <a:solidFill>
                  <a:srgbClr val="212121"/>
                </a:solidFill>
                <a:latin typeface="Oswald" panose="02000503000000000000" pitchFamily="2" charset="0"/>
              </a:rPr>
              <a:t>$500 </a:t>
            </a:r>
            <a:br>
              <a:rPr lang="en-US" sz="2000" b="1" spc="300">
                <a:solidFill>
                  <a:srgbClr val="212121"/>
                </a:solidFill>
                <a:latin typeface="Oswald" panose="02000503000000000000" pitchFamily="2" charset="0"/>
              </a:rPr>
            </a:br>
            <a:r>
              <a:rPr lang="en-US" sz="2000" b="1" spc="300">
                <a:solidFill>
                  <a:srgbClr val="212121"/>
                </a:solidFill>
                <a:latin typeface="Oswald" panose="02000503000000000000" pitchFamily="2" charset="0"/>
              </a:rPr>
              <a:t>MILLION</a:t>
            </a:r>
            <a:endParaRPr lang="en-US" sz="2000">
              <a:solidFill>
                <a:srgbClr val="212121"/>
              </a:solidFill>
              <a:latin typeface="Oswald" panose="02000503000000000000" pitchFamily="2" charset="0"/>
            </a:endParaRPr>
          </a:p>
        </p:txBody>
      </p:sp>
      <p:sp>
        <p:nvSpPr>
          <p:cNvPr id="19" name="Text Placeholder 16">
            <a:extLst>
              <a:ext uri="{FF2B5EF4-FFF2-40B4-BE49-F238E27FC236}">
                <a16:creationId xmlns:a16="http://schemas.microsoft.com/office/drawing/2014/main" id="{20C3CE79-90C0-6033-FC75-F9ADA3190514}"/>
              </a:ext>
            </a:extLst>
          </p:cNvPr>
          <p:cNvSpPr>
            <a:spLocks noGrp="1"/>
          </p:cNvSpPr>
          <p:nvPr>
            <p:ph type="body" sz="quarter" idx="12" hasCustomPrompt="1"/>
          </p:nvPr>
        </p:nvSpPr>
        <p:spPr>
          <a:xfrm>
            <a:off x="1968505" y="4438008"/>
            <a:ext cx="2132012" cy="1265238"/>
          </a:xfrm>
          <a:prstGeom prst="rect">
            <a:avLst/>
          </a:prstGeom>
        </p:spPr>
        <p:txBody>
          <a:bodyPr lIns="274320" anchor="ctr"/>
          <a:lstStyle>
            <a:lvl1pPr>
              <a:defRPr sz="2400"/>
            </a:lvl1pPr>
          </a:lstStyle>
          <a:p>
            <a:pPr>
              <a:lnSpc>
                <a:spcPts val="3000"/>
              </a:lnSpc>
              <a:spcAft>
                <a:spcPts val="1800"/>
              </a:spcAft>
            </a:pPr>
            <a:r>
              <a:rPr lang="en-US" sz="2000" b="1" spc="300">
                <a:solidFill>
                  <a:srgbClr val="212121"/>
                </a:solidFill>
                <a:latin typeface="Oswald" panose="02000503000000000000" pitchFamily="2" charset="0"/>
              </a:rPr>
              <a:t>$500 </a:t>
            </a:r>
            <a:br>
              <a:rPr lang="en-US" sz="2000" b="1" spc="300">
                <a:solidFill>
                  <a:srgbClr val="212121"/>
                </a:solidFill>
                <a:latin typeface="Oswald" panose="02000503000000000000" pitchFamily="2" charset="0"/>
              </a:rPr>
            </a:br>
            <a:r>
              <a:rPr lang="en-US" sz="2000" b="1" spc="300">
                <a:solidFill>
                  <a:srgbClr val="212121"/>
                </a:solidFill>
                <a:latin typeface="Oswald" panose="02000503000000000000" pitchFamily="2" charset="0"/>
              </a:rPr>
              <a:t>MILLION</a:t>
            </a:r>
            <a:endParaRPr lang="en-US" sz="2000">
              <a:solidFill>
                <a:srgbClr val="212121"/>
              </a:solidFill>
              <a:latin typeface="Oswald" panose="02000503000000000000" pitchFamily="2" charset="0"/>
            </a:endParaRPr>
          </a:p>
        </p:txBody>
      </p:sp>
      <p:sp>
        <p:nvSpPr>
          <p:cNvPr id="22" name="Text Placeholder 20">
            <a:extLst>
              <a:ext uri="{FF2B5EF4-FFF2-40B4-BE49-F238E27FC236}">
                <a16:creationId xmlns:a16="http://schemas.microsoft.com/office/drawing/2014/main" id="{22BF3E75-0840-0A91-5575-A96959647954}"/>
              </a:ext>
            </a:extLst>
          </p:cNvPr>
          <p:cNvSpPr>
            <a:spLocks noGrp="1"/>
          </p:cNvSpPr>
          <p:nvPr>
            <p:ph type="body" sz="quarter" idx="14" hasCustomPrompt="1"/>
          </p:nvPr>
        </p:nvSpPr>
        <p:spPr>
          <a:xfrm>
            <a:off x="4059238" y="2915725"/>
            <a:ext cx="6334125" cy="1265238"/>
          </a:xfrm>
          <a:prstGeom prst="rect">
            <a:avLst/>
          </a:prstGeom>
        </p:spPr>
        <p:txBody>
          <a:bodyPr anchor="ctr"/>
          <a:lstStyle>
            <a:lvl1pPr>
              <a:defRPr>
                <a:solidFill>
                  <a:srgbClr val="212121"/>
                </a:solidFill>
              </a:defRPr>
            </a:lvl1pPr>
          </a:lstStyle>
          <a:p>
            <a:pPr>
              <a:spcAft>
                <a:spcPts val="1800"/>
              </a:spcAft>
            </a:pPr>
            <a:r>
              <a:rPr lang="en-US" sz="2000">
                <a:solidFill>
                  <a:schemeClr val="tx1"/>
                </a:solidFill>
                <a:latin typeface="Arial" panose="020B0604020202020204" pitchFamily="34" charset="0"/>
                <a:cs typeface="Arial" panose="020B0604020202020204" pitchFamily="34" charset="0"/>
              </a:rPr>
              <a:t>Lorem ipsum dolor sit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 dolor fermentum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a:t>
            </a:r>
          </a:p>
        </p:txBody>
      </p:sp>
      <p:sp>
        <p:nvSpPr>
          <p:cNvPr id="23" name="Text Placeholder 20">
            <a:extLst>
              <a:ext uri="{FF2B5EF4-FFF2-40B4-BE49-F238E27FC236}">
                <a16:creationId xmlns:a16="http://schemas.microsoft.com/office/drawing/2014/main" id="{C96A2EBF-5BDD-0ACD-5695-B20FEFCB7C58}"/>
              </a:ext>
            </a:extLst>
          </p:cNvPr>
          <p:cNvSpPr>
            <a:spLocks noGrp="1"/>
          </p:cNvSpPr>
          <p:nvPr>
            <p:ph type="body" sz="quarter" idx="15" hasCustomPrompt="1"/>
          </p:nvPr>
        </p:nvSpPr>
        <p:spPr>
          <a:xfrm>
            <a:off x="4100517" y="4459575"/>
            <a:ext cx="6334125" cy="1265238"/>
          </a:xfrm>
          <a:prstGeom prst="rect">
            <a:avLst/>
          </a:prstGeom>
        </p:spPr>
        <p:txBody>
          <a:bodyPr anchor="ctr"/>
          <a:lstStyle/>
          <a:p>
            <a:pPr>
              <a:spcAft>
                <a:spcPts val="1800"/>
              </a:spcAft>
            </a:pPr>
            <a:r>
              <a:rPr lang="en-US" sz="2000">
                <a:solidFill>
                  <a:schemeClr val="tx1"/>
                </a:solidFill>
                <a:latin typeface="Arial" panose="020B0604020202020204" pitchFamily="34" charset="0"/>
                <a:cs typeface="Arial" panose="020B0604020202020204" pitchFamily="34" charset="0"/>
              </a:rPr>
              <a:t>Lorem ipsum dolor sit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 dolor fermentum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a:t>
            </a:r>
          </a:p>
        </p:txBody>
      </p:sp>
      <p:sp>
        <p:nvSpPr>
          <p:cNvPr id="10" name="TextBox 9">
            <a:extLst>
              <a:ext uri="{FF2B5EF4-FFF2-40B4-BE49-F238E27FC236}">
                <a16:creationId xmlns:a16="http://schemas.microsoft.com/office/drawing/2014/main" id="{6024982C-959E-B08D-8A12-E7FB242F69B8}"/>
              </a:ext>
            </a:extLst>
          </p:cNvPr>
          <p:cNvSpPr txBox="1"/>
          <p:nvPr userDrawn="1"/>
        </p:nvSpPr>
        <p:spPr>
          <a:xfrm>
            <a:off x="4059007" y="1439501"/>
            <a:ext cx="6334356" cy="954300"/>
          </a:xfrm>
          <a:prstGeom prst="rect">
            <a:avLst/>
          </a:prstGeom>
          <a:noFill/>
        </p:spPr>
        <p:txBody>
          <a:bodyPr wrap="square" rtlCol="0" anchor="ctr" anchorCtr="0">
            <a:spAutoFit/>
          </a:bodyPr>
          <a:lstStyle/>
          <a:p>
            <a:r>
              <a:rPr lang="en-US">
                <a:solidFill>
                  <a:schemeClr val="bg2"/>
                </a:solidFill>
              </a:rPr>
              <a:t>Lorem ipsum dolor sit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sed dolor fermentum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sed.</a:t>
            </a:r>
          </a:p>
        </p:txBody>
      </p:sp>
    </p:spTree>
    <p:extLst>
      <p:ext uri="{BB962C8B-B14F-4D97-AF65-F5344CB8AC3E}">
        <p14:creationId xmlns:p14="http://schemas.microsoft.com/office/powerpoint/2010/main" val="2973299547"/>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Section Master" preserve="1" userDrawn="1">
  <p:cSld name="Quote Definition, Light Purple on Dark Purple">
    <p:bg>
      <p:bgPr>
        <a:solidFill>
          <a:srgbClr val="29183C"/>
        </a:solidFill>
        <a:effectLst/>
      </p:bgPr>
    </p:bg>
    <p:spTree>
      <p:nvGrpSpPr>
        <p:cNvPr id="1" name="Shape 27"/>
        <p:cNvGrpSpPr/>
        <p:nvPr/>
      </p:nvGrpSpPr>
      <p:grpSpPr>
        <a:xfrm>
          <a:off x="0" y="0"/>
          <a:ext cx="0" cy="0"/>
          <a:chOff x="0" y="0"/>
          <a:chExt cx="0" cy="0"/>
        </a:xfrm>
      </p:grpSpPr>
      <p:sp>
        <p:nvSpPr>
          <p:cNvPr id="23" name="Freeform 58">
            <a:extLst>
              <a:ext uri="{FF2B5EF4-FFF2-40B4-BE49-F238E27FC236}">
                <a16:creationId xmlns:a16="http://schemas.microsoft.com/office/drawing/2014/main" id="{FA5A414E-09F8-6BC6-187C-DEE1ED546983}"/>
              </a:ext>
            </a:extLst>
          </p:cNvPr>
          <p:cNvSpPr>
            <a:spLocks/>
          </p:cNvSpPr>
          <p:nvPr userDrawn="1"/>
        </p:nvSpPr>
        <p:spPr bwMode="white">
          <a:xfrm flipH="1">
            <a:off x="576470" y="215650"/>
            <a:ext cx="1161553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rgbClr val="29183C"/>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ea typeface="+mn-ea"/>
              <a:cs typeface="+mn-cs"/>
              <a:sym typeface="Trebuchet MS" panose="020B0603020202020204" pitchFamily="34" charset="0"/>
            </a:endParaRPr>
          </a:p>
        </p:txBody>
      </p:sp>
      <p:sp>
        <p:nvSpPr>
          <p:cNvPr id="21" name="Freeform 58">
            <a:extLst>
              <a:ext uri="{FF2B5EF4-FFF2-40B4-BE49-F238E27FC236}">
                <a16:creationId xmlns:a16="http://schemas.microsoft.com/office/drawing/2014/main" id="{1EB19DE9-D718-99A6-9847-96142045FD17}"/>
              </a:ext>
            </a:extLst>
          </p:cNvPr>
          <p:cNvSpPr>
            <a:spLocks/>
          </p:cNvSpPr>
          <p:nvPr userDrawn="1"/>
        </p:nvSpPr>
        <p:spPr bwMode="white">
          <a:xfrm flipH="1">
            <a:off x="848138" y="215651"/>
            <a:ext cx="11044842" cy="4877118"/>
          </a:xfrm>
          <a:prstGeom prst="roundRect">
            <a:avLst/>
          </a:prstGeom>
          <a:solidFill>
            <a:srgbClr val="43285D"/>
          </a:solidFill>
          <a:ln>
            <a:no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endParaRPr lang="en-US">
              <a:latin typeface="+mn-lt"/>
              <a:ea typeface="+mn-ea"/>
              <a:cs typeface="+mn-cs"/>
              <a:sym typeface="Trebuchet MS" panose="020B0603020202020204" pitchFamily="34" charset="0"/>
            </a:endParaRPr>
          </a:p>
        </p:txBody>
      </p:sp>
      <p:sp>
        <p:nvSpPr>
          <p:cNvPr id="3" name="Title 2">
            <a:extLst>
              <a:ext uri="{FF2B5EF4-FFF2-40B4-BE49-F238E27FC236}">
                <a16:creationId xmlns:a16="http://schemas.microsoft.com/office/drawing/2014/main" id="{FF689248-315B-98BA-44B0-3F0BEF6D3350}"/>
              </a:ext>
            </a:extLst>
          </p:cNvPr>
          <p:cNvSpPr>
            <a:spLocks noGrp="1"/>
          </p:cNvSpPr>
          <p:nvPr>
            <p:ph type="title" hasCustomPrompt="1"/>
          </p:nvPr>
        </p:nvSpPr>
        <p:spPr>
          <a:xfrm>
            <a:off x="887895" y="493110"/>
            <a:ext cx="11044841" cy="943693"/>
          </a:xfrm>
          <a:prstGeom prst="rect">
            <a:avLst/>
          </a:prstGeom>
        </p:spPr>
        <p:txBody>
          <a:bodyPr wrap="none" lIns="457200" tIns="91440" rIns="457200" bIns="91440" anchor="ctr" anchorCtr="0">
            <a:normAutofit/>
          </a:bodyPr>
          <a:lstStyle>
            <a:lvl1pPr algn="ctr">
              <a:lnSpc>
                <a:spcPct val="100000"/>
              </a:lnSpc>
              <a:defRPr sz="7200" b="1" cap="all" baseline="0">
                <a:solidFill>
                  <a:schemeClr val="bg2"/>
                </a:solidFill>
                <a:latin typeface="+mj-lt"/>
              </a:defRPr>
            </a:lvl1pPr>
          </a:lstStyle>
          <a:p>
            <a:r>
              <a:rPr lang="en-US"/>
              <a:t>Definition</a:t>
            </a:r>
          </a:p>
        </p:txBody>
      </p:sp>
      <p:sp>
        <p:nvSpPr>
          <p:cNvPr id="12" name="Text Placeholder 11">
            <a:extLst>
              <a:ext uri="{FF2B5EF4-FFF2-40B4-BE49-F238E27FC236}">
                <a16:creationId xmlns:a16="http://schemas.microsoft.com/office/drawing/2014/main" id="{4C191946-21D5-DA2F-FD95-A693317BE1D5}"/>
              </a:ext>
            </a:extLst>
          </p:cNvPr>
          <p:cNvSpPr>
            <a:spLocks noGrp="1"/>
          </p:cNvSpPr>
          <p:nvPr>
            <p:ph type="body" sz="quarter" idx="11" hasCustomPrompt="1"/>
          </p:nvPr>
        </p:nvSpPr>
        <p:spPr>
          <a:xfrm>
            <a:off x="1177447" y="1721101"/>
            <a:ext cx="10438083" cy="3126472"/>
          </a:xfrm>
          <a:prstGeom prst="rect">
            <a:avLst/>
          </a:prstGeom>
        </p:spPr>
        <p:txBody>
          <a:bodyPr lIns="457200" tIns="91440" rIns="457200" bIns="91440" anchor="t" anchorCtr="0"/>
          <a:lstStyle>
            <a:lvl1pPr algn="l">
              <a:defRPr sz="3600">
                <a:solidFill>
                  <a:schemeClr val="bg2"/>
                </a:solidFill>
              </a:defRPr>
            </a:lvl1pPr>
          </a:lstStyle>
          <a:p>
            <a:pPr lvl="0"/>
            <a:r>
              <a:rPr lang="en-US"/>
              <a:t>“Click to edit quote text slide”</a:t>
            </a:r>
          </a:p>
        </p:txBody>
      </p:sp>
      <p:sp>
        <p:nvSpPr>
          <p:cNvPr id="27" name="Speech Bubble: Oval 26">
            <a:extLst>
              <a:ext uri="{FF2B5EF4-FFF2-40B4-BE49-F238E27FC236}">
                <a16:creationId xmlns:a16="http://schemas.microsoft.com/office/drawing/2014/main" id="{352CA4E7-1258-D981-388B-3C3ADAC81BC9}"/>
              </a:ext>
            </a:extLst>
          </p:cNvPr>
          <p:cNvSpPr/>
          <p:nvPr userDrawn="1"/>
        </p:nvSpPr>
        <p:spPr>
          <a:xfrm>
            <a:off x="887895" y="3535185"/>
            <a:ext cx="4608443" cy="1563227"/>
          </a:xfrm>
          <a:prstGeom prst="wedgeEllipseCallout">
            <a:avLst>
              <a:gd name="adj1" fmla="val -20470"/>
              <a:gd name="adj2" fmla="val 109046"/>
            </a:avLst>
          </a:prstGeom>
          <a:solidFill>
            <a:srgbClr val="4328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ext Placeholder 13">
            <a:extLst>
              <a:ext uri="{FF2B5EF4-FFF2-40B4-BE49-F238E27FC236}">
                <a16:creationId xmlns:a16="http://schemas.microsoft.com/office/drawing/2014/main" id="{68197A22-F271-BD09-6597-EAB2F77FF124}"/>
              </a:ext>
            </a:extLst>
          </p:cNvPr>
          <p:cNvSpPr>
            <a:spLocks noGrp="1"/>
          </p:cNvSpPr>
          <p:nvPr>
            <p:ph type="body" sz="quarter" idx="10" hasCustomPrompt="1"/>
          </p:nvPr>
        </p:nvSpPr>
        <p:spPr>
          <a:xfrm>
            <a:off x="0" y="6287336"/>
            <a:ext cx="12192000" cy="355013"/>
          </a:xfrm>
          <a:prstGeom prst="rect">
            <a:avLst/>
          </a:prstGeom>
        </p:spPr>
        <p:txBody>
          <a:bodyPr/>
          <a:lstStyle>
            <a:lvl1pPr algn="ctr">
              <a:defRPr sz="1800" b="1" cap="all" spc="200" baseline="0">
                <a:solidFill>
                  <a:srgbClr val="FACE00"/>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lvl="0"/>
            <a:r>
              <a:rPr lang="en-US"/>
              <a:t>Other placeholder text </a:t>
            </a:r>
          </a:p>
        </p:txBody>
      </p:sp>
      <p:sp>
        <p:nvSpPr>
          <p:cNvPr id="5" name="TextBox 4">
            <a:extLst>
              <a:ext uri="{FF2B5EF4-FFF2-40B4-BE49-F238E27FC236}">
                <a16:creationId xmlns:a16="http://schemas.microsoft.com/office/drawing/2014/main" id="{F67BDECF-0EEE-B847-0A1E-DE009DC6A0F2}"/>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pic>
        <p:nvPicPr>
          <p:cNvPr id="4" name="Picture 3" descr="A black and white sign with white text&#10;&#10;Description automatically generated">
            <a:extLst>
              <a:ext uri="{FF2B5EF4-FFF2-40B4-BE49-F238E27FC236}">
                <a16:creationId xmlns:a16="http://schemas.microsoft.com/office/drawing/2014/main" id="{587F7A2A-799B-7AAF-10BE-521BBCE43D52}"/>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Tree>
    <p:extLst>
      <p:ext uri="{BB962C8B-B14F-4D97-AF65-F5344CB8AC3E}">
        <p14:creationId xmlns:p14="http://schemas.microsoft.com/office/powerpoint/2010/main" val="329322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Master" preserve="1" userDrawn="1">
  <p:cSld name="Quote Definition, Dark Purple on Light Purple">
    <p:spTree>
      <p:nvGrpSpPr>
        <p:cNvPr id="1" name="Shape 27"/>
        <p:cNvGrpSpPr/>
        <p:nvPr/>
      </p:nvGrpSpPr>
      <p:grpSpPr>
        <a:xfrm>
          <a:off x="0" y="0"/>
          <a:ext cx="0" cy="0"/>
          <a:chOff x="0" y="0"/>
          <a:chExt cx="0" cy="0"/>
        </a:xfrm>
      </p:grpSpPr>
      <p:grpSp>
        <p:nvGrpSpPr>
          <p:cNvPr id="8" name="Group 7">
            <a:extLst>
              <a:ext uri="{FF2B5EF4-FFF2-40B4-BE49-F238E27FC236}">
                <a16:creationId xmlns:a16="http://schemas.microsoft.com/office/drawing/2014/main" id="{BDEE5608-FF7D-4440-211A-F41AE8F2D938}"/>
              </a:ext>
            </a:extLst>
          </p:cNvPr>
          <p:cNvGrpSpPr/>
          <p:nvPr userDrawn="1"/>
        </p:nvGrpSpPr>
        <p:grpSpPr>
          <a:xfrm>
            <a:off x="848138" y="232903"/>
            <a:ext cx="11044842" cy="4882761"/>
            <a:chOff x="848138" y="1"/>
            <a:chExt cx="11044842" cy="4882761"/>
          </a:xfrm>
          <a:solidFill>
            <a:srgbClr val="000000"/>
          </a:solidFill>
        </p:grpSpPr>
        <p:sp>
          <p:nvSpPr>
            <p:cNvPr id="6" name="Freeform 58">
              <a:extLst>
                <a:ext uri="{FF2B5EF4-FFF2-40B4-BE49-F238E27FC236}">
                  <a16:creationId xmlns:a16="http://schemas.microsoft.com/office/drawing/2014/main" id="{51A47776-129B-84AF-C626-0C54DF78A110}"/>
                </a:ext>
              </a:extLst>
            </p:cNvPr>
            <p:cNvSpPr>
              <a:spLocks/>
            </p:cNvSpPr>
            <p:nvPr userDrawn="1"/>
          </p:nvSpPr>
          <p:spPr bwMode="white">
            <a:xfrm flipH="1">
              <a:off x="848138" y="1"/>
              <a:ext cx="11044842" cy="4877118"/>
            </a:xfrm>
            <a:prstGeom prst="roundRect">
              <a:avLst/>
            </a:prstGeom>
            <a:solidFill>
              <a:srgbClr val="29183C"/>
            </a:solidFill>
            <a:ln>
              <a:no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endParaRPr lang="en-US">
                <a:solidFill>
                  <a:schemeClr val="bg1"/>
                </a:solidFill>
                <a:latin typeface="+mn-lt"/>
                <a:ea typeface="+mn-ea"/>
                <a:cs typeface="+mn-cs"/>
                <a:sym typeface="Trebuchet MS" panose="020B0603020202020204" pitchFamily="34" charset="0"/>
              </a:endParaRPr>
            </a:p>
          </p:txBody>
        </p:sp>
        <p:sp>
          <p:nvSpPr>
            <p:cNvPr id="7" name="Speech Bubble: Oval 6">
              <a:extLst>
                <a:ext uri="{FF2B5EF4-FFF2-40B4-BE49-F238E27FC236}">
                  <a16:creationId xmlns:a16="http://schemas.microsoft.com/office/drawing/2014/main" id="{DB4B7F0B-4190-8F3D-E045-22DA5B5F463D}"/>
                </a:ext>
              </a:extLst>
            </p:cNvPr>
            <p:cNvSpPr/>
            <p:nvPr userDrawn="1"/>
          </p:nvSpPr>
          <p:spPr>
            <a:xfrm>
              <a:off x="887895" y="3319535"/>
              <a:ext cx="4608443" cy="1563227"/>
            </a:xfrm>
            <a:prstGeom prst="wedgeEllipseCallout">
              <a:avLst>
                <a:gd name="adj1" fmla="val -20470"/>
                <a:gd name="adj2" fmla="val 109046"/>
              </a:avLst>
            </a:prstGeom>
            <a:solidFill>
              <a:srgbClr val="2918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
        <p:nvSpPr>
          <p:cNvPr id="9" name="Title 2">
            <a:extLst>
              <a:ext uri="{FF2B5EF4-FFF2-40B4-BE49-F238E27FC236}">
                <a16:creationId xmlns:a16="http://schemas.microsoft.com/office/drawing/2014/main" id="{9A4A07C7-2067-579C-B8D2-FC6AEBDD8CA2}"/>
              </a:ext>
            </a:extLst>
          </p:cNvPr>
          <p:cNvSpPr>
            <a:spLocks noGrp="1"/>
          </p:cNvSpPr>
          <p:nvPr>
            <p:ph type="title" hasCustomPrompt="1"/>
          </p:nvPr>
        </p:nvSpPr>
        <p:spPr>
          <a:xfrm>
            <a:off x="887895" y="493110"/>
            <a:ext cx="11005085" cy="943693"/>
          </a:xfrm>
          <a:prstGeom prst="rect">
            <a:avLst/>
          </a:prstGeom>
        </p:spPr>
        <p:txBody>
          <a:bodyPr lIns="457200" tIns="91440" rIns="457200" bIns="91440" anchor="ctr" anchorCtr="0">
            <a:normAutofit/>
          </a:bodyPr>
          <a:lstStyle>
            <a:lvl1pPr algn="ctr">
              <a:lnSpc>
                <a:spcPct val="100000"/>
              </a:lnSpc>
              <a:defRPr sz="7200" b="1" cap="all" baseline="0">
                <a:solidFill>
                  <a:schemeClr val="bg2"/>
                </a:solidFill>
                <a:latin typeface="+mj-lt"/>
              </a:defRPr>
            </a:lvl1pPr>
          </a:lstStyle>
          <a:p>
            <a:r>
              <a:rPr lang="en-US"/>
              <a:t>Definition</a:t>
            </a:r>
          </a:p>
        </p:txBody>
      </p:sp>
      <p:sp>
        <p:nvSpPr>
          <p:cNvPr id="2" name="TextBox 1">
            <a:extLst>
              <a:ext uri="{FF2B5EF4-FFF2-40B4-BE49-F238E27FC236}">
                <a16:creationId xmlns:a16="http://schemas.microsoft.com/office/drawing/2014/main" id="{028242B8-AF99-559D-1D96-B8210DDB7EEA}"/>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3" name="Text Placeholder 11">
            <a:extLst>
              <a:ext uri="{FF2B5EF4-FFF2-40B4-BE49-F238E27FC236}">
                <a16:creationId xmlns:a16="http://schemas.microsoft.com/office/drawing/2014/main" id="{35525500-F7DB-A36A-3D58-4C2873BA6B3A}"/>
              </a:ext>
            </a:extLst>
          </p:cNvPr>
          <p:cNvSpPr>
            <a:spLocks noGrp="1"/>
          </p:cNvSpPr>
          <p:nvPr>
            <p:ph type="body" sz="quarter" idx="11" hasCustomPrompt="1"/>
          </p:nvPr>
        </p:nvSpPr>
        <p:spPr>
          <a:xfrm>
            <a:off x="1177447" y="1721101"/>
            <a:ext cx="10438083" cy="3126472"/>
          </a:xfrm>
          <a:prstGeom prst="rect">
            <a:avLst/>
          </a:prstGeom>
        </p:spPr>
        <p:txBody>
          <a:bodyPr anchor="t" anchorCtr="0"/>
          <a:lstStyle>
            <a:lvl1pPr algn="l">
              <a:defRPr sz="3600">
                <a:solidFill>
                  <a:schemeClr val="bg2"/>
                </a:solidFill>
              </a:defRPr>
            </a:lvl1pPr>
          </a:lstStyle>
          <a:p>
            <a:pPr lvl="0"/>
            <a:r>
              <a:rPr lang="en-US"/>
              <a:t>“Click to edit quote text slide”</a:t>
            </a:r>
          </a:p>
        </p:txBody>
      </p:sp>
      <p:sp>
        <p:nvSpPr>
          <p:cNvPr id="5" name="Text Placeholder 13">
            <a:extLst>
              <a:ext uri="{FF2B5EF4-FFF2-40B4-BE49-F238E27FC236}">
                <a16:creationId xmlns:a16="http://schemas.microsoft.com/office/drawing/2014/main" id="{58D431E7-EEB1-D0A2-20D9-10272933FA49}"/>
              </a:ext>
            </a:extLst>
          </p:cNvPr>
          <p:cNvSpPr>
            <a:spLocks noGrp="1"/>
          </p:cNvSpPr>
          <p:nvPr>
            <p:ph type="body" sz="quarter" idx="10" hasCustomPrompt="1"/>
          </p:nvPr>
        </p:nvSpPr>
        <p:spPr>
          <a:xfrm>
            <a:off x="0" y="6287336"/>
            <a:ext cx="12192000" cy="355013"/>
          </a:xfrm>
          <a:prstGeom prst="rect">
            <a:avLst/>
          </a:prstGeom>
        </p:spPr>
        <p:txBody>
          <a:bodyPr/>
          <a:lstStyle>
            <a:lvl1pPr algn="ctr">
              <a:defRPr sz="1800" b="1" cap="all" spc="200" baseline="0">
                <a:solidFill>
                  <a:srgbClr val="FACE00"/>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lvl="0"/>
            <a:r>
              <a:rPr lang="en-US"/>
              <a:t>Other placeholder text </a:t>
            </a:r>
          </a:p>
        </p:txBody>
      </p:sp>
      <p:pic>
        <p:nvPicPr>
          <p:cNvPr id="4" name="Picture 3" descr="A black and white sign with white text&#10;&#10;Description automatically generated">
            <a:extLst>
              <a:ext uri="{FF2B5EF4-FFF2-40B4-BE49-F238E27FC236}">
                <a16:creationId xmlns:a16="http://schemas.microsoft.com/office/drawing/2014/main" id="{61541EE4-4FB6-0EA9-06D7-3EFA3F884573}"/>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Tree>
    <p:extLst>
      <p:ext uri="{BB962C8B-B14F-4D97-AF65-F5344CB8AC3E}">
        <p14:creationId xmlns:p14="http://schemas.microsoft.com/office/powerpoint/2010/main" val="633482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Master" preserve="1" userDrawn="1">
  <p:cSld name="Basic White, No Banner">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and purple sign&#10;&#10;Description automatically generated">
            <a:extLst>
              <a:ext uri="{FF2B5EF4-FFF2-40B4-BE49-F238E27FC236}">
                <a16:creationId xmlns:a16="http://schemas.microsoft.com/office/drawing/2014/main" id="{BFA698D5-E895-7B7C-4A0D-BBEFE3298735}"/>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2" name="TextBox 1">
            <a:extLst>
              <a:ext uri="{FF2B5EF4-FFF2-40B4-BE49-F238E27FC236}">
                <a16:creationId xmlns:a16="http://schemas.microsoft.com/office/drawing/2014/main" id="{B37AF91D-F16F-0047-5C1B-7E247D85567F}"/>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Tree>
    <p:extLst>
      <p:ext uri="{BB962C8B-B14F-4D97-AF65-F5344CB8AC3E}">
        <p14:creationId xmlns:p14="http://schemas.microsoft.com/office/powerpoint/2010/main" val="3108817953"/>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End Logo, Purpl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921070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ea typeface="+mn-ea"/>
                <a:cs typeface="+mn-cs"/>
                <a:sym typeface="Trebuchet MS" panose="020B0603020202020204" pitchFamily="34" charset="0"/>
              </a:rPr>
              <a:t>Copyright © 2022 by Boston Consulting Group. All rights reserved.</a:t>
            </a:r>
          </a:p>
        </p:txBody>
      </p:sp>
      <p:pic>
        <p:nvPicPr>
          <p:cNvPr id="8" name="Picture 7" descr="A black and white sign with white text&#10;&#10;Description automatically generated">
            <a:extLst>
              <a:ext uri="{FF2B5EF4-FFF2-40B4-BE49-F238E27FC236}">
                <a16:creationId xmlns:a16="http://schemas.microsoft.com/office/drawing/2014/main" id="{CA0F020E-D83F-37CB-4393-9D6659209FCF}"/>
              </a:ext>
            </a:extLst>
          </p:cNvPr>
          <p:cNvPicPr>
            <a:picLocks noChangeAspect="1"/>
          </p:cNvPicPr>
          <p:nvPr userDrawn="1"/>
        </p:nvPicPr>
        <p:blipFill>
          <a:blip r:embed="rId5"/>
          <a:stretch>
            <a:fillRect/>
          </a:stretch>
        </p:blipFill>
        <p:spPr>
          <a:xfrm>
            <a:off x="3683503" y="2681389"/>
            <a:ext cx="4824994" cy="1228346"/>
          </a:xfrm>
          <a:prstGeom prst="rect">
            <a:avLst/>
          </a:prstGeom>
        </p:spPr>
      </p:pic>
      <p:sp>
        <p:nvSpPr>
          <p:cNvPr id="4" name="TextBox 3">
            <a:extLst>
              <a:ext uri="{FF2B5EF4-FFF2-40B4-BE49-F238E27FC236}">
                <a16:creationId xmlns:a16="http://schemas.microsoft.com/office/drawing/2014/main" id="{1C014CD9-4337-A350-3B0A-A091C58EF504}"/>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Tree>
    <p:extLst>
      <p:ext uri="{BB962C8B-B14F-4D97-AF65-F5344CB8AC3E}">
        <p14:creationId xmlns:p14="http://schemas.microsoft.com/office/powerpoint/2010/main" val="16888449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urpl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921070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ea typeface="+mn-ea"/>
                <a:cs typeface="+mn-cs"/>
                <a:sym typeface="Trebuchet MS" panose="020B0603020202020204" pitchFamily="34" charset="0"/>
              </a:rPr>
              <a:t>Copyright © 2022 by Boston Consulting Group. All rights reserved.</a:t>
            </a:r>
          </a:p>
        </p:txBody>
      </p:sp>
      <p:sp>
        <p:nvSpPr>
          <p:cNvPr id="4" name="TextBox 3">
            <a:extLst>
              <a:ext uri="{FF2B5EF4-FFF2-40B4-BE49-F238E27FC236}">
                <a16:creationId xmlns:a16="http://schemas.microsoft.com/office/drawing/2014/main" id="{1C014CD9-4337-A350-3B0A-A091C58EF504}"/>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3" name="Title 1">
            <a:extLst>
              <a:ext uri="{FF2B5EF4-FFF2-40B4-BE49-F238E27FC236}">
                <a16:creationId xmlns:a16="http://schemas.microsoft.com/office/drawing/2014/main" id="{1882A963-EE17-9732-0325-1B41BDACD3EC}"/>
              </a:ext>
            </a:extLst>
          </p:cNvPr>
          <p:cNvSpPr txBox="1">
            <a:spLocks/>
          </p:cNvSpPr>
          <p:nvPr userDrawn="1"/>
        </p:nvSpPr>
        <p:spPr>
          <a:xfrm>
            <a:off x="184404" y="189395"/>
            <a:ext cx="11777469" cy="6479210"/>
          </a:xfrm>
          <a:prstGeom prst="rect">
            <a:avLst/>
          </a:prstGeom>
        </p:spPr>
        <p:txBody>
          <a:bodyPr vert="horz" lIns="457200" tIns="457200" rIns="457200" bIns="45720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ts val="8400"/>
              </a:lnSpc>
            </a:pPr>
            <a:endParaRPr lang="en-US" sz="6600" b="1" spc="300">
              <a:solidFill>
                <a:schemeClr val="bg1"/>
              </a:solidFill>
              <a:latin typeface="Oswald" panose="02000503000000000000" pitchFamily="2" charset="0"/>
            </a:endParaRPr>
          </a:p>
        </p:txBody>
      </p:sp>
      <p:pic>
        <p:nvPicPr>
          <p:cNvPr id="5" name="Picture 4" descr="A black and white sign with white text&#10;&#10;Description automatically generated">
            <a:extLst>
              <a:ext uri="{FF2B5EF4-FFF2-40B4-BE49-F238E27FC236}">
                <a16:creationId xmlns:a16="http://schemas.microsoft.com/office/drawing/2014/main" id="{9F4E7E77-415F-0F44-10BD-FF1E262CA813}"/>
              </a:ext>
            </a:extLst>
          </p:cNvPr>
          <p:cNvPicPr>
            <a:picLocks noChangeAspect="1"/>
          </p:cNvPicPr>
          <p:nvPr userDrawn="1"/>
        </p:nvPicPr>
        <p:blipFill>
          <a:blip r:embed="rId5">
            <a:alphaModFix amt="80000"/>
          </a:blip>
          <a:stretch>
            <a:fillRect/>
          </a:stretch>
        </p:blipFill>
        <p:spPr>
          <a:xfrm>
            <a:off x="324478" y="6000748"/>
            <a:ext cx="2119163" cy="539496"/>
          </a:xfrm>
          <a:prstGeom prst="rect">
            <a:avLst/>
          </a:prstGeom>
        </p:spPr>
      </p:pic>
      <p:sp>
        <p:nvSpPr>
          <p:cNvPr id="13" name="Title 1">
            <a:extLst>
              <a:ext uri="{FF2B5EF4-FFF2-40B4-BE49-F238E27FC236}">
                <a16:creationId xmlns:a16="http://schemas.microsoft.com/office/drawing/2014/main" id="{40E17968-FBC9-82A1-05BE-75B7BE8A0956}"/>
              </a:ext>
            </a:extLst>
          </p:cNvPr>
          <p:cNvSpPr>
            <a:spLocks noGrp="1"/>
          </p:cNvSpPr>
          <p:nvPr>
            <p:ph type="title" hasCustomPrompt="1"/>
          </p:nvPr>
        </p:nvSpPr>
        <p:spPr>
          <a:xfrm>
            <a:off x="184403" y="780288"/>
            <a:ext cx="11823193" cy="4876800"/>
          </a:xfrm>
          <a:prstGeom prst="rect">
            <a:avLst/>
          </a:prstGeom>
        </p:spPr>
        <p:txBody>
          <a:bodyPr vert="horz" anchor="ctr">
            <a:noAutofit/>
          </a:bodyPr>
          <a:lstStyle>
            <a:lvl1pPr marL="0" algn="ctr" defTabSz="914400" rtl="0" eaLnBrk="1" fontAlgn="auto" latinLnBrk="0" hangingPunct="1">
              <a:lnSpc>
                <a:spcPts val="8000"/>
              </a:lnSpc>
              <a:spcBef>
                <a:spcPts val="0"/>
              </a:spcBef>
              <a:spcAft>
                <a:spcPts val="0"/>
              </a:spcAft>
              <a:defRPr lang="en-US" sz="6600" b="1" kern="1200" cap="all" baseline="0" dirty="0">
                <a:solidFill>
                  <a:schemeClr val="bg2"/>
                </a:solidFill>
                <a:latin typeface="+mj-lt"/>
                <a:ea typeface="+mj-ea"/>
                <a:cs typeface="+mj-cs"/>
                <a:sym typeface="Trebuchet MS" panose="020B0603020202020204" pitchFamily="34" charset="0"/>
              </a:defRPr>
            </a:lvl1pPr>
          </a:lstStyle>
          <a:p>
            <a:r>
              <a:rPr lang="en-US"/>
              <a:t>Big Statement Text </a:t>
            </a:r>
            <a:br>
              <a:rPr lang="en-US"/>
            </a:br>
            <a:r>
              <a:rPr lang="en-US"/>
              <a:t>GOES HERE IN ALL CAPS</a:t>
            </a:r>
            <a:br>
              <a:rPr lang="en-US"/>
            </a:br>
            <a:br>
              <a:rPr lang="en-US"/>
            </a:br>
            <a:r>
              <a:rPr lang="en-US"/>
              <a:t>can also be a section header</a:t>
            </a:r>
          </a:p>
        </p:txBody>
      </p:sp>
    </p:spTree>
    <p:extLst>
      <p:ext uri="{BB962C8B-B14F-4D97-AF65-F5344CB8AC3E}">
        <p14:creationId xmlns:p14="http://schemas.microsoft.com/office/powerpoint/2010/main" val="37127405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Master" preserve="1" userDrawn="1">
  <p:cSld name="Content Slide, 1 Header Row">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ack and purple sign&#10;&#10;Description automatically generated">
            <a:extLst>
              <a:ext uri="{FF2B5EF4-FFF2-40B4-BE49-F238E27FC236}">
                <a16:creationId xmlns:a16="http://schemas.microsoft.com/office/drawing/2014/main" id="{319E7452-B69C-5209-DB6E-F7804A3BE0A8}"/>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1">
            <a:extLst>
              <a:ext uri="{FF2B5EF4-FFF2-40B4-BE49-F238E27FC236}">
                <a16:creationId xmlns:a16="http://schemas.microsoft.com/office/drawing/2014/main" id="{76370506-A60A-52E7-D1E7-743C0CB918CB}"/>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CONTENT SLIDE TITLE IN ALL CAPS GOES HERE</a:t>
            </a:r>
          </a:p>
        </p:txBody>
      </p:sp>
      <p:sp>
        <p:nvSpPr>
          <p:cNvPr id="14" name="Text Placeholder 14">
            <a:extLst>
              <a:ext uri="{FF2B5EF4-FFF2-40B4-BE49-F238E27FC236}">
                <a16:creationId xmlns:a16="http://schemas.microsoft.com/office/drawing/2014/main" id="{C8898BF1-0287-9BD1-9B1A-99CA5178F887}"/>
              </a:ext>
            </a:extLst>
          </p:cNvPr>
          <p:cNvSpPr>
            <a:spLocks noGrp="1"/>
          </p:cNvSpPr>
          <p:nvPr>
            <p:ph type="body" sz="quarter" idx="11" hasCustomPrompt="1"/>
          </p:nvPr>
        </p:nvSpPr>
        <p:spPr>
          <a:xfrm>
            <a:off x="308519" y="1140889"/>
            <a:ext cx="11551787" cy="4724304"/>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26089176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Master" preserve="1" userDrawn="1">
  <p:cSld name="Title, Dark/Light Half">
    <p:bg>
      <p:bgRef idx="1001">
        <a:schemeClr val="bg1"/>
      </p:bgRef>
    </p:bg>
    <p:spTree>
      <p:nvGrpSpPr>
        <p:cNvPr id="1" name="Shape 27"/>
        <p:cNvGrpSpPr/>
        <p:nvPr/>
      </p:nvGrpSpPr>
      <p:grpSpPr>
        <a:xfrm>
          <a:off x="0" y="0"/>
          <a:ext cx="0" cy="0"/>
          <a:chOff x="0" y="0"/>
          <a:chExt cx="0" cy="0"/>
        </a:xfrm>
      </p:grpSpPr>
      <p:sp>
        <p:nvSpPr>
          <p:cNvPr id="5" name="Rounded Rectangle 10">
            <a:extLst>
              <a:ext uri="{FF2B5EF4-FFF2-40B4-BE49-F238E27FC236}">
                <a16:creationId xmlns:a16="http://schemas.microsoft.com/office/drawing/2014/main" id="{0665EDD8-21B9-03B0-FABC-35B0540568DF}"/>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10">
            <a:extLst>
              <a:ext uri="{FF2B5EF4-FFF2-40B4-BE49-F238E27FC236}">
                <a16:creationId xmlns:a16="http://schemas.microsoft.com/office/drawing/2014/main" id="{D779C8B1-2337-A86F-B80B-8D26ABC2098B}"/>
              </a:ext>
            </a:extLst>
          </p:cNvPr>
          <p:cNvSpPr/>
          <p:nvPr userDrawn="1"/>
        </p:nvSpPr>
        <p:spPr>
          <a:xfrm>
            <a:off x="6096000" y="182880"/>
            <a:ext cx="5911596" cy="6492240"/>
          </a:xfrm>
          <a:prstGeom prst="roundRect">
            <a:avLst>
              <a:gd name="adj" fmla="val 3633"/>
            </a:avLst>
          </a:prstGeom>
          <a:solidFill>
            <a:srgbClr val="EDED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5F8F1CD-4233-F6C4-E36A-5C9D178FA143}"/>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3" name="Title 1">
            <a:extLst>
              <a:ext uri="{FF2B5EF4-FFF2-40B4-BE49-F238E27FC236}">
                <a16:creationId xmlns:a16="http://schemas.microsoft.com/office/drawing/2014/main" id="{D14C4797-D43F-DC7A-DE66-F60CA7F1A250}"/>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CONTENT SLIDE TITLE IN ALL CAPS GOES HERE</a:t>
            </a:r>
          </a:p>
        </p:txBody>
      </p:sp>
      <p:sp>
        <p:nvSpPr>
          <p:cNvPr id="2" name="Text Placeholder 14">
            <a:extLst>
              <a:ext uri="{FF2B5EF4-FFF2-40B4-BE49-F238E27FC236}">
                <a16:creationId xmlns:a16="http://schemas.microsoft.com/office/drawing/2014/main" id="{A75354E4-F9B5-6E0A-77AC-7BEAA378F87C}"/>
              </a:ext>
            </a:extLst>
          </p:cNvPr>
          <p:cNvSpPr>
            <a:spLocks noGrp="1"/>
          </p:cNvSpPr>
          <p:nvPr>
            <p:ph type="body" sz="quarter" idx="11" hasCustomPrompt="1"/>
          </p:nvPr>
        </p:nvSpPr>
        <p:spPr>
          <a:xfrm>
            <a:off x="6347012" y="1122218"/>
            <a:ext cx="5604226" cy="5417346"/>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chemeClr val="tx1"/>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chemeClr val="tx1"/>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chemeClr val="tx1"/>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
        <p:nvSpPr>
          <p:cNvPr id="3" name="Text Placeholder 14">
            <a:extLst>
              <a:ext uri="{FF2B5EF4-FFF2-40B4-BE49-F238E27FC236}">
                <a16:creationId xmlns:a16="http://schemas.microsoft.com/office/drawing/2014/main" id="{4AEFD612-16F0-A28F-285E-D8DF7839D360}"/>
              </a:ext>
            </a:extLst>
          </p:cNvPr>
          <p:cNvSpPr>
            <a:spLocks noGrp="1"/>
          </p:cNvSpPr>
          <p:nvPr>
            <p:ph type="body" sz="quarter" idx="12" hasCustomPrompt="1"/>
          </p:nvPr>
        </p:nvSpPr>
        <p:spPr>
          <a:xfrm>
            <a:off x="324479" y="1108612"/>
            <a:ext cx="5574298" cy="5345976"/>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chemeClr val="tx1"/>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chemeClr val="tx1"/>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chemeClr val="tx1"/>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9" name="Picture 8" descr="A black and purple sign&#10;&#10;Description automatically generated">
            <a:extLst>
              <a:ext uri="{FF2B5EF4-FFF2-40B4-BE49-F238E27FC236}">
                <a16:creationId xmlns:a16="http://schemas.microsoft.com/office/drawing/2014/main" id="{F6D0BED3-18B9-BDB3-5801-5C030C5E1D80}"/>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224904977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Master" preserve="1" userDrawn="1">
  <p:cSld name="2_Banner Two-Line">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 Same Side Corner Rectangle 19">
            <a:extLst>
              <a:ext uri="{FF2B5EF4-FFF2-40B4-BE49-F238E27FC236}">
                <a16:creationId xmlns:a16="http://schemas.microsoft.com/office/drawing/2014/main" id="{58F06D5A-C079-E908-DF94-1094C4FCF31B}"/>
              </a:ext>
            </a:extLst>
          </p:cNvPr>
          <p:cNvSpPr/>
          <p:nvPr userDrawn="1"/>
        </p:nvSpPr>
        <p:spPr>
          <a:xfrm>
            <a:off x="184403" y="536554"/>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421008" y="182879"/>
            <a:ext cx="11374751" cy="1103606"/>
          </a:xfrm>
          <a:prstGeom prst="rect">
            <a:avLst/>
          </a:prstGeom>
        </p:spPr>
        <p:txBody>
          <a:bodyPr anchor="ctr"/>
          <a:lstStyle>
            <a:lvl1pPr algn="l">
              <a:defRPr sz="3600" b="1" kern="1200" cap="all" spc="300" baseline="0">
                <a:solidFill>
                  <a:srgbClr val="212121"/>
                </a:solidFill>
                <a:latin typeface="+mj-lt"/>
              </a:defRPr>
            </a:lvl1pPr>
          </a:lstStyle>
          <a:p>
            <a:r>
              <a:rPr lang="en-US"/>
              <a:t>Click to edit title style HERE</a:t>
            </a:r>
            <a:br>
              <a:rPr lang="en-US"/>
            </a:br>
            <a:r>
              <a:rPr lang="en-US"/>
              <a:t>Click to edit title style</a:t>
            </a:r>
          </a:p>
        </p:txBody>
      </p:sp>
      <p:sp>
        <p:nvSpPr>
          <p:cNvPr id="8" name="TextBox 7">
            <a:extLst>
              <a:ext uri="{FF2B5EF4-FFF2-40B4-BE49-F238E27FC236}">
                <a16:creationId xmlns:a16="http://schemas.microsoft.com/office/drawing/2014/main" id="{F565ECF3-23F1-3103-21EA-102A81266CE9}"/>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ext Placeholder 14">
            <a:extLst>
              <a:ext uri="{FF2B5EF4-FFF2-40B4-BE49-F238E27FC236}">
                <a16:creationId xmlns:a16="http://schemas.microsoft.com/office/drawing/2014/main" id="{C2141562-B818-B93D-2FC2-97468A932D92}"/>
              </a:ext>
            </a:extLst>
          </p:cNvPr>
          <p:cNvSpPr>
            <a:spLocks noGrp="1"/>
          </p:cNvSpPr>
          <p:nvPr>
            <p:ph type="body" sz="quarter" idx="11" hasCustomPrompt="1"/>
          </p:nvPr>
        </p:nvSpPr>
        <p:spPr>
          <a:xfrm>
            <a:off x="420688" y="1455195"/>
            <a:ext cx="11280983" cy="3947609"/>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5" name="Picture 4" descr="A black and purple sign&#10;&#10;Description automatically generated">
            <a:extLst>
              <a:ext uri="{FF2B5EF4-FFF2-40B4-BE49-F238E27FC236}">
                <a16:creationId xmlns:a16="http://schemas.microsoft.com/office/drawing/2014/main" id="{3D69CEC0-3261-E27A-BB0D-43E8956A7615}"/>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612795482"/>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Master" preserve="1" userDrawn="1">
  <p:cSld name="3_Banner Three-Line">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 Same Side Corner Rectangle 19">
            <a:extLst>
              <a:ext uri="{FF2B5EF4-FFF2-40B4-BE49-F238E27FC236}">
                <a16:creationId xmlns:a16="http://schemas.microsoft.com/office/drawing/2014/main" id="{2ACAE31B-AA45-E952-76B1-BF305596353F}"/>
              </a:ext>
            </a:extLst>
          </p:cNvPr>
          <p:cNvSpPr/>
          <p:nvPr userDrawn="1"/>
        </p:nvSpPr>
        <p:spPr>
          <a:xfrm>
            <a:off x="184403" y="985757"/>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 Same Side Corner Rectangle 19">
            <a:extLst>
              <a:ext uri="{FF2B5EF4-FFF2-40B4-BE49-F238E27FC236}">
                <a16:creationId xmlns:a16="http://schemas.microsoft.com/office/drawing/2014/main" id="{58F06D5A-C079-E908-DF94-1094C4FCF31B}"/>
              </a:ext>
            </a:extLst>
          </p:cNvPr>
          <p:cNvSpPr/>
          <p:nvPr userDrawn="1"/>
        </p:nvSpPr>
        <p:spPr>
          <a:xfrm>
            <a:off x="184403" y="666421"/>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421009" y="182880"/>
            <a:ext cx="11259816" cy="1552807"/>
          </a:xfrm>
          <a:prstGeom prst="rect">
            <a:avLst/>
          </a:prstGeom>
        </p:spPr>
        <p:txBody>
          <a:bodyPr anchor="ctr"/>
          <a:lstStyle>
            <a:lvl1pPr algn="l">
              <a:defRPr sz="3200" b="1" kern="1200" cap="all" spc="300" baseline="0">
                <a:solidFill>
                  <a:srgbClr val="212121"/>
                </a:solidFill>
                <a:latin typeface="+mj-lt"/>
              </a:defRPr>
            </a:lvl1pPr>
          </a:lstStyle>
          <a:p>
            <a:r>
              <a:rPr lang="en-US"/>
              <a:t>Click to edit title style Click to edit Master title style Click to edit Master title style Click to edit Master title style</a:t>
            </a:r>
          </a:p>
        </p:txBody>
      </p:sp>
      <p:sp>
        <p:nvSpPr>
          <p:cNvPr id="9" name="TextBox 8">
            <a:extLst>
              <a:ext uri="{FF2B5EF4-FFF2-40B4-BE49-F238E27FC236}">
                <a16:creationId xmlns:a16="http://schemas.microsoft.com/office/drawing/2014/main" id="{FB77E4AA-FCA4-3972-06DB-5E14A29DAE60}"/>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5" name="Text Placeholder 14">
            <a:extLst>
              <a:ext uri="{FF2B5EF4-FFF2-40B4-BE49-F238E27FC236}">
                <a16:creationId xmlns:a16="http://schemas.microsoft.com/office/drawing/2014/main" id="{46D80987-F414-1081-8D8E-34F225526824}"/>
              </a:ext>
            </a:extLst>
          </p:cNvPr>
          <p:cNvSpPr>
            <a:spLocks noGrp="1"/>
          </p:cNvSpPr>
          <p:nvPr>
            <p:ph type="body" sz="quarter" idx="11" hasCustomPrompt="1"/>
          </p:nvPr>
        </p:nvSpPr>
        <p:spPr>
          <a:xfrm>
            <a:off x="420688" y="1911853"/>
            <a:ext cx="11280983" cy="3947609"/>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8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8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8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8" name="Picture 7" descr="A black and purple sign&#10;&#10;Description automatically generated">
            <a:extLst>
              <a:ext uri="{FF2B5EF4-FFF2-40B4-BE49-F238E27FC236}">
                <a16:creationId xmlns:a16="http://schemas.microsoft.com/office/drawing/2014/main" id="{C8632CC7-E1DC-7875-B3E0-C2033C16997C}"/>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78180485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Master" preserve="1" userDrawn="1">
  <p:cSld name="Data Slide">
    <p:bg>
      <p:bgRef idx="1001">
        <a:schemeClr val="bg1"/>
      </p:bgRef>
    </p:bg>
    <p:spTree>
      <p:nvGrpSpPr>
        <p:cNvPr id="1" name="Shape 27"/>
        <p:cNvGrpSpPr/>
        <p:nvPr/>
      </p:nvGrpSpPr>
      <p:grpSpPr>
        <a:xfrm>
          <a:off x="0" y="0"/>
          <a:ext cx="0" cy="0"/>
          <a:chOff x="0" y="0"/>
          <a:chExt cx="0" cy="0"/>
        </a:xfrm>
      </p:grpSpPr>
      <p:sp>
        <p:nvSpPr>
          <p:cNvPr id="2" name="Rounded Rectangle 10">
            <a:extLst>
              <a:ext uri="{FF2B5EF4-FFF2-40B4-BE49-F238E27FC236}">
                <a16:creationId xmlns:a16="http://schemas.microsoft.com/office/drawing/2014/main" id="{B8FB882E-71FA-35E5-0625-FCFDFAC078C2}"/>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20" name="Title 1">
            <a:extLst>
              <a:ext uri="{FF2B5EF4-FFF2-40B4-BE49-F238E27FC236}">
                <a16:creationId xmlns:a16="http://schemas.microsoft.com/office/drawing/2014/main" id="{4B1DE002-C707-22F1-2023-BA50DCA76930}"/>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data SLIDE TITLE IN ALL CAPS GOES HERE</a:t>
            </a:r>
          </a:p>
        </p:txBody>
      </p:sp>
      <p:pic>
        <p:nvPicPr>
          <p:cNvPr id="3" name="Picture 2" descr="A black and purple sign&#10;&#10;Description automatically generated">
            <a:extLst>
              <a:ext uri="{FF2B5EF4-FFF2-40B4-BE49-F238E27FC236}">
                <a16:creationId xmlns:a16="http://schemas.microsoft.com/office/drawing/2014/main" id="{0E066C99-D7BE-228D-A15E-345064A2C196}"/>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206791624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Master" preserve="1" userDrawn="1">
  <p:cSld name="Purple Arrow 1/4">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14">
            <a:extLst>
              <a:ext uri="{FF2B5EF4-FFF2-40B4-BE49-F238E27FC236}">
                <a16:creationId xmlns:a16="http://schemas.microsoft.com/office/drawing/2014/main" id="{27E5CA52-16C4-14DC-0BC7-CB2F56B8B48B}"/>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ea typeface="+mn-ea"/>
              <a:cs typeface="+mn-cs"/>
              <a:sym typeface="Trebuchet MS" panose="020B0603020202020204" pitchFamily="34" charset="0"/>
            </a:endParaRPr>
          </a:p>
        </p:txBody>
      </p:sp>
      <p:pic>
        <p:nvPicPr>
          <p:cNvPr id="5" name="Picture 4" descr="A black and white sign with white text&#10;&#10;Description automatically generated">
            <a:extLst>
              <a:ext uri="{FF2B5EF4-FFF2-40B4-BE49-F238E27FC236}">
                <a16:creationId xmlns:a16="http://schemas.microsoft.com/office/drawing/2014/main" id="{2B56ADE4-CC3D-DC3D-6E29-E34BF8C6E477}"/>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
        <p:nvSpPr>
          <p:cNvPr id="6" name="TextBox 5">
            <a:extLst>
              <a:ext uri="{FF2B5EF4-FFF2-40B4-BE49-F238E27FC236}">
                <a16:creationId xmlns:a16="http://schemas.microsoft.com/office/drawing/2014/main" id="{7E030B5F-E3B4-58B9-D49A-54F524A22DF3}"/>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4" name="Text Placeholder 13">
            <a:extLst>
              <a:ext uri="{FF2B5EF4-FFF2-40B4-BE49-F238E27FC236}">
                <a16:creationId xmlns:a16="http://schemas.microsoft.com/office/drawing/2014/main" id="{16ADF3A6-466E-35D2-3BE0-E603674DBEA6}"/>
              </a:ext>
            </a:extLst>
          </p:cNvPr>
          <p:cNvSpPr>
            <a:spLocks noGrp="1"/>
          </p:cNvSpPr>
          <p:nvPr>
            <p:ph type="body" sz="quarter" idx="11" hasCustomPrompt="1"/>
          </p:nvPr>
        </p:nvSpPr>
        <p:spPr>
          <a:xfrm>
            <a:off x="0" y="576263"/>
            <a:ext cx="3667125" cy="5424487"/>
          </a:xfrm>
          <a:prstGeom prst="rect">
            <a:avLst/>
          </a:prstGeom>
        </p:spPr>
        <p:txBody>
          <a:bodyPr lIns="274320" tIns="0" rIns="182880" anchor="ctr"/>
          <a:lstStyle>
            <a:lvl1pPr>
              <a:defRPr sz="4400" b="1" cap="all" spc="100" baseline="0">
                <a:solidFill>
                  <a:schemeClr val="bg2"/>
                </a:solidFill>
                <a:latin typeface="+mj-lt"/>
              </a:defRPr>
            </a:lvl1pPr>
          </a:lstStyle>
          <a:p>
            <a:pPr lvl="0"/>
            <a:r>
              <a:rPr lang="en-US"/>
              <a:t>CONTENT SLIDE TITLE IN ALL CAPS GOES HERE</a:t>
            </a:r>
          </a:p>
        </p:txBody>
      </p:sp>
      <p:sp>
        <p:nvSpPr>
          <p:cNvPr id="2" name="Text Placeholder 14">
            <a:extLst>
              <a:ext uri="{FF2B5EF4-FFF2-40B4-BE49-F238E27FC236}">
                <a16:creationId xmlns:a16="http://schemas.microsoft.com/office/drawing/2014/main" id="{0D1ABA7C-5127-077E-8433-729104982E27}"/>
              </a:ext>
            </a:extLst>
          </p:cNvPr>
          <p:cNvSpPr>
            <a:spLocks noGrp="1"/>
          </p:cNvSpPr>
          <p:nvPr>
            <p:ph type="body" sz="quarter" idx="12" hasCustomPrompt="1"/>
          </p:nvPr>
        </p:nvSpPr>
        <p:spPr>
          <a:xfrm>
            <a:off x="4209691" y="1155941"/>
            <a:ext cx="7491980" cy="4546118"/>
          </a:xfrm>
          <a:prstGeom prst="rect">
            <a:avLst/>
          </a:prstGeom>
        </p:spPr>
        <p:txBody>
          <a:bodyPr anchor="ctr" anchorCtr="0"/>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14822891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Master" preserve="1" userDrawn="1">
  <p:cSld name="White Arrow 1/4">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Freeform 14">
            <a:extLst>
              <a:ext uri="{FF2B5EF4-FFF2-40B4-BE49-F238E27FC236}">
                <a16:creationId xmlns:a16="http://schemas.microsoft.com/office/drawing/2014/main" id="{27E5CA52-16C4-14DC-0BC7-CB2F56B8B48B}"/>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ea typeface="+mn-ea"/>
              <a:cs typeface="+mn-cs"/>
              <a:sym typeface="Trebuchet MS" panose="020B0603020202020204" pitchFamily="34" charset="0"/>
            </a:endParaRPr>
          </a:p>
        </p:txBody>
      </p:sp>
      <p:sp>
        <p:nvSpPr>
          <p:cNvPr id="4" name="Freeform 14">
            <a:extLst>
              <a:ext uri="{FF2B5EF4-FFF2-40B4-BE49-F238E27FC236}">
                <a16:creationId xmlns:a16="http://schemas.microsoft.com/office/drawing/2014/main" id="{9DCC4E8E-F94C-56F9-900D-B90BA45E91D1}"/>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srgbClr val="000000"/>
              </a:solidFill>
              <a:latin typeface="+mn-lt"/>
              <a:ea typeface="+mn-ea"/>
              <a:cs typeface="+mn-cs"/>
              <a:sym typeface="Trebuchet MS" panose="020B0603020202020204" pitchFamily="34" charset="0"/>
            </a:endParaRPr>
          </a:p>
        </p:txBody>
      </p:sp>
      <p:sp>
        <p:nvSpPr>
          <p:cNvPr id="2" name="Rounded Rectangle 10">
            <a:extLst>
              <a:ext uri="{FF2B5EF4-FFF2-40B4-BE49-F238E27FC236}">
                <a16:creationId xmlns:a16="http://schemas.microsoft.com/office/drawing/2014/main" id="{96BDA8E7-F87B-7F9D-32BF-D8E9172827CB}"/>
              </a:ext>
            </a:extLst>
          </p:cNvPr>
          <p:cNvSpPr/>
          <p:nvPr userDrawn="1"/>
        </p:nvSpPr>
        <p:spPr>
          <a:xfrm>
            <a:off x="184404" y="189395"/>
            <a:ext cx="11823192" cy="6492240"/>
          </a:xfrm>
          <a:prstGeom prst="roundRect">
            <a:avLst>
              <a:gd name="adj" fmla="val 3633"/>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F15DA5A-D0AA-CA9A-3C70-36764170E975}"/>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09/15/2025</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2">
            <a:extLst>
              <a:ext uri="{FF2B5EF4-FFF2-40B4-BE49-F238E27FC236}">
                <a16:creationId xmlns:a16="http://schemas.microsoft.com/office/drawing/2014/main" id="{2173E29B-AB12-2817-9765-F0428B95EDF8}"/>
              </a:ext>
            </a:extLst>
          </p:cNvPr>
          <p:cNvSpPr>
            <a:spLocks noGrp="1"/>
          </p:cNvSpPr>
          <p:nvPr>
            <p:ph type="title" hasCustomPrompt="1"/>
          </p:nvPr>
        </p:nvSpPr>
        <p:spPr>
          <a:xfrm>
            <a:off x="308519" y="2089071"/>
            <a:ext cx="3374855" cy="2708434"/>
          </a:xfrm>
          <a:prstGeom prst="rect">
            <a:avLst/>
          </a:prstGeom>
        </p:spPr>
        <p:txBody>
          <a:bodyPr vert="horz" wrap="square" lIns="0" tIns="0" rIns="0" bIns="0" rtlCol="0" anchor="ctr" anchorCtr="0">
            <a:spAutoFit/>
          </a:bodyPr>
          <a:lstStyle>
            <a:lvl1pPr algn="l" defTabSz="914400" rtl="0" eaLnBrk="1" latinLnBrk="0" hangingPunct="1">
              <a:lnSpc>
                <a:spcPct val="100000"/>
              </a:lnSpc>
              <a:spcBef>
                <a:spcPct val="0"/>
              </a:spcBef>
              <a:buNone/>
              <a:defRPr sz="4400" b="1" kern="1200" cap="all" spc="200" baseline="0">
                <a:solidFill>
                  <a:schemeClr val="bg1">
                    <a:lumMod val="50000"/>
                  </a:schemeClr>
                </a:solidFill>
                <a:latin typeface="+mj-lt"/>
                <a:ea typeface="+mj-ea"/>
                <a:cs typeface="+mj-cs"/>
                <a:sym typeface="Trebuchet MS" panose="020B0603020202020204" pitchFamily="34" charset="0"/>
              </a:defRPr>
            </a:lvl1pPr>
          </a:lstStyle>
          <a:p>
            <a:r>
              <a:rPr lang="en-US"/>
              <a:t>CONTENT SLIDE TITLE IN ALL CAPS GOES HERE</a:t>
            </a:r>
          </a:p>
        </p:txBody>
      </p:sp>
      <p:pic>
        <p:nvPicPr>
          <p:cNvPr id="8" name="Picture 7" descr="A black and purple sign&#10;&#10;Description automatically generated">
            <a:extLst>
              <a:ext uri="{FF2B5EF4-FFF2-40B4-BE49-F238E27FC236}">
                <a16:creationId xmlns:a16="http://schemas.microsoft.com/office/drawing/2014/main" id="{A282A07E-67B7-895C-6492-09A760BD1CD3}"/>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10" name="Text Placeholder 14">
            <a:extLst>
              <a:ext uri="{FF2B5EF4-FFF2-40B4-BE49-F238E27FC236}">
                <a16:creationId xmlns:a16="http://schemas.microsoft.com/office/drawing/2014/main" id="{CC77A28A-0FEC-0676-CAC8-58D6B3EBF97E}"/>
              </a:ext>
            </a:extLst>
          </p:cNvPr>
          <p:cNvSpPr>
            <a:spLocks noGrp="1"/>
          </p:cNvSpPr>
          <p:nvPr>
            <p:ph type="body" sz="quarter" idx="12" hasCustomPrompt="1"/>
          </p:nvPr>
        </p:nvSpPr>
        <p:spPr>
          <a:xfrm>
            <a:off x="4209691" y="1155941"/>
            <a:ext cx="7491980" cy="4546118"/>
          </a:xfrm>
          <a:prstGeom prst="rect">
            <a:avLst/>
          </a:prstGeom>
        </p:spPr>
        <p:txBody>
          <a:bodyPr anchor="ctr" anchorCtr="0"/>
          <a:lstStyle>
            <a:lvl1pPr marL="0" indent="0">
              <a:lnSpc>
                <a:spcPct val="100000"/>
              </a:lnSpc>
              <a:spcBef>
                <a:spcPts val="800"/>
              </a:spcBef>
              <a:spcAft>
                <a:spcPts val="600"/>
              </a:spcAft>
              <a:buClrTx/>
              <a:buFont typeface="Arial" panose="020B0604020202020204" pitchFamily="34" charset="0"/>
              <a:buNone/>
              <a:defRPr sz="2400" b="0">
                <a:solidFill>
                  <a:srgbClr val="FFFFFF"/>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FFFFFF"/>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FFFFFF"/>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163647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Shape 21"/>
        <p:cNvGrpSpPr/>
        <p:nvPr/>
      </p:nvGrpSpPr>
      <p:grpSpPr>
        <a:xfrm>
          <a:off x="0" y="0"/>
          <a:ext cx="0" cy="0"/>
          <a:chOff x="0" y="0"/>
          <a:chExt cx="0" cy="0"/>
        </a:xfrm>
      </p:grpSpPr>
      <p:sp>
        <p:nvSpPr>
          <p:cNvPr id="2" name="Rounded Rectangle 10">
            <a:extLst>
              <a:ext uri="{FF2B5EF4-FFF2-40B4-BE49-F238E27FC236}">
                <a16:creationId xmlns:a16="http://schemas.microsoft.com/office/drawing/2014/main" id="{5C801D63-5C4F-2046-E8CF-875DBC415A9D}"/>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10">
            <a:extLst>
              <a:ext uri="{FF2B5EF4-FFF2-40B4-BE49-F238E27FC236}">
                <a16:creationId xmlns:a16="http://schemas.microsoft.com/office/drawing/2014/main" id="{665CAAB7-6DA3-B0A1-5198-61F54926290A}"/>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1241656"/>
      </p:ext>
    </p:extLst>
  </p:cSld>
  <p:clrMap bg1="lt1" tx1="dk1" bg2="lt2" tx2="dk2" accent1="accent1" accent2="accent2" accent3="accent3" accent4="accent4" accent5="accent5" accent6="accent6" hlink="hlink" folHlink="folHlink"/>
  <p:sldLayoutIdLst>
    <p:sldLayoutId id="2147483659" r:id="rId1"/>
    <p:sldLayoutId id="2147483664" r:id="rId2"/>
    <p:sldLayoutId id="2147483697" r:id="rId3"/>
    <p:sldLayoutId id="2147483681" r:id="rId4"/>
    <p:sldLayoutId id="2147483698" r:id="rId5"/>
    <p:sldLayoutId id="2147483699" r:id="rId6"/>
    <p:sldLayoutId id="2147483703" r:id="rId7"/>
    <p:sldLayoutId id="2147483675" r:id="rId8"/>
    <p:sldLayoutId id="2147483695" r:id="rId9"/>
    <p:sldLayoutId id="2147483702" r:id="rId10"/>
    <p:sldLayoutId id="2147483660" r:id="rId11"/>
    <p:sldLayoutId id="2147483663" r:id="rId12"/>
    <p:sldLayoutId id="2147483680" r:id="rId13"/>
    <p:sldLayoutId id="2147483701" r:id="rId14"/>
  </p:sldLayoutIdLst>
  <p:hf sldNum="0" hdr="0" ftr="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3600" b="1" i="0" u="none" strike="noStrike" cap="none">
          <a:solidFill>
            <a:srgbClr val="000000"/>
          </a:solidFill>
          <a:latin typeface="+mj-lt"/>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0D97F1-8729-B8FB-F2D0-85E24E66BCFA}"/>
              </a:ext>
            </a:extLst>
          </p:cNvPr>
          <p:cNvSpPr>
            <a:spLocks noGrp="1"/>
          </p:cNvSpPr>
          <p:nvPr>
            <p:ph type="title"/>
          </p:nvPr>
        </p:nvSpPr>
        <p:spPr>
          <a:xfrm>
            <a:off x="183893" y="2256576"/>
            <a:ext cx="11823191" cy="2911083"/>
          </a:xfrm>
        </p:spPr>
        <p:txBody>
          <a:bodyPr/>
          <a:lstStyle/>
          <a:p>
            <a:r>
              <a:rPr lang="en-US" sz="5400" dirty="0"/>
              <a:t>Nursing Home </a:t>
            </a:r>
            <a:br>
              <a:rPr lang="en-US" sz="5400" dirty="0"/>
            </a:br>
            <a:r>
              <a:rPr lang="en-US" sz="5400" dirty="0"/>
              <a:t>Certificate of Need</a:t>
            </a:r>
            <a:br>
              <a:rPr lang="en-US" sz="5400" dirty="0"/>
            </a:br>
            <a:r>
              <a:rPr lang="en-US" sz="5400" dirty="0"/>
              <a:t>Ad Hoc Committee</a:t>
            </a:r>
            <a:br>
              <a:rPr lang="en-US" sz="5400" dirty="0"/>
            </a:br>
            <a:endParaRPr lang="en-US" sz="5400" dirty="0"/>
          </a:p>
        </p:txBody>
      </p:sp>
      <p:sp>
        <p:nvSpPr>
          <p:cNvPr id="4" name="Text Placeholder 3">
            <a:extLst>
              <a:ext uri="{FF2B5EF4-FFF2-40B4-BE49-F238E27FC236}">
                <a16:creationId xmlns:a16="http://schemas.microsoft.com/office/drawing/2014/main" id="{2E69197C-8A34-716D-7E22-7F1AA0205E9C}"/>
              </a:ext>
            </a:extLst>
          </p:cNvPr>
          <p:cNvSpPr>
            <a:spLocks noGrp="1"/>
          </p:cNvSpPr>
          <p:nvPr>
            <p:ph type="body" sz="quarter" idx="11"/>
          </p:nvPr>
        </p:nvSpPr>
        <p:spPr>
          <a:xfrm>
            <a:off x="183893" y="4802228"/>
            <a:ext cx="11823700" cy="1081088"/>
          </a:xfrm>
        </p:spPr>
        <p:txBody>
          <a:bodyPr/>
          <a:lstStyle/>
          <a:p>
            <a:r>
              <a:rPr lang="en-US" dirty="0"/>
              <a:t>September 2025</a:t>
            </a:r>
          </a:p>
        </p:txBody>
      </p:sp>
    </p:spTree>
    <p:extLst>
      <p:ext uri="{BB962C8B-B14F-4D97-AF65-F5344CB8AC3E}">
        <p14:creationId xmlns:p14="http://schemas.microsoft.com/office/powerpoint/2010/main" val="1936778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7AB8D-BE86-822C-DD4F-A701D33E2BEB}"/>
              </a:ext>
            </a:extLst>
          </p:cNvPr>
          <p:cNvSpPr>
            <a:spLocks noGrp="1"/>
          </p:cNvSpPr>
          <p:nvPr>
            <p:ph type="title"/>
          </p:nvPr>
        </p:nvSpPr>
        <p:spPr>
          <a:xfrm>
            <a:off x="0" y="284922"/>
            <a:ext cx="11823192" cy="707886"/>
          </a:xfrm>
        </p:spPr>
        <p:txBody>
          <a:bodyPr>
            <a:noAutofit/>
          </a:bodyPr>
          <a:lstStyle/>
          <a:p>
            <a:pPr algn="ctr"/>
            <a:r>
              <a:rPr lang="en-US" sz="3200" dirty="0"/>
              <a:t>Ad Hoc Committee Charge</a:t>
            </a:r>
          </a:p>
        </p:txBody>
      </p:sp>
      <p:sp>
        <p:nvSpPr>
          <p:cNvPr id="4" name="Text Placeholder 3">
            <a:extLst>
              <a:ext uri="{FF2B5EF4-FFF2-40B4-BE49-F238E27FC236}">
                <a16:creationId xmlns:a16="http://schemas.microsoft.com/office/drawing/2014/main" id="{C3E52597-324A-F6DD-3EEF-35162836DCC4}"/>
              </a:ext>
            </a:extLst>
          </p:cNvPr>
          <p:cNvSpPr>
            <a:spLocks noGrp="1"/>
          </p:cNvSpPr>
          <p:nvPr>
            <p:ph type="body" sz="quarter" idx="11"/>
          </p:nvPr>
        </p:nvSpPr>
        <p:spPr>
          <a:xfrm>
            <a:off x="258793" y="992809"/>
            <a:ext cx="11601514" cy="4872384"/>
          </a:xfrm>
        </p:spPr>
        <p:txBody>
          <a:bodyPr/>
          <a:lstStyle/>
          <a:p>
            <a:pPr marL="342900" lvl="3" defTabSz="914377">
              <a:lnSpc>
                <a:spcPct val="90000"/>
              </a:lnSpc>
              <a:spcBef>
                <a:spcPts val="1000"/>
              </a:spcBef>
              <a:spcAft>
                <a:spcPts val="0"/>
              </a:spcAft>
              <a:defRPr/>
            </a:pPr>
            <a:endParaRPr lang="en-US" sz="2000" i="1" kern="1200" dirty="0">
              <a:solidFill>
                <a:schemeClr val="tx1"/>
              </a:solidFill>
              <a:effectLst/>
              <a:latin typeface="+mn-lt"/>
              <a:ea typeface="+mn-ea"/>
              <a:cs typeface="Arial" panose="020B0604020202020204" pitchFamily="34" charset="0"/>
            </a:endParaRPr>
          </a:p>
          <a:p>
            <a:pPr marL="342900" lvl="3" defTabSz="914377">
              <a:lnSpc>
                <a:spcPct val="90000"/>
              </a:lnSpc>
              <a:spcBef>
                <a:spcPts val="1000"/>
              </a:spcBef>
              <a:spcAft>
                <a:spcPts val="0"/>
              </a:spcAft>
              <a:defRPr/>
            </a:pPr>
            <a:endParaRPr lang="en-US" sz="2000" i="1" kern="1200" dirty="0">
              <a:solidFill>
                <a:schemeClr val="tx1"/>
              </a:solidFill>
              <a:latin typeface="+mn-lt"/>
              <a:ea typeface="+mn-ea"/>
              <a:cs typeface="Arial" panose="020B0604020202020204" pitchFamily="34" charset="0"/>
            </a:endParaRPr>
          </a:p>
          <a:p>
            <a:pPr marL="342900" lvl="3" defTabSz="914377">
              <a:lnSpc>
                <a:spcPct val="90000"/>
              </a:lnSpc>
              <a:spcBef>
                <a:spcPts val="1000"/>
              </a:spcBef>
              <a:spcAft>
                <a:spcPts val="0"/>
              </a:spcAft>
              <a:defRPr/>
            </a:pPr>
            <a:endParaRPr lang="en-US" sz="2000" i="1" kern="1200" dirty="0">
              <a:solidFill>
                <a:schemeClr val="tx1"/>
              </a:solidFill>
              <a:effectLst/>
              <a:latin typeface="+mn-lt"/>
              <a:ea typeface="+mn-ea"/>
              <a:cs typeface="Arial" panose="020B0604020202020204" pitchFamily="34" charset="0"/>
            </a:endParaRPr>
          </a:p>
          <a:p>
            <a:pPr marL="342900" lvl="3" defTabSz="914377">
              <a:lnSpc>
                <a:spcPct val="90000"/>
              </a:lnSpc>
              <a:spcBef>
                <a:spcPts val="1000"/>
              </a:spcBef>
              <a:spcAft>
                <a:spcPts val="0"/>
              </a:spcAft>
              <a:defRPr/>
            </a:pPr>
            <a:r>
              <a:rPr lang="en-US" i="1" dirty="0">
                <a:effectLst/>
                <a:latin typeface="+mn-lt"/>
                <a:ea typeface="Aptos" panose="020B0004020202020204" pitchFamily="34" charset="0"/>
                <a:cs typeface="Aptos" panose="020B0004020202020204" pitchFamily="34" charset="0"/>
              </a:rPr>
              <a:t>To examine current policies and practices governing the processes for the review of nursing home Certificate of Need (CON) applications and develop procedural recommendations for the Department of Health (DOH) that could be applied uniformly across all nursing home reviews and utilized in developing project recommendations.</a:t>
            </a:r>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4138676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5F80A9-44DA-D48E-2DBE-FFF5B9FB850F}"/>
              </a:ext>
            </a:extLst>
          </p:cNvPr>
          <p:cNvSpPr>
            <a:spLocks noGrp="1"/>
          </p:cNvSpPr>
          <p:nvPr>
            <p:ph type="title"/>
          </p:nvPr>
        </p:nvSpPr>
        <p:spPr/>
        <p:txBody>
          <a:bodyPr>
            <a:normAutofit/>
          </a:bodyPr>
          <a:lstStyle/>
          <a:p>
            <a:pPr algn="ctr"/>
            <a:r>
              <a:rPr lang="en-US" sz="3200" dirty="0"/>
              <a:t>Process</a:t>
            </a:r>
          </a:p>
        </p:txBody>
      </p:sp>
      <p:sp>
        <p:nvSpPr>
          <p:cNvPr id="4" name="Text Placeholder 3">
            <a:extLst>
              <a:ext uri="{FF2B5EF4-FFF2-40B4-BE49-F238E27FC236}">
                <a16:creationId xmlns:a16="http://schemas.microsoft.com/office/drawing/2014/main" id="{9DDF7AF3-336A-80BF-3949-316BCAD7F040}"/>
              </a:ext>
            </a:extLst>
          </p:cNvPr>
          <p:cNvSpPr>
            <a:spLocks noGrp="1"/>
          </p:cNvSpPr>
          <p:nvPr>
            <p:ph type="body" sz="quarter" idx="11"/>
          </p:nvPr>
        </p:nvSpPr>
        <p:spPr>
          <a:xfrm>
            <a:off x="109728" y="569343"/>
            <a:ext cx="11897866" cy="5295850"/>
          </a:xfrm>
        </p:spPr>
        <p:txBody>
          <a:bodyPr/>
          <a:lstStyle/>
          <a:p>
            <a:pPr marL="228594" marR="0" lvl="0" indent="-228594" algn="l" defTabSz="914377"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646464"/>
              </a:solidFill>
              <a:effectLst/>
              <a:uLnTx/>
              <a:uFillTx/>
              <a:latin typeface="Arial"/>
              <a:ea typeface="+mn-ea"/>
              <a:cs typeface="Arial" panose="020B0604020202020204" pitchFamily="34" charset="0"/>
            </a:endParaRPr>
          </a:p>
          <a:p>
            <a:pPr marL="457200" marR="0" indent="-457200">
              <a:spcBef>
                <a:spcPts val="0"/>
              </a:spcBef>
              <a:spcAft>
                <a:spcPts val="0"/>
              </a:spcAft>
              <a:buFont typeface="Arial" panose="020B0604020202020204" pitchFamily="34" charset="0"/>
              <a:buChar char="•"/>
            </a:pPr>
            <a:r>
              <a:rPr lang="en-US" dirty="0">
                <a:effectLst/>
                <a:latin typeface="+mn-lt"/>
                <a:ea typeface="Aptos" panose="020B0004020202020204" pitchFamily="34" charset="0"/>
                <a:cs typeface="Aptos" panose="020B0004020202020204" pitchFamily="34" charset="0"/>
              </a:rPr>
              <a:t>The Ad Hoc Committee will be comprised of a small group of individuals representing the members of the Public Health and Health Planning Council (PHHPC), the</a:t>
            </a:r>
            <a:r>
              <a:rPr lang="en-US" dirty="0">
                <a:latin typeface="+mn-lt"/>
                <a:ea typeface="Aptos" panose="020B0004020202020204" pitchFamily="34" charset="0"/>
                <a:cs typeface="Aptos" panose="020B0004020202020204" pitchFamily="34" charset="0"/>
              </a:rPr>
              <a:t> NYS</a:t>
            </a:r>
            <a:r>
              <a:rPr lang="en-US" dirty="0">
                <a:effectLst/>
                <a:latin typeface="+mn-lt"/>
                <a:ea typeface="Aptos" panose="020B0004020202020204" pitchFamily="34" charset="0"/>
                <a:cs typeface="Aptos" panose="020B0004020202020204" pitchFamily="34" charset="0"/>
              </a:rPr>
              <a:t> Department of Health (DOH) and the State Long Term Care (LTC) Ombudsman. </a:t>
            </a:r>
          </a:p>
          <a:p>
            <a:pPr marL="457200" marR="0" indent="-457200">
              <a:spcBef>
                <a:spcPts val="0"/>
              </a:spcBef>
              <a:spcAft>
                <a:spcPts val="0"/>
              </a:spcAft>
              <a:buFont typeface="Arial" panose="020B0604020202020204" pitchFamily="34" charset="0"/>
              <a:buChar char="•"/>
            </a:pPr>
            <a:endParaRPr lang="en-US" sz="1600" dirty="0">
              <a:effectLst/>
              <a:latin typeface="+mn-lt"/>
              <a:ea typeface="Aptos" panose="020B0004020202020204" pitchFamily="34" charset="0"/>
              <a:cs typeface="Aptos" panose="020B0004020202020204" pitchFamily="34" charset="0"/>
            </a:endParaRPr>
          </a:p>
          <a:p>
            <a:pPr marL="457200" marR="0" indent="-457200">
              <a:spcBef>
                <a:spcPts val="0"/>
              </a:spcBef>
              <a:spcAft>
                <a:spcPts val="0"/>
              </a:spcAft>
              <a:buFont typeface="Arial" panose="020B0604020202020204" pitchFamily="34" charset="0"/>
              <a:buChar char="•"/>
            </a:pPr>
            <a:r>
              <a:rPr lang="en-US" dirty="0">
                <a:latin typeface="+mn-lt"/>
                <a:ea typeface="Aptos" panose="020B0004020202020204" pitchFamily="34" charset="0"/>
                <a:cs typeface="Aptos" panose="020B0004020202020204" pitchFamily="34" charset="0"/>
              </a:rPr>
              <a:t>The Ad Hoc Committee </a:t>
            </a:r>
            <a:r>
              <a:rPr lang="en-US" dirty="0">
                <a:effectLst/>
                <a:latin typeface="+mn-lt"/>
                <a:ea typeface="Aptos" panose="020B0004020202020204" pitchFamily="34" charset="0"/>
                <a:cs typeface="Aptos" panose="020B0004020202020204" pitchFamily="34" charset="0"/>
              </a:rPr>
              <a:t>plans to convene no more than one (1) in-person and three (3) virtual meetings over the next 120 days and will focus on specific areas of the nursing home Certificate of Need application review and approval process. </a:t>
            </a:r>
          </a:p>
          <a:p>
            <a:pPr marR="0">
              <a:spcBef>
                <a:spcPts val="0"/>
              </a:spcBef>
              <a:spcAft>
                <a:spcPts val="0"/>
              </a:spcAft>
            </a:pPr>
            <a:endParaRPr lang="en-US" sz="1600" dirty="0">
              <a:effectLst/>
              <a:latin typeface="+mn-lt"/>
              <a:ea typeface="Aptos" panose="020B0004020202020204" pitchFamily="34" charset="0"/>
              <a:cs typeface="Aptos" panose="020B0004020202020204" pitchFamily="34" charset="0"/>
            </a:endParaRPr>
          </a:p>
          <a:p>
            <a:pPr marL="457200" marR="0" indent="-457200">
              <a:spcBef>
                <a:spcPts val="0"/>
              </a:spcBef>
              <a:spcAft>
                <a:spcPts val="0"/>
              </a:spcAft>
              <a:buFont typeface="Arial" panose="020B0604020202020204" pitchFamily="34" charset="0"/>
              <a:buChar char="•"/>
            </a:pPr>
            <a:r>
              <a:rPr lang="en-US" dirty="0">
                <a:effectLst/>
                <a:latin typeface="+mn-lt"/>
                <a:ea typeface="Aptos" panose="020B0004020202020204" pitchFamily="34" charset="0"/>
                <a:cs typeface="Aptos" panose="020B0004020202020204" pitchFamily="34" charset="0"/>
              </a:rPr>
              <a:t>At the conclusion of the meeting series, the Committee Chair will report its findings and recommendations to the full PHHPC, </a:t>
            </a:r>
            <a:r>
              <a:rPr lang="en-US" dirty="0">
                <a:latin typeface="+mn-lt"/>
                <a:ea typeface="Aptos" panose="020B0004020202020204" pitchFamily="34" charset="0"/>
                <a:cs typeface="Aptos" panose="020B0004020202020204" pitchFamily="34" charset="0"/>
              </a:rPr>
              <a:t>delivering</a:t>
            </a:r>
            <a:r>
              <a:rPr lang="en-US" dirty="0">
                <a:effectLst/>
                <a:latin typeface="+mn-lt"/>
                <a:ea typeface="Aptos" panose="020B0004020202020204" pitchFamily="34" charset="0"/>
                <a:cs typeface="Aptos" panose="020B0004020202020204" pitchFamily="34" charset="0"/>
              </a:rPr>
              <a:t> a final set of recommendations.</a:t>
            </a:r>
          </a:p>
          <a:p>
            <a:pPr marL="457200" marR="0" indent="-457200">
              <a:spcBef>
                <a:spcPts val="0"/>
              </a:spcBef>
              <a:spcAft>
                <a:spcPts val="0"/>
              </a:spcAft>
              <a:buFont typeface="Arial" panose="020B0604020202020204" pitchFamily="34" charset="0"/>
              <a:buChar char="•"/>
            </a:pPr>
            <a:endParaRPr lang="en-US" sz="1600" dirty="0">
              <a:latin typeface="+mn-lt"/>
              <a:ea typeface="Aptos" panose="020B0004020202020204" pitchFamily="34" charset="0"/>
              <a:cs typeface="Aptos" panose="020B0004020202020204" pitchFamily="34" charset="0"/>
            </a:endParaRPr>
          </a:p>
          <a:p>
            <a:pPr marL="457200" marR="0" indent="-457200">
              <a:spcBef>
                <a:spcPts val="0"/>
              </a:spcBef>
              <a:spcAft>
                <a:spcPts val="0"/>
              </a:spcAft>
              <a:buFont typeface="Arial" panose="020B0604020202020204" pitchFamily="34" charset="0"/>
              <a:buChar char="•"/>
            </a:pPr>
            <a:r>
              <a:rPr lang="en-US" dirty="0">
                <a:latin typeface="+mn-lt"/>
                <a:ea typeface="Aptos" panose="020B0004020202020204" pitchFamily="34" charset="0"/>
                <a:cs typeface="Aptos" panose="020B0004020202020204" pitchFamily="34" charset="0"/>
              </a:rPr>
              <a:t>The public will have an opportunity to comment on recommendations through the existing PHHPC public comment submission process.</a:t>
            </a:r>
          </a:p>
          <a:p>
            <a:pPr marL="457200" marR="0" indent="-457200">
              <a:spcBef>
                <a:spcPts val="0"/>
              </a:spcBef>
              <a:spcAft>
                <a:spcPts val="0"/>
              </a:spcAft>
              <a:buFont typeface="Arial" panose="020B0604020202020204" pitchFamily="34" charset="0"/>
              <a:buChar char="•"/>
            </a:pPr>
            <a:endParaRPr lang="en-US"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2800" i="1" dirty="0">
                <a:effectLst/>
                <a:latin typeface="Aptos" panose="020B0004020202020204" pitchFamily="34" charset="0"/>
                <a:ea typeface="Aptos" panose="020B0004020202020204" pitchFamily="34" charset="0"/>
                <a:cs typeface="Aptos" panose="020B0004020202020204" pitchFamily="34" charset="0"/>
              </a:rPr>
              <a:t> </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342900" lvl="3" defTabSz="914377">
              <a:lnSpc>
                <a:spcPct val="90000"/>
              </a:lnSpc>
              <a:spcBef>
                <a:spcPts val="1000"/>
              </a:spcBef>
              <a:spcAft>
                <a:spcPts val="0"/>
              </a:spcAft>
              <a:defRPr/>
            </a:pPr>
            <a:endParaRPr lang="en-US" kern="1200" dirty="0">
              <a:solidFill>
                <a:srgbClr val="646464"/>
              </a:solidFill>
              <a:ea typeface="+mn-ea"/>
              <a:cs typeface="Arial" panose="020B0604020202020204" pitchFamily="34" charset="0"/>
            </a:endParaRPr>
          </a:p>
          <a:p>
            <a:pPr marL="777240" lvl="1" defTabSz="914377">
              <a:lnSpc>
                <a:spcPct val="90000"/>
              </a:lnSpc>
              <a:spcBef>
                <a:spcPts val="1000"/>
              </a:spcBef>
              <a:spcAft>
                <a:spcPts val="0"/>
              </a:spcAft>
              <a:defRPr/>
            </a:pPr>
            <a:endParaRPr lang="en-US" sz="2000" kern="1200" dirty="0">
              <a:solidFill>
                <a:srgbClr val="646464"/>
              </a:solidFill>
              <a:ea typeface="+mn-ea"/>
              <a:cs typeface="Arial" panose="020B0604020202020204" pitchFamily="34" charset="0"/>
            </a:endParaRPr>
          </a:p>
          <a:p>
            <a:pPr marL="228594" marR="0" lvl="0" indent="-228594" algn="l" defTabSz="914377"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000" kern="1200" dirty="0">
              <a:solidFill>
                <a:srgbClr val="646464"/>
              </a:solidFill>
              <a:ea typeface="+mn-ea"/>
              <a:cs typeface="Arial" panose="020B0604020202020204" pitchFamily="34" charset="0"/>
            </a:endParaRPr>
          </a:p>
          <a:p>
            <a:pPr marL="228594" marR="0" lvl="0" indent="-228594" algn="l" defTabSz="914377"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646464"/>
              </a:solidFill>
              <a:effectLst/>
              <a:uLnTx/>
              <a:uFillTx/>
              <a:latin typeface="Arial"/>
              <a:ea typeface="+mn-ea"/>
              <a:cs typeface="Arial" panose="020B0604020202020204" pitchFamily="34" charset="0"/>
            </a:endParaRPr>
          </a:p>
          <a:p>
            <a:pPr marL="228594" marR="0" lvl="0" indent="-228594" algn="l" defTabSz="914377"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000"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sz="2000"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sz="2000"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sz="2000"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kumimoji="0" lang="en-US" sz="2000" b="0" i="0" u="none" strike="noStrike" kern="1200" cap="none" spc="0" normalizeH="0" baseline="0" noProof="0" dirty="0">
              <a:ln>
                <a:noFill/>
              </a:ln>
              <a:solidFill>
                <a:srgbClr val="646464"/>
              </a:solidFill>
              <a:effectLst/>
              <a:uLnTx/>
              <a:uFillTx/>
              <a:latin typeface="Arial"/>
              <a:ea typeface="+mn-ea"/>
              <a:cs typeface="Arial" panose="020B0604020202020204" pitchFamily="34" charset="0"/>
            </a:endParaRPr>
          </a:p>
          <a:p>
            <a:endParaRPr lang="en-US" dirty="0"/>
          </a:p>
        </p:txBody>
      </p:sp>
    </p:spTree>
    <p:extLst>
      <p:ext uri="{BB962C8B-B14F-4D97-AF65-F5344CB8AC3E}">
        <p14:creationId xmlns:p14="http://schemas.microsoft.com/office/powerpoint/2010/main" val="2954590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5F80A9-44DA-D48E-2DBE-FFF5B9FB850F}"/>
              </a:ext>
            </a:extLst>
          </p:cNvPr>
          <p:cNvSpPr>
            <a:spLocks noGrp="1"/>
          </p:cNvSpPr>
          <p:nvPr>
            <p:ph type="title"/>
          </p:nvPr>
        </p:nvSpPr>
        <p:spPr/>
        <p:txBody>
          <a:bodyPr>
            <a:normAutofit/>
          </a:bodyPr>
          <a:lstStyle/>
          <a:p>
            <a:pPr algn="ctr"/>
            <a:r>
              <a:rPr lang="en-US" sz="3200" dirty="0"/>
              <a:t>Ad Hoc Committee Focus Areas</a:t>
            </a:r>
          </a:p>
        </p:txBody>
      </p:sp>
      <p:sp>
        <p:nvSpPr>
          <p:cNvPr id="4" name="Text Placeholder 3">
            <a:extLst>
              <a:ext uri="{FF2B5EF4-FFF2-40B4-BE49-F238E27FC236}">
                <a16:creationId xmlns:a16="http://schemas.microsoft.com/office/drawing/2014/main" id="{9DDF7AF3-336A-80BF-3949-316BCAD7F040}"/>
              </a:ext>
            </a:extLst>
          </p:cNvPr>
          <p:cNvSpPr>
            <a:spLocks noGrp="1"/>
          </p:cNvSpPr>
          <p:nvPr>
            <p:ph type="body" sz="quarter" idx="11"/>
          </p:nvPr>
        </p:nvSpPr>
        <p:spPr>
          <a:xfrm>
            <a:off x="184402" y="928530"/>
            <a:ext cx="11823191" cy="4923408"/>
          </a:xfrm>
        </p:spPr>
        <p:txBody>
          <a:bodyPr lIns="91440" tIns="45720" rIns="91440" bIns="45720" anchor="t"/>
          <a:lstStyle/>
          <a:p>
            <a:pPr marR="0" lvl="0" algn="l" defTabSz="914377" rtl="0" eaLnBrk="1" fontAlgn="auto" latinLnBrk="0" hangingPunct="1">
              <a:lnSpc>
                <a:spcPct val="90000"/>
              </a:lnSpc>
              <a:spcBef>
                <a:spcPts val="1000"/>
              </a:spcBef>
              <a:spcAft>
                <a:spcPts val="0"/>
              </a:spcAft>
              <a:buClrTx/>
              <a:buSzTx/>
              <a:tabLst/>
              <a:defRPr/>
            </a:pPr>
            <a:r>
              <a:rPr lang="en-US" sz="2000" b="1" kern="1200" dirty="0">
                <a:solidFill>
                  <a:schemeClr val="tx1"/>
                </a:solidFill>
                <a:latin typeface="+mn-lt"/>
                <a:ea typeface="+mn-ea"/>
              </a:rPr>
              <a:t>Specific Focus Areas to include:</a:t>
            </a:r>
          </a:p>
          <a:p>
            <a:pPr marR="0" lvl="0" algn="l" defTabSz="914377" rtl="0" eaLnBrk="1" fontAlgn="auto" latinLnBrk="0" hangingPunct="1">
              <a:lnSpc>
                <a:spcPct val="90000"/>
              </a:lnSpc>
              <a:spcBef>
                <a:spcPts val="1000"/>
              </a:spcBef>
              <a:spcAft>
                <a:spcPts val="0"/>
              </a:spcAft>
              <a:buClrTx/>
              <a:buSzTx/>
              <a:tabLst/>
              <a:defRPr/>
            </a:pPr>
            <a:endParaRPr lang="en-US" sz="1600" kern="1200" dirty="0">
              <a:solidFill>
                <a:schemeClr val="tx1"/>
              </a:solidFill>
              <a:latin typeface="+mn-lt"/>
              <a:ea typeface="+mn-ea"/>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2000" dirty="0">
                <a:solidFill>
                  <a:schemeClr val="tx1"/>
                </a:solidFill>
                <a:effectLst/>
                <a:latin typeface="+mn-lt"/>
                <a:ea typeface="Aptos" panose="020B0004020202020204" pitchFamily="34" charset="0"/>
                <a:cs typeface="Aptos" panose="020B0004020202020204" pitchFamily="34" charset="0"/>
              </a:rPr>
              <a:t>Qualifications and review of proposed operator(s) or operating entity, to ensure that such individual(s) have adequate and relevant experience to serve in the capacity of an operator if such individuals have no prior experience operating a residential health care facility (RHCF). </a:t>
            </a:r>
          </a:p>
          <a:p>
            <a:pPr marL="1234440" lvl="2">
              <a:spcBef>
                <a:spcPts val="0"/>
              </a:spcBef>
              <a:spcAft>
                <a:spcPts val="0"/>
              </a:spcAft>
              <a:buFont typeface="Symbol" panose="05050102010706020507" pitchFamily="18" charset="2"/>
              <a:buChar char=""/>
            </a:pPr>
            <a:r>
              <a:rPr lang="en-US" sz="2000" kern="1200" dirty="0">
                <a:solidFill>
                  <a:schemeClr val="tx1"/>
                </a:solidFill>
                <a:latin typeface="+mn-lt"/>
                <a:cs typeface="Arial" panose="020B0604020202020204" pitchFamily="34" charset="0"/>
              </a:rPr>
              <a:t>NYS PHL </a:t>
            </a:r>
            <a:r>
              <a:rPr lang="en-US" sz="2000" dirty="0">
                <a:solidFill>
                  <a:schemeClr val="tx1"/>
                </a:solidFill>
                <a:latin typeface="+mn-lt"/>
              </a:rPr>
              <a:t>§2801-a(3) and (3-b); NYS PHL</a:t>
            </a:r>
            <a:r>
              <a:rPr lang="en-US" sz="2000" kern="1200" dirty="0">
                <a:solidFill>
                  <a:schemeClr val="tx1"/>
                </a:solidFill>
                <a:latin typeface="+mn-lt"/>
                <a:cs typeface="Arial" panose="020B0604020202020204" pitchFamily="34" charset="0"/>
              </a:rPr>
              <a:t> §2803(b)</a:t>
            </a:r>
            <a:r>
              <a:rPr lang="en-US" sz="2000" dirty="0">
                <a:solidFill>
                  <a:schemeClr val="tx1"/>
                </a:solidFill>
                <a:latin typeface="+mn-lt"/>
                <a:ea typeface="Aptos" panose="020B0004020202020204" pitchFamily="34" charset="0"/>
              </a:rPr>
              <a:t>; NYS PHL § 2896-C; 10 NYCRR </a:t>
            </a:r>
            <a:r>
              <a:rPr lang="en-US" sz="1700" dirty="0">
                <a:solidFill>
                  <a:schemeClr val="tx1"/>
                </a:solidFill>
                <a:latin typeface="+mn-lt"/>
                <a:ea typeface="Open Sans"/>
                <a:cs typeface="Open Sans"/>
              </a:rPr>
              <a:t>§ </a:t>
            </a:r>
            <a:r>
              <a:rPr lang="en-US" sz="2000" dirty="0">
                <a:solidFill>
                  <a:schemeClr val="tx1"/>
                </a:solidFill>
                <a:latin typeface="+mn-lt"/>
                <a:ea typeface="Open Sans"/>
                <a:cs typeface="Open Sans"/>
              </a:rPr>
              <a:t>600.1 and 600.2 </a:t>
            </a:r>
            <a:endParaRPr lang="en-US" sz="2000" dirty="0">
              <a:solidFill>
                <a:schemeClr val="tx1"/>
              </a:solidFill>
              <a:effectLst/>
              <a:latin typeface="+mn-lt"/>
              <a:ea typeface="Aptos" panose="020B0004020202020204" pitchFamily="34" charset="0"/>
              <a:cs typeface="Aptos" panose="020B0004020202020204" pitchFamily="34" charset="0"/>
            </a:endParaRPr>
          </a:p>
          <a:p>
            <a:pPr marL="0" marR="0">
              <a:spcBef>
                <a:spcPts val="0"/>
              </a:spcBef>
              <a:spcAft>
                <a:spcPts val="0"/>
              </a:spcAft>
            </a:pPr>
            <a:endParaRPr lang="en-US" sz="1600" dirty="0">
              <a:solidFill>
                <a:schemeClr val="tx1"/>
              </a:solidFill>
              <a:effectLst/>
              <a:latin typeface="+mn-l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000" dirty="0">
                <a:solidFill>
                  <a:schemeClr val="tx1"/>
                </a:solidFill>
                <a:effectLst/>
                <a:latin typeface="+mn-lt"/>
                <a:ea typeface="Times New Roman" panose="02020603050405020304" pitchFamily="18" charset="0"/>
                <a:cs typeface="Aptos" panose="020B0004020202020204" pitchFamily="34" charset="0"/>
              </a:rPr>
              <a:t>Determining the adequacy of finances to support short- and long-term financial sustainability (1, 3, and 5 years).  </a:t>
            </a:r>
          </a:p>
          <a:p>
            <a:pPr marL="1234440" lvl="2">
              <a:spcBef>
                <a:spcPts val="0"/>
              </a:spcBef>
              <a:spcAft>
                <a:spcPts val="0"/>
              </a:spcAft>
              <a:buFont typeface="Symbol" panose="05050102010706020507" pitchFamily="18" charset="2"/>
              <a:buChar char=""/>
            </a:pPr>
            <a:r>
              <a:rPr lang="en-US" sz="2000" dirty="0">
                <a:solidFill>
                  <a:schemeClr val="tx1"/>
                </a:solidFill>
                <a:latin typeface="+mn-lt"/>
                <a:ea typeface="Aptos" panose="020B0004020202020204" pitchFamily="34" charset="0"/>
                <a:cs typeface="Aptos" panose="020B0004020202020204" pitchFamily="34" charset="0"/>
              </a:rPr>
              <a:t>NYS PHL </a:t>
            </a:r>
            <a:r>
              <a:rPr lang="en-US" sz="2000" dirty="0">
                <a:solidFill>
                  <a:schemeClr val="tx1"/>
                </a:solidFill>
                <a:latin typeface="+mn-lt"/>
                <a:ea typeface="Aptos" panose="020B0004020202020204" pitchFamily="34" charset="0"/>
              </a:rPr>
              <a:t>§ 2801-a; </a:t>
            </a:r>
            <a:r>
              <a:rPr lang="en-US" sz="2000" dirty="0">
                <a:solidFill>
                  <a:schemeClr val="tx1"/>
                </a:solidFill>
                <a:latin typeface="+mn-lt"/>
                <a:ea typeface="Open Sans"/>
              </a:rPr>
              <a:t>10 NYCRR § 710.2; </a:t>
            </a:r>
            <a:r>
              <a:rPr lang="en-US" sz="2000" dirty="0">
                <a:solidFill>
                  <a:schemeClr val="tx1"/>
                </a:solidFill>
                <a:latin typeface="+mn-lt"/>
                <a:ea typeface="Aptos" panose="020B0004020202020204" pitchFamily="34" charset="0"/>
              </a:rPr>
              <a:t>10 NYCRR </a:t>
            </a:r>
            <a:r>
              <a:rPr lang="en-US" sz="1700" dirty="0">
                <a:solidFill>
                  <a:schemeClr val="tx1"/>
                </a:solidFill>
                <a:latin typeface="+mn-lt"/>
                <a:ea typeface="Open Sans"/>
                <a:cs typeface="Open Sans"/>
              </a:rPr>
              <a:t>§ </a:t>
            </a:r>
            <a:r>
              <a:rPr lang="en-US" sz="2000" dirty="0">
                <a:solidFill>
                  <a:schemeClr val="tx1"/>
                </a:solidFill>
                <a:latin typeface="+mn-lt"/>
                <a:ea typeface="Open Sans"/>
                <a:cs typeface="Open Sans"/>
              </a:rPr>
              <a:t>600.2 &amp; 709.3 </a:t>
            </a:r>
            <a:r>
              <a:rPr lang="en-US" sz="2000" strike="sngStrike" dirty="0">
                <a:solidFill>
                  <a:schemeClr val="tx1"/>
                </a:solidFill>
                <a:latin typeface="+mn-lt"/>
                <a:ea typeface="Open Sans"/>
                <a:cs typeface="Open Sans"/>
              </a:rPr>
              <a:t>(need)</a:t>
            </a:r>
            <a:endParaRPr lang="en-US" sz="2000" strike="sngStrike" dirty="0">
              <a:solidFill>
                <a:schemeClr val="tx1"/>
              </a:solidFill>
              <a:effectLst/>
              <a:latin typeface="+mn-lt"/>
              <a:ea typeface="Open Sans"/>
              <a:cs typeface="Open Sans"/>
            </a:endParaRPr>
          </a:p>
          <a:p>
            <a:pPr marL="0" marR="0">
              <a:spcBef>
                <a:spcPts val="0"/>
              </a:spcBef>
              <a:spcAft>
                <a:spcPts val="0"/>
              </a:spcAft>
            </a:pPr>
            <a:endParaRPr lang="en-US" sz="1600" dirty="0">
              <a:solidFill>
                <a:schemeClr val="tx1"/>
              </a:solidFill>
              <a:effectLst/>
              <a:latin typeface="+mn-l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000" dirty="0">
                <a:solidFill>
                  <a:schemeClr val="tx1"/>
                </a:solidFill>
                <a:effectLst/>
                <a:latin typeface="+mn-lt"/>
                <a:ea typeface="Times New Roman" panose="02020603050405020304" pitchFamily="18" charset="0"/>
                <a:cs typeface="Aptos" panose="020B0004020202020204" pitchFamily="34" charset="0"/>
              </a:rPr>
              <a:t>Assessment of Consulting Services Agreements/Related Party Transactions. </a:t>
            </a:r>
          </a:p>
          <a:p>
            <a:pPr marL="1234440" lvl="2">
              <a:spcBef>
                <a:spcPts val="0"/>
              </a:spcBef>
              <a:spcAft>
                <a:spcPts val="0"/>
              </a:spcAft>
              <a:buFont typeface="Symbol" panose="05050102010706020507" pitchFamily="18" charset="2"/>
              <a:buChar char=""/>
            </a:pPr>
            <a:r>
              <a:rPr lang="en-US" sz="2000" dirty="0">
                <a:solidFill>
                  <a:schemeClr val="tx1"/>
                </a:solidFill>
                <a:latin typeface="+mn-lt"/>
                <a:ea typeface="Open Sans"/>
                <a:cs typeface="Open Sans"/>
              </a:rPr>
              <a:t>PHL § 2856, 10 NYCRR </a:t>
            </a:r>
            <a:r>
              <a:rPr lang="en-US" sz="1700" dirty="0">
                <a:solidFill>
                  <a:schemeClr val="tx1"/>
                </a:solidFill>
                <a:latin typeface="+mn-lt"/>
                <a:ea typeface="Open Sans"/>
                <a:cs typeface="Open Sans"/>
              </a:rPr>
              <a:t>§ </a:t>
            </a:r>
            <a:r>
              <a:rPr lang="en-US" sz="2000" dirty="0">
                <a:solidFill>
                  <a:schemeClr val="tx1"/>
                </a:solidFill>
                <a:latin typeface="+mn-lt"/>
                <a:ea typeface="Open Sans"/>
                <a:cs typeface="Open Sans"/>
              </a:rPr>
              <a:t>400.4, 400.19 and 600.9</a:t>
            </a:r>
            <a:endParaRPr lang="en-US" sz="2000" dirty="0">
              <a:solidFill>
                <a:schemeClr val="tx1"/>
              </a:solidFill>
              <a:latin typeface="+mn-lt"/>
              <a:ea typeface="Open Sans"/>
            </a:endParaRPr>
          </a:p>
          <a:p>
            <a:pPr marL="1234440" lvl="2">
              <a:spcBef>
                <a:spcPts val="0"/>
              </a:spcBef>
              <a:spcAft>
                <a:spcPts val="0"/>
              </a:spcAft>
              <a:buFont typeface="Symbol" panose="05050102010706020507" pitchFamily="18" charset="2"/>
              <a:buChar char=""/>
            </a:pPr>
            <a:endParaRPr lang="en-US" sz="1600" dirty="0">
              <a:solidFill>
                <a:schemeClr val="tx1"/>
              </a:solidFill>
              <a:effectLst/>
              <a:latin typeface="+mn-lt"/>
              <a:ea typeface="Times New Roman" panose="02020603050405020304" pitchFamily="18" charset="0"/>
              <a:cs typeface="Aptos" panose="020B0004020202020204" pitchFamily="34" charset="0"/>
            </a:endParaRPr>
          </a:p>
          <a:p>
            <a:pPr marL="342900" indent="-342900">
              <a:spcBef>
                <a:spcPts val="0"/>
              </a:spcBef>
              <a:spcAft>
                <a:spcPts val="0"/>
              </a:spcAft>
              <a:buFont typeface="Symbol" panose="05050102010706020507" pitchFamily="18" charset="2"/>
              <a:buChar char=""/>
            </a:pPr>
            <a:r>
              <a:rPr lang="en-US" sz="2000" dirty="0">
                <a:solidFill>
                  <a:schemeClr val="tx1"/>
                </a:solidFill>
                <a:effectLst/>
                <a:latin typeface="+mn-lt"/>
                <a:ea typeface="Times New Roman" panose="02020603050405020304" pitchFamily="18" charset="0"/>
                <a:cs typeface="Aptos" panose="020B0004020202020204" pitchFamily="34" charset="0"/>
              </a:rPr>
              <a:t>Conditional Approval.</a:t>
            </a:r>
          </a:p>
          <a:p>
            <a:pPr marL="1234440" lvl="2">
              <a:spcBef>
                <a:spcPts val="0"/>
              </a:spcBef>
              <a:spcAft>
                <a:spcPts val="0"/>
              </a:spcAft>
              <a:buFont typeface="Symbol" panose="05050102010706020507" pitchFamily="18" charset="2"/>
              <a:buChar char=""/>
            </a:pPr>
            <a:r>
              <a:rPr lang="en-US" sz="2000" dirty="0">
                <a:solidFill>
                  <a:schemeClr val="tx1"/>
                </a:solidFill>
                <a:latin typeface="+mn-lt"/>
                <a:ea typeface="Open Sans"/>
                <a:cs typeface="Open Sans"/>
              </a:rPr>
              <a:t>10 NYCRR </a:t>
            </a:r>
            <a:r>
              <a:rPr lang="en-US" sz="1700" dirty="0">
                <a:solidFill>
                  <a:schemeClr val="tx1"/>
                </a:solidFill>
                <a:latin typeface="+mn-lt"/>
                <a:ea typeface="Open Sans"/>
                <a:cs typeface="Open Sans"/>
              </a:rPr>
              <a:t>§ </a:t>
            </a:r>
            <a:r>
              <a:rPr lang="en-US" sz="2000" dirty="0">
                <a:solidFill>
                  <a:schemeClr val="tx1"/>
                </a:solidFill>
                <a:latin typeface="+mn-lt"/>
                <a:ea typeface="Open Sans"/>
                <a:cs typeface="Open Sans"/>
              </a:rPr>
              <a:t>401.1, 401.2, and 600.4</a:t>
            </a:r>
            <a:endParaRPr lang="en-US" sz="2000" dirty="0">
              <a:solidFill>
                <a:schemeClr val="tx1"/>
              </a:solidFill>
              <a:latin typeface="+mn-lt"/>
              <a:ea typeface="Open Sans"/>
            </a:endParaRPr>
          </a:p>
          <a:p>
            <a:pPr marL="777240" lvl="1" indent="-342900">
              <a:spcBef>
                <a:spcPts val="0"/>
              </a:spcBef>
              <a:spcAft>
                <a:spcPts val="0"/>
              </a:spcAft>
              <a:buFont typeface="Symbol" panose="05050102010706020507" pitchFamily="18" charset="2"/>
              <a:buChar char=""/>
            </a:pPr>
            <a:endParaRPr lang="en-US" sz="1700" dirty="0">
              <a:solidFill>
                <a:schemeClr val="tx1"/>
              </a:solidFill>
              <a:latin typeface="Aptos"/>
              <a:ea typeface="Times New Roman" panose="02020603050405020304" pitchFamily="18" charset="0"/>
              <a:cs typeface="Aptos" panose="020B0004020202020204" pitchFamily="34" charset="0"/>
            </a:endParaRPr>
          </a:p>
          <a:p>
            <a:pPr lvl="1" indent="0">
              <a:spcBef>
                <a:spcPts val="0"/>
              </a:spcBef>
              <a:spcAft>
                <a:spcPts val="0"/>
              </a:spcAft>
              <a:buNone/>
            </a:pPr>
            <a:r>
              <a:rPr lang="en-US" sz="2000" dirty="0">
                <a:solidFill>
                  <a:schemeClr val="tx1"/>
                </a:solidFill>
                <a:effectLst/>
                <a:latin typeface="Aptos"/>
                <a:ea typeface="Times New Roman" panose="02020603050405020304" pitchFamily="18" charset="0"/>
                <a:cs typeface="Aptos" panose="020B0004020202020204" pitchFamily="34" charset="0"/>
              </a:rPr>
              <a:t> </a:t>
            </a:r>
            <a:endParaRPr lang="en-US" sz="2000" kern="1200" dirty="0">
              <a:solidFill>
                <a:schemeClr val="tx1"/>
              </a:solidFill>
              <a:latin typeface="Aptos"/>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kumimoji="0" lang="en-US" sz="2000" b="0" i="0" u="none" strike="noStrike" kern="1200" cap="none" spc="0" normalizeH="0" baseline="0" noProof="0" dirty="0">
              <a:ln>
                <a:noFill/>
              </a:ln>
              <a:solidFill>
                <a:srgbClr val="646464"/>
              </a:solidFill>
              <a:effectLst/>
              <a:uLnTx/>
              <a:uFillTx/>
              <a:latin typeface="Arial"/>
              <a:ea typeface="+mn-ea"/>
              <a:cs typeface="Arial" panose="020B0604020202020204" pitchFamily="34" charset="0"/>
            </a:endParaRPr>
          </a:p>
          <a:p>
            <a:endParaRPr lang="en-US" dirty="0"/>
          </a:p>
        </p:txBody>
      </p:sp>
    </p:spTree>
    <p:extLst>
      <p:ext uri="{BB962C8B-B14F-4D97-AF65-F5344CB8AC3E}">
        <p14:creationId xmlns:p14="http://schemas.microsoft.com/office/powerpoint/2010/main" val="3111424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7AB8D-BE86-822C-DD4F-A701D33E2BEB}"/>
              </a:ext>
            </a:extLst>
          </p:cNvPr>
          <p:cNvSpPr>
            <a:spLocks noGrp="1"/>
          </p:cNvSpPr>
          <p:nvPr>
            <p:ph type="title"/>
          </p:nvPr>
        </p:nvSpPr>
        <p:spPr>
          <a:xfrm>
            <a:off x="184404" y="327804"/>
            <a:ext cx="11823192" cy="586597"/>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#1- Qualifications and review of proposed operator(s)</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 or operating entity</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C3E52597-324A-F6DD-3EEF-35162836DCC4}"/>
              </a:ext>
            </a:extLst>
          </p:cNvPr>
          <p:cNvSpPr>
            <a:spLocks noGrp="1"/>
          </p:cNvSpPr>
          <p:nvPr>
            <p:ph type="body" sz="quarter" idx="11"/>
          </p:nvPr>
        </p:nvSpPr>
        <p:spPr>
          <a:xfrm>
            <a:off x="312496" y="1088573"/>
            <a:ext cx="11567008" cy="4950792"/>
          </a:xfrm>
        </p:spPr>
        <p:txBody>
          <a:bodyPr/>
          <a:lstStyle/>
          <a:p>
            <a:r>
              <a:rPr lang="en-US" dirty="0">
                <a:latin typeface="+mn-lt"/>
              </a:rPr>
              <a:t>A review is conducted of the qualifications of proposed natural person operators to ensure that adequate relevant experience is present.  Currently, the following criteria are applied to the Department’s reviews.</a:t>
            </a:r>
          </a:p>
          <a:p>
            <a:pPr lvl="1"/>
            <a:r>
              <a:rPr lang="en-US" dirty="0">
                <a:latin typeface="+mn-lt"/>
              </a:rPr>
              <a:t>Adequate is defined as a minimum of 5 years.</a:t>
            </a:r>
          </a:p>
          <a:p>
            <a:pPr lvl="1"/>
            <a:r>
              <a:rPr lang="en-US" dirty="0">
                <a:latin typeface="+mn-lt"/>
              </a:rPr>
              <a:t>Relevant is defined as a licensed nursing home administer, Director of Nursing, owner/operator, or other leadership position held at a health care facility.  </a:t>
            </a:r>
          </a:p>
          <a:p>
            <a:endParaRPr lang="en-US" i="1" dirty="0">
              <a:latin typeface="+mn-lt"/>
            </a:endParaRPr>
          </a:p>
          <a:p>
            <a:r>
              <a:rPr lang="en-US" i="1" dirty="0">
                <a:latin typeface="+mn-lt"/>
              </a:rPr>
              <a:t>If sufficient experience is not demonstrated, the applicant is required to revise the operating structure to include an individual with acceptable experience.  A condition may be included on the approval that requires the individual to remain in the operating structure for a period of time.  </a:t>
            </a:r>
          </a:p>
          <a:p>
            <a:endParaRPr lang="en-US" dirty="0"/>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1036580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67039-72AD-2A15-56B2-445E36C4C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66C8BF-7561-2BA7-B3A4-AB92D96203F8}"/>
              </a:ext>
            </a:extLst>
          </p:cNvPr>
          <p:cNvSpPr>
            <a:spLocks noGrp="1"/>
          </p:cNvSpPr>
          <p:nvPr>
            <p:ph type="title"/>
          </p:nvPr>
        </p:nvSpPr>
        <p:spPr>
          <a:xfrm>
            <a:off x="0" y="327804"/>
            <a:ext cx="11823192" cy="586597"/>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Qualifications of proposed operator(s)</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 or operating entity</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2D7FB389-96F2-05D3-AA37-0995E968E70C}"/>
              </a:ext>
            </a:extLst>
          </p:cNvPr>
          <p:cNvSpPr>
            <a:spLocks noGrp="1"/>
          </p:cNvSpPr>
          <p:nvPr>
            <p:ph type="body" sz="quarter" idx="11"/>
          </p:nvPr>
        </p:nvSpPr>
        <p:spPr>
          <a:xfrm>
            <a:off x="192024" y="914401"/>
            <a:ext cx="11823192" cy="4950792"/>
          </a:xfrm>
        </p:spPr>
        <p:txBody>
          <a:bodyPr/>
          <a:lstStyle/>
          <a:p>
            <a:r>
              <a:rPr lang="en-US" sz="2200" dirty="0">
                <a:latin typeface="+mn-lt"/>
              </a:rPr>
              <a:t>The following are examples of information that is currently disclosed on the character and competence reports:</a:t>
            </a:r>
          </a:p>
          <a:p>
            <a:pPr marL="342900" indent="-342900">
              <a:buFont typeface="Arial" panose="020B0604020202020204" pitchFamily="34" charset="0"/>
              <a:buChar char="•"/>
            </a:pPr>
            <a:r>
              <a:rPr lang="en-US" sz="2200" dirty="0">
                <a:latin typeface="+mn-lt"/>
              </a:rPr>
              <a:t>The applicant’s intent to contract for administrative or consulting services.</a:t>
            </a:r>
          </a:p>
          <a:p>
            <a:pPr marL="342900" indent="-342900">
              <a:buFont typeface="Arial" panose="020B0604020202020204" pitchFamily="34" charset="0"/>
              <a:buChar char="•"/>
            </a:pPr>
            <a:r>
              <a:rPr lang="en-US" sz="2200" dirty="0">
                <a:latin typeface="+mn-lt"/>
              </a:rPr>
              <a:t>Any proposed contractual relationships, including leases, that are not at arm’s length.  This includes familial relationships.</a:t>
            </a:r>
          </a:p>
          <a:p>
            <a:pPr marL="342900" indent="-342900">
              <a:buFont typeface="Arial" panose="020B0604020202020204" pitchFamily="34" charset="0"/>
              <a:buChar char="•"/>
            </a:pPr>
            <a:r>
              <a:rPr lang="en-US" sz="2200" dirty="0">
                <a:latin typeface="+mn-lt"/>
              </a:rPr>
              <a:t>For LLC ownership structures, information from the operating agreement that would indicate how the facility would operate and is relevant for review (i.e., managing members, inequitable asset/profit distribution).</a:t>
            </a:r>
          </a:p>
          <a:p>
            <a:pPr marL="342900" indent="-342900">
              <a:buFont typeface="Arial" panose="020B0604020202020204" pitchFamily="34" charset="0"/>
              <a:buChar char="•"/>
            </a:pPr>
            <a:r>
              <a:rPr lang="en-US" sz="2200" dirty="0">
                <a:latin typeface="+mn-lt"/>
              </a:rPr>
              <a:t>Information from facilities owned/operated by the proposed operator(s) that may indicate how the subject facility will operate after approval.  </a:t>
            </a:r>
          </a:p>
          <a:p>
            <a:pPr marL="342900" indent="-342900">
              <a:buFont typeface="Arial" panose="020B0604020202020204" pitchFamily="34" charset="0"/>
              <a:buChar char="•"/>
            </a:pPr>
            <a:r>
              <a:rPr lang="en-US" sz="2200" dirty="0">
                <a:latin typeface="+mn-lt"/>
              </a:rPr>
              <a:t>Lawsuits, administrative proceedings and/or status of professional licenses relevant to health care operations.</a:t>
            </a:r>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158826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94026-18E0-1479-E0D2-07EE166D2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4563C2-8063-67BF-6D3E-D25A1BF691EB}"/>
              </a:ext>
            </a:extLst>
          </p:cNvPr>
          <p:cNvSpPr>
            <a:spLocks noGrp="1"/>
          </p:cNvSpPr>
          <p:nvPr>
            <p:ph type="title"/>
          </p:nvPr>
        </p:nvSpPr>
        <p:spPr>
          <a:xfrm>
            <a:off x="0" y="327804"/>
            <a:ext cx="11823192" cy="586597"/>
          </a:xfrm>
        </p:spPr>
        <p:txBody>
          <a:bodyPr>
            <a:noAutofit/>
          </a:bodyPr>
          <a:lstStyle/>
          <a:p>
            <a:pPr algn="ctr"/>
            <a:r>
              <a:rPr lang="en-US" sz="3200"/>
              <a:t>Next Steps</a:t>
            </a:r>
          </a:p>
        </p:txBody>
      </p:sp>
      <p:sp>
        <p:nvSpPr>
          <p:cNvPr id="4" name="Text Placeholder 3">
            <a:extLst>
              <a:ext uri="{FF2B5EF4-FFF2-40B4-BE49-F238E27FC236}">
                <a16:creationId xmlns:a16="http://schemas.microsoft.com/office/drawing/2014/main" id="{262AF932-35BC-EBC8-DF40-2055A1C4383F}"/>
              </a:ext>
            </a:extLst>
          </p:cNvPr>
          <p:cNvSpPr>
            <a:spLocks noGrp="1"/>
          </p:cNvSpPr>
          <p:nvPr>
            <p:ph type="body" sz="quarter" idx="11"/>
          </p:nvPr>
        </p:nvSpPr>
        <p:spPr>
          <a:xfrm>
            <a:off x="293298" y="914401"/>
            <a:ext cx="11567008" cy="4950792"/>
          </a:xfrm>
        </p:spPr>
        <p:txBody>
          <a:bodyPr/>
          <a:lstStyle/>
          <a:p>
            <a:pPr defTabSz="914377">
              <a:lnSpc>
                <a:spcPct val="90000"/>
              </a:lnSpc>
              <a:spcBef>
                <a:spcPts val="1000"/>
              </a:spcBef>
              <a:spcAft>
                <a:spcPts val="0"/>
              </a:spcAft>
              <a:defRPr/>
            </a:pPr>
            <a:endParaRPr lang="en-US" sz="2000" kern="1200" dirty="0">
              <a:solidFill>
                <a:schemeClr val="tx1"/>
              </a:solidFill>
              <a:latin typeface="+mn-lt"/>
              <a:ea typeface="+mn-ea"/>
              <a:cs typeface="Arial" panose="020B0604020202020204" pitchFamily="34" charset="0"/>
            </a:endParaRPr>
          </a:p>
          <a:p>
            <a:pPr marL="777240" lvl="1" indent="-342900"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Next meeting date and time for the Ad Hoc Committee is TBD. The meeting will be conducted over Zoom.</a:t>
            </a:r>
          </a:p>
          <a:p>
            <a:pPr marL="777240" lvl="1" indent="-342900" defTabSz="914377">
              <a:lnSpc>
                <a:spcPct val="90000"/>
              </a:lnSpc>
              <a:spcBef>
                <a:spcPts val="1000"/>
              </a:spcBef>
              <a:spcAft>
                <a:spcPts val="0"/>
              </a:spcAft>
              <a:defRPr/>
            </a:pPr>
            <a:endParaRPr lang="en-US" kern="1200" dirty="0">
              <a:solidFill>
                <a:schemeClr val="tx1"/>
              </a:solidFill>
              <a:latin typeface="+mn-lt"/>
              <a:ea typeface="+mn-ea"/>
              <a:cs typeface="Arial" panose="020B0604020202020204" pitchFamily="34" charset="0"/>
            </a:endParaRPr>
          </a:p>
          <a:p>
            <a:pPr marL="777240" lvl="1" indent="-342900"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Summary of initial discussion to be prepared by Ad Hoc Committee Chair in consultation with the NYS Department of Health.</a:t>
            </a:r>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1307841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2132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YSDOH Template 1.0, Fall 2024">
  <a:themeElements>
    <a:clrScheme name="NYSDOHBRAND.Draft2">
      <a:dk1>
        <a:srgbClr val="43285D"/>
      </a:dk1>
      <a:lt1>
        <a:srgbClr val="000000"/>
      </a:lt1>
      <a:dk2>
        <a:srgbClr val="FFFFFF"/>
      </a:dk2>
      <a:lt2>
        <a:srgbClr val="FFFFFF"/>
      </a:lt2>
      <a:accent1>
        <a:srgbClr val="43285D"/>
      </a:accent1>
      <a:accent2>
        <a:srgbClr val="8B7FA0"/>
      </a:accent2>
      <a:accent3>
        <a:srgbClr val="FACE00"/>
      </a:accent3>
      <a:accent4>
        <a:srgbClr val="62666A"/>
      </a:accent4>
      <a:accent5>
        <a:srgbClr val="D0D0CE"/>
      </a:accent5>
      <a:accent6>
        <a:srgbClr val="154973"/>
      </a:accent6>
      <a:hlink>
        <a:srgbClr val="8B7FA0"/>
      </a:hlink>
      <a:folHlink>
        <a:srgbClr val="43285D"/>
      </a:folHlink>
    </a:clrScheme>
    <a:fontScheme name="NYS DOH">
      <a:majorFont>
        <a:latin typeface="Oswa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YS_DOH" id="{5F59667C-6BAB-49F7-B30F-3DC48051AD95}" vid="{103CA3C4-E86B-4B43-B3EA-F46E34AE7069}"/>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8B4FA54E1D704FAACD252765981027" ma:contentTypeVersion="11" ma:contentTypeDescription="Create a new document." ma:contentTypeScope="" ma:versionID="b7e094801b55468e00c87fd089d50f5f">
  <xsd:schema xmlns:xsd="http://www.w3.org/2001/XMLSchema" xmlns:xs="http://www.w3.org/2001/XMLSchema" xmlns:p="http://schemas.microsoft.com/office/2006/metadata/properties" xmlns:ns2="a2ce9d1a-6304-4c87-8f75-261c0eac7d53" xmlns:ns3="890e9c21-b251-49b7-9079-548dd9a8bb22" targetNamespace="http://schemas.microsoft.com/office/2006/metadata/properties" ma:root="true" ma:fieldsID="a8a3c8ad48e97b6529ba87c576267acd" ns2:_="" ns3:_="">
    <xsd:import namespace="a2ce9d1a-6304-4c87-8f75-261c0eac7d53"/>
    <xsd:import namespace="890e9c21-b251-49b7-9079-548dd9a8bb2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ce9d1a-6304-4c87-8f75-261c0eac7d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39e25b7-0a97-41c9-a156-d5f3062356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0e9c21-b251-49b7-9079-548dd9a8bb2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e722d18-1bcd-4e7b-be5a-c71a38af9469}" ma:internalName="TaxCatchAll" ma:showField="CatchAllData" ma:web="890e9c21-b251-49b7-9079-548dd9a8bb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90e9c21-b251-49b7-9079-548dd9a8bb22" xsi:nil="true"/>
    <lcf76f155ced4ddcb4097134ff3c332f xmlns="a2ce9d1a-6304-4c87-8f75-261c0eac7d5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B2336E-CA5F-44A5-8638-5DD22F5F4265}">
  <ds:schemaRefs>
    <ds:schemaRef ds:uri="890e9c21-b251-49b7-9079-548dd9a8bb22"/>
    <ds:schemaRef ds:uri="a2ce9d1a-6304-4c87-8f75-261c0eac7d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B049008-70CF-4A71-A8B5-2E5484CB15C0}">
  <ds:schemaRefs>
    <ds:schemaRef ds:uri="http://schemas.microsoft.com/sharepoint/v3/contenttype/forms"/>
  </ds:schemaRefs>
</ds:datastoreItem>
</file>

<file path=customXml/itemProps3.xml><?xml version="1.0" encoding="utf-8"?>
<ds:datastoreItem xmlns:ds="http://schemas.openxmlformats.org/officeDocument/2006/customXml" ds:itemID="{F2DB120F-7F49-4AE3-9EFC-2D7764EDE059}">
  <ds:schemaRefs>
    <ds:schemaRef ds:uri="http://www.w3.org/XML/1998/namespace"/>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a2ce9d1a-6304-4c87-8f75-261c0eac7d53"/>
    <ds:schemaRef ds:uri="http://schemas.microsoft.com/office/infopath/2007/PartnerControls"/>
    <ds:schemaRef ds:uri="890e9c21-b251-49b7-9079-548dd9a8bb22"/>
    <ds:schemaRef ds:uri="http://schemas.microsoft.com/office/2006/metadata/properties"/>
  </ds:schemaRefs>
</ds:datastoreItem>
</file>

<file path=docMetadata/LabelInfo.xml><?xml version="1.0" encoding="utf-8"?>
<clbl:labelList xmlns:clbl="http://schemas.microsoft.com/office/2020/mipLabelMetadata">
  <clbl:label id="{f46cb8ea-7900-4d10-8ceb-80e8c1c81ee7}" enabled="0" method="" siteId="{f46cb8ea-7900-4d10-8ceb-80e8c1c81ee7}" removed="1"/>
</clbl:labelList>
</file>

<file path=docProps/app.xml><?xml version="1.0" encoding="utf-8"?>
<Properties xmlns="http://schemas.openxmlformats.org/officeDocument/2006/extended-properties" xmlns:vt="http://schemas.openxmlformats.org/officeDocument/2006/docPropsVTypes">
  <Template>NYS_DOH_PowerPoint NYSBRAND 12.6.24 TEMPLATE</Template>
  <TotalTime>275</TotalTime>
  <Words>696</Words>
  <Application>Microsoft Office PowerPoint</Application>
  <PresentationFormat>Widescreen</PresentationFormat>
  <Paragraphs>62</Paragraphs>
  <Slides>8</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Aptos</vt:lpstr>
      <vt:lpstr>Arial</vt:lpstr>
      <vt:lpstr>Oswald</vt:lpstr>
      <vt:lpstr>Oswald SemiBold</vt:lpstr>
      <vt:lpstr>Symbol</vt:lpstr>
      <vt:lpstr>NYSDOH Template 1.0, Fall 2024</vt:lpstr>
      <vt:lpstr>think-cell Slide</vt:lpstr>
      <vt:lpstr>Nursing Home  Certificate of Need Ad Hoc Committee </vt:lpstr>
      <vt:lpstr>Ad Hoc Committee Charge</vt:lpstr>
      <vt:lpstr>Process</vt:lpstr>
      <vt:lpstr>Ad Hoc Committee Focus Areas</vt:lpstr>
      <vt:lpstr>Focus Area #1- Qualifications and review of proposed operator(s)  or operating entity</vt:lpstr>
      <vt:lpstr>Qualifications of proposed operator(s)  or operating entity</vt:lpstr>
      <vt:lpstr>Next Steps</vt:lpstr>
      <vt:lpstr>PowerPoint Presentation</vt:lpstr>
    </vt:vector>
  </TitlesOfParts>
  <Manager>Kyle Kotary</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Tracy, Kathryn S (HEALTH)</dc:creator>
  <cp:keywords/>
  <dc:description/>
  <cp:lastModifiedBy>Deetz, Valerie A (HEALTH)</cp:lastModifiedBy>
  <cp:revision>18</cp:revision>
  <cp:lastPrinted>2025-09-08T13:56:58Z</cp:lastPrinted>
  <dcterms:created xsi:type="dcterms:W3CDTF">2024-12-06T19:14:22Z</dcterms:created>
  <dcterms:modified xsi:type="dcterms:W3CDTF">2025-09-15T19:48:46Z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0x010100BB8B4FA54E1D704FAACD252765981027</vt:lpwstr>
  </property>
  <property fmtid="{D5CDD505-2E9C-101B-9397-08002B2CF9AE}" pid="3" name="MediaServiceImageTags">
    <vt:lpwstr/>
  </property>
</Properties>
</file>