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Lst>
  <p:notesMasterIdLst>
    <p:notesMasterId r:id="rId66"/>
  </p:notesMasterIdLst>
  <p:handoutMasterIdLst>
    <p:handoutMasterId r:id="rId67"/>
  </p:handoutMasterIdLst>
  <p:sldIdLst>
    <p:sldId id="283" r:id="rId5"/>
    <p:sldId id="524" r:id="rId6"/>
    <p:sldId id="532" r:id="rId7"/>
    <p:sldId id="293" r:id="rId8"/>
    <p:sldId id="294" r:id="rId9"/>
    <p:sldId id="533" r:id="rId10"/>
    <p:sldId id="534" r:id="rId11"/>
    <p:sldId id="296" r:id="rId12"/>
    <p:sldId id="538" r:id="rId13"/>
    <p:sldId id="269" r:id="rId14"/>
    <p:sldId id="509" r:id="rId15"/>
    <p:sldId id="486" r:id="rId16"/>
    <p:sldId id="485" r:id="rId17"/>
    <p:sldId id="510" r:id="rId18"/>
    <p:sldId id="513" r:id="rId19"/>
    <p:sldId id="290" r:id="rId20"/>
    <p:sldId id="482" r:id="rId21"/>
    <p:sldId id="483" r:id="rId22"/>
    <p:sldId id="520" r:id="rId23"/>
    <p:sldId id="494" r:id="rId24"/>
    <p:sldId id="490" r:id="rId25"/>
    <p:sldId id="495" r:id="rId26"/>
    <p:sldId id="496" r:id="rId27"/>
    <p:sldId id="497" r:id="rId28"/>
    <p:sldId id="514" r:id="rId29"/>
    <p:sldId id="488" r:id="rId30"/>
    <p:sldId id="515" r:id="rId31"/>
    <p:sldId id="537" r:id="rId32"/>
    <p:sldId id="517" r:id="rId33"/>
    <p:sldId id="518" r:id="rId34"/>
    <p:sldId id="519" r:id="rId35"/>
    <p:sldId id="503" r:id="rId36"/>
    <p:sldId id="504" r:id="rId37"/>
    <p:sldId id="505" r:id="rId38"/>
    <p:sldId id="268" r:id="rId39"/>
    <p:sldId id="267" r:id="rId40"/>
    <p:sldId id="311" r:id="rId41"/>
    <p:sldId id="302" r:id="rId42"/>
    <p:sldId id="317" r:id="rId43"/>
    <p:sldId id="318" r:id="rId44"/>
    <p:sldId id="304" r:id="rId45"/>
    <p:sldId id="316" r:id="rId46"/>
    <p:sldId id="307" r:id="rId47"/>
    <p:sldId id="300" r:id="rId48"/>
    <p:sldId id="259" r:id="rId49"/>
    <p:sldId id="321" r:id="rId50"/>
    <p:sldId id="523" r:id="rId51"/>
    <p:sldId id="315" r:id="rId52"/>
    <p:sldId id="521" r:id="rId53"/>
    <p:sldId id="320" r:id="rId54"/>
    <p:sldId id="529" r:id="rId55"/>
    <p:sldId id="277" r:id="rId56"/>
    <p:sldId id="525" r:id="rId57"/>
    <p:sldId id="298" r:id="rId58"/>
    <p:sldId id="312" r:id="rId59"/>
    <p:sldId id="313" r:id="rId60"/>
    <p:sldId id="314" r:id="rId61"/>
    <p:sldId id="308" r:id="rId62"/>
    <p:sldId id="528" r:id="rId63"/>
    <p:sldId id="535" r:id="rId64"/>
    <p:sldId id="263" r:id="rId6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2" roundtripDataSignature="AMtx7mgiEQzM15yImlSdMhu3IxpNo6Dn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2B5743-90B5-32D7-A46C-06D8D01EB785}" name="Osinaga, Alda M (HEALTH)" initials="AO" userId="S::alda.osinaga@health.ny.gov::db387c0f-280e-42df-b4ef-d229ef33f590" providerId="AD"/>
  <p188:author id="{AA503FC6-0A9F-5498-41DF-749394759798}" name="Cozzens, Kimberly S (HEALTH)" initials="KC" userId="S::kimberly.cozzens@health.ny.gov::e2c7405a-5e2e-4cf7-b621-6149da1e5e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FFFFFF"/>
    <a:srgbClr val="29183C"/>
    <a:srgbClr val="43285D"/>
    <a:srgbClr val="43275D"/>
    <a:srgbClr val="EDEDED"/>
    <a:srgbClr val="584E6A"/>
    <a:srgbClr val="C7A400"/>
    <a:srgbClr val="8B7FA1"/>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099" autoAdjust="0"/>
  </p:normalViewPr>
  <p:slideViewPr>
    <p:cSldViewPr snapToGrid="0">
      <p:cViewPr varScale="1">
        <p:scale>
          <a:sx n="99" d="100"/>
          <a:sy n="99" d="100"/>
        </p:scale>
        <p:origin x="91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18075"/>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6"/>
        <c:overlap val="100"/>
        <c:axId val="1581578848"/>
        <c:axId val="1581580848"/>
      </c:barChart>
      <c:catAx>
        <c:axId val="1581578848"/>
        <c:scaling>
          <c:orientation val="minMax"/>
        </c:scaling>
        <c:delete val="1"/>
        <c:axPos val="b"/>
        <c:numFmt formatCode="General" sourceLinked="1"/>
        <c:majorTickMark val="out"/>
        <c:minorTickMark val="none"/>
        <c:tickLblPos val="nextTo"/>
        <c:crossAx val="1581580848"/>
        <c:crosses val="autoZero"/>
        <c:auto val="1"/>
        <c:lblAlgn val="ctr"/>
        <c:lblOffset val="100"/>
        <c:noMultiLvlLbl val="0"/>
      </c:catAx>
      <c:valAx>
        <c:axId val="1581580848"/>
        <c:scaling>
          <c:orientation val="minMax"/>
        </c:scaling>
        <c:delete val="1"/>
        <c:axPos val="l"/>
        <c:numFmt formatCode="General" sourceLinked="1"/>
        <c:majorTickMark val="out"/>
        <c:minorTickMark val="none"/>
        <c:tickLblPos val="nextTo"/>
        <c:crossAx val="158157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494F2-8995-D18B-1CA6-451B93FB3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E50EFC-1013-DF32-0A46-5C91285805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95CA1-51F7-4659-AC62-EAF756F4D5E7}" type="datetimeFigureOut">
              <a:rPr lang="en-US" smtClean="0"/>
              <a:t>10/21/2025</a:t>
            </a:fld>
            <a:endParaRPr lang="en-US"/>
          </a:p>
        </p:txBody>
      </p:sp>
      <p:sp>
        <p:nvSpPr>
          <p:cNvPr id="4" name="Footer Placeholder 3">
            <a:extLst>
              <a:ext uri="{FF2B5EF4-FFF2-40B4-BE49-F238E27FC236}">
                <a16:creationId xmlns:a16="http://schemas.microsoft.com/office/drawing/2014/main" id="{43C7CF02-06EB-9DEE-F1F6-C7DDC3BB8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B6068-8F58-CBBA-084E-D40B565F5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CCF59-483D-4767-BE89-482F622EFA7F}" type="slidenum">
              <a:rPr lang="en-US" smtClean="0"/>
              <a:t>‹#›</a:t>
            </a:fld>
            <a:endParaRPr lang="en-US"/>
          </a:p>
        </p:txBody>
      </p:sp>
    </p:spTree>
    <p:extLst>
      <p:ext uri="{BB962C8B-B14F-4D97-AF65-F5344CB8AC3E}">
        <p14:creationId xmlns:p14="http://schemas.microsoft.com/office/powerpoint/2010/main" val="45774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766" indent="0">
              <a:buNone/>
            </a:pPr>
            <a:r>
              <a:rPr lang="en-US" dirty="0"/>
              <a:t>Additional Notes for presentation</a:t>
            </a:r>
          </a:p>
          <a:p>
            <a:r>
              <a:rPr lang="en-US" sz="1800" dirty="0">
                <a:latin typeface="Arial" panose="020B0604020202020204" pitchFamily="34" charset="0"/>
                <a:ea typeface="Arial" panose="020B0604020202020204" pitchFamily="34" charset="0"/>
              </a:rPr>
              <a:t>The combination of in-state and out-of-state members means that in addition to representatives with knowledge and experience in NYS, the CAC also has experts practicing in other states and with prominent roles on the national stage. </a:t>
            </a:r>
            <a:endParaRPr lang="en-US" dirty="0"/>
          </a:p>
        </p:txBody>
      </p:sp>
    </p:spTree>
    <p:extLst>
      <p:ext uri="{BB962C8B-B14F-4D97-AF65-F5344CB8AC3E}">
        <p14:creationId xmlns:p14="http://schemas.microsoft.com/office/powerpoint/2010/main" val="126551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853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52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17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014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831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524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44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DFE1-C8D5-5A29-EE1A-03EFE2B86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A120B-0180-D717-8C5F-521514EAC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A4227-D183-DF9D-D32F-23B5355C0FFD}"/>
              </a:ext>
            </a:extLst>
          </p:cNvPr>
          <p:cNvSpPr>
            <a:spLocks noGrp="1"/>
          </p:cNvSpPr>
          <p:nvPr>
            <p:ph type="body" idx="1"/>
          </p:nvPr>
        </p:nvSpPr>
        <p:spPr/>
        <p:txBody>
          <a:bodyPr/>
          <a:lstStyle/>
          <a:p>
            <a:pPr marL="161766" indent="0">
              <a:buNone/>
            </a:pPr>
            <a:endParaRPr lang="en-US" dirty="0"/>
          </a:p>
        </p:txBody>
      </p:sp>
    </p:spTree>
    <p:extLst>
      <p:ext uri="{BB962C8B-B14F-4D97-AF65-F5344CB8AC3E}">
        <p14:creationId xmlns:p14="http://schemas.microsoft.com/office/powerpoint/2010/main" val="36497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393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832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452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206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956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450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167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Master" preserve="1" userDrawn="1">
  <p:cSld name="Primary Cover Title Slide">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pic>
        <p:nvPicPr>
          <p:cNvPr id="15" name="Picture 14" descr="New York State Department of Health logo - it's an outline of the New York State border, with the text &quot;New York State&quot;, a vertical bar to the right, then the words &quot;Department of Health.&quot;">
            <a:extLst>
              <a:ext uri="{FF2B5EF4-FFF2-40B4-BE49-F238E27FC236}">
                <a16:creationId xmlns:a16="http://schemas.microsoft.com/office/drawing/2014/main" id="{749032B6-4E64-2FCD-C040-E8B731E9F8EF}"/>
              </a:ext>
            </a:extLst>
          </p:cNvPr>
          <p:cNvPicPr>
            <a:picLocks noChangeAspect="1"/>
          </p:cNvPicPr>
          <p:nvPr userDrawn="1"/>
        </p:nvPicPr>
        <p:blipFill>
          <a:blip r:embed="rId2"/>
          <a:stretch>
            <a:fillRect/>
          </a:stretch>
        </p:blipFill>
        <p:spPr>
          <a:xfrm>
            <a:off x="3683502" y="575817"/>
            <a:ext cx="4824994" cy="1228346"/>
          </a:xfrm>
          <a:prstGeom prst="rect">
            <a:avLst/>
          </a:prstGeom>
        </p:spPr>
      </p:pic>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8">
            <a:extLst>
              <a:ext uri="{FF2B5EF4-FFF2-40B4-BE49-F238E27FC236}">
                <a16:creationId xmlns:a16="http://schemas.microsoft.com/office/drawing/2014/main" id="{3E9767E7-BE54-46C9-A0FF-41D75C1F94BD}"/>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a:t>
            </a:r>
            <a:br>
              <a:rPr lang="en-US" dirty="0"/>
            </a:br>
            <a:r>
              <a:rPr lang="en-US" dirty="0"/>
              <a:t>EDIT MASTER SLIDE TEXT</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2"/>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spTree>
    <p:extLst>
      <p:ext uri="{BB962C8B-B14F-4D97-AF65-F5344CB8AC3E}">
        <p14:creationId xmlns:p14="http://schemas.microsoft.com/office/powerpoint/2010/main" val="13996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Master" preserve="1" userDrawn="1">
  <p:cSld name="White Arrow 1/4">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2">
            <a:extLst>
              <a:ext uri="{FF2B5EF4-FFF2-40B4-BE49-F238E27FC236}">
                <a16:creationId xmlns:a16="http://schemas.microsoft.com/office/drawing/2014/main" id="{2173E29B-AB12-2817-9765-F0428B95EDF8}"/>
              </a:ext>
            </a:extLst>
          </p:cNvPr>
          <p:cNvSpPr>
            <a:spLocks noGrp="1"/>
          </p:cNvSpPr>
          <p:nvPr>
            <p:ph type="title" hasCustomPrompt="1"/>
          </p:nvPr>
        </p:nvSpPr>
        <p:spPr>
          <a:xfrm>
            <a:off x="308519" y="2089071"/>
            <a:ext cx="3374855" cy="2708434"/>
          </a:xfrm>
          <a:prstGeom prst="rect">
            <a:avLst/>
          </a:prstGeom>
        </p:spPr>
        <p:txBody>
          <a:bodyPr vert="horz" wrap="square" lIns="0" tIns="0" rIns="0" bIns="0" rtlCol="0" anchor="ctr" anchorCtr="0">
            <a:spAutoFit/>
          </a:bodyPr>
          <a:lstStyle>
            <a:lvl1pPr algn="l" defTabSz="914400" rtl="0" eaLnBrk="1" latinLnBrk="0" hangingPunct="1">
              <a:lnSpc>
                <a:spcPct val="100000"/>
              </a:lnSpc>
              <a:spcBef>
                <a:spcPct val="0"/>
              </a:spcBef>
              <a:buNone/>
              <a:defRPr sz="4400" b="1" kern="1200" cap="none" spc="200" baseline="0">
                <a:solidFill>
                  <a:srgbClr val="212121"/>
                </a:solidFill>
                <a:latin typeface="+mj-lt"/>
                <a:ea typeface="+mj-ea"/>
                <a:cs typeface="+mj-cs"/>
                <a:sym typeface="Trebuchet MS" panose="020B0603020202020204" pitchFamily="34" charset="0"/>
              </a:defRPr>
            </a:lvl1pPr>
          </a:lstStyle>
          <a:p>
            <a:r>
              <a:rPr lang="en-US" dirty="0"/>
              <a:t>CONTENT SLIDE TITLE IN ALL CAPS GOES HERE</a:t>
            </a:r>
          </a:p>
        </p:txBody>
      </p:sp>
      <p:pic>
        <p:nvPicPr>
          <p:cNvPr id="8" name="Picture 7">
            <a:extLst>
              <a:ext uri="{FF2B5EF4-FFF2-40B4-BE49-F238E27FC236}">
                <a16:creationId xmlns:a16="http://schemas.microsoft.com/office/drawing/2014/main" id="{A282A07E-67B7-895C-6492-09A760BD1CD3}"/>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CC77A28A-0FEC-0676-CAC8-58D6B3EBF97E}"/>
              </a:ext>
            </a:extLst>
          </p:cNvPr>
          <p:cNvSpPr>
            <a:spLocks noGrp="1"/>
          </p:cNvSpPr>
          <p:nvPr>
            <p:ph type="body" sz="quarter" idx="12" hasCustomPrompt="1"/>
          </p:nvPr>
        </p:nvSpPr>
        <p:spPr>
          <a:xfrm>
            <a:off x="4209691" y="1155941"/>
            <a:ext cx="7491980" cy="4546118"/>
          </a:xfrm>
          <a:prstGeom prst="rect">
            <a:avLst/>
          </a:prstGeom>
        </p:spPr>
        <p:txBody>
          <a:bodyPr anchor="ctr" anchorCtr="0"/>
          <a:lstStyle>
            <a:lvl1pPr marL="0" indent="0">
              <a:lnSpc>
                <a:spcPct val="100000"/>
              </a:lnSpc>
              <a:spcBef>
                <a:spcPts val="800"/>
              </a:spcBef>
              <a:spcAft>
                <a:spcPts val="600"/>
              </a:spcAft>
              <a:buClrTx/>
              <a:buFont typeface="Arial" panose="020B0604020202020204" pitchFamily="34" charset="0"/>
              <a:buNone/>
              <a:defRPr sz="2400" b="0">
                <a:solidFill>
                  <a:srgbClr val="FFFFFF"/>
                </a:solidFill>
              </a:defRPr>
            </a:lvl1pPr>
            <a:lvl2pPr marL="434340" indent="-173736">
              <a:lnSpc>
                <a:spcPct val="100000"/>
              </a:lnSpc>
              <a:spcBef>
                <a:spcPts val="800"/>
              </a:spcBef>
              <a:spcAft>
                <a:spcPts val="600"/>
              </a:spcAft>
              <a:buClrTx/>
              <a:buFont typeface="Arial" panose="020B0604020202020204" pitchFamily="34" charset="0"/>
              <a:buChar char="•"/>
              <a:defRPr sz="2400" b="0">
                <a:solidFill>
                  <a:srgbClr val="FFFFFF"/>
                </a:solidFill>
              </a:defRPr>
            </a:lvl2pPr>
            <a:lvl3pPr marL="891540" indent="-342900">
              <a:lnSpc>
                <a:spcPct val="100000"/>
              </a:lnSpc>
              <a:spcBef>
                <a:spcPts val="800"/>
              </a:spcBef>
              <a:spcAft>
                <a:spcPts val="600"/>
              </a:spcAft>
              <a:buClrTx/>
              <a:buFont typeface="Arial" panose="020B0604020202020204" pitchFamily="34" charset="0"/>
              <a:buChar char="–"/>
              <a:defRPr sz="2400" b="0">
                <a:solidFill>
                  <a:srgbClr val="FFFFFF"/>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a:t>Some content goes here.</a:t>
            </a:r>
          </a:p>
          <a:p>
            <a:pPr lvl="1"/>
            <a:r>
              <a:rPr lang="en-US"/>
              <a:t>Second level</a:t>
            </a:r>
          </a:p>
          <a:p>
            <a:pPr lvl="2"/>
            <a:r>
              <a:rPr lang="en-US"/>
              <a:t>Third level</a:t>
            </a:r>
          </a:p>
        </p:txBody>
      </p:sp>
    </p:spTree>
    <p:extLst>
      <p:ext uri="{BB962C8B-B14F-4D97-AF65-F5344CB8AC3E}">
        <p14:creationId xmlns:p14="http://schemas.microsoft.com/office/powerpoint/2010/main" val="1636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Three Colors">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sp>
        <p:nvSpPr>
          <p:cNvPr id="10" name="TextBox 9">
            <a:extLst>
              <a:ext uri="{FF2B5EF4-FFF2-40B4-BE49-F238E27FC236}">
                <a16:creationId xmlns:a16="http://schemas.microsoft.com/office/drawing/2014/main" id="{6024982C-959E-B08D-8A12-E7FB242F69B8}"/>
              </a:ext>
            </a:extLst>
          </p:cNvPr>
          <p:cNvSpPr txBox="1"/>
          <p:nvPr userDrawn="1"/>
        </p:nvSpPr>
        <p:spPr>
          <a:xfrm>
            <a:off x="4059007" y="1439501"/>
            <a:ext cx="6334356" cy="954300"/>
          </a:xfrm>
          <a:prstGeom prst="rect">
            <a:avLst/>
          </a:prstGeom>
          <a:noFill/>
        </p:spPr>
        <p:txBody>
          <a:bodyPr wrap="square" rtlCol="0" anchor="ctr" anchorCtr="0">
            <a:spAutoFit/>
          </a:bodyPr>
          <a:lstStyle/>
          <a:p>
            <a:r>
              <a:rPr lang="en-US" dirty="0">
                <a:solidFill>
                  <a:schemeClr val="tx1"/>
                </a:solidFill>
              </a:rPr>
              <a:t>Lorem ipsum dolor sit </a:t>
            </a:r>
            <a:r>
              <a:rPr lang="en-US" dirty="0" err="1">
                <a:solidFill>
                  <a:schemeClr val="tx1"/>
                </a:solidFill>
              </a:rPr>
              <a:t>amet</a:t>
            </a:r>
            <a:r>
              <a:rPr lang="en-US" dirty="0">
                <a:solidFill>
                  <a:schemeClr val="tx1"/>
                </a:solidFill>
              </a:rPr>
              <a:t> </a:t>
            </a:r>
            <a:r>
              <a:rPr lang="en-US" dirty="0" err="1">
                <a:solidFill>
                  <a:schemeClr val="tx1"/>
                </a:solidFill>
              </a:rPr>
              <a:t>aliquet</a:t>
            </a:r>
            <a:r>
              <a:rPr lang="en-US" dirty="0">
                <a:solidFill>
                  <a:schemeClr val="tx1"/>
                </a:solidFill>
              </a:rPr>
              <a:t> </a:t>
            </a:r>
            <a:r>
              <a:rPr lang="en-US" dirty="0" err="1">
                <a:solidFill>
                  <a:schemeClr val="tx1"/>
                </a:solidFill>
              </a:rPr>
              <a:t>purus</a:t>
            </a:r>
            <a:r>
              <a:rPr lang="en-US" dirty="0">
                <a:solidFill>
                  <a:schemeClr val="tx1"/>
                </a:solidFill>
              </a:rPr>
              <a:t> sed dolor fermentum </a:t>
            </a:r>
            <a:r>
              <a:rPr lang="en-US" dirty="0" err="1">
                <a:solidFill>
                  <a:schemeClr val="tx1"/>
                </a:solidFill>
              </a:rPr>
              <a:t>amet</a:t>
            </a:r>
            <a:r>
              <a:rPr lang="en-US" dirty="0">
                <a:solidFill>
                  <a:schemeClr val="tx1"/>
                </a:solidFill>
              </a:rPr>
              <a:t> </a:t>
            </a:r>
            <a:r>
              <a:rPr lang="en-US" dirty="0" err="1">
                <a:solidFill>
                  <a:schemeClr val="tx1"/>
                </a:solidFill>
              </a:rPr>
              <a:t>aliquet</a:t>
            </a:r>
            <a:r>
              <a:rPr lang="en-US" dirty="0">
                <a:solidFill>
                  <a:schemeClr val="tx1"/>
                </a:solidFill>
              </a:rPr>
              <a:t> </a:t>
            </a:r>
            <a:r>
              <a:rPr lang="en-US" dirty="0" err="1">
                <a:solidFill>
                  <a:schemeClr val="tx1"/>
                </a:solidFill>
              </a:rPr>
              <a:t>purus</a:t>
            </a:r>
            <a:r>
              <a:rPr lang="en-US" dirty="0">
                <a:solidFill>
                  <a:schemeClr val="tx1"/>
                </a:solidFill>
              </a:rPr>
              <a:t> </a:t>
            </a:r>
            <a:r>
              <a:rPr lang="en-US" dirty="0" err="1">
                <a:solidFill>
                  <a:schemeClr val="tx1"/>
                </a:solidFill>
              </a:rPr>
              <a:t>amet</a:t>
            </a:r>
            <a:r>
              <a:rPr lang="en-US" dirty="0">
                <a:solidFill>
                  <a:schemeClr val="tx1"/>
                </a:solidFill>
              </a:rPr>
              <a:t> </a:t>
            </a:r>
            <a:r>
              <a:rPr lang="en-US" dirty="0" err="1">
                <a:solidFill>
                  <a:schemeClr val="tx1"/>
                </a:solidFill>
              </a:rPr>
              <a:t>aliquet</a:t>
            </a:r>
            <a:r>
              <a:rPr lang="en-US" dirty="0">
                <a:solidFill>
                  <a:schemeClr val="tx1"/>
                </a:solidFill>
              </a:rPr>
              <a:t> </a:t>
            </a:r>
            <a:r>
              <a:rPr lang="en-US" dirty="0" err="1">
                <a:solidFill>
                  <a:schemeClr val="tx1"/>
                </a:solidFill>
              </a:rPr>
              <a:t>purus</a:t>
            </a:r>
            <a:r>
              <a:rPr lang="en-US" dirty="0">
                <a:solidFill>
                  <a:schemeClr val="tx1"/>
                </a:solidFill>
              </a:rPr>
              <a:t> </a:t>
            </a:r>
            <a:r>
              <a:rPr lang="en-US" dirty="0" err="1">
                <a:solidFill>
                  <a:schemeClr val="tx1"/>
                </a:solidFill>
              </a:rPr>
              <a:t>amet</a:t>
            </a:r>
            <a:r>
              <a:rPr lang="en-US" dirty="0">
                <a:solidFill>
                  <a:schemeClr val="tx1"/>
                </a:solidFill>
              </a:rPr>
              <a:t> </a:t>
            </a:r>
            <a:r>
              <a:rPr lang="en-US" dirty="0" err="1">
                <a:solidFill>
                  <a:schemeClr val="tx1"/>
                </a:solidFill>
              </a:rPr>
              <a:t>aliquet</a:t>
            </a:r>
            <a:r>
              <a:rPr lang="en-US" dirty="0">
                <a:solidFill>
                  <a:schemeClr val="tx1"/>
                </a:solidFill>
              </a:rPr>
              <a:t> </a:t>
            </a:r>
            <a:r>
              <a:rPr lang="en-US" dirty="0" err="1">
                <a:solidFill>
                  <a:schemeClr val="tx1"/>
                </a:solidFill>
              </a:rPr>
              <a:t>purus</a:t>
            </a:r>
            <a:r>
              <a:rPr lang="en-US" dirty="0">
                <a:solidFill>
                  <a:schemeClr val="tx1"/>
                </a:solidFill>
              </a:rPr>
              <a:t> sed.</a:t>
            </a:r>
          </a:p>
        </p:txBody>
      </p:sp>
    </p:spTree>
    <p:extLst>
      <p:ext uri="{BB962C8B-B14F-4D97-AF65-F5344CB8AC3E}">
        <p14:creationId xmlns:p14="http://schemas.microsoft.com/office/powerpoint/2010/main" val="297329954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Quote Definition, Light Purple on Dark Purple">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all" baseline="0">
                <a:solidFill>
                  <a:schemeClr val="bg2"/>
                </a:solidFill>
                <a:latin typeface="+mj-lt"/>
              </a:defRPr>
            </a:lvl1pPr>
          </a:lstStyle>
          <a:p>
            <a:r>
              <a:rPr lang="en-US"/>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 Placeholder 13">
            <a:extLst>
              <a:ext uri="{FF2B5EF4-FFF2-40B4-BE49-F238E27FC236}">
                <a16:creationId xmlns:a16="http://schemas.microsoft.com/office/drawing/2014/main" id="{68197A22-F271-BD09-6597-EAB2F77FF124}"/>
              </a:ext>
            </a:extLst>
          </p:cNvPr>
          <p:cNvSpPr>
            <a:spLocks noGrp="1"/>
          </p:cNvSpPr>
          <p:nvPr>
            <p:ph type="body" sz="quarter" idx="10" hasCustomPrompt="1"/>
          </p:nvPr>
        </p:nvSpPr>
        <p:spPr>
          <a:xfrm>
            <a:off x="0" y="6287336"/>
            <a:ext cx="12192000" cy="355013"/>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a:t>Other placeholder text </a:t>
            </a: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a:extLst>
              <a:ext uri="{FF2B5EF4-FFF2-40B4-BE49-F238E27FC236}">
                <a16:creationId xmlns:a16="http://schemas.microsoft.com/office/drawing/2014/main" id="{587F7A2A-799B-7AAF-10BE-521BBCE43D52}"/>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Tree>
    <p:extLst>
      <p:ext uri="{BB962C8B-B14F-4D97-AF65-F5344CB8AC3E}">
        <p14:creationId xmlns:p14="http://schemas.microsoft.com/office/powerpoint/2010/main" val="329322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Master" preserve="1" userDrawn="1">
  <p:cSld name="Quote Definition, Dark Purple on Light Purple">
    <p:spTree>
      <p:nvGrpSpPr>
        <p:cNvPr id="1" name="Shape 27"/>
        <p:cNvGrpSpPr/>
        <p:nvPr/>
      </p:nvGrpSpPr>
      <p:grpSpPr>
        <a:xfrm>
          <a:off x="0" y="0"/>
          <a:ext cx="0" cy="0"/>
          <a:chOff x="0" y="0"/>
          <a:chExt cx="0" cy="0"/>
        </a:xfrm>
      </p:grpSpPr>
      <p:grpSp>
        <p:nvGrpSpPr>
          <p:cNvPr id="8" name="Group 7">
            <a:extLst>
              <a:ext uri="{FF2B5EF4-FFF2-40B4-BE49-F238E27FC236}">
                <a16:creationId xmlns:a16="http://schemas.microsoft.com/office/drawing/2014/main" id="{BDEE5608-FF7D-4440-211A-F41AE8F2D938}"/>
              </a:ext>
            </a:extLst>
          </p:cNvPr>
          <p:cNvGrpSpPr/>
          <p:nvPr userDrawn="1"/>
        </p:nvGrpSpPr>
        <p:grpSpPr>
          <a:xfrm>
            <a:off x="848138" y="232903"/>
            <a:ext cx="11044842" cy="4882761"/>
            <a:chOff x="848138" y="1"/>
            <a:chExt cx="11044842" cy="4882761"/>
          </a:xfrm>
          <a:solidFill>
            <a:srgbClr val="000000"/>
          </a:solidFill>
        </p:grpSpPr>
        <p:sp>
          <p:nvSpPr>
            <p:cNvPr id="6" name="Freeform 58" descr="Quote bubble background; mostly decorative.">
              <a:extLst>
                <a:ext uri="{FF2B5EF4-FFF2-40B4-BE49-F238E27FC236}">
                  <a16:creationId xmlns:a16="http://schemas.microsoft.com/office/drawing/2014/main" id="{51A47776-129B-84AF-C626-0C54DF78A110}"/>
                </a:ext>
              </a:extLst>
            </p:cNvPr>
            <p:cNvSpPr>
              <a:spLocks/>
            </p:cNvSpPr>
            <p:nvPr userDrawn="1"/>
          </p:nvSpPr>
          <p:spPr bwMode="white">
            <a:xfrm flipH="1">
              <a:off x="848138" y="1"/>
              <a:ext cx="11044842" cy="4877118"/>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7" name="Speech Bubble: Oval 6">
              <a:extLst>
                <a:ext uri="{FF2B5EF4-FFF2-40B4-BE49-F238E27FC236}">
                  <a16:creationId xmlns:a16="http://schemas.microsoft.com/office/drawing/2014/main" id="{DB4B7F0B-4190-8F3D-E045-22DA5B5F463D}"/>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all" baseline="0">
                <a:solidFill>
                  <a:schemeClr val="bg2"/>
                </a:solidFill>
                <a:latin typeface="+mj-lt"/>
              </a:defRPr>
            </a:lvl1pPr>
          </a:lstStyle>
          <a:p>
            <a:r>
              <a:rPr lang="en-US"/>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sp>
        <p:nvSpPr>
          <p:cNvPr id="5" name="Text Placeholder 13">
            <a:extLst>
              <a:ext uri="{FF2B5EF4-FFF2-40B4-BE49-F238E27FC236}">
                <a16:creationId xmlns:a16="http://schemas.microsoft.com/office/drawing/2014/main" id="{58D431E7-EEB1-D0A2-20D9-10272933FA49}"/>
              </a:ext>
            </a:extLst>
          </p:cNvPr>
          <p:cNvSpPr>
            <a:spLocks noGrp="1"/>
          </p:cNvSpPr>
          <p:nvPr>
            <p:ph type="body" sz="quarter" idx="10" hasCustomPrompt="1"/>
          </p:nvPr>
        </p:nvSpPr>
        <p:spPr>
          <a:xfrm>
            <a:off x="0" y="6287336"/>
            <a:ext cx="12192000" cy="355013"/>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a:t>Other placeholder text </a:t>
            </a:r>
          </a:p>
        </p:txBody>
      </p:sp>
      <p:pic>
        <p:nvPicPr>
          <p:cNvPr id="4" name="Picture 3">
            <a:extLst>
              <a:ext uri="{FF2B5EF4-FFF2-40B4-BE49-F238E27FC236}">
                <a16:creationId xmlns:a16="http://schemas.microsoft.com/office/drawing/2014/main" id="{61541EE4-4FB6-0EA9-06D7-3EFA3F884573}"/>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Tree>
    <p:extLst>
      <p:ext uri="{BB962C8B-B14F-4D97-AF65-F5344CB8AC3E}">
        <p14:creationId xmlns:p14="http://schemas.microsoft.com/office/powerpoint/2010/main" val="633482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Master" preserve="1" userDrawn="1">
  <p:cSld name="Basic White, No Bann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A698D5-E895-7B7C-4A0D-BBEFE329873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31088179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8" name="Picture 7" descr="A black and white sign with white text&#10;&#10;Description automatically generated">
            <a:extLst>
              <a:ext uri="{FF2B5EF4-FFF2-40B4-BE49-F238E27FC236}">
                <a16:creationId xmlns:a16="http://schemas.microsoft.com/office/drawing/2014/main" id="{CA0F020E-D83F-37CB-4393-9D6659209FCF}"/>
              </a:ext>
            </a:extLst>
          </p:cNvPr>
          <p:cNvPicPr>
            <a:picLocks noChangeAspect="1"/>
          </p:cNvPicPr>
          <p:nvPr userDrawn="1"/>
        </p:nvPicPr>
        <p:blipFill>
          <a:blip r:embed="rId5"/>
          <a:stretch>
            <a:fillRect/>
          </a:stretch>
        </p:blipFill>
        <p:spPr>
          <a:xfrm>
            <a:off x="3683503" y="2681389"/>
            <a:ext cx="4824994" cy="1228346"/>
          </a:xfrm>
          <a:prstGeom prst="rect">
            <a:avLst/>
          </a:prstGeom>
        </p:spPr>
      </p:pic>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168884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pic>
        <p:nvPicPr>
          <p:cNvPr id="5" name="Picture 4">
            <a:extLst>
              <a:ext uri="{FF2B5EF4-FFF2-40B4-BE49-F238E27FC236}">
                <a16:creationId xmlns:a16="http://schemas.microsoft.com/office/drawing/2014/main" id="{9F4E7E77-415F-0F44-10BD-FF1E262CA813}"/>
              </a:ext>
              <a:ext uri="{C183D7F6-B498-43B3-948B-1728B52AA6E4}">
                <adec:decorative xmlns:adec="http://schemas.microsoft.com/office/drawing/2017/decorative" val="1"/>
              </a:ext>
            </a:extLst>
          </p:cNvPr>
          <p:cNvPicPr>
            <a:picLocks noChangeAspect="1"/>
          </p:cNvPicPr>
          <p:nvPr userDrawn="1"/>
        </p:nvPicPr>
        <p:blipFill>
          <a:blip r:embed="rId5">
            <a:alphaModFix amt="80000"/>
          </a:blip>
          <a:stretch>
            <a:fillRect/>
          </a:stretch>
        </p:blipFill>
        <p:spPr>
          <a:xfrm>
            <a:off x="324478" y="6000748"/>
            <a:ext cx="2119163" cy="539496"/>
          </a:xfrm>
          <a:prstGeom prst="rect">
            <a:avLst/>
          </a:prstGeom>
        </p:spPr>
      </p:pic>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spTree>
    <p:extLst>
      <p:ext uri="{BB962C8B-B14F-4D97-AF65-F5344CB8AC3E}">
        <p14:creationId xmlns:p14="http://schemas.microsoft.com/office/powerpoint/2010/main" val="371274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a:extLst>
              <a:ext uri="{FF2B5EF4-FFF2-40B4-BE49-F238E27FC236}">
                <a16:creationId xmlns:a16="http://schemas.microsoft.com/office/drawing/2014/main" id="{FF1A5CF0-CBF5-7F29-E29A-5EB9EF488CAF}"/>
              </a:ext>
              <a:ext uri="{C183D7F6-B498-43B3-948B-1728B52AA6E4}">
                <adec:decorative xmlns:adec="http://schemas.microsoft.com/office/drawing/2017/decorative" val="1"/>
              </a:ext>
            </a:extLst>
          </p:cNvPr>
          <p:cNvPicPr>
            <a:picLocks noChangeAspect="1"/>
          </p:cNvPicPr>
          <p:nvPr userDrawn="1"/>
        </p:nvPicPr>
        <p:blipFill>
          <a:blip r:embed="rId5">
            <a:alphaModFix amt="80000"/>
          </a:blip>
          <a:stretch>
            <a:fillRect/>
          </a:stretch>
        </p:blipFill>
        <p:spPr>
          <a:xfrm>
            <a:off x="324478" y="6000748"/>
            <a:ext cx="2119163" cy="539496"/>
          </a:xfrm>
          <a:prstGeom prst="rect">
            <a:avLst/>
          </a:prstGeom>
        </p:spPr>
      </p:pic>
    </p:spTree>
    <p:extLst>
      <p:ext uri="{BB962C8B-B14F-4D97-AF65-F5344CB8AC3E}">
        <p14:creationId xmlns:p14="http://schemas.microsoft.com/office/powerpoint/2010/main" val="4146327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Content Slide, 1 Header Row">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CONTENT SLIDE TITLE IN ALL CAPS GOES HERE</a:t>
            </a:r>
          </a:p>
        </p:txBody>
      </p:sp>
      <p:sp>
        <p:nvSpPr>
          <p:cNvPr id="14" name="Text Placeholder 14">
            <a:extLst>
              <a:ext uri="{FF2B5EF4-FFF2-40B4-BE49-F238E27FC236}">
                <a16:creationId xmlns:a16="http://schemas.microsoft.com/office/drawing/2014/main" id="{C8898BF1-0287-9BD1-9B1A-99CA5178F887}"/>
              </a:ext>
            </a:extLst>
          </p:cNvPr>
          <p:cNvSpPr>
            <a:spLocks noGrp="1"/>
          </p:cNvSpPr>
          <p:nvPr>
            <p:ph type="body" sz="quarter" idx="11" hasCustomPrompt="1"/>
          </p:nvPr>
        </p:nvSpPr>
        <p:spPr>
          <a:xfrm>
            <a:off x="343244" y="1117739"/>
            <a:ext cx="11551787" cy="4724304"/>
          </a:xfrm>
          <a:prstGeom prst="rect">
            <a:avLst/>
          </a:prstGeom>
        </p:spPr>
        <p:txBody>
          <a:bodyPr/>
          <a:lstStyle>
            <a:lvl1pPr marL="0" indent="0">
              <a:lnSpc>
                <a:spcPct val="100000"/>
              </a:lnSpc>
              <a:spcBef>
                <a:spcPts val="800"/>
              </a:spcBef>
              <a:spcAft>
                <a:spcPts val="600"/>
              </a:spcAft>
              <a:buClrTx/>
              <a:buFont typeface="Arial" panose="020B0604020202020204" pitchFamily="34" charset="0"/>
              <a:buNone/>
              <a:defRPr sz="2400" b="0">
                <a:solidFill>
                  <a:srgbClr val="000000"/>
                </a:solidFill>
              </a:defRPr>
            </a:lvl1pPr>
            <a:lvl2pPr marL="434340" indent="-173736">
              <a:lnSpc>
                <a:spcPct val="100000"/>
              </a:lnSpc>
              <a:spcBef>
                <a:spcPts val="800"/>
              </a:spcBef>
              <a:spcAft>
                <a:spcPts val="600"/>
              </a:spcAft>
              <a:buClrTx/>
              <a:buFont typeface="Arial" panose="020B0604020202020204" pitchFamily="34" charset="0"/>
              <a:buChar char="•"/>
              <a:defRPr sz="2400" b="0">
                <a:solidFill>
                  <a:srgbClr val="000000"/>
                </a:solidFill>
              </a:defRPr>
            </a:lvl2pPr>
            <a:lvl3pPr marL="891540" indent="-342900">
              <a:lnSpc>
                <a:spcPct val="100000"/>
              </a:lnSpc>
              <a:spcBef>
                <a:spcPts val="800"/>
              </a:spcBef>
              <a:spcAft>
                <a:spcPts val="600"/>
              </a:spcAft>
              <a:buClrTx/>
              <a:buFont typeface="Arial" panose="020B0604020202020204" pitchFamily="34" charset="0"/>
              <a:buChar char="–"/>
              <a:defRPr sz="24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a:t>
            </a:r>
          </a:p>
          <a:p>
            <a:pPr lvl="1"/>
            <a:r>
              <a:rPr lang="en-US" dirty="0"/>
              <a:t>Second level</a:t>
            </a:r>
          </a:p>
          <a:p>
            <a:pPr lvl="2"/>
            <a:r>
              <a:rPr lang="en-US" dirty="0"/>
              <a:t>Third level</a:t>
            </a:r>
          </a:p>
        </p:txBody>
      </p:sp>
    </p:spTree>
    <p:extLst>
      <p:ext uri="{BB962C8B-B14F-4D97-AF65-F5344CB8AC3E}">
        <p14:creationId xmlns:p14="http://schemas.microsoft.com/office/powerpoint/2010/main" val="26089176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reserve="1" userDrawn="1">
  <p:cSld name="Title, Dark/Light Half">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CONTENT SLIDE TITLE IN ALL CAPS GOES HERE</a:t>
            </a:r>
          </a:p>
        </p:txBody>
      </p:sp>
      <p:sp>
        <p:nvSpPr>
          <p:cNvPr id="2" name="Text Placeholder 14">
            <a:extLst>
              <a:ext uri="{FF2B5EF4-FFF2-40B4-BE49-F238E27FC236}">
                <a16:creationId xmlns:a16="http://schemas.microsoft.com/office/drawing/2014/main" id="{A75354E4-F9B5-6E0A-77AC-7BEAA378F87C}"/>
              </a:ext>
            </a:extLst>
          </p:cNvPr>
          <p:cNvSpPr>
            <a:spLocks noGrp="1"/>
          </p:cNvSpPr>
          <p:nvPr>
            <p:ph type="body" sz="quarter" idx="11" hasCustomPrompt="1"/>
          </p:nvPr>
        </p:nvSpPr>
        <p:spPr>
          <a:xfrm>
            <a:off x="6347012" y="1122218"/>
            <a:ext cx="5604226" cy="5417346"/>
          </a:xfrm>
          <a:prstGeom prst="rect">
            <a:avLst/>
          </a:prstGeom>
        </p:spPr>
        <p:txBody>
          <a:bodyPr/>
          <a:lstStyle>
            <a:lvl1pPr marL="0" indent="0">
              <a:lnSpc>
                <a:spcPct val="100000"/>
              </a:lnSpc>
              <a:spcBef>
                <a:spcPts val="800"/>
              </a:spcBef>
              <a:spcAft>
                <a:spcPts val="600"/>
              </a:spcAft>
              <a:buClrTx/>
              <a:buFont typeface="Arial" panose="020B0604020202020204" pitchFamily="34" charset="0"/>
              <a:buNone/>
              <a:defRPr sz="2400" b="0">
                <a:solidFill>
                  <a:srgbClr val="212121"/>
                </a:solidFill>
              </a:defRPr>
            </a:lvl1pPr>
            <a:lvl2pPr marL="434340" indent="-173736">
              <a:lnSpc>
                <a:spcPct val="100000"/>
              </a:lnSpc>
              <a:spcBef>
                <a:spcPts val="800"/>
              </a:spcBef>
              <a:spcAft>
                <a:spcPts val="600"/>
              </a:spcAft>
              <a:buClrTx/>
              <a:buFont typeface="Arial" panose="020B0604020202020204" pitchFamily="34" charset="0"/>
              <a:buChar char="•"/>
              <a:defRPr sz="2400" b="0">
                <a:solidFill>
                  <a:srgbClr val="212121"/>
                </a:solidFill>
              </a:defRPr>
            </a:lvl2pPr>
            <a:lvl3pPr marL="891540" indent="-342900">
              <a:lnSpc>
                <a:spcPct val="100000"/>
              </a:lnSpc>
              <a:spcBef>
                <a:spcPts val="800"/>
              </a:spcBef>
              <a:spcAft>
                <a:spcPts val="600"/>
              </a:spcAft>
              <a:buClrTx/>
              <a:buFont typeface="Arial" panose="020B0604020202020204" pitchFamily="34" charset="0"/>
              <a:buChar char="–"/>
              <a:defRPr sz="2400" b="0">
                <a:solidFill>
                  <a:srgbClr val="21212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4AEFD612-16F0-A28F-285E-D8DF7839D360}"/>
              </a:ext>
            </a:extLst>
          </p:cNvPr>
          <p:cNvSpPr>
            <a:spLocks noGrp="1"/>
          </p:cNvSpPr>
          <p:nvPr>
            <p:ph type="body" sz="quarter" idx="12" hasCustomPrompt="1"/>
          </p:nvPr>
        </p:nvSpPr>
        <p:spPr>
          <a:xfrm>
            <a:off x="336054" y="1120187"/>
            <a:ext cx="5574298" cy="5345976"/>
          </a:xfrm>
          <a:prstGeom prst="rect">
            <a:avLst/>
          </a:prstGeom>
        </p:spPr>
        <p:txBody>
          <a:bodyPr/>
          <a:lstStyle>
            <a:lvl1pPr marL="0" indent="0">
              <a:lnSpc>
                <a:spcPct val="100000"/>
              </a:lnSpc>
              <a:spcBef>
                <a:spcPts val="800"/>
              </a:spcBef>
              <a:spcAft>
                <a:spcPts val="600"/>
              </a:spcAft>
              <a:buClrTx/>
              <a:buFont typeface="Arial" panose="020B0604020202020204" pitchFamily="34" charset="0"/>
              <a:buNone/>
              <a:defRPr sz="2400" b="0">
                <a:solidFill>
                  <a:schemeClr val="tx1"/>
                </a:solidFill>
              </a:defRPr>
            </a:lvl1pPr>
            <a:lvl2pPr marL="434340" indent="-173736">
              <a:lnSpc>
                <a:spcPct val="100000"/>
              </a:lnSpc>
              <a:spcBef>
                <a:spcPts val="800"/>
              </a:spcBef>
              <a:spcAft>
                <a:spcPts val="600"/>
              </a:spcAft>
              <a:buClrTx/>
              <a:buFont typeface="Arial" panose="020B0604020202020204" pitchFamily="34" charset="0"/>
              <a:buChar char="•"/>
              <a:defRPr sz="2400" b="0">
                <a:solidFill>
                  <a:schemeClr val="tx1"/>
                </a:solidFill>
              </a:defRPr>
            </a:lvl2pPr>
            <a:lvl3pPr marL="891540" indent="-342900">
              <a:lnSpc>
                <a:spcPct val="100000"/>
              </a:lnSpc>
              <a:spcBef>
                <a:spcPts val="800"/>
              </a:spcBef>
              <a:spcAft>
                <a:spcPts val="600"/>
              </a:spcAft>
              <a:buClrTx/>
              <a:buFont typeface="Arial" panose="020B0604020202020204" pitchFamily="34" charset="0"/>
              <a:buChar char="–"/>
              <a:defRPr sz="2400" b="0">
                <a:solidFill>
                  <a:schemeClr val="tx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a:t>Some content goes here.</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F6D0BED3-18B9-BDB3-5801-5C030C5E1D80}"/>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224904977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Master" preserve="1" userDrawn="1">
  <p:cSld name="2_Banner Two-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ctr"/>
          <a:lstStyle>
            <a:lvl1pPr algn="l">
              <a:defRPr sz="3600" b="1" kern="1200" cap="all" spc="300" baseline="0">
                <a:solidFill>
                  <a:srgbClr val="212121"/>
                </a:solidFill>
                <a:latin typeface="+mj-lt"/>
              </a:defRPr>
            </a:lvl1pPr>
          </a:lstStyle>
          <a:p>
            <a:r>
              <a:rPr lang="en-US"/>
              <a:t>Click to edit title style HERE</a:t>
            </a:r>
            <a:br>
              <a:rPr lang="en-US"/>
            </a:br>
            <a:r>
              <a:rPr lang="en-US"/>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ext Placeholder 14">
            <a:extLst>
              <a:ext uri="{FF2B5EF4-FFF2-40B4-BE49-F238E27FC236}">
                <a16:creationId xmlns:a16="http://schemas.microsoft.com/office/drawing/2014/main" id="{C2141562-B818-B93D-2FC2-97468A932D92}"/>
              </a:ext>
            </a:extLst>
          </p:cNvPr>
          <p:cNvSpPr>
            <a:spLocks noGrp="1"/>
          </p:cNvSpPr>
          <p:nvPr>
            <p:ph type="body" sz="quarter" idx="11" hasCustomPrompt="1"/>
          </p:nvPr>
        </p:nvSpPr>
        <p:spPr>
          <a:xfrm>
            <a:off x="420688" y="1455195"/>
            <a:ext cx="11280983" cy="3947609"/>
          </a:xfrm>
          <a:prstGeom prst="rect">
            <a:avLst/>
          </a:prstGeom>
        </p:spPr>
        <p:txBody>
          <a:bodyPr/>
          <a:lstStyle>
            <a:lvl1pPr marL="0" indent="0">
              <a:lnSpc>
                <a:spcPct val="100000"/>
              </a:lnSpc>
              <a:spcBef>
                <a:spcPts val="800"/>
              </a:spcBef>
              <a:spcAft>
                <a:spcPts val="600"/>
              </a:spcAft>
              <a:buClrTx/>
              <a:buFont typeface="Arial" panose="020B0604020202020204" pitchFamily="34" charset="0"/>
              <a:buNone/>
              <a:defRPr sz="2400" b="0">
                <a:solidFill>
                  <a:srgbClr val="000000"/>
                </a:solidFill>
              </a:defRPr>
            </a:lvl1pPr>
            <a:lvl2pPr marL="434340" indent="-173736">
              <a:lnSpc>
                <a:spcPct val="100000"/>
              </a:lnSpc>
              <a:spcBef>
                <a:spcPts val="800"/>
              </a:spcBef>
              <a:spcAft>
                <a:spcPts val="600"/>
              </a:spcAft>
              <a:buClrTx/>
              <a:buFont typeface="Arial" panose="020B0604020202020204" pitchFamily="34" charset="0"/>
              <a:buChar char="•"/>
              <a:defRPr sz="2400" b="0">
                <a:solidFill>
                  <a:srgbClr val="000000"/>
                </a:solidFill>
              </a:defRPr>
            </a:lvl2pPr>
            <a:lvl3pPr marL="891540" indent="-342900">
              <a:lnSpc>
                <a:spcPct val="100000"/>
              </a:lnSpc>
              <a:spcBef>
                <a:spcPts val="800"/>
              </a:spcBef>
              <a:spcAft>
                <a:spcPts val="600"/>
              </a:spcAft>
              <a:buClrTx/>
              <a:buFont typeface="Arial" panose="020B0604020202020204" pitchFamily="34" charset="0"/>
              <a:buChar char="–"/>
              <a:defRPr sz="24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a:t>Some content goes here.</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3D69CEC0-3261-E27A-BB0D-43E8956A761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6127954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Master" preserve="1" userDrawn="1">
  <p:cSld name="3_Banner Three-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ctr"/>
          <a:lstStyle>
            <a:lvl1pPr algn="l">
              <a:defRPr sz="3200" b="1" kern="1200" cap="all" spc="300" baseline="0">
                <a:solidFill>
                  <a:srgbClr val="212121"/>
                </a:solidFill>
                <a:latin typeface="+mj-lt"/>
              </a:defRPr>
            </a:lvl1pPr>
          </a:lstStyle>
          <a:p>
            <a:r>
              <a:rPr lang="en-US"/>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5" name="Text Placeholder 14">
            <a:extLst>
              <a:ext uri="{FF2B5EF4-FFF2-40B4-BE49-F238E27FC236}">
                <a16:creationId xmlns:a16="http://schemas.microsoft.com/office/drawing/2014/main" id="{46D80987-F414-1081-8D8E-34F225526824}"/>
              </a:ext>
            </a:extLst>
          </p:cNvPr>
          <p:cNvSpPr>
            <a:spLocks noGrp="1"/>
          </p:cNvSpPr>
          <p:nvPr>
            <p:ph type="body" sz="quarter" idx="11" hasCustomPrompt="1"/>
          </p:nvPr>
        </p:nvSpPr>
        <p:spPr>
          <a:xfrm>
            <a:off x="420688" y="1911853"/>
            <a:ext cx="11280983" cy="3947609"/>
          </a:xfrm>
          <a:prstGeom prst="rect">
            <a:avLst/>
          </a:prstGeom>
        </p:spPr>
        <p:txBody>
          <a:bodyPr/>
          <a:lstStyle>
            <a:lvl1pPr marL="0" indent="0">
              <a:lnSpc>
                <a:spcPct val="100000"/>
              </a:lnSpc>
              <a:spcBef>
                <a:spcPts val="800"/>
              </a:spcBef>
              <a:spcAft>
                <a:spcPts val="600"/>
              </a:spcAft>
              <a:buClrTx/>
              <a:buFont typeface="Arial" panose="020B0604020202020204" pitchFamily="34" charset="0"/>
              <a:buNone/>
              <a:defRPr sz="2800" b="0">
                <a:solidFill>
                  <a:srgbClr val="000000"/>
                </a:solidFill>
              </a:defRPr>
            </a:lvl1pPr>
            <a:lvl2pPr marL="434340" indent="-173736">
              <a:lnSpc>
                <a:spcPct val="100000"/>
              </a:lnSpc>
              <a:spcBef>
                <a:spcPts val="800"/>
              </a:spcBef>
              <a:spcAft>
                <a:spcPts val="600"/>
              </a:spcAft>
              <a:buClrTx/>
              <a:buFont typeface="Arial" panose="020B0604020202020204" pitchFamily="34" charset="0"/>
              <a:buChar char="•"/>
              <a:defRPr sz="2800" b="0">
                <a:solidFill>
                  <a:srgbClr val="000000"/>
                </a:solidFill>
              </a:defRPr>
            </a:lvl2pPr>
            <a:lvl3pPr marL="891540" indent="-34290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8632CC7-E1DC-7875-B3E0-C2033C16997C}"/>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78180485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pic>
        <p:nvPicPr>
          <p:cNvPr id="3" name="Picture 2">
            <a:extLst>
              <a:ext uri="{FF2B5EF4-FFF2-40B4-BE49-F238E27FC236}">
                <a16:creationId xmlns:a16="http://schemas.microsoft.com/office/drawing/2014/main" id="{0E066C99-D7BE-228D-A15E-345064A2C196}"/>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206791624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aster" preserve="1" userDrawn="1">
  <p:cSld name="Purple Arrow 1/4">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5" name="Picture 4">
            <a:extLst>
              <a:ext uri="{FF2B5EF4-FFF2-40B4-BE49-F238E27FC236}">
                <a16:creationId xmlns:a16="http://schemas.microsoft.com/office/drawing/2014/main" id="{2B56ADE4-CC3D-DC3D-6E29-E34BF8C6E477}"/>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10/21/2025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576263"/>
            <a:ext cx="3667125" cy="5424487"/>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sp>
        <p:nvSpPr>
          <p:cNvPr id="2" name="Text Placeholder 14">
            <a:extLst>
              <a:ext uri="{FF2B5EF4-FFF2-40B4-BE49-F238E27FC236}">
                <a16:creationId xmlns:a16="http://schemas.microsoft.com/office/drawing/2014/main" id="{0D1ABA7C-5127-077E-8433-729104982E27}"/>
              </a:ext>
            </a:extLst>
          </p:cNvPr>
          <p:cNvSpPr>
            <a:spLocks noGrp="1"/>
          </p:cNvSpPr>
          <p:nvPr>
            <p:ph type="body" sz="quarter" idx="12" hasCustomPrompt="1"/>
          </p:nvPr>
        </p:nvSpPr>
        <p:spPr>
          <a:xfrm>
            <a:off x="4209691" y="1155941"/>
            <a:ext cx="7491980" cy="4546118"/>
          </a:xfrm>
          <a:prstGeom prst="rect">
            <a:avLst/>
          </a:prstGeom>
        </p:spPr>
        <p:txBody>
          <a:bodyPr anchor="ctr" anchorCtr="0"/>
          <a:lstStyle>
            <a:lvl1pPr marL="0" indent="0">
              <a:lnSpc>
                <a:spcPct val="100000"/>
              </a:lnSpc>
              <a:spcBef>
                <a:spcPts val="800"/>
              </a:spcBef>
              <a:spcAft>
                <a:spcPts val="600"/>
              </a:spcAft>
              <a:buClrTx/>
              <a:buFont typeface="Arial" panose="020B0604020202020204" pitchFamily="34" charset="0"/>
              <a:buNone/>
              <a:defRPr sz="2400" b="0">
                <a:solidFill>
                  <a:srgbClr val="000000"/>
                </a:solidFill>
              </a:defRPr>
            </a:lvl1pPr>
            <a:lvl2pPr marL="434340" indent="-173736">
              <a:lnSpc>
                <a:spcPct val="100000"/>
              </a:lnSpc>
              <a:spcBef>
                <a:spcPts val="800"/>
              </a:spcBef>
              <a:spcAft>
                <a:spcPts val="600"/>
              </a:spcAft>
              <a:buClrTx/>
              <a:buFont typeface="Arial" panose="020B0604020202020204" pitchFamily="34" charset="0"/>
              <a:buChar char="•"/>
              <a:defRPr sz="2400" b="0">
                <a:solidFill>
                  <a:srgbClr val="000000"/>
                </a:solidFill>
              </a:defRPr>
            </a:lvl2pPr>
            <a:lvl3pPr marL="891540" indent="-342900">
              <a:lnSpc>
                <a:spcPct val="100000"/>
              </a:lnSpc>
              <a:spcBef>
                <a:spcPts val="800"/>
              </a:spcBef>
              <a:spcAft>
                <a:spcPts val="600"/>
              </a:spcAft>
              <a:buClrTx/>
              <a:buFont typeface="Arial" panose="020B0604020202020204" pitchFamily="34" charset="0"/>
              <a:buChar char="–"/>
              <a:defRPr sz="24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a:t>Some content goes here.</a:t>
            </a:r>
          </a:p>
          <a:p>
            <a:pPr lvl="1"/>
            <a:r>
              <a:rPr lang="en-US"/>
              <a:t>Second level</a:t>
            </a:r>
          </a:p>
          <a:p>
            <a:pPr lvl="2"/>
            <a:r>
              <a:rPr lang="en-US"/>
              <a:t>Third level</a:t>
            </a:r>
          </a:p>
        </p:txBody>
      </p:sp>
    </p:spTree>
    <p:extLst>
      <p:ext uri="{BB962C8B-B14F-4D97-AF65-F5344CB8AC3E}">
        <p14:creationId xmlns:p14="http://schemas.microsoft.com/office/powerpoint/2010/main" val="1482289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1656"/>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68" r:id="rId3"/>
    <p:sldLayoutId id="2147483697" r:id="rId4"/>
    <p:sldLayoutId id="2147483681" r:id="rId5"/>
    <p:sldLayoutId id="2147483698" r:id="rId6"/>
    <p:sldLayoutId id="2147483699" r:id="rId7"/>
    <p:sldLayoutId id="2147483703" r:id="rId8"/>
    <p:sldLayoutId id="2147483675" r:id="rId9"/>
    <p:sldLayoutId id="2147483695" r:id="rId10"/>
    <p:sldLayoutId id="2147483702" r:id="rId11"/>
    <p:sldLayoutId id="2147483660" r:id="rId12"/>
    <p:sldLayoutId id="2147483663" r:id="rId13"/>
    <p:sldLayoutId id="2147483680" r:id="rId14"/>
    <p:sldLayoutId id="2147483701"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16/j.jscai.2022.100560"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doi.org/10.1016/j.jscai.2022.100560"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CC88A-8371-A176-8C5F-C475A58F5323}"/>
              </a:ext>
            </a:extLst>
          </p:cNvPr>
          <p:cNvSpPr>
            <a:spLocks noGrp="1"/>
          </p:cNvSpPr>
          <p:nvPr>
            <p:ph type="body" sz="quarter" idx="10"/>
          </p:nvPr>
        </p:nvSpPr>
        <p:spPr/>
        <p:txBody>
          <a:bodyPr/>
          <a:lstStyle/>
          <a:p>
            <a:r>
              <a:rPr lang="en-US" sz="1800" dirty="0"/>
              <a:t>October 22, 2025 | </a:t>
            </a:r>
            <a:r>
              <a:rPr lang="en-US" sz="1800" dirty="0" err="1"/>
              <a:t>PHHPC</a:t>
            </a:r>
            <a:r>
              <a:rPr lang="en-US" sz="1800" dirty="0"/>
              <a:t> Health Planning Committee</a:t>
            </a:r>
            <a:endParaRPr lang="en-US" sz="1800" cap="none" dirty="0"/>
          </a:p>
        </p:txBody>
      </p:sp>
      <p:sp>
        <p:nvSpPr>
          <p:cNvPr id="3" name="Title 2">
            <a:extLst>
              <a:ext uri="{FF2B5EF4-FFF2-40B4-BE49-F238E27FC236}">
                <a16:creationId xmlns:a16="http://schemas.microsoft.com/office/drawing/2014/main" id="{220D97F1-8729-B8FB-F2D0-85E24E66BCFA}"/>
              </a:ext>
            </a:extLst>
          </p:cNvPr>
          <p:cNvSpPr>
            <a:spLocks noGrp="1"/>
          </p:cNvSpPr>
          <p:nvPr>
            <p:ph type="title"/>
          </p:nvPr>
        </p:nvSpPr>
        <p:spPr>
          <a:xfrm>
            <a:off x="184405" y="1891322"/>
            <a:ext cx="11823191" cy="2924695"/>
          </a:xfrm>
        </p:spPr>
        <p:txBody>
          <a:bodyPr lIns="457200" tIns="45720" rIns="457200" bIns="45720" anchor="ctr">
            <a:noAutofit/>
          </a:bodyPr>
          <a:lstStyle/>
          <a:p>
            <a:r>
              <a:rPr lang="en-US" cap="none" dirty="0"/>
              <a:t>Percutaneous Coronary Intervention in Ambulatory Surger</a:t>
            </a:r>
            <a:r>
              <a:rPr lang="en-US" dirty="0"/>
              <a:t>y Centers</a:t>
            </a:r>
            <a:endParaRPr lang="en-US" cap="none" dirty="0"/>
          </a:p>
        </p:txBody>
      </p:sp>
      <p:sp>
        <p:nvSpPr>
          <p:cNvPr id="4" name="Text Placeholder 3">
            <a:extLst>
              <a:ext uri="{FF2B5EF4-FFF2-40B4-BE49-F238E27FC236}">
                <a16:creationId xmlns:a16="http://schemas.microsoft.com/office/drawing/2014/main" id="{2E69197C-8A34-716D-7E22-7F1AA0205E9C}"/>
              </a:ext>
            </a:extLst>
          </p:cNvPr>
          <p:cNvSpPr>
            <a:spLocks noGrp="1"/>
          </p:cNvSpPr>
          <p:nvPr>
            <p:ph type="body" sz="quarter" idx="11"/>
          </p:nvPr>
        </p:nvSpPr>
        <p:spPr/>
        <p:txBody>
          <a:bodyPr lIns="91440" tIns="45720" rIns="91440" bIns="45720" anchor="ctr"/>
          <a:lstStyle/>
          <a:p>
            <a:r>
              <a:rPr lang="en-US" sz="2200" dirty="0">
                <a:solidFill>
                  <a:srgbClr val="002060"/>
                </a:solidFill>
              </a:rPr>
              <a:t>New York State Cardiac Advisory Committee</a:t>
            </a:r>
          </a:p>
        </p:txBody>
      </p:sp>
    </p:spTree>
    <p:extLst>
      <p:ext uri="{BB962C8B-B14F-4D97-AF65-F5344CB8AC3E}">
        <p14:creationId xmlns:p14="http://schemas.microsoft.com/office/powerpoint/2010/main" val="193677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23DA-FE60-419F-EA18-802349DB0CAF}"/>
              </a:ext>
            </a:extLst>
          </p:cNvPr>
          <p:cNvSpPr>
            <a:spLocks noGrp="1"/>
          </p:cNvSpPr>
          <p:nvPr>
            <p:ph type="title"/>
          </p:nvPr>
        </p:nvSpPr>
        <p:spPr/>
        <p:txBody>
          <a:bodyPr/>
          <a:lstStyle/>
          <a:p>
            <a:r>
              <a:rPr lang="en-US" dirty="0"/>
              <a:t>Existing Evidence Base</a:t>
            </a:r>
          </a:p>
        </p:txBody>
      </p:sp>
      <p:sp>
        <p:nvSpPr>
          <p:cNvPr id="3" name="Rounded Rectangle 2">
            <a:extLst>
              <a:ext uri="{FF2B5EF4-FFF2-40B4-BE49-F238E27FC236}">
                <a16:creationId xmlns:a16="http://schemas.microsoft.com/office/drawing/2014/main" id="{52E1EFA8-6285-A98D-9390-9C6C0D9AF4BB}"/>
              </a:ext>
            </a:extLst>
          </p:cNvPr>
          <p:cNvSpPr/>
          <p:nvPr/>
        </p:nvSpPr>
        <p:spPr>
          <a:xfrm rot="16200000">
            <a:off x="5527527" y="-2225578"/>
            <a:ext cx="1265364" cy="8466427"/>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ounded Rectangle 3">
            <a:extLst>
              <a:ext uri="{FF2B5EF4-FFF2-40B4-BE49-F238E27FC236}">
                <a16:creationId xmlns:a16="http://schemas.microsoft.com/office/drawing/2014/main" id="{BA8DE79D-968E-F375-22E4-434D7ADF3CF0}"/>
              </a:ext>
            </a:extLst>
          </p:cNvPr>
          <p:cNvSpPr/>
          <p:nvPr/>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ounded Rectangle 4">
            <a:extLst>
              <a:ext uri="{FF2B5EF4-FFF2-40B4-BE49-F238E27FC236}">
                <a16:creationId xmlns:a16="http://schemas.microsoft.com/office/drawing/2014/main" id="{3CC2DE7E-5808-ABFA-0E7A-1E12F25D6D44}"/>
              </a:ext>
            </a:extLst>
          </p:cNvPr>
          <p:cNvSpPr/>
          <p:nvPr/>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 Placeholder 16">
            <a:extLst>
              <a:ext uri="{FF2B5EF4-FFF2-40B4-BE49-F238E27FC236}">
                <a16:creationId xmlns:a16="http://schemas.microsoft.com/office/drawing/2014/main" id="{870C01E0-6A14-03FF-9A52-EC71BBCC6541}"/>
              </a:ext>
            </a:extLst>
          </p:cNvPr>
          <p:cNvSpPr txBox="1">
            <a:spLocks/>
          </p:cNvSpPr>
          <p:nvPr/>
        </p:nvSpPr>
        <p:spPr>
          <a:xfrm>
            <a:off x="1926995" y="1375016"/>
            <a:ext cx="45719" cy="1265238"/>
          </a:xfrm>
          <a:prstGeom prst="rect">
            <a:avLst/>
          </a:prstGeom>
        </p:spPr>
        <p:txBody>
          <a:bodyPr lIns="274320" tIns="45720" rIns="91440" bIns="4572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chemeClr val="accent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ts val="3000"/>
              </a:lnSpc>
              <a:spcBef>
                <a:spcPts val="0"/>
              </a:spcBef>
              <a:spcAft>
                <a:spcPts val="180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Oswald"/>
              <a:cs typeface="Arial"/>
              <a:sym typeface="Arial"/>
            </a:endParaRPr>
          </a:p>
        </p:txBody>
      </p:sp>
      <p:sp>
        <p:nvSpPr>
          <p:cNvPr id="7" name="Text Placeholder 16">
            <a:extLst>
              <a:ext uri="{FF2B5EF4-FFF2-40B4-BE49-F238E27FC236}">
                <a16:creationId xmlns:a16="http://schemas.microsoft.com/office/drawing/2014/main" id="{34BA17B1-1C3B-1D4A-E065-38B212BFE98A}"/>
              </a:ext>
            </a:extLst>
          </p:cNvPr>
          <p:cNvSpPr txBox="1">
            <a:spLocks/>
          </p:cNvSpPr>
          <p:nvPr/>
        </p:nvSpPr>
        <p:spPr>
          <a:xfrm>
            <a:off x="1926995" y="2911898"/>
            <a:ext cx="2132012" cy="1265238"/>
          </a:xfrm>
          <a:prstGeom prst="rect">
            <a:avLst/>
          </a:prstGeom>
        </p:spPr>
        <p:txBody>
          <a:bodyPr lIns="27432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ts val="3000"/>
              </a:lnSpc>
              <a:spcBef>
                <a:spcPts val="0"/>
              </a:spcBef>
              <a:spcAft>
                <a:spcPts val="1800"/>
              </a:spcAft>
              <a:buClr>
                <a:srgbClr val="000000"/>
              </a:buClr>
              <a:buSzTx/>
              <a:buFont typeface="Arial"/>
              <a:buNone/>
              <a:tabLst/>
              <a:defRPr/>
            </a:pPr>
            <a:endParaRPr kumimoji="0" lang="en-US" sz="2000" b="0" i="0" u="none" strike="noStrike" kern="0" cap="none" spc="0" normalizeH="0" baseline="0" noProof="0" dirty="0">
              <a:ln>
                <a:noFill/>
              </a:ln>
              <a:solidFill>
                <a:srgbClr val="212121"/>
              </a:solidFill>
              <a:effectLst/>
              <a:uLnTx/>
              <a:uFillTx/>
              <a:latin typeface="Oswald" panose="02000503000000000000" pitchFamily="2" charset="0"/>
              <a:cs typeface="Arial"/>
              <a:sym typeface="Arial"/>
            </a:endParaRPr>
          </a:p>
        </p:txBody>
      </p:sp>
      <p:sp>
        <p:nvSpPr>
          <p:cNvPr id="8" name="Text Placeholder 16">
            <a:extLst>
              <a:ext uri="{FF2B5EF4-FFF2-40B4-BE49-F238E27FC236}">
                <a16:creationId xmlns:a16="http://schemas.microsoft.com/office/drawing/2014/main" id="{35506364-C6F9-0CD3-C289-827E3FBF8272}"/>
              </a:ext>
            </a:extLst>
          </p:cNvPr>
          <p:cNvSpPr txBox="1">
            <a:spLocks/>
          </p:cNvSpPr>
          <p:nvPr/>
        </p:nvSpPr>
        <p:spPr>
          <a:xfrm>
            <a:off x="1968505" y="4438008"/>
            <a:ext cx="2132012" cy="1265238"/>
          </a:xfrm>
          <a:prstGeom prst="rect">
            <a:avLst/>
          </a:prstGeom>
        </p:spPr>
        <p:txBody>
          <a:bodyPr lIns="27432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ts val="3000"/>
              </a:lnSpc>
              <a:spcBef>
                <a:spcPts val="0"/>
              </a:spcBef>
              <a:spcAft>
                <a:spcPts val="1800"/>
              </a:spcAft>
              <a:buClr>
                <a:srgbClr val="000000"/>
              </a:buClr>
              <a:buSzTx/>
              <a:buFont typeface="Arial"/>
              <a:buNone/>
              <a:tabLst/>
              <a:defRPr/>
            </a:pPr>
            <a:endParaRPr kumimoji="0" lang="en-US" sz="2000" b="0" i="0" u="none" strike="noStrike" kern="0" cap="none" spc="0" normalizeH="0" baseline="0" noProof="0" dirty="0">
              <a:ln>
                <a:noFill/>
              </a:ln>
              <a:solidFill>
                <a:srgbClr val="212121"/>
              </a:solidFill>
              <a:effectLst/>
              <a:uLnTx/>
              <a:uFillTx/>
              <a:latin typeface="Oswald" panose="02000503000000000000" pitchFamily="2" charset="0"/>
              <a:cs typeface="Arial"/>
              <a:sym typeface="Arial"/>
            </a:endParaRPr>
          </a:p>
        </p:txBody>
      </p:sp>
      <p:sp>
        <p:nvSpPr>
          <p:cNvPr id="9" name="Text Placeholder 20">
            <a:extLst>
              <a:ext uri="{FF2B5EF4-FFF2-40B4-BE49-F238E27FC236}">
                <a16:creationId xmlns:a16="http://schemas.microsoft.com/office/drawing/2014/main" id="{45F6D2A6-CD63-818E-FA8E-F404F07CC917}"/>
              </a:ext>
            </a:extLst>
          </p:cNvPr>
          <p:cNvSpPr txBox="1">
            <a:spLocks/>
          </p:cNvSpPr>
          <p:nvPr/>
        </p:nvSpPr>
        <p:spPr>
          <a:xfrm>
            <a:off x="1926936" y="1374775"/>
            <a:ext cx="8466428" cy="1265238"/>
          </a:xfrm>
          <a:prstGeom prst="rect">
            <a:avLst/>
          </a:prstGeom>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Emergency and Elective PCI No Surgery-on-Site</a:t>
            </a:r>
          </a:p>
        </p:txBody>
      </p:sp>
      <p:sp>
        <p:nvSpPr>
          <p:cNvPr id="10" name="Text Placeholder 20">
            <a:extLst>
              <a:ext uri="{FF2B5EF4-FFF2-40B4-BE49-F238E27FC236}">
                <a16:creationId xmlns:a16="http://schemas.microsoft.com/office/drawing/2014/main" id="{34A5E558-A2FD-B0D8-594E-E19841FC5E20}"/>
              </a:ext>
            </a:extLst>
          </p:cNvPr>
          <p:cNvSpPr txBox="1">
            <a:spLocks/>
          </p:cNvSpPr>
          <p:nvPr/>
        </p:nvSpPr>
        <p:spPr>
          <a:xfrm>
            <a:off x="1926936" y="2915725"/>
            <a:ext cx="8466428" cy="1265238"/>
          </a:xfrm>
          <a:prstGeom prst="rect">
            <a:avLst/>
          </a:prstGeom>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21212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2400" b="0"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sym typeface="Arial"/>
              </a:rPr>
              <a:t>Same Day Discharge PCI</a:t>
            </a:r>
          </a:p>
        </p:txBody>
      </p:sp>
      <p:sp>
        <p:nvSpPr>
          <p:cNvPr id="11" name="Text Placeholder 20">
            <a:extLst>
              <a:ext uri="{FF2B5EF4-FFF2-40B4-BE49-F238E27FC236}">
                <a16:creationId xmlns:a16="http://schemas.microsoft.com/office/drawing/2014/main" id="{98A80D36-38BA-30B9-DA75-3A3CD2AFEA52}"/>
              </a:ext>
            </a:extLst>
          </p:cNvPr>
          <p:cNvSpPr txBox="1">
            <a:spLocks/>
          </p:cNvSpPr>
          <p:nvPr/>
        </p:nvSpPr>
        <p:spPr>
          <a:xfrm>
            <a:off x="1968215" y="4459575"/>
            <a:ext cx="8466428" cy="1265238"/>
          </a:xfrm>
          <a:prstGeom prst="rect">
            <a:avLst/>
          </a:prstGeom>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1800"/>
              </a:spcAft>
              <a:buClr>
                <a:srgbClr val="000000"/>
              </a:buClr>
              <a:buSzTx/>
              <a:buFont typeface="Arial"/>
              <a:buNone/>
              <a:tabLst/>
              <a:defRPr/>
            </a:pPr>
            <a:r>
              <a:rPr lang="en-US" sz="2400" dirty="0">
                <a:solidFill>
                  <a:srgbClr val="212121"/>
                </a:solidFill>
                <a:latin typeface="Arial" panose="020B0604020202020204" pitchFamily="34" charset="0"/>
                <a:cs typeface="Arial" panose="020B0604020202020204" pitchFamily="34" charset="0"/>
              </a:rPr>
              <a:t>Elective PCI in Ambulatory Surgery Centers</a:t>
            </a:r>
            <a:endParaRPr kumimoji="0" lang="en-US" sz="2400" b="0"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847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351E-4CAA-B7D2-204C-1FFB6E648062}"/>
              </a:ext>
            </a:extLst>
          </p:cNvPr>
          <p:cNvSpPr>
            <a:spLocks noGrp="1"/>
          </p:cNvSpPr>
          <p:nvPr>
            <p:ph type="title"/>
          </p:nvPr>
        </p:nvSpPr>
        <p:spPr/>
        <p:txBody>
          <a:bodyPr/>
          <a:lstStyle/>
          <a:p>
            <a:r>
              <a:rPr lang="en-US" sz="3200" dirty="0"/>
              <a:t>The Cardiovascular Patient Outcomes Research Team Non-Primary PCI (CPORT-E) Trial</a:t>
            </a:r>
          </a:p>
        </p:txBody>
      </p:sp>
      <p:pic>
        <p:nvPicPr>
          <p:cNvPr id="4" name="Picture 3">
            <a:extLst>
              <a:ext uri="{FF2B5EF4-FFF2-40B4-BE49-F238E27FC236}">
                <a16:creationId xmlns:a16="http://schemas.microsoft.com/office/drawing/2014/main" id="{91DA36FD-D9AB-E561-B268-9C4122A1C6FE}"/>
              </a:ext>
            </a:extLst>
          </p:cNvPr>
          <p:cNvPicPr>
            <a:picLocks noChangeAspect="1"/>
          </p:cNvPicPr>
          <p:nvPr/>
        </p:nvPicPr>
        <p:blipFill>
          <a:blip r:embed="rId3"/>
          <a:stretch>
            <a:fillRect/>
          </a:stretch>
        </p:blipFill>
        <p:spPr>
          <a:xfrm>
            <a:off x="543425" y="1606119"/>
            <a:ext cx="11164460" cy="3798626"/>
          </a:xfrm>
          <a:prstGeom prst="rect">
            <a:avLst/>
          </a:prstGeom>
          <a:ln w="25400">
            <a:solidFill>
              <a:schemeClr val="accent1"/>
            </a:solidFill>
          </a:ln>
        </p:spPr>
      </p:pic>
      <p:sp>
        <p:nvSpPr>
          <p:cNvPr id="3" name="TextBox 2">
            <a:extLst>
              <a:ext uri="{FF2B5EF4-FFF2-40B4-BE49-F238E27FC236}">
                <a16:creationId xmlns:a16="http://schemas.microsoft.com/office/drawing/2014/main" id="{BDBF69BF-0648-568E-A850-F32F28C7C061}"/>
              </a:ext>
            </a:extLst>
          </p:cNvPr>
          <p:cNvSpPr txBox="1"/>
          <p:nvPr/>
        </p:nvSpPr>
        <p:spPr>
          <a:xfrm>
            <a:off x="4956075" y="5724379"/>
            <a:ext cx="6735971" cy="666977"/>
          </a:xfrm>
          <a:prstGeom prst="rect">
            <a:avLst/>
          </a:prstGeom>
          <a:noFill/>
        </p:spPr>
        <p:txBody>
          <a:bodyPr wrap="square" rtlCol="0">
            <a:spAutoFit/>
          </a:bodyPr>
          <a:lstStyle/>
          <a:p>
            <a:r>
              <a:rPr lang="en-US" sz="1800" b="1" dirty="0"/>
              <a:t>Cardiovascular Patient Outcomes Research Team [C-PORT] N Engl J Med 2012;366:1792-802</a:t>
            </a:r>
          </a:p>
        </p:txBody>
      </p:sp>
    </p:spTree>
    <p:extLst>
      <p:ext uri="{BB962C8B-B14F-4D97-AF65-F5344CB8AC3E}">
        <p14:creationId xmlns:p14="http://schemas.microsoft.com/office/powerpoint/2010/main" val="325736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B34A4-EB23-D531-2F55-680E873E754D}"/>
              </a:ext>
            </a:extLst>
          </p:cNvPr>
          <p:cNvSpPr>
            <a:spLocks noGrp="1"/>
          </p:cNvSpPr>
          <p:nvPr>
            <p:ph type="body" sz="quarter" idx="11"/>
          </p:nvPr>
        </p:nvSpPr>
        <p:spPr/>
        <p:txBody>
          <a:bodyPr/>
          <a:lstStyle/>
          <a:p>
            <a:r>
              <a:rPr lang="en-US" dirty="0"/>
              <a:t>Clinical Status</a:t>
            </a:r>
          </a:p>
        </p:txBody>
      </p:sp>
      <p:pic>
        <p:nvPicPr>
          <p:cNvPr id="5" name="Picture 4">
            <a:extLst>
              <a:ext uri="{FF2B5EF4-FFF2-40B4-BE49-F238E27FC236}">
                <a16:creationId xmlns:a16="http://schemas.microsoft.com/office/drawing/2014/main" id="{A9B25E16-9969-858E-2D38-1A4A04B38EBA}"/>
              </a:ext>
            </a:extLst>
          </p:cNvPr>
          <p:cNvPicPr>
            <a:picLocks noChangeAspect="1"/>
          </p:cNvPicPr>
          <p:nvPr/>
        </p:nvPicPr>
        <p:blipFill>
          <a:blip r:embed="rId3"/>
          <a:stretch>
            <a:fillRect/>
          </a:stretch>
        </p:blipFill>
        <p:spPr>
          <a:xfrm>
            <a:off x="4078533" y="1281212"/>
            <a:ext cx="7922967" cy="4406899"/>
          </a:xfrm>
          <a:prstGeom prst="rect">
            <a:avLst/>
          </a:prstGeom>
        </p:spPr>
      </p:pic>
      <p:sp>
        <p:nvSpPr>
          <p:cNvPr id="6" name="TextBox 5">
            <a:extLst>
              <a:ext uri="{FF2B5EF4-FFF2-40B4-BE49-F238E27FC236}">
                <a16:creationId xmlns:a16="http://schemas.microsoft.com/office/drawing/2014/main" id="{D8397B7E-7761-C4B5-3338-E8AD779CAA31}"/>
              </a:ext>
            </a:extLst>
          </p:cNvPr>
          <p:cNvSpPr txBox="1"/>
          <p:nvPr/>
        </p:nvSpPr>
        <p:spPr>
          <a:xfrm>
            <a:off x="4965700" y="6008685"/>
            <a:ext cx="6735971" cy="584775"/>
          </a:xfrm>
          <a:prstGeom prst="rect">
            <a:avLst/>
          </a:prstGeom>
          <a:noFill/>
        </p:spPr>
        <p:txBody>
          <a:bodyPr wrap="square" rtlCol="0">
            <a:spAutoFit/>
          </a:bodyPr>
          <a:lstStyle/>
          <a:p>
            <a:r>
              <a:rPr lang="en-US" sz="1600" b="1" dirty="0"/>
              <a:t>Cardiovascular Patient Outcomes Research Team [C-PORT] N Engl J Med 2012;366:1792-802.</a:t>
            </a:r>
          </a:p>
        </p:txBody>
      </p:sp>
      <p:sp>
        <p:nvSpPr>
          <p:cNvPr id="7" name="TextBox 6">
            <a:extLst>
              <a:ext uri="{FF2B5EF4-FFF2-40B4-BE49-F238E27FC236}">
                <a16:creationId xmlns:a16="http://schemas.microsoft.com/office/drawing/2014/main" id="{2C4C63C9-E357-3640-EB93-E4B2B4971CBC}"/>
              </a:ext>
            </a:extLst>
          </p:cNvPr>
          <p:cNvSpPr txBox="1"/>
          <p:nvPr/>
        </p:nvSpPr>
        <p:spPr>
          <a:xfrm>
            <a:off x="8333685" y="265549"/>
            <a:ext cx="1929484" cy="1015663"/>
          </a:xfrm>
          <a:prstGeom prst="rect">
            <a:avLst/>
          </a:prstGeom>
          <a:noFill/>
        </p:spPr>
        <p:txBody>
          <a:bodyPr wrap="square">
            <a:spAutoFit/>
          </a:bodyPr>
          <a:lstStyle/>
          <a:p>
            <a:pPr algn="l"/>
            <a:r>
              <a:rPr lang="en-US" sz="2000" b="1" i="0" u="none" strike="noStrike" baseline="0" dirty="0">
                <a:latin typeface="OTNEJMScalaSansLF-Bold"/>
              </a:rPr>
              <a:t>No On-Site Cardiac Surgery</a:t>
            </a:r>
          </a:p>
          <a:p>
            <a:pPr algn="l"/>
            <a:r>
              <a:rPr lang="en-US" sz="2000" b="1" i="0" u="none" strike="noStrike" baseline="0" dirty="0">
                <a:latin typeface="OTNEJMScalaSansLF-Bold"/>
              </a:rPr>
              <a:t>(N = 14,149)</a:t>
            </a:r>
            <a:endParaRPr lang="en-US" dirty="0"/>
          </a:p>
        </p:txBody>
      </p:sp>
      <p:sp>
        <p:nvSpPr>
          <p:cNvPr id="9" name="TextBox 8">
            <a:extLst>
              <a:ext uri="{FF2B5EF4-FFF2-40B4-BE49-F238E27FC236}">
                <a16:creationId xmlns:a16="http://schemas.microsoft.com/office/drawing/2014/main" id="{C08CC485-FC13-0FF2-6B36-718D4A35600A}"/>
              </a:ext>
            </a:extLst>
          </p:cNvPr>
          <p:cNvSpPr txBox="1"/>
          <p:nvPr/>
        </p:nvSpPr>
        <p:spPr>
          <a:xfrm>
            <a:off x="10363200" y="111662"/>
            <a:ext cx="1638300" cy="1323439"/>
          </a:xfrm>
          <a:prstGeom prst="rect">
            <a:avLst/>
          </a:prstGeom>
          <a:noFill/>
        </p:spPr>
        <p:txBody>
          <a:bodyPr wrap="square">
            <a:spAutoFit/>
          </a:bodyPr>
          <a:lstStyle/>
          <a:p>
            <a:pPr algn="l"/>
            <a:r>
              <a:rPr lang="en-US" sz="2000" b="1" i="0" u="none" strike="noStrike" baseline="0" dirty="0">
                <a:latin typeface="OTNEJMScalaSansLF-Bold"/>
              </a:rPr>
              <a:t>On-Site Cardiac Surgery</a:t>
            </a:r>
          </a:p>
          <a:p>
            <a:pPr algn="l"/>
            <a:r>
              <a:rPr lang="en-US" sz="2000" b="1" i="0" u="none" strike="noStrike" baseline="0" dirty="0">
                <a:latin typeface="OTNEJMScalaSansLF-Bold"/>
              </a:rPr>
              <a:t>(N = 4718)</a:t>
            </a:r>
            <a:endParaRPr lang="en-US" dirty="0"/>
          </a:p>
        </p:txBody>
      </p:sp>
    </p:spTree>
    <p:extLst>
      <p:ext uri="{BB962C8B-B14F-4D97-AF65-F5344CB8AC3E}">
        <p14:creationId xmlns:p14="http://schemas.microsoft.com/office/powerpoint/2010/main" val="331468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F96A61-2191-E013-E4FE-92DA28B13201}"/>
              </a:ext>
            </a:extLst>
          </p:cNvPr>
          <p:cNvSpPr>
            <a:spLocks noGrp="1"/>
          </p:cNvSpPr>
          <p:nvPr>
            <p:ph type="body" sz="quarter" idx="11"/>
          </p:nvPr>
        </p:nvSpPr>
        <p:spPr>
          <a:xfrm>
            <a:off x="1" y="576263"/>
            <a:ext cx="3533774" cy="5424487"/>
          </a:xfrm>
        </p:spPr>
        <p:txBody>
          <a:bodyPr/>
          <a:lstStyle/>
          <a:p>
            <a:r>
              <a:rPr lang="en-US" dirty="0"/>
              <a:t>Outcomes at 6 weeks and </a:t>
            </a:r>
          </a:p>
          <a:p>
            <a:r>
              <a:rPr lang="en-US" dirty="0"/>
              <a:t>9 months</a:t>
            </a:r>
          </a:p>
        </p:txBody>
      </p:sp>
      <p:sp>
        <p:nvSpPr>
          <p:cNvPr id="7" name="TextBox 6">
            <a:extLst>
              <a:ext uri="{FF2B5EF4-FFF2-40B4-BE49-F238E27FC236}">
                <a16:creationId xmlns:a16="http://schemas.microsoft.com/office/drawing/2014/main" id="{A6307062-A3EB-0239-8BE2-2AF18B9FF575}"/>
              </a:ext>
            </a:extLst>
          </p:cNvPr>
          <p:cNvSpPr txBox="1"/>
          <p:nvPr/>
        </p:nvSpPr>
        <p:spPr>
          <a:xfrm>
            <a:off x="5753101" y="6000750"/>
            <a:ext cx="6070600" cy="584775"/>
          </a:xfrm>
          <a:prstGeom prst="rect">
            <a:avLst/>
          </a:prstGeom>
          <a:noFill/>
        </p:spPr>
        <p:txBody>
          <a:bodyPr wrap="square" rtlCol="0">
            <a:spAutoFit/>
          </a:bodyPr>
          <a:lstStyle/>
          <a:p>
            <a:r>
              <a:rPr lang="en-US" sz="1600" b="1" dirty="0"/>
              <a:t>Cardiovascular Patient Outcomes Research Team [C-PORT] N Engl J Med 2012;366:1792-802.</a:t>
            </a:r>
          </a:p>
        </p:txBody>
      </p:sp>
      <p:pic>
        <p:nvPicPr>
          <p:cNvPr id="5" name="Picture 4">
            <a:extLst>
              <a:ext uri="{FF2B5EF4-FFF2-40B4-BE49-F238E27FC236}">
                <a16:creationId xmlns:a16="http://schemas.microsoft.com/office/drawing/2014/main" id="{804E7A41-03D0-8158-4593-996315AD04F4}"/>
              </a:ext>
            </a:extLst>
          </p:cNvPr>
          <p:cNvPicPr>
            <a:picLocks noChangeAspect="1"/>
          </p:cNvPicPr>
          <p:nvPr/>
        </p:nvPicPr>
        <p:blipFill>
          <a:blip r:embed="rId3"/>
          <a:stretch>
            <a:fillRect/>
          </a:stretch>
        </p:blipFill>
        <p:spPr>
          <a:xfrm>
            <a:off x="4173414" y="879231"/>
            <a:ext cx="7798627" cy="4700954"/>
          </a:xfrm>
          <a:prstGeom prst="rect">
            <a:avLst/>
          </a:prstGeom>
        </p:spPr>
      </p:pic>
    </p:spTree>
    <p:extLst>
      <p:ext uri="{BB962C8B-B14F-4D97-AF65-F5344CB8AC3E}">
        <p14:creationId xmlns:p14="http://schemas.microsoft.com/office/powerpoint/2010/main" val="180542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FF2B-9121-4A3C-C393-980B39EE75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05B3A9-691D-13C1-C81E-A9997460A918}"/>
              </a:ext>
            </a:extLst>
          </p:cNvPr>
          <p:cNvSpPr>
            <a:spLocks noGrp="1"/>
          </p:cNvSpPr>
          <p:nvPr>
            <p:ph type="body" sz="quarter" idx="11"/>
          </p:nvPr>
        </p:nvSpPr>
        <p:spPr/>
        <p:txBody>
          <a:bodyPr/>
          <a:lstStyle/>
          <a:p>
            <a:r>
              <a:rPr lang="en-US" dirty="0"/>
              <a:t>Events at </a:t>
            </a:r>
          </a:p>
          <a:p>
            <a:r>
              <a:rPr lang="en-US" dirty="0"/>
              <a:t>6 weeks and 9 months</a:t>
            </a:r>
          </a:p>
          <a:p>
            <a:endParaRPr lang="en-US" dirty="0"/>
          </a:p>
        </p:txBody>
      </p:sp>
      <p:sp>
        <p:nvSpPr>
          <p:cNvPr id="3" name="Text Placeholder 2">
            <a:extLst>
              <a:ext uri="{FF2B5EF4-FFF2-40B4-BE49-F238E27FC236}">
                <a16:creationId xmlns:a16="http://schemas.microsoft.com/office/drawing/2014/main" id="{6B491820-2AAB-C724-00EA-B88B89E689FF}"/>
              </a:ext>
            </a:extLst>
          </p:cNvPr>
          <p:cNvSpPr>
            <a:spLocks noGrp="1"/>
          </p:cNvSpPr>
          <p:nvPr>
            <p:ph type="body" sz="quarter" idx="12"/>
          </p:nvPr>
        </p:nvSpPr>
        <p:spPr/>
        <p:txBody>
          <a:bodyPr/>
          <a:lstStyle/>
          <a:p>
            <a:endParaRPr lang="en-US" dirty="0"/>
          </a:p>
        </p:txBody>
      </p:sp>
      <p:sp>
        <p:nvSpPr>
          <p:cNvPr id="8" name="TextBox 7">
            <a:extLst>
              <a:ext uri="{FF2B5EF4-FFF2-40B4-BE49-F238E27FC236}">
                <a16:creationId xmlns:a16="http://schemas.microsoft.com/office/drawing/2014/main" id="{431D1274-5DED-4F90-FDC0-913492ABF4E3}"/>
              </a:ext>
            </a:extLst>
          </p:cNvPr>
          <p:cNvSpPr txBox="1"/>
          <p:nvPr/>
        </p:nvSpPr>
        <p:spPr>
          <a:xfrm>
            <a:off x="5635800" y="6072187"/>
            <a:ext cx="6065871" cy="584775"/>
          </a:xfrm>
          <a:prstGeom prst="rect">
            <a:avLst/>
          </a:prstGeom>
          <a:noFill/>
        </p:spPr>
        <p:txBody>
          <a:bodyPr wrap="square" rtlCol="0">
            <a:spAutoFit/>
          </a:bodyPr>
          <a:lstStyle/>
          <a:p>
            <a:r>
              <a:rPr lang="en-US" sz="1600" b="1" dirty="0"/>
              <a:t>Cardiovascular Patient Outcomes Research Team [C-PORT] N Engl J Med 2012;366:1792-802.</a:t>
            </a:r>
          </a:p>
        </p:txBody>
      </p:sp>
      <p:pic>
        <p:nvPicPr>
          <p:cNvPr id="6" name="Picture 5">
            <a:extLst>
              <a:ext uri="{FF2B5EF4-FFF2-40B4-BE49-F238E27FC236}">
                <a16:creationId xmlns:a16="http://schemas.microsoft.com/office/drawing/2014/main" id="{67349BB7-7338-78FE-B8F4-97AA6EF10D9F}"/>
              </a:ext>
            </a:extLst>
          </p:cNvPr>
          <p:cNvPicPr>
            <a:picLocks noChangeAspect="1"/>
          </p:cNvPicPr>
          <p:nvPr/>
        </p:nvPicPr>
        <p:blipFill>
          <a:blip r:embed="rId2"/>
          <a:stretch>
            <a:fillRect/>
          </a:stretch>
        </p:blipFill>
        <p:spPr>
          <a:xfrm>
            <a:off x="4064001" y="785813"/>
            <a:ext cx="7759700" cy="4916246"/>
          </a:xfrm>
          <a:prstGeom prst="rect">
            <a:avLst/>
          </a:prstGeom>
        </p:spPr>
      </p:pic>
    </p:spTree>
    <p:extLst>
      <p:ext uri="{BB962C8B-B14F-4D97-AF65-F5344CB8AC3E}">
        <p14:creationId xmlns:p14="http://schemas.microsoft.com/office/powerpoint/2010/main" val="234238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A07BE-4FDC-83DA-911C-62C4227E6427}"/>
              </a:ext>
            </a:extLst>
          </p:cNvPr>
          <p:cNvSpPr>
            <a:spLocks noGrp="1"/>
          </p:cNvSpPr>
          <p:nvPr>
            <p:ph type="title"/>
          </p:nvPr>
        </p:nvSpPr>
        <p:spPr>
          <a:xfrm>
            <a:off x="431271" y="359046"/>
            <a:ext cx="11259816" cy="1552807"/>
          </a:xfrm>
        </p:spPr>
        <p:txBody>
          <a:bodyPr/>
          <a:lstStyle/>
          <a:p>
            <a:r>
              <a:rPr lang="en-US" sz="2400" dirty="0"/>
              <a:t>The Randomized Trial to Compare Percutaneous Coronary Intervention between Massachusetts Hospitals with Cardiac Surgery On-Site and Community Hospitals without Cardiac Surgery On-Site (MASS COMM)</a:t>
            </a:r>
            <a:br>
              <a:rPr lang="en-US" sz="2400" dirty="0"/>
            </a:br>
            <a:endParaRPr lang="en-US" sz="2400" dirty="0"/>
          </a:p>
        </p:txBody>
      </p:sp>
      <p:pic>
        <p:nvPicPr>
          <p:cNvPr id="6" name="Picture 5">
            <a:extLst>
              <a:ext uri="{FF2B5EF4-FFF2-40B4-BE49-F238E27FC236}">
                <a16:creationId xmlns:a16="http://schemas.microsoft.com/office/drawing/2014/main" id="{1E99F011-80B0-8750-A139-E7E7D5B92568}"/>
              </a:ext>
            </a:extLst>
          </p:cNvPr>
          <p:cNvPicPr>
            <a:picLocks noChangeAspect="1"/>
          </p:cNvPicPr>
          <p:nvPr/>
        </p:nvPicPr>
        <p:blipFill>
          <a:blip r:embed="rId2"/>
          <a:stretch>
            <a:fillRect/>
          </a:stretch>
        </p:blipFill>
        <p:spPr>
          <a:xfrm>
            <a:off x="2461847" y="1775104"/>
            <a:ext cx="7659565" cy="4320895"/>
          </a:xfrm>
          <a:prstGeom prst="rect">
            <a:avLst/>
          </a:prstGeom>
          <a:ln w="19050">
            <a:solidFill>
              <a:schemeClr val="accent1"/>
            </a:solidFill>
          </a:ln>
        </p:spPr>
      </p:pic>
      <p:sp>
        <p:nvSpPr>
          <p:cNvPr id="7" name="TextBox 6">
            <a:extLst>
              <a:ext uri="{FF2B5EF4-FFF2-40B4-BE49-F238E27FC236}">
                <a16:creationId xmlns:a16="http://schemas.microsoft.com/office/drawing/2014/main" id="{361F70BC-5BC1-E8B6-1E4B-8327C62976D0}"/>
              </a:ext>
            </a:extLst>
          </p:cNvPr>
          <p:cNvSpPr txBox="1"/>
          <p:nvPr/>
        </p:nvSpPr>
        <p:spPr>
          <a:xfrm>
            <a:off x="7124700" y="6192012"/>
            <a:ext cx="5168900" cy="369332"/>
          </a:xfrm>
          <a:prstGeom prst="rect">
            <a:avLst/>
          </a:prstGeom>
          <a:noFill/>
        </p:spPr>
        <p:txBody>
          <a:bodyPr wrap="square" rtlCol="0">
            <a:spAutoFit/>
          </a:bodyPr>
          <a:lstStyle/>
          <a:p>
            <a:r>
              <a:rPr lang="en-US" sz="1800" b="1" dirty="0">
                <a:solidFill>
                  <a:schemeClr val="bg1"/>
                </a:solidFill>
              </a:rPr>
              <a:t>Jacobs. N Engl J Med 2013;368:1498-508.</a:t>
            </a:r>
            <a:endParaRPr lang="en-US" sz="1800" dirty="0">
              <a:solidFill>
                <a:schemeClr val="bg1"/>
              </a:solidFill>
            </a:endParaRPr>
          </a:p>
        </p:txBody>
      </p:sp>
    </p:spTree>
    <p:extLst>
      <p:ext uri="{BB962C8B-B14F-4D97-AF65-F5344CB8AC3E}">
        <p14:creationId xmlns:p14="http://schemas.microsoft.com/office/powerpoint/2010/main" val="305221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4">
            <a:extLst>
              <a:ext uri="{FF2B5EF4-FFF2-40B4-BE49-F238E27FC236}">
                <a16:creationId xmlns:a16="http://schemas.microsoft.com/office/drawing/2014/main" id="{FE4F27AB-F6A5-E0CA-CA46-80AE688870C8}"/>
              </a:ext>
            </a:extLst>
          </p:cNvPr>
          <p:cNvSpPr>
            <a:spLocks noChangeShapeType="1"/>
          </p:cNvSpPr>
          <p:nvPr/>
        </p:nvSpPr>
        <p:spPr bwMode="auto">
          <a:xfrm flipV="1">
            <a:off x="3814763" y="2654300"/>
            <a:ext cx="0" cy="323850"/>
          </a:xfrm>
          <a:prstGeom prst="line">
            <a:avLst/>
          </a:prstGeom>
          <a:noFill/>
          <a:ln w="28575">
            <a:solidFill>
              <a:srgbClr val="FDE2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6">
            <a:extLst>
              <a:ext uri="{FF2B5EF4-FFF2-40B4-BE49-F238E27FC236}">
                <a16:creationId xmlns:a16="http://schemas.microsoft.com/office/drawing/2014/main" id="{B7AE0259-AB35-D494-02EB-BFD5E145A36E}"/>
              </a:ext>
            </a:extLst>
          </p:cNvPr>
          <p:cNvSpPr>
            <a:spLocks noChangeArrowheads="1"/>
          </p:cNvSpPr>
          <p:nvPr/>
        </p:nvSpPr>
        <p:spPr bwMode="blackWhite">
          <a:xfrm>
            <a:off x="1543050" y="4235450"/>
            <a:ext cx="2038350" cy="1752600"/>
          </a:xfrm>
          <a:prstGeom prst="rect">
            <a:avLst/>
          </a:prstGeom>
          <a:solidFill>
            <a:schemeClr val="bg1"/>
          </a:solidFill>
          <a:ln w="19050">
            <a:solidFill>
              <a:srgbClr val="FDE25E"/>
            </a:solidFill>
            <a:miter lim="800000"/>
            <a:headEnd/>
            <a:tailEnd/>
          </a:ln>
          <a:effectLst>
            <a:outerShdw dist="71842" dir="2700000" algn="ctr" rotWithShape="0">
              <a:schemeClr val="bg2"/>
            </a:outerShdw>
          </a:effectLst>
        </p:spPr>
        <p:txBody>
          <a:bodyPr lIns="45720" rIns="45720" anchor="ctr"/>
          <a:lstStyle>
            <a:lvl1pPr algn="ctr">
              <a:defRPr sz="4000" b="1">
                <a:solidFill>
                  <a:schemeClr val="tx1"/>
                </a:solidFill>
                <a:latin typeface="Arial" panose="020B0604020202020204" pitchFamily="34" charset="0"/>
              </a:defRPr>
            </a:lvl1pPr>
            <a:lvl2pPr marL="742950" indent="-285750" algn="ctr">
              <a:defRPr sz="4000" b="1">
                <a:solidFill>
                  <a:schemeClr val="tx1"/>
                </a:solidFill>
                <a:latin typeface="Arial" panose="020B0604020202020204" pitchFamily="34" charset="0"/>
              </a:defRPr>
            </a:lvl2pPr>
            <a:lvl3pPr marL="1143000" indent="-228600" algn="ctr">
              <a:defRPr sz="4000" b="1">
                <a:solidFill>
                  <a:schemeClr val="tx1"/>
                </a:solidFill>
                <a:latin typeface="Arial" panose="020B0604020202020204" pitchFamily="34" charset="0"/>
              </a:defRPr>
            </a:lvl3pPr>
            <a:lvl4pPr marL="1600200" indent="-228600" algn="ctr">
              <a:defRPr sz="4000" b="1">
                <a:solidFill>
                  <a:schemeClr val="tx1"/>
                </a:solidFill>
                <a:latin typeface="Arial" panose="020B0604020202020204" pitchFamily="34" charset="0"/>
              </a:defRPr>
            </a:lvl4pPr>
            <a:lvl5pPr marL="2057400" indent="-228600" algn="ctr">
              <a:defRPr sz="4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4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4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4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4000" b="1">
                <a:solidFill>
                  <a:schemeClr val="tx1"/>
                </a:solidFill>
                <a:latin typeface="Arial" panose="020B0604020202020204" pitchFamily="34" charset="0"/>
              </a:defRPr>
            </a:lvl9pPr>
          </a:lstStyle>
          <a:p>
            <a:pPr>
              <a:lnSpc>
                <a:spcPct val="95000"/>
              </a:lnSpc>
            </a:pPr>
            <a:r>
              <a:rPr lang="en-US" altLang="en-US" sz="2400">
                <a:solidFill>
                  <a:schemeClr val="accent2"/>
                </a:solidFill>
                <a:cs typeface="Times New Roman" panose="02020603050405020304" pitchFamily="18" charset="0"/>
              </a:rPr>
              <a:t>PCI at hospital without on-site surgery (n=10 sites)</a:t>
            </a:r>
          </a:p>
        </p:txBody>
      </p:sp>
      <p:sp>
        <p:nvSpPr>
          <p:cNvPr id="5" name="Rectangle 8">
            <a:extLst>
              <a:ext uri="{FF2B5EF4-FFF2-40B4-BE49-F238E27FC236}">
                <a16:creationId xmlns:a16="http://schemas.microsoft.com/office/drawing/2014/main" id="{CF887C15-658B-7E27-F349-064BB8689F9F}"/>
              </a:ext>
            </a:extLst>
          </p:cNvPr>
          <p:cNvSpPr>
            <a:spLocks noChangeArrowheads="1"/>
          </p:cNvSpPr>
          <p:nvPr/>
        </p:nvSpPr>
        <p:spPr bwMode="auto">
          <a:xfrm>
            <a:off x="1936751" y="787401"/>
            <a:ext cx="3478213" cy="1806575"/>
          </a:xfrm>
          <a:prstGeom prst="rect">
            <a:avLst/>
          </a:prstGeom>
          <a:solidFill>
            <a:schemeClr val="bg1"/>
          </a:solidFill>
          <a:ln w="19050">
            <a:solidFill>
              <a:srgbClr val="FDE25E"/>
            </a:solidFill>
            <a:miter lim="800000"/>
            <a:headEnd/>
            <a:tailEnd/>
          </a:ln>
          <a:effectLst>
            <a:outerShdw dist="71842" dir="2700000" algn="ctr" rotWithShape="0">
              <a:schemeClr val="bg2"/>
            </a:outerShdw>
          </a:effectLst>
        </p:spPr>
        <p:txBody>
          <a:bodyPr lIns="45720" rIns="45720" anchor="ctr"/>
          <a:lstStyle>
            <a:lvl1pPr algn="ctr">
              <a:tabLst>
                <a:tab pos="1203325" algn="l"/>
              </a:tabLst>
              <a:defRPr sz="4000" b="1">
                <a:solidFill>
                  <a:schemeClr val="tx1"/>
                </a:solidFill>
                <a:latin typeface="Arial" panose="020B0604020202020204" pitchFamily="34" charset="0"/>
              </a:defRPr>
            </a:lvl1pPr>
            <a:lvl2pPr marL="742950" indent="-285750" algn="ctr">
              <a:tabLst>
                <a:tab pos="1203325" algn="l"/>
              </a:tabLst>
              <a:defRPr sz="4000" b="1">
                <a:solidFill>
                  <a:schemeClr val="tx1"/>
                </a:solidFill>
                <a:latin typeface="Arial" panose="020B0604020202020204" pitchFamily="34" charset="0"/>
              </a:defRPr>
            </a:lvl2pPr>
            <a:lvl3pPr marL="1143000" indent="-228600" algn="ctr">
              <a:tabLst>
                <a:tab pos="1203325" algn="l"/>
              </a:tabLst>
              <a:defRPr sz="4000" b="1">
                <a:solidFill>
                  <a:schemeClr val="tx1"/>
                </a:solidFill>
                <a:latin typeface="Arial" panose="020B0604020202020204" pitchFamily="34" charset="0"/>
              </a:defRPr>
            </a:lvl3pPr>
            <a:lvl4pPr marL="1600200" indent="-228600" algn="ctr">
              <a:tabLst>
                <a:tab pos="1203325" algn="l"/>
              </a:tabLst>
              <a:defRPr sz="4000" b="1">
                <a:solidFill>
                  <a:schemeClr val="tx1"/>
                </a:solidFill>
                <a:latin typeface="Arial" panose="020B0604020202020204" pitchFamily="34" charset="0"/>
              </a:defRPr>
            </a:lvl4pPr>
            <a:lvl5pPr marL="2057400" indent="-228600" algn="ctr">
              <a:tabLst>
                <a:tab pos="1203325" algn="l"/>
              </a:tabLst>
              <a:defRPr sz="4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1203325" algn="l"/>
              </a:tabLst>
              <a:defRPr sz="4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1203325" algn="l"/>
              </a:tabLst>
              <a:defRPr sz="4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1203325" algn="l"/>
              </a:tabLst>
              <a:defRPr sz="4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1203325" algn="l"/>
              </a:tabLst>
              <a:defRPr sz="4000" b="1">
                <a:solidFill>
                  <a:schemeClr val="tx1"/>
                </a:solidFill>
                <a:latin typeface="Arial" panose="020B0604020202020204" pitchFamily="34" charset="0"/>
              </a:defRPr>
            </a:lvl9pPr>
          </a:lstStyle>
          <a:p>
            <a:pPr>
              <a:lnSpc>
                <a:spcPct val="125000"/>
              </a:lnSpc>
            </a:pPr>
            <a:r>
              <a:rPr lang="en-US" altLang="en-US" sz="2400" dirty="0">
                <a:solidFill>
                  <a:schemeClr val="accent2"/>
                </a:solidFill>
                <a:cs typeface="Times New Roman" panose="02020603050405020304" pitchFamily="18" charset="0"/>
              </a:rPr>
              <a:t>Patients undergoing coronary angiography at hospital without on-site cardiac surgery</a:t>
            </a:r>
            <a:endParaRPr lang="en-US" altLang="en-US" sz="2400" dirty="0">
              <a:solidFill>
                <a:schemeClr val="accent2"/>
              </a:solidFill>
            </a:endParaRPr>
          </a:p>
        </p:txBody>
      </p:sp>
      <p:sp>
        <p:nvSpPr>
          <p:cNvPr id="6" name="Rectangle 10">
            <a:extLst>
              <a:ext uri="{FF2B5EF4-FFF2-40B4-BE49-F238E27FC236}">
                <a16:creationId xmlns:a16="http://schemas.microsoft.com/office/drawing/2014/main" id="{3326F920-FE55-0603-2970-99C236035DB0}"/>
              </a:ext>
            </a:extLst>
          </p:cNvPr>
          <p:cNvSpPr>
            <a:spLocks noChangeArrowheads="1"/>
          </p:cNvSpPr>
          <p:nvPr/>
        </p:nvSpPr>
        <p:spPr bwMode="blackWhite">
          <a:xfrm>
            <a:off x="1701800" y="3001963"/>
            <a:ext cx="4089400" cy="800100"/>
          </a:xfrm>
          <a:prstGeom prst="rect">
            <a:avLst/>
          </a:prstGeom>
          <a:solidFill>
            <a:srgbClr val="000000">
              <a:alpha val="50195"/>
            </a:srgbClr>
          </a:solidFill>
          <a:ln w="19050">
            <a:solidFill>
              <a:srgbClr val="FDE25E"/>
            </a:solidFill>
            <a:miter lim="800000"/>
            <a:headEnd/>
            <a:tailEnd/>
          </a:ln>
        </p:spPr>
        <p:txBody>
          <a:bodyPr lIns="45720" rIns="45720" anchor="ctr"/>
          <a:lstStyle>
            <a:lvl1pPr algn="ctr">
              <a:defRPr sz="4000" b="1">
                <a:solidFill>
                  <a:schemeClr val="tx1"/>
                </a:solidFill>
                <a:latin typeface="Arial" panose="020B0604020202020204" pitchFamily="34" charset="0"/>
              </a:defRPr>
            </a:lvl1pPr>
            <a:lvl2pPr marL="742950" indent="-285750" algn="ctr">
              <a:defRPr sz="4000" b="1">
                <a:solidFill>
                  <a:schemeClr val="tx1"/>
                </a:solidFill>
                <a:latin typeface="Arial" panose="020B0604020202020204" pitchFamily="34" charset="0"/>
              </a:defRPr>
            </a:lvl2pPr>
            <a:lvl3pPr marL="1143000" indent="-228600" algn="ctr">
              <a:defRPr sz="4000" b="1">
                <a:solidFill>
                  <a:schemeClr val="tx1"/>
                </a:solidFill>
                <a:latin typeface="Arial" panose="020B0604020202020204" pitchFamily="34" charset="0"/>
              </a:defRPr>
            </a:lvl3pPr>
            <a:lvl4pPr marL="1600200" indent="-228600" algn="ctr">
              <a:defRPr sz="4000" b="1">
                <a:solidFill>
                  <a:schemeClr val="tx1"/>
                </a:solidFill>
                <a:latin typeface="Arial" panose="020B0604020202020204" pitchFamily="34" charset="0"/>
              </a:defRPr>
            </a:lvl4pPr>
            <a:lvl5pPr marL="2057400" indent="-228600" algn="ctr">
              <a:defRPr sz="4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4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4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4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4000" b="1">
                <a:solidFill>
                  <a:schemeClr val="tx1"/>
                </a:solidFill>
                <a:latin typeface="Arial" panose="020B0604020202020204" pitchFamily="34" charset="0"/>
              </a:defRPr>
            </a:lvl9pPr>
          </a:lstStyle>
          <a:p>
            <a:pPr>
              <a:lnSpc>
                <a:spcPct val="95000"/>
              </a:lnSpc>
            </a:pPr>
            <a:r>
              <a:rPr lang="en-US" altLang="en-US" sz="2400" dirty="0">
                <a:solidFill>
                  <a:schemeClr val="bg1"/>
                </a:solidFill>
                <a:cs typeface="Times New Roman" panose="02020603050405020304" pitchFamily="18" charset="0"/>
              </a:rPr>
              <a:t>Randomized 3:1 </a:t>
            </a:r>
          </a:p>
          <a:p>
            <a:pPr>
              <a:lnSpc>
                <a:spcPct val="95000"/>
              </a:lnSpc>
            </a:pPr>
            <a:r>
              <a:rPr lang="en-US" altLang="en-US" sz="2400" dirty="0">
                <a:solidFill>
                  <a:schemeClr val="bg1"/>
                </a:solidFill>
                <a:cs typeface="Times New Roman" panose="02020603050405020304" pitchFamily="18" charset="0"/>
              </a:rPr>
              <a:t>Stratified by Diabetes</a:t>
            </a:r>
          </a:p>
        </p:txBody>
      </p:sp>
      <p:sp>
        <p:nvSpPr>
          <p:cNvPr id="7" name="Rectangle 12">
            <a:extLst>
              <a:ext uri="{FF2B5EF4-FFF2-40B4-BE49-F238E27FC236}">
                <a16:creationId xmlns:a16="http://schemas.microsoft.com/office/drawing/2014/main" id="{2E9D2655-B8FA-F768-78EF-34366D2A1BEB}"/>
              </a:ext>
            </a:extLst>
          </p:cNvPr>
          <p:cNvSpPr>
            <a:spLocks noChangeArrowheads="1"/>
          </p:cNvSpPr>
          <p:nvPr/>
        </p:nvSpPr>
        <p:spPr bwMode="auto">
          <a:xfrm>
            <a:off x="4730878" y="152400"/>
            <a:ext cx="37160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4000" b="1">
                <a:solidFill>
                  <a:schemeClr val="tx1"/>
                </a:solidFill>
                <a:latin typeface="Arial" panose="020B0604020202020204" pitchFamily="34" charset="0"/>
              </a:defRPr>
            </a:lvl1pPr>
            <a:lvl2pPr marL="742950" indent="-285750" algn="ctr">
              <a:defRPr sz="4000" b="1">
                <a:solidFill>
                  <a:schemeClr val="tx1"/>
                </a:solidFill>
                <a:latin typeface="Arial" panose="020B0604020202020204" pitchFamily="34" charset="0"/>
              </a:defRPr>
            </a:lvl2pPr>
            <a:lvl3pPr marL="1143000" indent="-228600" algn="ctr">
              <a:defRPr sz="4000" b="1">
                <a:solidFill>
                  <a:schemeClr val="tx1"/>
                </a:solidFill>
                <a:latin typeface="Arial" panose="020B0604020202020204" pitchFamily="34" charset="0"/>
              </a:defRPr>
            </a:lvl3pPr>
            <a:lvl4pPr marL="1600200" indent="-228600" algn="ctr">
              <a:defRPr sz="4000" b="1">
                <a:solidFill>
                  <a:schemeClr val="tx1"/>
                </a:solidFill>
                <a:latin typeface="Arial" panose="020B0604020202020204" pitchFamily="34" charset="0"/>
              </a:defRPr>
            </a:lvl4pPr>
            <a:lvl5pPr marL="2057400" indent="-228600" algn="ctr">
              <a:defRPr sz="4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4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4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4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4000" b="1">
                <a:solidFill>
                  <a:schemeClr val="tx1"/>
                </a:solidFill>
                <a:latin typeface="Arial" panose="020B0604020202020204" pitchFamily="34" charset="0"/>
              </a:defRPr>
            </a:lvl9pPr>
          </a:lstStyle>
          <a:p>
            <a:r>
              <a:rPr lang="en-US" altLang="en-US" sz="3400" dirty="0">
                <a:solidFill>
                  <a:schemeClr val="bg1"/>
                </a:solidFill>
                <a:latin typeface="+mj-lt"/>
              </a:rPr>
              <a:t>MASS COMM Design</a:t>
            </a:r>
          </a:p>
        </p:txBody>
      </p:sp>
      <p:sp>
        <p:nvSpPr>
          <p:cNvPr id="8" name="Rectangle 6">
            <a:extLst>
              <a:ext uri="{FF2B5EF4-FFF2-40B4-BE49-F238E27FC236}">
                <a16:creationId xmlns:a16="http://schemas.microsoft.com/office/drawing/2014/main" id="{768E0D89-0E01-453D-4A9E-04568BCB4B1C}"/>
              </a:ext>
            </a:extLst>
          </p:cNvPr>
          <p:cNvSpPr>
            <a:spLocks noChangeArrowheads="1"/>
          </p:cNvSpPr>
          <p:nvPr/>
        </p:nvSpPr>
        <p:spPr bwMode="blackWhite">
          <a:xfrm>
            <a:off x="4038600" y="4216400"/>
            <a:ext cx="2038350" cy="1771650"/>
          </a:xfrm>
          <a:prstGeom prst="rect">
            <a:avLst/>
          </a:prstGeom>
          <a:solidFill>
            <a:schemeClr val="bg1"/>
          </a:solidFill>
          <a:ln w="19050">
            <a:solidFill>
              <a:srgbClr val="FDE25E"/>
            </a:solidFill>
            <a:miter lim="800000"/>
            <a:headEnd/>
            <a:tailEnd/>
          </a:ln>
          <a:effectLst>
            <a:outerShdw dist="71842" dir="2700000" algn="ctr" rotWithShape="0">
              <a:schemeClr val="bg2"/>
            </a:outerShdw>
          </a:effectLst>
        </p:spPr>
        <p:txBody>
          <a:bodyPr lIns="45720" rIns="45720" anchor="ctr"/>
          <a:lstStyle>
            <a:lvl1pPr algn="ctr">
              <a:defRPr sz="4000" b="1">
                <a:solidFill>
                  <a:schemeClr val="tx1"/>
                </a:solidFill>
                <a:latin typeface="Arial" panose="020B0604020202020204" pitchFamily="34" charset="0"/>
              </a:defRPr>
            </a:lvl1pPr>
            <a:lvl2pPr marL="742950" indent="-285750" algn="ctr">
              <a:defRPr sz="4000" b="1">
                <a:solidFill>
                  <a:schemeClr val="tx1"/>
                </a:solidFill>
                <a:latin typeface="Arial" panose="020B0604020202020204" pitchFamily="34" charset="0"/>
              </a:defRPr>
            </a:lvl2pPr>
            <a:lvl3pPr marL="1143000" indent="-228600" algn="ctr">
              <a:defRPr sz="4000" b="1">
                <a:solidFill>
                  <a:schemeClr val="tx1"/>
                </a:solidFill>
                <a:latin typeface="Arial" panose="020B0604020202020204" pitchFamily="34" charset="0"/>
              </a:defRPr>
            </a:lvl3pPr>
            <a:lvl4pPr marL="1600200" indent="-228600" algn="ctr">
              <a:defRPr sz="4000" b="1">
                <a:solidFill>
                  <a:schemeClr val="tx1"/>
                </a:solidFill>
                <a:latin typeface="Arial" panose="020B0604020202020204" pitchFamily="34" charset="0"/>
              </a:defRPr>
            </a:lvl4pPr>
            <a:lvl5pPr marL="2057400" indent="-228600" algn="ctr">
              <a:defRPr sz="4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4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4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4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4000" b="1">
                <a:solidFill>
                  <a:schemeClr val="tx1"/>
                </a:solidFill>
                <a:latin typeface="Arial" panose="020B0604020202020204" pitchFamily="34" charset="0"/>
              </a:defRPr>
            </a:lvl9pPr>
          </a:lstStyle>
          <a:p>
            <a:pPr>
              <a:lnSpc>
                <a:spcPct val="95000"/>
              </a:lnSpc>
            </a:pPr>
            <a:r>
              <a:rPr lang="en-US" altLang="en-US" sz="2400">
                <a:solidFill>
                  <a:schemeClr val="accent2"/>
                </a:solidFill>
                <a:cs typeface="Times New Roman" panose="02020603050405020304" pitchFamily="18" charset="0"/>
              </a:rPr>
              <a:t>PCI at hospital with on-site surgery</a:t>
            </a:r>
          </a:p>
          <a:p>
            <a:pPr>
              <a:lnSpc>
                <a:spcPct val="95000"/>
              </a:lnSpc>
            </a:pPr>
            <a:r>
              <a:rPr lang="en-US" altLang="en-US" sz="2400">
                <a:solidFill>
                  <a:schemeClr val="accent2"/>
                </a:solidFill>
                <a:cs typeface="Times New Roman" panose="02020603050405020304" pitchFamily="18" charset="0"/>
              </a:rPr>
              <a:t> (n=7 sites)</a:t>
            </a:r>
          </a:p>
        </p:txBody>
      </p:sp>
      <p:sp>
        <p:nvSpPr>
          <p:cNvPr id="9" name="Line 4">
            <a:extLst>
              <a:ext uri="{FF2B5EF4-FFF2-40B4-BE49-F238E27FC236}">
                <a16:creationId xmlns:a16="http://schemas.microsoft.com/office/drawing/2014/main" id="{2CAC77FD-B9B0-70D8-1896-FD302F7CEB5F}"/>
              </a:ext>
            </a:extLst>
          </p:cNvPr>
          <p:cNvSpPr>
            <a:spLocks noChangeShapeType="1"/>
          </p:cNvSpPr>
          <p:nvPr/>
        </p:nvSpPr>
        <p:spPr bwMode="auto">
          <a:xfrm flipV="1">
            <a:off x="2652713" y="3892550"/>
            <a:ext cx="0" cy="323850"/>
          </a:xfrm>
          <a:prstGeom prst="line">
            <a:avLst/>
          </a:prstGeom>
          <a:noFill/>
          <a:ln w="28575">
            <a:solidFill>
              <a:srgbClr val="FDE2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4">
            <a:extLst>
              <a:ext uri="{FF2B5EF4-FFF2-40B4-BE49-F238E27FC236}">
                <a16:creationId xmlns:a16="http://schemas.microsoft.com/office/drawing/2014/main" id="{12076303-1CC2-34DA-992D-309DEA34D596}"/>
              </a:ext>
            </a:extLst>
          </p:cNvPr>
          <p:cNvSpPr>
            <a:spLocks noChangeShapeType="1"/>
          </p:cNvSpPr>
          <p:nvPr/>
        </p:nvSpPr>
        <p:spPr bwMode="auto">
          <a:xfrm flipV="1">
            <a:off x="5053013" y="3854450"/>
            <a:ext cx="0" cy="323850"/>
          </a:xfrm>
          <a:prstGeom prst="line">
            <a:avLst/>
          </a:prstGeom>
          <a:noFill/>
          <a:ln w="28575">
            <a:solidFill>
              <a:srgbClr val="FDE2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a:extLst>
              <a:ext uri="{FF2B5EF4-FFF2-40B4-BE49-F238E27FC236}">
                <a16:creationId xmlns:a16="http://schemas.microsoft.com/office/drawing/2014/main" id="{63DC59D9-ED92-C55B-B0BA-FF5D3E8BAFD0}"/>
              </a:ext>
            </a:extLst>
          </p:cNvPr>
          <p:cNvSpPr txBox="1"/>
          <p:nvPr/>
        </p:nvSpPr>
        <p:spPr>
          <a:xfrm>
            <a:off x="6438900" y="749300"/>
            <a:ext cx="5295900" cy="5448300"/>
          </a:xfrm>
          <a:prstGeom prst="rect">
            <a:avLst/>
          </a:prstGeom>
          <a:noFill/>
        </p:spPr>
        <p:txBody>
          <a:bodyPr>
            <a:spAutoFit/>
          </a:bodyPr>
          <a:lstStyle/>
          <a:p>
            <a:pPr algn="ctr">
              <a:defRPr/>
            </a:pPr>
            <a:r>
              <a:rPr lang="en-US" sz="2800" i="1" dirty="0">
                <a:solidFill>
                  <a:srgbClr val="00FFFF"/>
                </a:solidFill>
                <a:latin typeface="Arial" charset="0"/>
              </a:rPr>
              <a:t>Exclusion Criteria</a:t>
            </a:r>
          </a:p>
          <a:p>
            <a:pPr marL="342900" indent="-342900">
              <a:buClr>
                <a:srgbClr val="FFFF00"/>
              </a:buClr>
              <a:buFont typeface="Wingdings" pitchFamily="2" charset="2"/>
              <a:buChar char="§"/>
              <a:defRPr/>
            </a:pPr>
            <a:r>
              <a:rPr lang="en-US" sz="2400" dirty="0">
                <a:solidFill>
                  <a:schemeClr val="bg1"/>
                </a:solidFill>
                <a:latin typeface="Arial" charset="0"/>
              </a:rPr>
              <a:t>left ventricular ejection fraction &lt; 20%</a:t>
            </a:r>
          </a:p>
          <a:p>
            <a:pPr marL="342900" indent="-342900">
              <a:buClr>
                <a:srgbClr val="FFFF00"/>
              </a:buClr>
              <a:buFont typeface="Wingdings" pitchFamily="2" charset="2"/>
              <a:buChar char="§"/>
              <a:defRPr/>
            </a:pPr>
            <a:r>
              <a:rPr lang="en-US" sz="2400" dirty="0">
                <a:solidFill>
                  <a:schemeClr val="bg1"/>
                </a:solidFill>
                <a:latin typeface="Arial" charset="0"/>
              </a:rPr>
              <a:t>target lesions with: 		          	</a:t>
            </a:r>
            <a:r>
              <a:rPr lang="en-US" sz="2400" dirty="0">
                <a:solidFill>
                  <a:srgbClr val="00FFFF"/>
                </a:solidFill>
                <a:latin typeface="Arial" charset="0"/>
              </a:rPr>
              <a:t>-</a:t>
            </a:r>
            <a:r>
              <a:rPr lang="en-US" sz="2400" dirty="0">
                <a:solidFill>
                  <a:schemeClr val="bg1"/>
                </a:solidFill>
                <a:latin typeface="Arial" charset="0"/>
              </a:rPr>
              <a:t> unprotected left  	  	             	   main stenosis &gt;50%</a:t>
            </a:r>
          </a:p>
          <a:p>
            <a:pPr>
              <a:defRPr/>
            </a:pPr>
            <a:r>
              <a:rPr lang="en-US" sz="2400" dirty="0">
                <a:solidFill>
                  <a:schemeClr val="bg1"/>
                </a:solidFill>
                <a:latin typeface="Arial" charset="0"/>
              </a:rPr>
              <a:t>	</a:t>
            </a:r>
            <a:r>
              <a:rPr lang="en-US" sz="2400" dirty="0">
                <a:solidFill>
                  <a:srgbClr val="00FFFF"/>
                </a:solidFill>
                <a:latin typeface="Arial" charset="0"/>
              </a:rPr>
              <a:t>-</a:t>
            </a:r>
            <a:r>
              <a:rPr lang="en-US" sz="2400" dirty="0">
                <a:solidFill>
                  <a:schemeClr val="bg1"/>
                </a:solidFill>
                <a:latin typeface="Arial" charset="0"/>
              </a:rPr>
              <a:t> device other than 	             	   balloon angioplasty      	  	   prior to stent </a:t>
            </a:r>
          </a:p>
          <a:p>
            <a:pPr>
              <a:defRPr/>
            </a:pPr>
            <a:r>
              <a:rPr lang="en-US" sz="2400" dirty="0">
                <a:solidFill>
                  <a:schemeClr val="bg1"/>
                </a:solidFill>
                <a:latin typeface="Arial" charset="0"/>
              </a:rPr>
              <a:t>	</a:t>
            </a:r>
            <a:r>
              <a:rPr lang="en-US" sz="2400" dirty="0">
                <a:solidFill>
                  <a:srgbClr val="00FFFF"/>
                </a:solidFill>
                <a:latin typeface="Arial" charset="0"/>
              </a:rPr>
              <a:t>-</a:t>
            </a:r>
            <a:r>
              <a:rPr lang="en-US" sz="2400" dirty="0">
                <a:solidFill>
                  <a:schemeClr val="bg1"/>
                </a:solidFill>
                <a:latin typeface="Arial" charset="0"/>
              </a:rPr>
              <a:t> saphenous vein 	   	             	   graft location </a:t>
            </a:r>
          </a:p>
          <a:p>
            <a:pPr>
              <a:defRPr/>
            </a:pPr>
            <a:r>
              <a:rPr lang="en-US" sz="2400" dirty="0">
                <a:solidFill>
                  <a:schemeClr val="bg1"/>
                </a:solidFill>
                <a:latin typeface="Arial" charset="0"/>
              </a:rPr>
              <a:t>	</a:t>
            </a:r>
            <a:r>
              <a:rPr lang="en-US" sz="2400" dirty="0">
                <a:solidFill>
                  <a:srgbClr val="00FFFF"/>
                </a:solidFill>
                <a:latin typeface="Arial" charset="0"/>
              </a:rPr>
              <a:t>-</a:t>
            </a:r>
            <a:r>
              <a:rPr lang="en-US" sz="2400" dirty="0">
                <a:solidFill>
                  <a:schemeClr val="bg1"/>
                </a:solidFill>
                <a:latin typeface="Arial" charset="0"/>
              </a:rPr>
              <a:t> vessel serving only 	             	   viable myocardium</a:t>
            </a:r>
          </a:p>
          <a:p>
            <a:pPr>
              <a:defRPr/>
            </a:pPr>
            <a:endParaRPr lang="en-US" sz="2800" i="1" dirty="0">
              <a:solidFill>
                <a:schemeClr val="bg1"/>
              </a:solidFill>
              <a:latin typeface="Arial" charset="0"/>
            </a:endParaRPr>
          </a:p>
        </p:txBody>
      </p:sp>
      <p:sp>
        <p:nvSpPr>
          <p:cNvPr id="12" name="TextBox 11">
            <a:extLst>
              <a:ext uri="{FF2B5EF4-FFF2-40B4-BE49-F238E27FC236}">
                <a16:creationId xmlns:a16="http://schemas.microsoft.com/office/drawing/2014/main" id="{8E77F528-D4FF-A02F-4A7A-682C8D46DD65}"/>
              </a:ext>
            </a:extLst>
          </p:cNvPr>
          <p:cNvSpPr txBox="1"/>
          <p:nvPr/>
        </p:nvSpPr>
        <p:spPr>
          <a:xfrm>
            <a:off x="7861300" y="6192012"/>
            <a:ext cx="4432300" cy="369332"/>
          </a:xfrm>
          <a:prstGeom prst="rect">
            <a:avLst/>
          </a:prstGeom>
          <a:noFill/>
        </p:spPr>
        <p:txBody>
          <a:bodyPr wrap="square" rtlCol="0">
            <a:spAutoFit/>
          </a:bodyPr>
          <a:lstStyle/>
          <a:p>
            <a:r>
              <a:rPr lang="en-US" sz="1800" b="1" dirty="0">
                <a:solidFill>
                  <a:schemeClr val="bg1"/>
                </a:solidFill>
              </a:rPr>
              <a:t>N Engl J Med 2013;368:1498-508.</a:t>
            </a:r>
            <a:endParaRPr lang="en-US" sz="1800" dirty="0">
              <a:solidFill>
                <a:schemeClr val="bg1"/>
              </a:solidFill>
            </a:endParaRPr>
          </a:p>
        </p:txBody>
      </p:sp>
    </p:spTree>
    <p:extLst>
      <p:ext uri="{BB962C8B-B14F-4D97-AF65-F5344CB8AC3E}">
        <p14:creationId xmlns:p14="http://schemas.microsoft.com/office/powerpoint/2010/main" val="300948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81">
            <a:extLst>
              <a:ext uri="{FF2B5EF4-FFF2-40B4-BE49-F238E27FC236}">
                <a16:creationId xmlns:a16="http://schemas.microsoft.com/office/drawing/2014/main" id="{EF395DAD-5339-4D7C-B1CA-1EA80CCABD39}"/>
              </a:ext>
            </a:extLst>
          </p:cNvPr>
          <p:cNvGraphicFramePr>
            <a:graphicFrameLocks/>
          </p:cNvGraphicFramePr>
          <p:nvPr>
            <p:extLst>
              <p:ext uri="{D42A27DB-BD31-4B8C-83A1-F6EECF244321}">
                <p14:modId xmlns:p14="http://schemas.microsoft.com/office/powerpoint/2010/main" val="2053905433"/>
              </p:ext>
            </p:extLst>
          </p:nvPr>
        </p:nvGraphicFramePr>
        <p:xfrm>
          <a:off x="1171575" y="845082"/>
          <a:ext cx="10287000" cy="5030788"/>
        </p:xfrm>
        <a:graphic>
          <a:graphicData uri="http://schemas.openxmlformats.org/drawingml/2006/table">
            <a:tbl>
              <a:tblPr/>
              <a:tblGrid>
                <a:gridCol w="35814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tblGrid>
              <a:tr h="1295442">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FFFF00"/>
                        </a:solidFill>
                        <a:effectLst/>
                        <a:latin typeface="Times New Roman" pitchFamily="18" charset="0"/>
                      </a:endParaRPr>
                    </a:p>
                  </a:txBody>
                  <a:tcPr marT="45707" marB="45707"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No On-Site Surgery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(n=2774</a:t>
                      </a:r>
                      <a:r>
                        <a:rPr kumimoji="0" lang="en-US" sz="2200" b="1" i="0" u="none" strike="noStrike" cap="none" normalizeH="0" baseline="0" dirty="0">
                          <a:ln>
                            <a:noFill/>
                          </a:ln>
                          <a:solidFill>
                            <a:srgbClr val="00FFFF"/>
                          </a:solidFill>
                          <a:effectLst/>
                          <a:latin typeface="Arial" charset="0"/>
                          <a:ea typeface="Times New Roman" pitchFamily="18" charset="0"/>
                          <a:cs typeface="Arial" charset="0"/>
                        </a:rPr>
                        <a:t>)</a:t>
                      </a:r>
                    </a:p>
                  </a:txBody>
                  <a:tcPr marT="45707" marB="45707"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On-Site Surgery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(n=917)</a:t>
                      </a:r>
                    </a:p>
                  </a:txBody>
                  <a:tcPr marT="45707" marB="45707"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Relative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95% CI </a:t>
                      </a:r>
                    </a:p>
                  </a:txBody>
                  <a:tcPr marT="45707" marB="45707" anchor="b"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P Value</a:t>
                      </a:r>
                    </a:p>
                  </a:txBody>
                  <a:tcPr marT="45707" marB="45707"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314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rgbClr val="FFFF00"/>
                          </a:solidFill>
                          <a:effectLst/>
                          <a:latin typeface="Arial" charset="0"/>
                          <a:ea typeface="Times New Roman" pitchFamily="18" charset="0"/>
                          <a:cs typeface="Arial" charset="0"/>
                        </a:rPr>
                        <a:t>Major Adverse Cardiovascular Event (MACE)  (%)</a:t>
                      </a:r>
                    </a:p>
                  </a:txBody>
                  <a:tcPr marT="45707" marB="45707" horzOverflow="overflow">
                    <a:lnL cap="flat">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9.5</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txBody>
                  <a:tcPr marT="45707" marB="45707"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9.4</a:t>
                      </a:r>
                    </a:p>
                  </a:txBody>
                  <a:tcPr marT="45707" marB="45707"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1.00 (1.22)</a:t>
                      </a:r>
                    </a:p>
                  </a:txBody>
                  <a:tcPr marT="45707" marB="45707"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pitchFamily="34" charset="0"/>
                          <a:ea typeface="Times New Roman" pitchFamily="18" charset="0"/>
                          <a:cs typeface="Arial" pitchFamily="34" charset="0"/>
                        </a:rPr>
                        <a:t>&lt;0.001</a:t>
                      </a:r>
                    </a:p>
                  </a:txBody>
                  <a:tcPr marT="45707" marB="45707"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2670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Components of 30-day end point (%)</a:t>
                      </a:r>
                    </a:p>
                  </a:txBody>
                  <a:tcPr marT="45707" marB="45707"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p>
                      <a:endParaRPr lang="en-US" sz="2200" dirty="0"/>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bg1"/>
                        </a:solidFill>
                        <a:effectLst/>
                        <a:latin typeface="Arial" charset="0"/>
                        <a:ea typeface="Times New Roman" pitchFamily="18" charset="0"/>
                        <a:cs typeface="Arial" charset="0"/>
                      </a:endParaRPr>
                    </a:p>
                  </a:txBody>
                  <a:tcPr marT="45707" marB="45707" horzOverflow="overflow">
                    <a:lnL>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bg1"/>
                        </a:solidFill>
                        <a:effectLst/>
                        <a:latin typeface="Arial" charset="0"/>
                        <a:ea typeface="Times New Roman" pitchFamily="18" charset="0"/>
                        <a:cs typeface="Arial" charset="0"/>
                      </a:endParaRP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26706">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Death</a:t>
                      </a: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0.7</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0.3</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1.96 (0.58-6.64)</a:t>
                      </a:r>
                    </a:p>
                  </a:txBody>
                  <a:tcPr marT="45707" marB="45707" horzOverflow="overflow">
                    <a:lnL>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0.44</a:t>
                      </a: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61827">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Myocardial Infarction</a:t>
                      </a: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6.5</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6.5</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1.01 (0.76-1.35)</a:t>
                      </a:r>
                    </a:p>
                  </a:txBody>
                  <a:tcPr marT="45707" marB="45707" horzOverflow="overflow">
                    <a:lnL>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1.00</a:t>
                      </a: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61997">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Repeat Revascularization</a:t>
                      </a:r>
                    </a:p>
                  </a:txBody>
                  <a:tcPr marT="45707" marB="45707"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2.7</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3.5</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0.77 (0.51-1.17)</a:t>
                      </a:r>
                    </a:p>
                  </a:txBody>
                  <a:tcPr marT="45707" marB="45707"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0.25</a:t>
                      </a:r>
                    </a:p>
                  </a:txBody>
                  <a:tcPr marT="45707" marB="4570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r h="426706">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Stroke</a:t>
                      </a:r>
                    </a:p>
                  </a:txBody>
                  <a:tcPr marT="45707" marB="45707"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0.4</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0.1</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 3.93 (0.51-30.21)</a:t>
                      </a:r>
                    </a:p>
                  </a:txBody>
                  <a:tcPr marT="45707" marB="45707"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0.21</a:t>
                      </a:r>
                    </a:p>
                  </a:txBody>
                  <a:tcPr marT="45707" marB="4570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Line 66">
            <a:extLst>
              <a:ext uri="{FF2B5EF4-FFF2-40B4-BE49-F238E27FC236}">
                <a16:creationId xmlns:a16="http://schemas.microsoft.com/office/drawing/2014/main" id="{5358E787-91BF-2397-FF1E-3F71C0C8C74E}"/>
              </a:ext>
            </a:extLst>
          </p:cNvPr>
          <p:cNvSpPr>
            <a:spLocks noChangeShapeType="1"/>
          </p:cNvSpPr>
          <p:nvPr/>
        </p:nvSpPr>
        <p:spPr bwMode="auto">
          <a:xfrm>
            <a:off x="1171575" y="2409825"/>
            <a:ext cx="10287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66">
            <a:extLst>
              <a:ext uri="{FF2B5EF4-FFF2-40B4-BE49-F238E27FC236}">
                <a16:creationId xmlns:a16="http://schemas.microsoft.com/office/drawing/2014/main" id="{69D34035-C3B7-FAC0-3B2D-F3BD352DEC2A}"/>
              </a:ext>
            </a:extLst>
          </p:cNvPr>
          <p:cNvSpPr>
            <a:spLocks noChangeShapeType="1"/>
          </p:cNvSpPr>
          <p:nvPr/>
        </p:nvSpPr>
        <p:spPr bwMode="auto">
          <a:xfrm>
            <a:off x="1266825" y="5886070"/>
            <a:ext cx="10287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a:extLst>
              <a:ext uri="{FF2B5EF4-FFF2-40B4-BE49-F238E27FC236}">
                <a16:creationId xmlns:a16="http://schemas.microsoft.com/office/drawing/2014/main" id="{2898159E-EA5D-9E27-4CCB-C365EDC10E83}"/>
              </a:ext>
            </a:extLst>
          </p:cNvPr>
          <p:cNvSpPr txBox="1"/>
          <p:nvPr/>
        </p:nvSpPr>
        <p:spPr>
          <a:xfrm>
            <a:off x="1570017" y="246284"/>
            <a:ext cx="9058275" cy="1200329"/>
          </a:xfrm>
          <a:prstGeom prst="rect">
            <a:avLst/>
          </a:prstGeom>
          <a:noFill/>
        </p:spPr>
        <p:txBody>
          <a:bodyPr wrap="square" rtlCol="0">
            <a:spAutoFit/>
          </a:bodyPr>
          <a:lstStyle/>
          <a:p>
            <a:pPr algn="ctr"/>
            <a:r>
              <a:rPr lang="en-US" sz="3600" b="1" dirty="0">
                <a:solidFill>
                  <a:schemeClr val="bg1"/>
                </a:solidFill>
                <a:latin typeface="+mj-lt"/>
              </a:rPr>
              <a:t>MASS COMM Trial - </a:t>
            </a:r>
            <a:r>
              <a:rPr lang="en-US" altLang="en-US" sz="3600" b="1" dirty="0">
                <a:solidFill>
                  <a:schemeClr val="bg1"/>
                </a:solidFill>
                <a:latin typeface="+mj-lt"/>
              </a:rPr>
              <a:t>MACE at 30-Days (Safety)</a:t>
            </a:r>
          </a:p>
          <a:p>
            <a:endParaRPr lang="en-US" sz="3400" b="1" dirty="0">
              <a:solidFill>
                <a:schemeClr val="bg1"/>
              </a:solidFill>
              <a:latin typeface="+mj-lt"/>
            </a:endParaRPr>
          </a:p>
        </p:txBody>
      </p:sp>
      <p:sp>
        <p:nvSpPr>
          <p:cNvPr id="8" name="TextBox 7">
            <a:extLst>
              <a:ext uri="{FF2B5EF4-FFF2-40B4-BE49-F238E27FC236}">
                <a16:creationId xmlns:a16="http://schemas.microsoft.com/office/drawing/2014/main" id="{56928F84-7CB8-D738-47F9-19794E7C6E35}"/>
              </a:ext>
            </a:extLst>
          </p:cNvPr>
          <p:cNvSpPr txBox="1"/>
          <p:nvPr/>
        </p:nvSpPr>
        <p:spPr>
          <a:xfrm>
            <a:off x="7861300" y="6306312"/>
            <a:ext cx="4432300" cy="369332"/>
          </a:xfrm>
          <a:prstGeom prst="rect">
            <a:avLst/>
          </a:prstGeom>
          <a:noFill/>
        </p:spPr>
        <p:txBody>
          <a:bodyPr wrap="square" rtlCol="0">
            <a:spAutoFit/>
          </a:bodyPr>
          <a:lstStyle/>
          <a:p>
            <a:r>
              <a:rPr lang="en-US" sz="1800" b="1" dirty="0">
                <a:solidFill>
                  <a:schemeClr val="bg1"/>
                </a:solidFill>
              </a:rPr>
              <a:t>N Engl J Med 2013;368:1498-508.</a:t>
            </a:r>
            <a:endParaRPr lang="en-US" sz="1800" dirty="0">
              <a:solidFill>
                <a:schemeClr val="bg1"/>
              </a:solidFill>
            </a:endParaRPr>
          </a:p>
        </p:txBody>
      </p:sp>
    </p:spTree>
    <p:extLst>
      <p:ext uri="{BB962C8B-B14F-4D97-AF65-F5344CB8AC3E}">
        <p14:creationId xmlns:p14="http://schemas.microsoft.com/office/powerpoint/2010/main" val="632540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81">
            <a:extLst>
              <a:ext uri="{FF2B5EF4-FFF2-40B4-BE49-F238E27FC236}">
                <a16:creationId xmlns:a16="http://schemas.microsoft.com/office/drawing/2014/main" id="{61568542-1654-D252-EFE0-CFDC0F3D2775}"/>
              </a:ext>
            </a:extLst>
          </p:cNvPr>
          <p:cNvGraphicFramePr>
            <a:graphicFrameLocks/>
          </p:cNvGraphicFramePr>
          <p:nvPr>
            <p:extLst>
              <p:ext uri="{D42A27DB-BD31-4B8C-83A1-F6EECF244321}">
                <p14:modId xmlns:p14="http://schemas.microsoft.com/office/powerpoint/2010/main" val="29162775"/>
              </p:ext>
            </p:extLst>
          </p:nvPr>
        </p:nvGraphicFramePr>
        <p:xfrm>
          <a:off x="933450" y="844767"/>
          <a:ext cx="10509568" cy="5030788"/>
        </p:xfrm>
        <a:graphic>
          <a:graphicData uri="http://schemas.openxmlformats.org/drawingml/2006/table">
            <a:tbl>
              <a:tblPr/>
              <a:tblGrid>
                <a:gridCol w="35814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270318">
                  <a:extLst>
                    <a:ext uri="{9D8B030D-6E8A-4147-A177-3AD203B41FA5}">
                      <a16:colId xmlns:a16="http://schemas.microsoft.com/office/drawing/2014/main" val="20004"/>
                    </a:ext>
                  </a:extLst>
                </a:gridCol>
              </a:tblGrid>
              <a:tr h="1295442">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FFFF00"/>
                        </a:solidFill>
                        <a:effectLst/>
                        <a:latin typeface="Times New Roman" pitchFamily="18" charset="0"/>
                      </a:endParaRPr>
                    </a:p>
                  </a:txBody>
                  <a:tcPr marT="45707" marB="45707"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No On-Site Surgery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(n=2774</a:t>
                      </a:r>
                      <a:r>
                        <a:rPr kumimoji="0" lang="en-US" sz="2200" b="1" i="0" u="none" strike="noStrike" cap="none" normalizeH="0" baseline="0" dirty="0">
                          <a:ln>
                            <a:noFill/>
                          </a:ln>
                          <a:solidFill>
                            <a:srgbClr val="00FFFF"/>
                          </a:solidFill>
                          <a:effectLst/>
                          <a:latin typeface="Arial" charset="0"/>
                          <a:ea typeface="Times New Roman" pitchFamily="18" charset="0"/>
                          <a:cs typeface="Arial" charset="0"/>
                        </a:rPr>
                        <a:t>)</a:t>
                      </a:r>
                    </a:p>
                  </a:txBody>
                  <a:tcPr marT="45707" marB="45707"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On-Site Surgery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(n=917)</a:t>
                      </a:r>
                    </a:p>
                  </a:txBody>
                  <a:tcPr marT="45707" marB="45707"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Relative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95% CI </a:t>
                      </a:r>
                    </a:p>
                  </a:txBody>
                  <a:tcPr marT="45707" marB="45707" anchor="b"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1" u="none" strike="noStrike" cap="none" normalizeH="0" baseline="0" dirty="0">
                          <a:ln>
                            <a:noFill/>
                          </a:ln>
                          <a:solidFill>
                            <a:srgbClr val="00FFFF"/>
                          </a:solidFill>
                          <a:effectLst/>
                          <a:latin typeface="Arial" charset="0"/>
                          <a:ea typeface="Times New Roman" pitchFamily="18" charset="0"/>
                          <a:cs typeface="Arial" charset="0"/>
                        </a:rPr>
                        <a:t>P Value</a:t>
                      </a:r>
                    </a:p>
                  </a:txBody>
                  <a:tcPr marT="45707" marB="45707"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314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MACE (%)</a:t>
                      </a:r>
                    </a:p>
                  </a:txBody>
                  <a:tcPr marT="45707" marB="45707" horzOverflow="overflow">
                    <a:lnL cap="flat">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17.3</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txBody>
                  <a:tcPr marT="45707" marB="45707"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17.8</a:t>
                      </a:r>
                    </a:p>
                  </a:txBody>
                  <a:tcPr marT="45707" marB="45707"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ea typeface="Times New Roman" pitchFamily="18" charset="0"/>
                          <a:cs typeface="Arial" charset="0"/>
                        </a:rPr>
                        <a:t>0.98 (1.13)</a:t>
                      </a:r>
                    </a:p>
                  </a:txBody>
                  <a:tcPr marT="45707" marB="45707"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FF00"/>
                          </a:solidFill>
                          <a:effectLst/>
                          <a:latin typeface="Arial" pitchFamily="34" charset="0"/>
                          <a:ea typeface="Times New Roman" pitchFamily="18" charset="0"/>
                          <a:cs typeface="Arial" pitchFamily="34" charset="0"/>
                        </a:rPr>
                        <a:t>&lt;0.001</a:t>
                      </a:r>
                    </a:p>
                  </a:txBody>
                  <a:tcPr marT="45707" marB="45707"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2670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Components of 12-month end point (%)</a:t>
                      </a:r>
                    </a:p>
                  </a:txBody>
                  <a:tcPr marT="45707" marB="45707"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p>
                      <a:endParaRPr lang="en-US" sz="2200" dirty="0"/>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bg1"/>
                        </a:solidFill>
                        <a:effectLst/>
                        <a:latin typeface="Arial" charset="0"/>
                        <a:ea typeface="Times New Roman" pitchFamily="18" charset="0"/>
                        <a:cs typeface="Arial" charset="0"/>
                      </a:endParaRPr>
                    </a:p>
                  </a:txBody>
                  <a:tcPr marT="45707" marB="45707" horzOverflow="overflow">
                    <a:lnL>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bg1"/>
                        </a:solidFill>
                        <a:effectLst/>
                        <a:latin typeface="Arial" charset="0"/>
                        <a:ea typeface="Times New Roman" pitchFamily="18" charset="0"/>
                        <a:cs typeface="Arial" charset="0"/>
                      </a:endParaRP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26706">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Death</a:t>
                      </a: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2.3</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2.4</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0.95 (0.57-1.60)</a:t>
                      </a:r>
                    </a:p>
                  </a:txBody>
                  <a:tcPr marT="45707" marB="45707" horzOverflow="overflow">
                    <a:lnL>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0.89</a:t>
                      </a: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61827">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Myocardial Infarction</a:t>
                      </a: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8.6</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7.8</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1.10 (0.84-1.45)</a:t>
                      </a:r>
                    </a:p>
                  </a:txBody>
                  <a:tcPr marT="45707" marB="45707" horzOverflow="overflow">
                    <a:lnL>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0.55</a:t>
                      </a:r>
                    </a:p>
                  </a:txBody>
                  <a:tcPr marT="45707" marB="457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61997">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Repeat Revascularization</a:t>
                      </a:r>
                    </a:p>
                  </a:txBody>
                  <a:tcPr marT="45707" marB="45707"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8.5</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9.9</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0.86 (0.67-1.11)</a:t>
                      </a:r>
                    </a:p>
                  </a:txBody>
                  <a:tcPr marT="45707" marB="45707"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0.24</a:t>
                      </a:r>
                    </a:p>
                  </a:txBody>
                  <a:tcPr marT="45707" marB="4570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r h="426706">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Stroke</a:t>
                      </a:r>
                    </a:p>
                  </a:txBody>
                  <a:tcPr marT="45707" marB="45707"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1.0</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0.8</a:t>
                      </a:r>
                    </a:p>
                  </a:txBody>
                  <a:tcPr marT="45707" marB="45707"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 1.24 (0.51-3.04)</a:t>
                      </a:r>
                    </a:p>
                  </a:txBody>
                  <a:tcPr marT="45707" marB="45707"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ea typeface="Times New Roman" pitchFamily="18" charset="0"/>
                          <a:cs typeface="Arial" charset="0"/>
                        </a:rPr>
                        <a:t>0.83</a:t>
                      </a:r>
                    </a:p>
                  </a:txBody>
                  <a:tcPr marT="45707" marB="4570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Line 66">
            <a:extLst>
              <a:ext uri="{FF2B5EF4-FFF2-40B4-BE49-F238E27FC236}">
                <a16:creationId xmlns:a16="http://schemas.microsoft.com/office/drawing/2014/main" id="{992688D8-4C8E-53E3-94DA-D86D980DD56D}"/>
              </a:ext>
            </a:extLst>
          </p:cNvPr>
          <p:cNvSpPr>
            <a:spLocks noChangeShapeType="1"/>
          </p:cNvSpPr>
          <p:nvPr/>
        </p:nvSpPr>
        <p:spPr bwMode="auto">
          <a:xfrm>
            <a:off x="933450" y="2184400"/>
            <a:ext cx="10287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66">
            <a:extLst>
              <a:ext uri="{FF2B5EF4-FFF2-40B4-BE49-F238E27FC236}">
                <a16:creationId xmlns:a16="http://schemas.microsoft.com/office/drawing/2014/main" id="{45BA8AFA-33EB-18F5-EB81-9AB096C8558C}"/>
              </a:ext>
            </a:extLst>
          </p:cNvPr>
          <p:cNvSpPr>
            <a:spLocks noChangeShapeType="1"/>
          </p:cNvSpPr>
          <p:nvPr/>
        </p:nvSpPr>
        <p:spPr bwMode="auto">
          <a:xfrm>
            <a:off x="933450" y="5875555"/>
            <a:ext cx="10287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a:extLst>
              <a:ext uri="{FF2B5EF4-FFF2-40B4-BE49-F238E27FC236}">
                <a16:creationId xmlns:a16="http://schemas.microsoft.com/office/drawing/2014/main" id="{FC46BAB2-F7C3-5657-7E14-85731E7258B2}"/>
              </a:ext>
            </a:extLst>
          </p:cNvPr>
          <p:cNvSpPr txBox="1"/>
          <p:nvPr/>
        </p:nvSpPr>
        <p:spPr>
          <a:xfrm>
            <a:off x="881937" y="336113"/>
            <a:ext cx="10612594" cy="646331"/>
          </a:xfrm>
          <a:prstGeom prst="rect">
            <a:avLst/>
          </a:prstGeom>
          <a:noFill/>
        </p:spPr>
        <p:txBody>
          <a:bodyPr wrap="square" rtlCol="0">
            <a:spAutoFit/>
          </a:bodyPr>
          <a:lstStyle/>
          <a:p>
            <a:r>
              <a:rPr lang="en-US" sz="3600" b="1" dirty="0">
                <a:solidFill>
                  <a:schemeClr val="bg1"/>
                </a:solidFill>
                <a:latin typeface="+mj-lt"/>
              </a:rPr>
              <a:t>MASS COMM Trial – MACE at 12 Months (Effectiveness)</a:t>
            </a:r>
          </a:p>
        </p:txBody>
      </p:sp>
      <p:sp>
        <p:nvSpPr>
          <p:cNvPr id="8" name="TextBox 7">
            <a:extLst>
              <a:ext uri="{FF2B5EF4-FFF2-40B4-BE49-F238E27FC236}">
                <a16:creationId xmlns:a16="http://schemas.microsoft.com/office/drawing/2014/main" id="{FEA63D1C-85AA-BE58-C983-B6B3F23D5149}"/>
              </a:ext>
            </a:extLst>
          </p:cNvPr>
          <p:cNvSpPr txBox="1"/>
          <p:nvPr/>
        </p:nvSpPr>
        <p:spPr>
          <a:xfrm>
            <a:off x="7861300" y="6268212"/>
            <a:ext cx="4432300" cy="369332"/>
          </a:xfrm>
          <a:prstGeom prst="rect">
            <a:avLst/>
          </a:prstGeom>
          <a:noFill/>
        </p:spPr>
        <p:txBody>
          <a:bodyPr wrap="square" rtlCol="0">
            <a:spAutoFit/>
          </a:bodyPr>
          <a:lstStyle/>
          <a:p>
            <a:r>
              <a:rPr lang="en-US" sz="1800" b="1" dirty="0">
                <a:solidFill>
                  <a:schemeClr val="bg1"/>
                </a:solidFill>
              </a:rPr>
              <a:t>N Engl J Med 2013;368:1498-508.</a:t>
            </a:r>
            <a:endParaRPr lang="en-US" sz="1800" dirty="0">
              <a:solidFill>
                <a:schemeClr val="bg1"/>
              </a:solidFill>
            </a:endParaRPr>
          </a:p>
        </p:txBody>
      </p:sp>
    </p:spTree>
    <p:extLst>
      <p:ext uri="{BB962C8B-B14F-4D97-AF65-F5344CB8AC3E}">
        <p14:creationId xmlns:p14="http://schemas.microsoft.com/office/powerpoint/2010/main" val="1882450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3A2C0-4E96-80C3-A8A8-C710F82597A1}"/>
              </a:ext>
            </a:extLst>
          </p:cNvPr>
          <p:cNvSpPr>
            <a:spLocks noGrp="1"/>
          </p:cNvSpPr>
          <p:nvPr>
            <p:ph type="title"/>
          </p:nvPr>
        </p:nvSpPr>
        <p:spPr/>
        <p:txBody>
          <a:bodyPr/>
          <a:lstStyle/>
          <a:p>
            <a:r>
              <a:rPr lang="en-US" dirty="0"/>
              <a:t>NYS PCI Registry</a:t>
            </a:r>
          </a:p>
        </p:txBody>
      </p:sp>
      <p:pic>
        <p:nvPicPr>
          <p:cNvPr id="5" name="Picture 4">
            <a:extLst>
              <a:ext uri="{FF2B5EF4-FFF2-40B4-BE49-F238E27FC236}">
                <a16:creationId xmlns:a16="http://schemas.microsoft.com/office/drawing/2014/main" id="{1E0297A3-BE07-2C4C-A50D-20F6D2984C18}"/>
              </a:ext>
            </a:extLst>
          </p:cNvPr>
          <p:cNvPicPr>
            <a:picLocks noChangeAspect="1"/>
          </p:cNvPicPr>
          <p:nvPr/>
        </p:nvPicPr>
        <p:blipFill>
          <a:blip r:embed="rId2"/>
          <a:stretch>
            <a:fillRect/>
          </a:stretch>
        </p:blipFill>
        <p:spPr>
          <a:xfrm>
            <a:off x="1151715" y="1063547"/>
            <a:ext cx="9888569" cy="4730906"/>
          </a:xfrm>
          <a:prstGeom prst="rect">
            <a:avLst/>
          </a:prstGeom>
          <a:ln w="19050">
            <a:solidFill>
              <a:schemeClr val="accent1"/>
            </a:solidFill>
          </a:ln>
        </p:spPr>
      </p:pic>
      <p:sp>
        <p:nvSpPr>
          <p:cNvPr id="6" name="TextBox 5">
            <a:extLst>
              <a:ext uri="{FF2B5EF4-FFF2-40B4-BE49-F238E27FC236}">
                <a16:creationId xmlns:a16="http://schemas.microsoft.com/office/drawing/2014/main" id="{76D06430-6AC6-9377-0F25-320D4CBB7E16}"/>
              </a:ext>
            </a:extLst>
          </p:cNvPr>
          <p:cNvSpPr txBox="1"/>
          <p:nvPr/>
        </p:nvSpPr>
        <p:spPr>
          <a:xfrm>
            <a:off x="5943600" y="6077712"/>
            <a:ext cx="6248400" cy="369332"/>
          </a:xfrm>
          <a:prstGeom prst="rect">
            <a:avLst/>
          </a:prstGeom>
          <a:noFill/>
        </p:spPr>
        <p:txBody>
          <a:bodyPr wrap="square" rtlCol="0">
            <a:spAutoFit/>
          </a:bodyPr>
          <a:lstStyle/>
          <a:p>
            <a:r>
              <a:rPr lang="en-US" sz="1800" b="1" dirty="0">
                <a:solidFill>
                  <a:schemeClr val="bg1"/>
                </a:solidFill>
              </a:rPr>
              <a:t>Hannan. Circ Cardiovasc </a:t>
            </a:r>
            <a:r>
              <a:rPr lang="en-US" sz="1800" b="1" dirty="0" err="1">
                <a:solidFill>
                  <a:schemeClr val="bg1"/>
                </a:solidFill>
              </a:rPr>
              <a:t>Interv</a:t>
            </a:r>
            <a:r>
              <a:rPr lang="en-US" sz="1800" b="1" dirty="0">
                <a:solidFill>
                  <a:schemeClr val="bg1"/>
                </a:solidFill>
              </a:rPr>
              <a:t>.</a:t>
            </a:r>
            <a:r>
              <a:rPr lang="en-US" sz="1800" b="1" i="1" dirty="0">
                <a:solidFill>
                  <a:schemeClr val="bg1"/>
                </a:solidFill>
              </a:rPr>
              <a:t> </a:t>
            </a:r>
            <a:r>
              <a:rPr lang="en-US" sz="1800" b="1" dirty="0">
                <a:solidFill>
                  <a:schemeClr val="bg1"/>
                </a:solidFill>
              </a:rPr>
              <a:t>2019;12:e007097.</a:t>
            </a:r>
          </a:p>
        </p:txBody>
      </p:sp>
    </p:spTree>
    <p:extLst>
      <p:ext uri="{BB962C8B-B14F-4D97-AF65-F5344CB8AC3E}">
        <p14:creationId xmlns:p14="http://schemas.microsoft.com/office/powerpoint/2010/main" val="59561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0744C-EF3E-6A13-D224-B40122613BAF}"/>
              </a:ext>
            </a:extLst>
          </p:cNvPr>
          <p:cNvSpPr>
            <a:spLocks noGrp="1"/>
          </p:cNvSpPr>
          <p:nvPr>
            <p:ph type="title"/>
          </p:nvPr>
        </p:nvSpPr>
        <p:spPr/>
        <p:txBody>
          <a:bodyPr/>
          <a:lstStyle/>
          <a:p>
            <a:r>
              <a:rPr lang="en-US" dirty="0"/>
              <a:t>Introduction</a:t>
            </a:r>
          </a:p>
        </p:txBody>
      </p:sp>
      <p:sp>
        <p:nvSpPr>
          <p:cNvPr id="2" name="TextBox 1">
            <a:extLst>
              <a:ext uri="{FF2B5EF4-FFF2-40B4-BE49-F238E27FC236}">
                <a16:creationId xmlns:a16="http://schemas.microsoft.com/office/drawing/2014/main" id="{18AE2349-7CD1-8117-C115-0FB6246B0DE0}"/>
              </a:ext>
            </a:extLst>
          </p:cNvPr>
          <p:cNvSpPr txBox="1"/>
          <p:nvPr/>
        </p:nvSpPr>
        <p:spPr>
          <a:xfrm>
            <a:off x="514350" y="4314825"/>
            <a:ext cx="11355841" cy="1816266"/>
          </a:xfrm>
          <a:prstGeom prst="rect">
            <a:avLst/>
          </a:prstGeom>
          <a:noFill/>
        </p:spPr>
        <p:txBody>
          <a:bodyPr wrap="square" rtlCol="0">
            <a:spAutoFit/>
          </a:bodyPr>
          <a:lstStyle/>
          <a:p>
            <a:pPr algn="ctr"/>
            <a:r>
              <a:rPr lang="en-US" dirty="0">
                <a:solidFill>
                  <a:schemeClr val="bg1"/>
                </a:solidFill>
              </a:rPr>
              <a:t>Alda Osinaga, MD, MPH</a:t>
            </a:r>
          </a:p>
          <a:p>
            <a:pPr algn="ctr"/>
            <a:r>
              <a:rPr lang="en-US" dirty="0">
                <a:solidFill>
                  <a:schemeClr val="bg1"/>
                </a:solidFill>
              </a:rPr>
              <a:t>Chief Medical Officer and Director of the Clinical Center</a:t>
            </a:r>
          </a:p>
          <a:p>
            <a:pPr algn="ctr"/>
            <a:r>
              <a:rPr lang="en-US" dirty="0">
                <a:solidFill>
                  <a:schemeClr val="bg1"/>
                </a:solidFill>
              </a:rPr>
              <a:t>Office of Health Services Quality and Analytics</a:t>
            </a:r>
          </a:p>
          <a:p>
            <a:pPr algn="ctr"/>
            <a:r>
              <a:rPr lang="en-US" dirty="0">
                <a:solidFill>
                  <a:schemeClr val="bg1"/>
                </a:solidFill>
              </a:rPr>
              <a:t>New York State Department of Health</a:t>
            </a:r>
          </a:p>
          <a:p>
            <a:pPr algn="ctr"/>
            <a:endParaRPr lang="en-US" dirty="0"/>
          </a:p>
          <a:p>
            <a:pPr algn="ctr"/>
            <a:endParaRPr lang="en-US" dirty="0"/>
          </a:p>
        </p:txBody>
      </p:sp>
    </p:spTree>
    <p:extLst>
      <p:ext uri="{BB962C8B-B14F-4D97-AF65-F5344CB8AC3E}">
        <p14:creationId xmlns:p14="http://schemas.microsoft.com/office/powerpoint/2010/main" val="3796324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3724F-EFC9-2FE5-C4DD-EB04474E40FA}"/>
              </a:ext>
            </a:extLst>
          </p:cNvPr>
          <p:cNvSpPr>
            <a:spLocks noGrp="1"/>
          </p:cNvSpPr>
          <p:nvPr>
            <p:ph type="body" sz="quarter" idx="12"/>
          </p:nvPr>
        </p:nvSpPr>
        <p:spPr/>
        <p:txBody>
          <a:bodyPr/>
          <a:lstStyle/>
          <a:p>
            <a:endParaRPr lang="en-US" dirty="0"/>
          </a:p>
        </p:txBody>
      </p:sp>
      <p:pic>
        <p:nvPicPr>
          <p:cNvPr id="4" name="Picture 3">
            <a:extLst>
              <a:ext uri="{FF2B5EF4-FFF2-40B4-BE49-F238E27FC236}">
                <a16:creationId xmlns:a16="http://schemas.microsoft.com/office/drawing/2014/main" id="{0AFE0913-8B42-B53C-5F67-D4574B77B03F}"/>
              </a:ext>
            </a:extLst>
          </p:cNvPr>
          <p:cNvPicPr>
            <a:picLocks noChangeAspect="1"/>
          </p:cNvPicPr>
          <p:nvPr/>
        </p:nvPicPr>
        <p:blipFill>
          <a:blip r:embed="rId3"/>
          <a:stretch>
            <a:fillRect/>
          </a:stretch>
        </p:blipFill>
        <p:spPr>
          <a:xfrm>
            <a:off x="4025311" y="368301"/>
            <a:ext cx="8005835" cy="5702270"/>
          </a:xfrm>
          <a:prstGeom prst="rect">
            <a:avLst/>
          </a:prstGeom>
        </p:spPr>
      </p:pic>
      <p:sp>
        <p:nvSpPr>
          <p:cNvPr id="5" name="Text Placeholder 4">
            <a:extLst>
              <a:ext uri="{FF2B5EF4-FFF2-40B4-BE49-F238E27FC236}">
                <a16:creationId xmlns:a16="http://schemas.microsoft.com/office/drawing/2014/main" id="{C5FF1667-4C93-C41C-2152-B39C564C4D5D}"/>
              </a:ext>
            </a:extLst>
          </p:cNvPr>
          <p:cNvSpPr txBox="1">
            <a:spLocks noGrp="1"/>
          </p:cNvSpPr>
          <p:nvPr>
            <p:ph type="body" sz="quarter" idx="11"/>
          </p:nvPr>
        </p:nvSpPr>
        <p:spPr>
          <a:xfrm>
            <a:off x="0" y="830647"/>
            <a:ext cx="3667125" cy="4478149"/>
          </a:xfrm>
          <a:prstGeom prst="rect">
            <a:avLst/>
          </a:prstGeom>
          <a:noFill/>
        </p:spPr>
        <p:txBody>
          <a:bodyPr wrap="square">
            <a:spAutoFit/>
          </a:bodyPr>
          <a:lstStyle/>
          <a:p>
            <a:r>
              <a:rPr lang="en-US" sz="3200" dirty="0">
                <a:cs typeface="Arial" panose="020B0604020202020204" pitchFamily="34" charset="0"/>
              </a:rPr>
              <a:t>Risk-Adjusted Outcomes for Propensity-Matched Patients With PCI in New York Hospitals With and Without Cardiac Surgery On Site (SOS)</a:t>
            </a:r>
          </a:p>
        </p:txBody>
      </p:sp>
      <p:sp>
        <p:nvSpPr>
          <p:cNvPr id="6" name="TextBox 5">
            <a:extLst>
              <a:ext uri="{FF2B5EF4-FFF2-40B4-BE49-F238E27FC236}">
                <a16:creationId xmlns:a16="http://schemas.microsoft.com/office/drawing/2014/main" id="{E1C55F5A-49F6-9D11-8B23-7B2CD07E6A5A}"/>
              </a:ext>
            </a:extLst>
          </p:cNvPr>
          <p:cNvSpPr txBox="1"/>
          <p:nvPr/>
        </p:nvSpPr>
        <p:spPr>
          <a:xfrm>
            <a:off x="6096000" y="6305033"/>
            <a:ext cx="6819900" cy="369332"/>
          </a:xfrm>
          <a:prstGeom prst="rect">
            <a:avLst/>
          </a:prstGeom>
          <a:noFill/>
        </p:spPr>
        <p:txBody>
          <a:bodyPr wrap="square" rtlCol="0">
            <a:spAutoFit/>
          </a:bodyPr>
          <a:lstStyle/>
          <a:p>
            <a:r>
              <a:rPr lang="en-US" sz="1800" b="1" dirty="0">
                <a:solidFill>
                  <a:schemeClr val="bg1"/>
                </a:solidFill>
              </a:rPr>
              <a:t>Hannan. Circ Cardiovasc </a:t>
            </a:r>
            <a:r>
              <a:rPr lang="en-US" sz="1800" b="1" dirty="0" err="1">
                <a:solidFill>
                  <a:schemeClr val="bg1"/>
                </a:solidFill>
              </a:rPr>
              <a:t>Interv</a:t>
            </a:r>
            <a:r>
              <a:rPr lang="en-US" sz="1800" b="1" dirty="0">
                <a:solidFill>
                  <a:schemeClr val="bg1"/>
                </a:solidFill>
              </a:rPr>
              <a:t>.</a:t>
            </a:r>
            <a:r>
              <a:rPr lang="en-US" sz="1800" b="1" i="1" dirty="0">
                <a:solidFill>
                  <a:schemeClr val="bg1"/>
                </a:solidFill>
              </a:rPr>
              <a:t> </a:t>
            </a:r>
            <a:r>
              <a:rPr lang="en-US" sz="1800" b="1" dirty="0">
                <a:solidFill>
                  <a:schemeClr val="bg1"/>
                </a:solidFill>
              </a:rPr>
              <a:t>2019;12:e007097.</a:t>
            </a:r>
          </a:p>
        </p:txBody>
      </p:sp>
    </p:spTree>
    <p:extLst>
      <p:ext uri="{BB962C8B-B14F-4D97-AF65-F5344CB8AC3E}">
        <p14:creationId xmlns:p14="http://schemas.microsoft.com/office/powerpoint/2010/main" val="969984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9137D-A854-4F9F-A4FA-F482557A2A60}"/>
              </a:ext>
            </a:extLst>
          </p:cNvPr>
          <p:cNvPicPr>
            <a:picLocks noChangeAspect="1"/>
          </p:cNvPicPr>
          <p:nvPr/>
        </p:nvPicPr>
        <p:blipFill>
          <a:blip r:embed="rId3"/>
          <a:stretch>
            <a:fillRect/>
          </a:stretch>
        </p:blipFill>
        <p:spPr>
          <a:xfrm>
            <a:off x="381064" y="875030"/>
            <a:ext cx="11429872" cy="4546600"/>
          </a:xfrm>
          <a:prstGeom prst="rect">
            <a:avLst/>
          </a:prstGeom>
        </p:spPr>
      </p:pic>
      <p:sp>
        <p:nvSpPr>
          <p:cNvPr id="5" name="TextBox 4">
            <a:extLst>
              <a:ext uri="{FF2B5EF4-FFF2-40B4-BE49-F238E27FC236}">
                <a16:creationId xmlns:a16="http://schemas.microsoft.com/office/drawing/2014/main" id="{F5EDD61D-70CD-909C-294D-06C98A6EAF41}"/>
              </a:ext>
            </a:extLst>
          </p:cNvPr>
          <p:cNvSpPr txBox="1"/>
          <p:nvPr/>
        </p:nvSpPr>
        <p:spPr>
          <a:xfrm>
            <a:off x="6248400" y="6001512"/>
            <a:ext cx="5499228" cy="369332"/>
          </a:xfrm>
          <a:prstGeom prst="rect">
            <a:avLst/>
          </a:prstGeom>
          <a:noFill/>
        </p:spPr>
        <p:txBody>
          <a:bodyPr wrap="square" rtlCol="0">
            <a:spAutoFit/>
          </a:bodyPr>
          <a:lstStyle/>
          <a:p>
            <a:r>
              <a:rPr lang="en-US" sz="1800" b="1" dirty="0">
                <a:solidFill>
                  <a:schemeClr val="bg1"/>
                </a:solidFill>
              </a:rPr>
              <a:t>Bradley. J Am Coll </a:t>
            </a:r>
            <a:r>
              <a:rPr lang="en-US" sz="1800" b="1" dirty="0" err="1">
                <a:solidFill>
                  <a:schemeClr val="bg1"/>
                </a:solidFill>
              </a:rPr>
              <a:t>Cardiol</a:t>
            </a:r>
            <a:r>
              <a:rPr lang="en-US" sz="1800" b="1" dirty="0">
                <a:solidFill>
                  <a:schemeClr val="bg1"/>
                </a:solidFill>
              </a:rPr>
              <a:t> </a:t>
            </a:r>
            <a:r>
              <a:rPr lang="en-US" sz="1800" b="1" dirty="0" err="1">
                <a:solidFill>
                  <a:schemeClr val="bg1"/>
                </a:solidFill>
              </a:rPr>
              <a:t>Intv</a:t>
            </a:r>
            <a:r>
              <a:rPr lang="en-US" sz="1800" b="1" dirty="0">
                <a:solidFill>
                  <a:schemeClr val="bg1"/>
                </a:solidFill>
              </a:rPr>
              <a:t> 2021;14:1655–66.</a:t>
            </a:r>
          </a:p>
        </p:txBody>
      </p:sp>
    </p:spTree>
    <p:extLst>
      <p:ext uri="{BB962C8B-B14F-4D97-AF65-F5344CB8AC3E}">
        <p14:creationId xmlns:p14="http://schemas.microsoft.com/office/powerpoint/2010/main" val="1877834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22D98E-D219-C8DA-88CB-023E0FE29EED}"/>
              </a:ext>
            </a:extLst>
          </p:cNvPr>
          <p:cNvSpPr>
            <a:spLocks noGrp="1"/>
          </p:cNvSpPr>
          <p:nvPr>
            <p:ph type="body" sz="quarter" idx="11"/>
          </p:nvPr>
        </p:nvSpPr>
        <p:spPr>
          <a:xfrm>
            <a:off x="0" y="436563"/>
            <a:ext cx="3667125" cy="5424487"/>
          </a:xfrm>
        </p:spPr>
        <p:txBody>
          <a:bodyPr/>
          <a:lstStyle/>
          <a:p>
            <a:r>
              <a:rPr lang="en-US" sz="3600" dirty="0"/>
              <a:t>Temporal Trends in Rates of Same-Day Discharge Following Elective Percutaneous Coronary Intervention</a:t>
            </a:r>
          </a:p>
        </p:txBody>
      </p:sp>
      <p:sp>
        <p:nvSpPr>
          <p:cNvPr id="3" name="Text Placeholder 2">
            <a:extLst>
              <a:ext uri="{FF2B5EF4-FFF2-40B4-BE49-F238E27FC236}">
                <a16:creationId xmlns:a16="http://schemas.microsoft.com/office/drawing/2014/main" id="{5C05BE62-F33D-F8B7-47BB-E9770A5DCFA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3CB4818F-6A76-59D6-042B-10FD4EA291FD}"/>
              </a:ext>
            </a:extLst>
          </p:cNvPr>
          <p:cNvPicPr>
            <a:picLocks noChangeAspect="1"/>
          </p:cNvPicPr>
          <p:nvPr/>
        </p:nvPicPr>
        <p:blipFill>
          <a:blip r:embed="rId2"/>
          <a:stretch>
            <a:fillRect/>
          </a:stretch>
        </p:blipFill>
        <p:spPr>
          <a:xfrm>
            <a:off x="3835399" y="393475"/>
            <a:ext cx="8218565" cy="5608987"/>
          </a:xfrm>
          <a:prstGeom prst="rect">
            <a:avLst/>
          </a:prstGeom>
        </p:spPr>
      </p:pic>
      <p:sp>
        <p:nvSpPr>
          <p:cNvPr id="6" name="TextBox 5">
            <a:extLst>
              <a:ext uri="{FF2B5EF4-FFF2-40B4-BE49-F238E27FC236}">
                <a16:creationId xmlns:a16="http://schemas.microsoft.com/office/drawing/2014/main" id="{90E0F400-20CB-0151-92D7-B3EFC0475B7E}"/>
              </a:ext>
            </a:extLst>
          </p:cNvPr>
          <p:cNvSpPr txBox="1"/>
          <p:nvPr/>
        </p:nvSpPr>
        <p:spPr>
          <a:xfrm>
            <a:off x="5765800" y="6064415"/>
            <a:ext cx="6426200" cy="369332"/>
          </a:xfrm>
          <a:prstGeom prst="rect">
            <a:avLst/>
          </a:prstGeom>
          <a:noFill/>
        </p:spPr>
        <p:txBody>
          <a:bodyPr wrap="square" rtlCol="0">
            <a:spAutoFit/>
          </a:bodyPr>
          <a:lstStyle/>
          <a:p>
            <a:r>
              <a:rPr lang="en-US" sz="1800" b="1" dirty="0">
                <a:solidFill>
                  <a:schemeClr val="bg1"/>
                </a:solidFill>
              </a:rPr>
              <a:t>Bradley. J Am Coll </a:t>
            </a:r>
            <a:r>
              <a:rPr lang="en-US" sz="1800" b="1" dirty="0" err="1">
                <a:solidFill>
                  <a:schemeClr val="bg1"/>
                </a:solidFill>
              </a:rPr>
              <a:t>Cardiol</a:t>
            </a:r>
            <a:r>
              <a:rPr lang="en-US" sz="1800" b="1" dirty="0">
                <a:solidFill>
                  <a:schemeClr val="bg1"/>
                </a:solidFill>
              </a:rPr>
              <a:t> </a:t>
            </a:r>
            <a:r>
              <a:rPr lang="en-US" sz="1800" b="1" dirty="0" err="1">
                <a:solidFill>
                  <a:schemeClr val="bg1"/>
                </a:solidFill>
              </a:rPr>
              <a:t>Intv</a:t>
            </a:r>
            <a:r>
              <a:rPr lang="en-US" sz="1800" b="1" dirty="0">
                <a:solidFill>
                  <a:schemeClr val="bg1"/>
                </a:solidFill>
              </a:rPr>
              <a:t> 2021;14:1655–66.</a:t>
            </a:r>
          </a:p>
        </p:txBody>
      </p:sp>
    </p:spTree>
    <p:extLst>
      <p:ext uri="{BB962C8B-B14F-4D97-AF65-F5344CB8AC3E}">
        <p14:creationId xmlns:p14="http://schemas.microsoft.com/office/powerpoint/2010/main" val="179504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9CDB3-7199-E54C-A7E6-AC88EB749B73}"/>
              </a:ext>
            </a:extLst>
          </p:cNvPr>
          <p:cNvSpPr>
            <a:spLocks noGrp="1"/>
          </p:cNvSpPr>
          <p:nvPr>
            <p:ph type="body" sz="quarter" idx="11"/>
          </p:nvPr>
        </p:nvSpPr>
        <p:spPr/>
        <p:txBody>
          <a:bodyPr/>
          <a:lstStyle/>
          <a:p>
            <a:r>
              <a:rPr lang="en-US" sz="3600" dirty="0"/>
              <a:t>Patient Characteristics by Discharge Status among Patients with 30-day Mortality</a:t>
            </a:r>
          </a:p>
          <a:p>
            <a:endParaRPr lang="en-US" dirty="0"/>
          </a:p>
        </p:txBody>
      </p:sp>
      <p:sp>
        <p:nvSpPr>
          <p:cNvPr id="3" name="Text Placeholder 2">
            <a:extLst>
              <a:ext uri="{FF2B5EF4-FFF2-40B4-BE49-F238E27FC236}">
                <a16:creationId xmlns:a16="http://schemas.microsoft.com/office/drawing/2014/main" id="{80B2B82C-0560-D06E-541D-2EE99A8D22A2}"/>
              </a:ext>
            </a:extLst>
          </p:cNvPr>
          <p:cNvSpPr>
            <a:spLocks noGrp="1"/>
          </p:cNvSpPr>
          <p:nvPr>
            <p:ph type="body" sz="quarter" idx="12"/>
          </p:nvPr>
        </p:nvSpPr>
        <p:spPr/>
        <p:txBody>
          <a:bodyPr/>
          <a:lstStyle/>
          <a:p>
            <a:endParaRPr lang="en-US" dirty="0"/>
          </a:p>
        </p:txBody>
      </p:sp>
      <p:sp>
        <p:nvSpPr>
          <p:cNvPr id="6" name="TextBox 5">
            <a:extLst>
              <a:ext uri="{FF2B5EF4-FFF2-40B4-BE49-F238E27FC236}">
                <a16:creationId xmlns:a16="http://schemas.microsoft.com/office/drawing/2014/main" id="{BE68CF92-23C2-C5EE-2C29-79C48D7FF241}"/>
              </a:ext>
            </a:extLst>
          </p:cNvPr>
          <p:cNvSpPr txBox="1"/>
          <p:nvPr/>
        </p:nvSpPr>
        <p:spPr>
          <a:xfrm>
            <a:off x="6426200" y="6235700"/>
            <a:ext cx="6248400" cy="656655"/>
          </a:xfrm>
          <a:prstGeom prst="rect">
            <a:avLst/>
          </a:prstGeom>
          <a:noFill/>
        </p:spPr>
        <p:txBody>
          <a:bodyPr wrap="square" rtlCol="0">
            <a:spAutoFit/>
          </a:bodyPr>
          <a:lstStyle/>
          <a:p>
            <a:r>
              <a:rPr lang="en-US" sz="1800" b="1" dirty="0">
                <a:solidFill>
                  <a:schemeClr val="bg1"/>
                </a:solidFill>
              </a:rPr>
              <a:t>Bradley. J Am Coll </a:t>
            </a:r>
            <a:r>
              <a:rPr lang="en-US" sz="1800" b="1" dirty="0" err="1">
                <a:solidFill>
                  <a:schemeClr val="bg1"/>
                </a:solidFill>
              </a:rPr>
              <a:t>Cardiol</a:t>
            </a:r>
            <a:r>
              <a:rPr lang="en-US" sz="1800" b="1" dirty="0">
                <a:solidFill>
                  <a:schemeClr val="bg1"/>
                </a:solidFill>
              </a:rPr>
              <a:t> </a:t>
            </a:r>
            <a:r>
              <a:rPr lang="en-US" sz="1800" b="1" dirty="0" err="1">
                <a:solidFill>
                  <a:schemeClr val="bg1"/>
                </a:solidFill>
              </a:rPr>
              <a:t>Intv</a:t>
            </a:r>
            <a:r>
              <a:rPr lang="en-US" sz="1800" b="1" dirty="0">
                <a:solidFill>
                  <a:schemeClr val="bg1"/>
                </a:solidFill>
              </a:rPr>
              <a:t> 2021;14:1655–66.</a:t>
            </a:r>
          </a:p>
          <a:p>
            <a:endParaRPr lang="en-US" dirty="0"/>
          </a:p>
        </p:txBody>
      </p:sp>
      <p:pic>
        <p:nvPicPr>
          <p:cNvPr id="12" name="Picture 11">
            <a:extLst>
              <a:ext uri="{FF2B5EF4-FFF2-40B4-BE49-F238E27FC236}">
                <a16:creationId xmlns:a16="http://schemas.microsoft.com/office/drawing/2014/main" id="{AB28BBF2-0E5E-30C5-373B-3279B1B24403}"/>
              </a:ext>
            </a:extLst>
          </p:cNvPr>
          <p:cNvPicPr>
            <a:picLocks noChangeAspect="1"/>
          </p:cNvPicPr>
          <p:nvPr/>
        </p:nvPicPr>
        <p:blipFill>
          <a:blip r:embed="rId2"/>
          <a:stretch>
            <a:fillRect/>
          </a:stretch>
        </p:blipFill>
        <p:spPr>
          <a:xfrm>
            <a:off x="4163370" y="576264"/>
            <a:ext cx="7798366" cy="5304772"/>
          </a:xfrm>
          <a:prstGeom prst="rect">
            <a:avLst/>
          </a:prstGeom>
        </p:spPr>
      </p:pic>
    </p:spTree>
    <p:extLst>
      <p:ext uri="{BB962C8B-B14F-4D97-AF65-F5344CB8AC3E}">
        <p14:creationId xmlns:p14="http://schemas.microsoft.com/office/powerpoint/2010/main" val="110693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326386-043A-6185-7FD8-BBF8B05340E6}"/>
              </a:ext>
            </a:extLst>
          </p:cNvPr>
          <p:cNvSpPr>
            <a:spLocks noGrp="1"/>
          </p:cNvSpPr>
          <p:nvPr>
            <p:ph type="body" sz="quarter" idx="11"/>
          </p:nvPr>
        </p:nvSpPr>
        <p:spPr>
          <a:xfrm>
            <a:off x="-228600" y="576263"/>
            <a:ext cx="4209691" cy="5424487"/>
          </a:xfrm>
        </p:spPr>
        <p:txBody>
          <a:bodyPr/>
          <a:lstStyle/>
          <a:p>
            <a:r>
              <a:rPr lang="en-US" sz="3600" dirty="0"/>
              <a:t>Patient Characteristics by Discharge Status among Patients with 30-day Rehospitalization</a:t>
            </a:r>
          </a:p>
          <a:p>
            <a:endParaRPr lang="en-US" dirty="0"/>
          </a:p>
        </p:txBody>
      </p:sp>
      <p:sp>
        <p:nvSpPr>
          <p:cNvPr id="3" name="Text Placeholder 2">
            <a:extLst>
              <a:ext uri="{FF2B5EF4-FFF2-40B4-BE49-F238E27FC236}">
                <a16:creationId xmlns:a16="http://schemas.microsoft.com/office/drawing/2014/main" id="{7E05C815-C941-E738-ADE0-70FFADA5289E}"/>
              </a:ext>
            </a:extLst>
          </p:cNvPr>
          <p:cNvSpPr>
            <a:spLocks noGrp="1"/>
          </p:cNvSpPr>
          <p:nvPr>
            <p:ph type="body" sz="quarter" idx="12"/>
          </p:nvPr>
        </p:nvSpPr>
        <p:spPr/>
        <p:txBody>
          <a:bodyPr/>
          <a:lstStyle/>
          <a:p>
            <a:endParaRPr lang="en-US" dirty="0"/>
          </a:p>
        </p:txBody>
      </p:sp>
      <p:sp>
        <p:nvSpPr>
          <p:cNvPr id="6" name="TextBox 5">
            <a:extLst>
              <a:ext uri="{FF2B5EF4-FFF2-40B4-BE49-F238E27FC236}">
                <a16:creationId xmlns:a16="http://schemas.microsoft.com/office/drawing/2014/main" id="{A36C73BC-C48C-DE85-C8A8-9C37BCC23ACD}"/>
              </a:ext>
            </a:extLst>
          </p:cNvPr>
          <p:cNvSpPr txBox="1"/>
          <p:nvPr/>
        </p:nvSpPr>
        <p:spPr>
          <a:xfrm>
            <a:off x="5842000" y="6170568"/>
            <a:ext cx="6350000" cy="687432"/>
          </a:xfrm>
          <a:prstGeom prst="rect">
            <a:avLst/>
          </a:prstGeom>
          <a:noFill/>
        </p:spPr>
        <p:txBody>
          <a:bodyPr wrap="square" rtlCol="0">
            <a:spAutoFit/>
          </a:bodyPr>
          <a:lstStyle/>
          <a:p>
            <a:r>
              <a:rPr lang="en-US" sz="2000" b="1" dirty="0">
                <a:solidFill>
                  <a:schemeClr val="bg1"/>
                </a:solidFill>
              </a:rPr>
              <a:t>Bradley. J Am Coll </a:t>
            </a:r>
            <a:r>
              <a:rPr lang="en-US" sz="2000" b="1" dirty="0" err="1">
                <a:solidFill>
                  <a:schemeClr val="bg1"/>
                </a:solidFill>
              </a:rPr>
              <a:t>Cardiol</a:t>
            </a:r>
            <a:r>
              <a:rPr lang="en-US" sz="2000" b="1" dirty="0">
                <a:solidFill>
                  <a:schemeClr val="bg1"/>
                </a:solidFill>
              </a:rPr>
              <a:t> </a:t>
            </a:r>
            <a:r>
              <a:rPr lang="en-US" sz="2000" b="1" dirty="0" err="1">
                <a:solidFill>
                  <a:schemeClr val="bg1"/>
                </a:solidFill>
              </a:rPr>
              <a:t>Intv</a:t>
            </a:r>
            <a:r>
              <a:rPr lang="en-US" sz="2000" b="1" dirty="0">
                <a:solidFill>
                  <a:schemeClr val="bg1"/>
                </a:solidFill>
              </a:rPr>
              <a:t> 2021;14:1655–66.</a:t>
            </a:r>
          </a:p>
          <a:p>
            <a:endParaRPr lang="en-US" dirty="0"/>
          </a:p>
        </p:txBody>
      </p:sp>
      <p:pic>
        <p:nvPicPr>
          <p:cNvPr id="8" name="Picture 7">
            <a:extLst>
              <a:ext uri="{FF2B5EF4-FFF2-40B4-BE49-F238E27FC236}">
                <a16:creationId xmlns:a16="http://schemas.microsoft.com/office/drawing/2014/main" id="{F3D28BC6-6670-38DE-F97F-59287CCA548B}"/>
              </a:ext>
            </a:extLst>
          </p:cNvPr>
          <p:cNvPicPr>
            <a:picLocks noChangeAspect="1"/>
          </p:cNvPicPr>
          <p:nvPr/>
        </p:nvPicPr>
        <p:blipFill>
          <a:blip r:embed="rId2"/>
          <a:stretch>
            <a:fillRect/>
          </a:stretch>
        </p:blipFill>
        <p:spPr>
          <a:xfrm>
            <a:off x="4165452" y="458024"/>
            <a:ext cx="7836048" cy="5424487"/>
          </a:xfrm>
          <a:prstGeom prst="rect">
            <a:avLst/>
          </a:prstGeom>
        </p:spPr>
      </p:pic>
    </p:spTree>
    <p:extLst>
      <p:ext uri="{BB962C8B-B14F-4D97-AF65-F5344CB8AC3E}">
        <p14:creationId xmlns:p14="http://schemas.microsoft.com/office/powerpoint/2010/main" val="316866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72AA4D-4D72-40F4-D041-BF4936B921E3}"/>
              </a:ext>
            </a:extLst>
          </p:cNvPr>
          <p:cNvSpPr>
            <a:spLocks noGrp="1"/>
          </p:cNvSpPr>
          <p:nvPr>
            <p:ph type="title"/>
          </p:nvPr>
        </p:nvSpPr>
        <p:spPr/>
        <p:txBody>
          <a:bodyPr/>
          <a:lstStyle/>
          <a:p>
            <a:r>
              <a:rPr lang="en-US" dirty="0"/>
              <a:t>PCI in Ambulatory Surgery Centers</a:t>
            </a:r>
          </a:p>
        </p:txBody>
      </p:sp>
      <p:sp>
        <p:nvSpPr>
          <p:cNvPr id="4" name="Text Placeholder 3">
            <a:extLst>
              <a:ext uri="{FF2B5EF4-FFF2-40B4-BE49-F238E27FC236}">
                <a16:creationId xmlns:a16="http://schemas.microsoft.com/office/drawing/2014/main" id="{7FCF1F0A-1CC7-1EB7-B14F-78D618735704}"/>
              </a:ext>
            </a:extLst>
          </p:cNvPr>
          <p:cNvSpPr>
            <a:spLocks noGrp="1"/>
          </p:cNvSpPr>
          <p:nvPr>
            <p:ph type="body" sz="quarter" idx="11"/>
          </p:nvPr>
        </p:nvSpPr>
        <p:spPr/>
        <p:txBody>
          <a:bodyPr/>
          <a:lstStyle/>
          <a:p>
            <a:endParaRPr lang="en-US" b="1" dirty="0">
              <a:solidFill>
                <a:srgbClr val="212121"/>
              </a:solidFill>
            </a:endParaRPr>
          </a:p>
          <a:p>
            <a:pPr>
              <a:spcBef>
                <a:spcPts val="0"/>
              </a:spcBef>
              <a:spcAft>
                <a:spcPts val="0"/>
              </a:spcAft>
            </a:pPr>
            <a:r>
              <a:rPr lang="en-US" b="1" dirty="0">
                <a:solidFill>
                  <a:srgbClr val="212121"/>
                </a:solidFill>
              </a:rPr>
              <a:t>SCAI Scientific </a:t>
            </a:r>
          </a:p>
          <a:p>
            <a:pPr>
              <a:spcBef>
                <a:spcPts val="0"/>
              </a:spcBef>
              <a:spcAft>
                <a:spcPts val="0"/>
              </a:spcAft>
            </a:pPr>
            <a:r>
              <a:rPr lang="en-US" b="1" dirty="0">
                <a:solidFill>
                  <a:srgbClr val="212121"/>
                </a:solidFill>
              </a:rPr>
              <a:t>Sessions</a:t>
            </a:r>
          </a:p>
          <a:p>
            <a:pPr>
              <a:spcBef>
                <a:spcPts val="0"/>
              </a:spcBef>
              <a:spcAft>
                <a:spcPts val="0"/>
              </a:spcAft>
            </a:pPr>
            <a:r>
              <a:rPr lang="en-US" b="1" dirty="0">
                <a:solidFill>
                  <a:srgbClr val="212121"/>
                </a:solidFill>
              </a:rPr>
              <a:t>May 2025</a:t>
            </a:r>
          </a:p>
          <a:p>
            <a:pPr>
              <a:spcBef>
                <a:spcPts val="0"/>
              </a:spcBef>
              <a:spcAft>
                <a:spcPts val="0"/>
              </a:spcAft>
            </a:pPr>
            <a:endParaRPr lang="en-US" b="1" dirty="0">
              <a:solidFill>
                <a:srgbClr val="212121"/>
              </a:solidFill>
            </a:endParaRPr>
          </a:p>
          <a:p>
            <a:pPr>
              <a:spcBef>
                <a:spcPts val="0"/>
              </a:spcBef>
              <a:spcAft>
                <a:spcPts val="0"/>
              </a:spcAft>
            </a:pPr>
            <a:endParaRPr lang="en-US" b="1" dirty="0">
              <a:solidFill>
                <a:srgbClr val="212121"/>
              </a:solidFill>
            </a:endParaRPr>
          </a:p>
          <a:p>
            <a:pPr>
              <a:spcBef>
                <a:spcPts val="0"/>
              </a:spcBef>
              <a:spcAft>
                <a:spcPts val="0"/>
              </a:spcAft>
            </a:pPr>
            <a:r>
              <a:rPr lang="en-US" b="1" dirty="0">
                <a:solidFill>
                  <a:srgbClr val="212121"/>
                </a:solidFill>
              </a:rPr>
              <a:t>Health Planning </a:t>
            </a:r>
          </a:p>
          <a:p>
            <a:pPr>
              <a:spcBef>
                <a:spcPts val="0"/>
              </a:spcBef>
              <a:spcAft>
                <a:spcPts val="0"/>
              </a:spcAft>
            </a:pPr>
            <a:r>
              <a:rPr lang="en-US" b="1" dirty="0">
                <a:solidFill>
                  <a:srgbClr val="212121"/>
                </a:solidFill>
              </a:rPr>
              <a:t>Committee (HPC)</a:t>
            </a:r>
          </a:p>
          <a:p>
            <a:pPr>
              <a:spcBef>
                <a:spcPts val="0"/>
              </a:spcBef>
              <a:spcAft>
                <a:spcPts val="0"/>
              </a:spcAft>
            </a:pPr>
            <a:r>
              <a:rPr lang="en-US" b="1" dirty="0">
                <a:solidFill>
                  <a:srgbClr val="212121"/>
                </a:solidFill>
              </a:rPr>
              <a:t>Presentation</a:t>
            </a:r>
          </a:p>
          <a:p>
            <a:pPr>
              <a:spcBef>
                <a:spcPts val="0"/>
              </a:spcBef>
              <a:spcAft>
                <a:spcPts val="0"/>
              </a:spcAft>
            </a:pPr>
            <a:r>
              <a:rPr lang="en-US" b="1" dirty="0">
                <a:solidFill>
                  <a:srgbClr val="212121"/>
                </a:solidFill>
              </a:rPr>
              <a:t>July 2025</a:t>
            </a:r>
          </a:p>
          <a:p>
            <a:endParaRPr lang="en-US" dirty="0"/>
          </a:p>
        </p:txBody>
      </p:sp>
      <p:pic>
        <p:nvPicPr>
          <p:cNvPr id="6" name="Picture 5">
            <a:extLst>
              <a:ext uri="{FF2B5EF4-FFF2-40B4-BE49-F238E27FC236}">
                <a16:creationId xmlns:a16="http://schemas.microsoft.com/office/drawing/2014/main" id="{A5F2FB23-B79C-9DC3-5A5A-E9ED5C35931C}"/>
              </a:ext>
            </a:extLst>
          </p:cNvPr>
          <p:cNvPicPr>
            <a:picLocks noChangeAspect="1"/>
          </p:cNvPicPr>
          <p:nvPr/>
        </p:nvPicPr>
        <p:blipFill>
          <a:blip r:embed="rId2"/>
          <a:stretch>
            <a:fillRect/>
          </a:stretch>
        </p:blipFill>
        <p:spPr>
          <a:xfrm>
            <a:off x="3545188" y="1456445"/>
            <a:ext cx="7976149" cy="4471383"/>
          </a:xfrm>
          <a:prstGeom prst="rect">
            <a:avLst/>
          </a:prstGeom>
          <a:ln>
            <a:solidFill>
              <a:schemeClr val="accent1"/>
            </a:solidFill>
          </a:ln>
        </p:spPr>
      </p:pic>
    </p:spTree>
    <p:extLst>
      <p:ext uri="{BB962C8B-B14F-4D97-AF65-F5344CB8AC3E}">
        <p14:creationId xmlns:p14="http://schemas.microsoft.com/office/powerpoint/2010/main" val="215307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7534-DD3A-819F-5250-4502FB7484AA}"/>
              </a:ext>
            </a:extLst>
          </p:cNvPr>
          <p:cNvSpPr>
            <a:spLocks noGrp="1"/>
          </p:cNvSpPr>
          <p:nvPr>
            <p:ph type="body" sz="quarter" idx="11"/>
          </p:nvPr>
        </p:nvSpPr>
        <p:spPr>
          <a:xfrm>
            <a:off x="490329" y="482600"/>
            <a:ext cx="3885355" cy="5424487"/>
          </a:xfrm>
        </p:spPr>
        <p:txBody>
          <a:bodyPr/>
          <a:lstStyle/>
          <a:p>
            <a:r>
              <a:rPr lang="en-US" dirty="0"/>
              <a:t>Patient Selection</a:t>
            </a:r>
          </a:p>
        </p:txBody>
      </p:sp>
      <p:sp>
        <p:nvSpPr>
          <p:cNvPr id="3" name="Text Placeholder 2">
            <a:extLst>
              <a:ext uri="{FF2B5EF4-FFF2-40B4-BE49-F238E27FC236}">
                <a16:creationId xmlns:a16="http://schemas.microsoft.com/office/drawing/2014/main" id="{C268598B-4B3C-BE02-4435-633EF98469F4}"/>
              </a:ext>
            </a:extLst>
          </p:cNvPr>
          <p:cNvSpPr>
            <a:spLocks noGrp="1"/>
          </p:cNvSpPr>
          <p:nvPr>
            <p:ph type="body" sz="quarter" idx="12"/>
          </p:nvPr>
        </p:nvSpPr>
        <p:spPr/>
        <p:txBody>
          <a:bodyPr/>
          <a:lstStyle/>
          <a:p>
            <a:endParaRPr lang="en-US" dirty="0"/>
          </a:p>
        </p:txBody>
      </p:sp>
      <p:pic>
        <p:nvPicPr>
          <p:cNvPr id="4" name="Picture 3">
            <a:extLst>
              <a:ext uri="{FF2B5EF4-FFF2-40B4-BE49-F238E27FC236}">
                <a16:creationId xmlns:a16="http://schemas.microsoft.com/office/drawing/2014/main" id="{0538718F-C7C7-C499-3838-288FBCC9169A}"/>
              </a:ext>
            </a:extLst>
          </p:cNvPr>
          <p:cNvPicPr>
            <a:picLocks noChangeAspect="1"/>
          </p:cNvPicPr>
          <p:nvPr/>
        </p:nvPicPr>
        <p:blipFill>
          <a:blip r:embed="rId3"/>
          <a:stretch>
            <a:fillRect/>
          </a:stretch>
        </p:blipFill>
        <p:spPr>
          <a:xfrm>
            <a:off x="4105056" y="262848"/>
            <a:ext cx="7867244" cy="5863990"/>
          </a:xfrm>
          <a:prstGeom prst="rect">
            <a:avLst/>
          </a:prstGeom>
        </p:spPr>
      </p:pic>
      <p:sp>
        <p:nvSpPr>
          <p:cNvPr id="5" name="TextBox 4">
            <a:extLst>
              <a:ext uri="{FF2B5EF4-FFF2-40B4-BE49-F238E27FC236}">
                <a16:creationId xmlns:a16="http://schemas.microsoft.com/office/drawing/2014/main" id="{5BDCF8E8-5293-1058-3B08-EB6827CCC933}"/>
              </a:ext>
            </a:extLst>
          </p:cNvPr>
          <p:cNvSpPr txBox="1"/>
          <p:nvPr/>
        </p:nvSpPr>
        <p:spPr>
          <a:xfrm>
            <a:off x="7472571" y="6315623"/>
            <a:ext cx="5029200" cy="379656"/>
          </a:xfrm>
          <a:prstGeom prst="rect">
            <a:avLst/>
          </a:prstGeom>
          <a:noFill/>
        </p:spPr>
        <p:txBody>
          <a:bodyPr wrap="square" rtlCol="0">
            <a:spAutoFit/>
          </a:bodyPr>
          <a:lstStyle/>
          <a:p>
            <a:r>
              <a:rPr lang="da-DK" sz="1800" b="1" dirty="0">
                <a:solidFill>
                  <a:srgbClr val="002060"/>
                </a:solidFill>
              </a:rPr>
              <a:t>Dangas K, JACC. 2025;86(2):133–143</a:t>
            </a:r>
            <a:r>
              <a:rPr lang="da-DK" sz="1800" b="1" dirty="0"/>
              <a:t>.</a:t>
            </a:r>
            <a:endParaRPr lang="en-US" sz="1800" b="1" dirty="0"/>
          </a:p>
        </p:txBody>
      </p:sp>
      <p:sp>
        <p:nvSpPr>
          <p:cNvPr id="7" name="TextBox 6">
            <a:extLst>
              <a:ext uri="{FF2B5EF4-FFF2-40B4-BE49-F238E27FC236}">
                <a16:creationId xmlns:a16="http://schemas.microsoft.com/office/drawing/2014/main" id="{A09B4D9E-DA9E-1C86-40F0-271725B5FFC6}"/>
              </a:ext>
            </a:extLst>
          </p:cNvPr>
          <p:cNvSpPr txBox="1"/>
          <p:nvPr/>
        </p:nvSpPr>
        <p:spPr>
          <a:xfrm>
            <a:off x="6443026" y="5981582"/>
            <a:ext cx="6650674" cy="369332"/>
          </a:xfrm>
          <a:prstGeom prst="rect">
            <a:avLst/>
          </a:prstGeom>
          <a:noFill/>
        </p:spPr>
        <p:txBody>
          <a:bodyPr wrap="square" rtlCol="0">
            <a:spAutoFit/>
          </a:bodyPr>
          <a:lstStyle/>
          <a:p>
            <a:r>
              <a:rPr lang="en-US" sz="1800" b="1" dirty="0">
                <a:solidFill>
                  <a:srgbClr val="002060"/>
                </a:solidFill>
              </a:rPr>
              <a:t>Box. Catheter Cardiovasc </a:t>
            </a:r>
            <a:r>
              <a:rPr lang="en-US" sz="1800" b="1" dirty="0" err="1">
                <a:solidFill>
                  <a:srgbClr val="002060"/>
                </a:solidFill>
              </a:rPr>
              <a:t>Interv</a:t>
            </a:r>
            <a:r>
              <a:rPr lang="en-US" sz="1800" b="1" dirty="0">
                <a:solidFill>
                  <a:srgbClr val="002060"/>
                </a:solidFill>
              </a:rPr>
              <a:t>. 2020;96:862–870.</a:t>
            </a:r>
          </a:p>
        </p:txBody>
      </p:sp>
    </p:spTree>
    <p:extLst>
      <p:ext uri="{BB962C8B-B14F-4D97-AF65-F5344CB8AC3E}">
        <p14:creationId xmlns:p14="http://schemas.microsoft.com/office/powerpoint/2010/main" val="912785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24C021-C545-1CEB-2BFB-B40F39929C8F}"/>
              </a:ext>
            </a:extLst>
          </p:cNvPr>
          <p:cNvPicPr>
            <a:picLocks noChangeAspect="1"/>
          </p:cNvPicPr>
          <p:nvPr/>
        </p:nvPicPr>
        <p:blipFill>
          <a:blip r:embed="rId2"/>
          <a:stretch>
            <a:fillRect/>
          </a:stretch>
        </p:blipFill>
        <p:spPr>
          <a:xfrm>
            <a:off x="797168" y="392296"/>
            <a:ext cx="10738339" cy="5480966"/>
          </a:xfrm>
          <a:prstGeom prst="rect">
            <a:avLst/>
          </a:prstGeom>
          <a:ln w="19050">
            <a:solidFill>
              <a:schemeClr val="accent1"/>
            </a:solidFill>
          </a:ln>
        </p:spPr>
      </p:pic>
      <p:sp>
        <p:nvSpPr>
          <p:cNvPr id="6" name="TextBox 5">
            <a:extLst>
              <a:ext uri="{FF2B5EF4-FFF2-40B4-BE49-F238E27FC236}">
                <a16:creationId xmlns:a16="http://schemas.microsoft.com/office/drawing/2014/main" id="{E60E2039-9C7E-BB50-75C7-470BDB7BA67F}"/>
              </a:ext>
            </a:extLst>
          </p:cNvPr>
          <p:cNvSpPr txBox="1"/>
          <p:nvPr/>
        </p:nvSpPr>
        <p:spPr>
          <a:xfrm>
            <a:off x="6419850" y="6067425"/>
            <a:ext cx="4147289" cy="379656"/>
          </a:xfrm>
          <a:prstGeom prst="rect">
            <a:avLst/>
          </a:prstGeom>
          <a:noFill/>
        </p:spPr>
        <p:txBody>
          <a:bodyPr wrap="none" rtlCol="0">
            <a:spAutoFit/>
          </a:bodyPr>
          <a:lstStyle/>
          <a:p>
            <a:r>
              <a:rPr lang="en-US" dirty="0"/>
              <a:t>Dangas, July 2025 HPC Presentation</a:t>
            </a:r>
          </a:p>
        </p:txBody>
      </p:sp>
    </p:spTree>
    <p:extLst>
      <p:ext uri="{BB962C8B-B14F-4D97-AF65-F5344CB8AC3E}">
        <p14:creationId xmlns:p14="http://schemas.microsoft.com/office/powerpoint/2010/main" val="1085528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5037F-E3CC-29AC-CB2C-3BAEFC7308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6D95BE-F0A2-314C-5F58-159B2E4878A1}"/>
              </a:ext>
            </a:extLst>
          </p:cNvPr>
          <p:cNvSpPr txBox="1"/>
          <p:nvPr/>
        </p:nvSpPr>
        <p:spPr>
          <a:xfrm>
            <a:off x="6953250" y="6230694"/>
            <a:ext cx="4147289" cy="379656"/>
          </a:xfrm>
          <a:prstGeom prst="rect">
            <a:avLst/>
          </a:prstGeom>
          <a:noFill/>
        </p:spPr>
        <p:txBody>
          <a:bodyPr wrap="none" rtlCol="0">
            <a:spAutoFit/>
          </a:bodyPr>
          <a:lstStyle/>
          <a:p>
            <a:r>
              <a:rPr lang="en-US" dirty="0"/>
              <a:t>Dangas, July 2025 HPC Presentation</a:t>
            </a:r>
          </a:p>
        </p:txBody>
      </p:sp>
      <p:pic>
        <p:nvPicPr>
          <p:cNvPr id="5" name="Picture 4">
            <a:extLst>
              <a:ext uri="{FF2B5EF4-FFF2-40B4-BE49-F238E27FC236}">
                <a16:creationId xmlns:a16="http://schemas.microsoft.com/office/drawing/2014/main" id="{7D2AD23D-A5B9-F18D-D6B3-FE99450D408E}"/>
              </a:ext>
            </a:extLst>
          </p:cNvPr>
          <p:cNvPicPr>
            <a:picLocks noChangeAspect="1"/>
          </p:cNvPicPr>
          <p:nvPr/>
        </p:nvPicPr>
        <p:blipFill>
          <a:blip r:embed="rId2"/>
          <a:stretch>
            <a:fillRect/>
          </a:stretch>
        </p:blipFill>
        <p:spPr>
          <a:xfrm>
            <a:off x="374966" y="436595"/>
            <a:ext cx="11442068" cy="5483559"/>
          </a:xfrm>
          <a:prstGeom prst="rect">
            <a:avLst/>
          </a:prstGeom>
        </p:spPr>
      </p:pic>
    </p:spTree>
    <p:extLst>
      <p:ext uri="{BB962C8B-B14F-4D97-AF65-F5344CB8AC3E}">
        <p14:creationId xmlns:p14="http://schemas.microsoft.com/office/powerpoint/2010/main" val="303437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FB615-F9F3-658B-9A1E-78F8FAC6675B}"/>
              </a:ext>
            </a:extLst>
          </p:cNvPr>
          <p:cNvPicPr>
            <a:picLocks noChangeAspect="1"/>
          </p:cNvPicPr>
          <p:nvPr/>
        </p:nvPicPr>
        <p:blipFill>
          <a:blip r:embed="rId2"/>
          <a:stretch>
            <a:fillRect/>
          </a:stretch>
        </p:blipFill>
        <p:spPr>
          <a:xfrm>
            <a:off x="363416" y="456789"/>
            <a:ext cx="11476892" cy="5429868"/>
          </a:xfrm>
          <a:prstGeom prst="rect">
            <a:avLst/>
          </a:prstGeom>
          <a:ln w="19050">
            <a:solidFill>
              <a:schemeClr val="accent1"/>
            </a:solidFill>
          </a:ln>
        </p:spPr>
      </p:pic>
      <p:sp>
        <p:nvSpPr>
          <p:cNvPr id="4" name="TextBox 3">
            <a:extLst>
              <a:ext uri="{FF2B5EF4-FFF2-40B4-BE49-F238E27FC236}">
                <a16:creationId xmlns:a16="http://schemas.microsoft.com/office/drawing/2014/main" id="{B576F8DE-4713-8D7D-4D07-08F2452748C1}"/>
              </a:ext>
            </a:extLst>
          </p:cNvPr>
          <p:cNvSpPr txBox="1"/>
          <p:nvPr/>
        </p:nvSpPr>
        <p:spPr>
          <a:xfrm>
            <a:off x="6953250" y="6096000"/>
            <a:ext cx="4147289" cy="379656"/>
          </a:xfrm>
          <a:prstGeom prst="rect">
            <a:avLst/>
          </a:prstGeom>
          <a:noFill/>
        </p:spPr>
        <p:txBody>
          <a:bodyPr wrap="none" rtlCol="0">
            <a:spAutoFit/>
          </a:bodyPr>
          <a:lstStyle/>
          <a:p>
            <a:r>
              <a:rPr lang="en-US" dirty="0"/>
              <a:t>Dangas, July 2025 HPC Presentation</a:t>
            </a:r>
          </a:p>
        </p:txBody>
      </p:sp>
    </p:spTree>
    <p:extLst>
      <p:ext uri="{BB962C8B-B14F-4D97-AF65-F5344CB8AC3E}">
        <p14:creationId xmlns:p14="http://schemas.microsoft.com/office/powerpoint/2010/main" val="115480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C005-B8D7-72CB-451E-BB0054F32D1C}"/>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227C3BEA-1BB5-2110-69BC-7A4A2CC43A7C}"/>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Introduction</a:t>
            </a:r>
          </a:p>
          <a:p>
            <a:pPr marL="342900" indent="-342900">
              <a:buFont typeface="Arial" panose="020B0604020202020204" pitchFamily="34" charset="0"/>
              <a:buChar char="•"/>
            </a:pPr>
            <a:r>
              <a:rPr lang="en-US" dirty="0"/>
              <a:t>Evidence: Percutaneous Coronary Intervention (PCI) in Ambulatory Surgery Centers – What Has Been Learned from Prior Studies? </a:t>
            </a:r>
          </a:p>
          <a:p>
            <a:pPr marL="342900" indent="-342900">
              <a:buFont typeface="Arial" panose="020B0604020202020204" pitchFamily="34" charset="0"/>
              <a:buChar char="•"/>
            </a:pPr>
            <a:r>
              <a:rPr lang="en-US" dirty="0"/>
              <a:t>Guidance from the Society for Cardiovascular Angiography and Interventions (</a:t>
            </a:r>
            <a:r>
              <a:rPr lang="en-US" dirty="0" err="1"/>
              <a:t>SCAI</a:t>
            </a:r>
            <a:r>
              <a:rPr lang="en-US" dirty="0"/>
              <a:t>) </a:t>
            </a:r>
          </a:p>
          <a:p>
            <a:pPr marL="342900" indent="-342900">
              <a:buFont typeface="Arial" panose="020B0604020202020204" pitchFamily="34" charset="0"/>
              <a:buChar char="•"/>
            </a:pPr>
            <a:r>
              <a:rPr lang="en-US" dirty="0"/>
              <a:t>New York State (NYS) Data Review</a:t>
            </a:r>
          </a:p>
        </p:txBody>
      </p:sp>
    </p:spTree>
    <p:extLst>
      <p:ext uri="{BB962C8B-B14F-4D97-AF65-F5344CB8AC3E}">
        <p14:creationId xmlns:p14="http://schemas.microsoft.com/office/powerpoint/2010/main" val="3023469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35A84-42E5-0F69-A1EF-58AC67AB0648}"/>
              </a:ext>
            </a:extLst>
          </p:cNvPr>
          <p:cNvPicPr>
            <a:picLocks noChangeAspect="1"/>
          </p:cNvPicPr>
          <p:nvPr/>
        </p:nvPicPr>
        <p:blipFill>
          <a:blip r:embed="rId2"/>
          <a:stretch>
            <a:fillRect/>
          </a:stretch>
        </p:blipFill>
        <p:spPr>
          <a:xfrm>
            <a:off x="668216" y="380581"/>
            <a:ext cx="10832122" cy="5457876"/>
          </a:xfrm>
          <a:prstGeom prst="rect">
            <a:avLst/>
          </a:prstGeom>
          <a:ln w="19050">
            <a:solidFill>
              <a:schemeClr val="accent1"/>
            </a:solidFill>
          </a:ln>
        </p:spPr>
      </p:pic>
      <p:sp>
        <p:nvSpPr>
          <p:cNvPr id="5" name="TextBox 4">
            <a:extLst>
              <a:ext uri="{FF2B5EF4-FFF2-40B4-BE49-F238E27FC236}">
                <a16:creationId xmlns:a16="http://schemas.microsoft.com/office/drawing/2014/main" id="{5179C824-8FFC-E61D-B84A-5854A0AB3A99}"/>
              </a:ext>
            </a:extLst>
          </p:cNvPr>
          <p:cNvSpPr txBox="1"/>
          <p:nvPr/>
        </p:nvSpPr>
        <p:spPr>
          <a:xfrm>
            <a:off x="6953250" y="6096000"/>
            <a:ext cx="4147289" cy="379656"/>
          </a:xfrm>
          <a:prstGeom prst="rect">
            <a:avLst/>
          </a:prstGeom>
          <a:noFill/>
        </p:spPr>
        <p:txBody>
          <a:bodyPr wrap="none" rtlCol="0">
            <a:spAutoFit/>
          </a:bodyPr>
          <a:lstStyle/>
          <a:p>
            <a:r>
              <a:rPr lang="en-US" dirty="0"/>
              <a:t>Dangas, July 2025 HPC Presentation</a:t>
            </a:r>
          </a:p>
        </p:txBody>
      </p:sp>
    </p:spTree>
    <p:extLst>
      <p:ext uri="{BB962C8B-B14F-4D97-AF65-F5344CB8AC3E}">
        <p14:creationId xmlns:p14="http://schemas.microsoft.com/office/powerpoint/2010/main" val="216079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56789A-412B-4210-1311-15D53FFA9DE4}"/>
              </a:ext>
            </a:extLst>
          </p:cNvPr>
          <p:cNvSpPr>
            <a:spLocks noGrp="1"/>
          </p:cNvSpPr>
          <p:nvPr>
            <p:ph type="title"/>
          </p:nvPr>
        </p:nvSpPr>
        <p:spPr/>
        <p:txBody>
          <a:bodyPr>
            <a:normAutofit/>
          </a:bodyPr>
          <a:lstStyle/>
          <a:p>
            <a:r>
              <a:rPr lang="en-US" sz="3600" dirty="0"/>
              <a:t>Elective </a:t>
            </a:r>
            <a:r>
              <a:rPr lang="en-US" sz="3600" dirty="0" err="1"/>
              <a:t>Pci</a:t>
            </a:r>
            <a:r>
              <a:rPr lang="en-US" sz="3600" dirty="0"/>
              <a:t> in Ambulatory Surgery Centers</a:t>
            </a:r>
          </a:p>
        </p:txBody>
      </p:sp>
      <p:pic>
        <p:nvPicPr>
          <p:cNvPr id="6" name="Picture 5">
            <a:extLst>
              <a:ext uri="{FF2B5EF4-FFF2-40B4-BE49-F238E27FC236}">
                <a16:creationId xmlns:a16="http://schemas.microsoft.com/office/drawing/2014/main" id="{3950B34D-0BA0-AD09-7E1C-1DE12E49D7E5}"/>
              </a:ext>
            </a:extLst>
          </p:cNvPr>
          <p:cNvPicPr>
            <a:picLocks noChangeAspect="1"/>
          </p:cNvPicPr>
          <p:nvPr/>
        </p:nvPicPr>
        <p:blipFill>
          <a:blip r:embed="rId2"/>
          <a:stretch>
            <a:fillRect/>
          </a:stretch>
        </p:blipFill>
        <p:spPr>
          <a:xfrm>
            <a:off x="947019" y="1499918"/>
            <a:ext cx="10297962" cy="3858163"/>
          </a:xfrm>
          <a:prstGeom prst="rect">
            <a:avLst/>
          </a:prstGeom>
          <a:ln w="19050">
            <a:solidFill>
              <a:schemeClr val="accent1"/>
            </a:solidFill>
          </a:ln>
        </p:spPr>
      </p:pic>
      <p:sp>
        <p:nvSpPr>
          <p:cNvPr id="7" name="TextBox 6">
            <a:extLst>
              <a:ext uri="{FF2B5EF4-FFF2-40B4-BE49-F238E27FC236}">
                <a16:creationId xmlns:a16="http://schemas.microsoft.com/office/drawing/2014/main" id="{571F35E2-8B67-5F8C-B406-636CBEABCB77}"/>
              </a:ext>
            </a:extLst>
          </p:cNvPr>
          <p:cNvSpPr txBox="1"/>
          <p:nvPr/>
        </p:nvSpPr>
        <p:spPr>
          <a:xfrm>
            <a:off x="6654800" y="5899912"/>
            <a:ext cx="4994275" cy="379656"/>
          </a:xfrm>
          <a:prstGeom prst="rect">
            <a:avLst/>
          </a:prstGeom>
          <a:noFill/>
        </p:spPr>
        <p:txBody>
          <a:bodyPr wrap="square" rtlCol="0">
            <a:spAutoFit/>
          </a:bodyPr>
          <a:lstStyle/>
          <a:p>
            <a:r>
              <a:rPr lang="en-US" sz="1800" b="1" dirty="0">
                <a:solidFill>
                  <a:schemeClr val="bg1"/>
                </a:solidFill>
              </a:rPr>
              <a:t>J Am Coll </a:t>
            </a:r>
            <a:r>
              <a:rPr lang="en-US" sz="1800" b="1" dirty="0" err="1">
                <a:solidFill>
                  <a:schemeClr val="bg1"/>
                </a:solidFill>
              </a:rPr>
              <a:t>Cardiol</a:t>
            </a:r>
            <a:r>
              <a:rPr lang="en-US" sz="1800" b="1" dirty="0">
                <a:solidFill>
                  <a:schemeClr val="bg1"/>
                </a:solidFill>
              </a:rPr>
              <a:t> </a:t>
            </a:r>
            <a:r>
              <a:rPr lang="en-US" sz="1800" b="1" dirty="0" err="1">
                <a:solidFill>
                  <a:schemeClr val="bg1"/>
                </a:solidFill>
              </a:rPr>
              <a:t>Intv</a:t>
            </a:r>
            <a:r>
              <a:rPr lang="en-US" sz="1800" b="1" dirty="0">
                <a:solidFill>
                  <a:schemeClr val="bg1"/>
                </a:solidFill>
              </a:rPr>
              <a:t>. 2021;14(3):292–300.</a:t>
            </a:r>
          </a:p>
        </p:txBody>
      </p:sp>
    </p:spTree>
    <p:extLst>
      <p:ext uri="{BB962C8B-B14F-4D97-AF65-F5344CB8AC3E}">
        <p14:creationId xmlns:p14="http://schemas.microsoft.com/office/powerpoint/2010/main" val="318582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DF5CA0-7400-2E26-942E-C4ECB81141AC}"/>
              </a:ext>
            </a:extLst>
          </p:cNvPr>
          <p:cNvSpPr>
            <a:spLocks noGrp="1"/>
          </p:cNvSpPr>
          <p:nvPr>
            <p:ph type="body" sz="quarter" idx="11"/>
          </p:nvPr>
        </p:nvSpPr>
        <p:spPr/>
        <p:txBody>
          <a:bodyPr/>
          <a:lstStyle/>
          <a:p>
            <a:pPr algn="ctr"/>
            <a:r>
              <a:rPr lang="en-US" dirty="0"/>
              <a:t>Cohort Flow Diagram</a:t>
            </a:r>
          </a:p>
        </p:txBody>
      </p:sp>
      <p:sp>
        <p:nvSpPr>
          <p:cNvPr id="3" name="Text Placeholder 2">
            <a:extLst>
              <a:ext uri="{FF2B5EF4-FFF2-40B4-BE49-F238E27FC236}">
                <a16:creationId xmlns:a16="http://schemas.microsoft.com/office/drawing/2014/main" id="{706A0082-951A-6F44-4821-F3712F341208}"/>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96CE0193-1BF3-5DE2-49B4-BD5E34A212F3}"/>
              </a:ext>
            </a:extLst>
          </p:cNvPr>
          <p:cNvPicPr>
            <a:picLocks noChangeAspect="1"/>
          </p:cNvPicPr>
          <p:nvPr/>
        </p:nvPicPr>
        <p:blipFill>
          <a:blip r:embed="rId2"/>
          <a:stretch>
            <a:fillRect/>
          </a:stretch>
        </p:blipFill>
        <p:spPr>
          <a:xfrm>
            <a:off x="3957228" y="355600"/>
            <a:ext cx="8091845" cy="5645150"/>
          </a:xfrm>
          <a:prstGeom prst="rect">
            <a:avLst/>
          </a:prstGeom>
        </p:spPr>
      </p:pic>
      <p:sp>
        <p:nvSpPr>
          <p:cNvPr id="6" name="TextBox 5">
            <a:extLst>
              <a:ext uri="{FF2B5EF4-FFF2-40B4-BE49-F238E27FC236}">
                <a16:creationId xmlns:a16="http://schemas.microsoft.com/office/drawing/2014/main" id="{C727C6DC-05F5-8555-51BC-CAF7AD441718}"/>
              </a:ext>
            </a:extLst>
          </p:cNvPr>
          <p:cNvSpPr txBox="1"/>
          <p:nvPr/>
        </p:nvSpPr>
        <p:spPr>
          <a:xfrm>
            <a:off x="6666121" y="6217412"/>
            <a:ext cx="10071100" cy="379656"/>
          </a:xfrm>
          <a:prstGeom prst="rect">
            <a:avLst/>
          </a:prstGeom>
          <a:noFill/>
        </p:spPr>
        <p:txBody>
          <a:bodyPr wrap="square" rtlCol="0">
            <a:spAutoFit/>
          </a:bodyPr>
          <a:lstStyle/>
          <a:p>
            <a:r>
              <a:rPr lang="en-US" sz="1800" b="1" dirty="0">
                <a:solidFill>
                  <a:schemeClr val="bg1"/>
                </a:solidFill>
              </a:rPr>
              <a:t>Li. J Am Coll </a:t>
            </a:r>
            <a:r>
              <a:rPr lang="en-US" sz="1800" b="1" dirty="0" err="1">
                <a:solidFill>
                  <a:schemeClr val="bg1"/>
                </a:solidFill>
              </a:rPr>
              <a:t>Cardiol</a:t>
            </a:r>
            <a:r>
              <a:rPr lang="en-US" sz="1800" b="1" dirty="0">
                <a:solidFill>
                  <a:schemeClr val="bg1"/>
                </a:solidFill>
              </a:rPr>
              <a:t> </a:t>
            </a:r>
            <a:r>
              <a:rPr lang="en-US" sz="1800" b="1" dirty="0" err="1">
                <a:solidFill>
                  <a:schemeClr val="bg1"/>
                </a:solidFill>
              </a:rPr>
              <a:t>Intv</a:t>
            </a:r>
            <a:r>
              <a:rPr lang="en-US" sz="1800" b="1" dirty="0">
                <a:solidFill>
                  <a:schemeClr val="bg1"/>
                </a:solidFill>
              </a:rPr>
              <a:t>. 2021;14(3):292–300.</a:t>
            </a:r>
          </a:p>
        </p:txBody>
      </p:sp>
    </p:spTree>
    <p:extLst>
      <p:ext uri="{BB962C8B-B14F-4D97-AF65-F5344CB8AC3E}">
        <p14:creationId xmlns:p14="http://schemas.microsoft.com/office/powerpoint/2010/main" val="2502790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832725-B86E-13FF-239E-0EEC7719CC6F}"/>
              </a:ext>
            </a:extLst>
          </p:cNvPr>
          <p:cNvSpPr>
            <a:spLocks noGrp="1"/>
          </p:cNvSpPr>
          <p:nvPr>
            <p:ph type="body" sz="quarter" idx="11"/>
          </p:nvPr>
        </p:nvSpPr>
        <p:spPr/>
        <p:txBody>
          <a:bodyPr/>
          <a:lstStyle/>
          <a:p>
            <a:r>
              <a:rPr lang="en-US" sz="3600" dirty="0"/>
              <a:t>Balance of Hospital Outpatient and Ambulatory</a:t>
            </a:r>
          </a:p>
          <a:p>
            <a:r>
              <a:rPr lang="en-US" sz="3600" dirty="0"/>
              <a:t>Surgery Center Cohorts Before and After Propensity Score Matching</a:t>
            </a:r>
          </a:p>
        </p:txBody>
      </p:sp>
      <p:pic>
        <p:nvPicPr>
          <p:cNvPr id="5" name="Picture 4">
            <a:extLst>
              <a:ext uri="{FF2B5EF4-FFF2-40B4-BE49-F238E27FC236}">
                <a16:creationId xmlns:a16="http://schemas.microsoft.com/office/drawing/2014/main" id="{FE53F91B-6D2D-24F6-5583-186DDC3B227D}"/>
              </a:ext>
            </a:extLst>
          </p:cNvPr>
          <p:cNvPicPr>
            <a:picLocks noChangeAspect="1"/>
          </p:cNvPicPr>
          <p:nvPr/>
        </p:nvPicPr>
        <p:blipFill>
          <a:blip r:embed="rId3"/>
          <a:stretch>
            <a:fillRect/>
          </a:stretch>
        </p:blipFill>
        <p:spPr>
          <a:xfrm>
            <a:off x="4768837" y="254000"/>
            <a:ext cx="6704234" cy="5959987"/>
          </a:xfrm>
          <a:prstGeom prst="rect">
            <a:avLst/>
          </a:prstGeom>
        </p:spPr>
      </p:pic>
      <p:sp>
        <p:nvSpPr>
          <p:cNvPr id="6" name="TextBox 5">
            <a:extLst>
              <a:ext uri="{FF2B5EF4-FFF2-40B4-BE49-F238E27FC236}">
                <a16:creationId xmlns:a16="http://schemas.microsoft.com/office/drawing/2014/main" id="{7CB23D34-3AC0-2AF7-D4AE-A55FCB1E2901}"/>
              </a:ext>
            </a:extLst>
          </p:cNvPr>
          <p:cNvSpPr txBox="1"/>
          <p:nvPr/>
        </p:nvSpPr>
        <p:spPr>
          <a:xfrm>
            <a:off x="6616700" y="6345916"/>
            <a:ext cx="10071100" cy="379656"/>
          </a:xfrm>
          <a:prstGeom prst="rect">
            <a:avLst/>
          </a:prstGeom>
          <a:noFill/>
        </p:spPr>
        <p:txBody>
          <a:bodyPr wrap="square" rtlCol="0">
            <a:spAutoFit/>
          </a:bodyPr>
          <a:lstStyle/>
          <a:p>
            <a:r>
              <a:rPr lang="en-US" sz="1800" b="1" dirty="0">
                <a:solidFill>
                  <a:schemeClr val="bg1"/>
                </a:solidFill>
              </a:rPr>
              <a:t>Li. J Am Coll </a:t>
            </a:r>
            <a:r>
              <a:rPr lang="en-US" sz="1800" b="1" dirty="0" err="1">
                <a:solidFill>
                  <a:schemeClr val="bg1"/>
                </a:solidFill>
              </a:rPr>
              <a:t>Cardiol</a:t>
            </a:r>
            <a:r>
              <a:rPr lang="en-US" sz="1800" b="1" dirty="0">
                <a:solidFill>
                  <a:schemeClr val="bg1"/>
                </a:solidFill>
              </a:rPr>
              <a:t> </a:t>
            </a:r>
            <a:r>
              <a:rPr lang="en-US" sz="1800" b="1" dirty="0" err="1">
                <a:solidFill>
                  <a:schemeClr val="bg1"/>
                </a:solidFill>
              </a:rPr>
              <a:t>Intv</a:t>
            </a:r>
            <a:r>
              <a:rPr lang="en-US" sz="1800" b="1" dirty="0">
                <a:solidFill>
                  <a:schemeClr val="bg1"/>
                </a:solidFill>
              </a:rPr>
              <a:t>. 2021;14(3):292–300.</a:t>
            </a:r>
          </a:p>
        </p:txBody>
      </p:sp>
    </p:spTree>
    <p:extLst>
      <p:ext uri="{BB962C8B-B14F-4D97-AF65-F5344CB8AC3E}">
        <p14:creationId xmlns:p14="http://schemas.microsoft.com/office/powerpoint/2010/main" val="281889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9972B-D245-D80A-FE81-6BFEA545913D}"/>
              </a:ext>
            </a:extLst>
          </p:cNvPr>
          <p:cNvSpPr>
            <a:spLocks noGrp="1"/>
          </p:cNvSpPr>
          <p:nvPr>
            <p:ph type="body" sz="quarter" idx="11"/>
          </p:nvPr>
        </p:nvSpPr>
        <p:spPr/>
        <p:txBody>
          <a:bodyPr/>
          <a:lstStyle/>
          <a:p>
            <a:r>
              <a:rPr lang="en-US" sz="3600" dirty="0"/>
              <a:t>Outcomes of Elective PCI in Ambulatory Surgery Centers and Hospital Outpatient Settings</a:t>
            </a:r>
          </a:p>
        </p:txBody>
      </p:sp>
      <p:sp>
        <p:nvSpPr>
          <p:cNvPr id="3" name="Text Placeholder 2">
            <a:extLst>
              <a:ext uri="{FF2B5EF4-FFF2-40B4-BE49-F238E27FC236}">
                <a16:creationId xmlns:a16="http://schemas.microsoft.com/office/drawing/2014/main" id="{425B8463-E6AF-E863-E5AC-628BD5FAB157}"/>
              </a:ext>
            </a:extLst>
          </p:cNvPr>
          <p:cNvSpPr>
            <a:spLocks noGrp="1"/>
          </p:cNvSpPr>
          <p:nvPr>
            <p:ph type="body" sz="quarter" idx="12"/>
          </p:nvPr>
        </p:nvSpPr>
        <p:spPr>
          <a:xfrm>
            <a:off x="4209691" y="1155940"/>
            <a:ext cx="7491980" cy="4844809"/>
          </a:xfrm>
        </p:spPr>
        <p:txBody>
          <a:bodyPr/>
          <a:lstStyle/>
          <a:p>
            <a:endParaRPr lang="en-US" dirty="0"/>
          </a:p>
        </p:txBody>
      </p:sp>
      <p:pic>
        <p:nvPicPr>
          <p:cNvPr id="5" name="Picture 4">
            <a:extLst>
              <a:ext uri="{FF2B5EF4-FFF2-40B4-BE49-F238E27FC236}">
                <a16:creationId xmlns:a16="http://schemas.microsoft.com/office/drawing/2014/main" id="{6A62F8D6-4A31-66B0-CF26-E93CCEA68312}"/>
              </a:ext>
            </a:extLst>
          </p:cNvPr>
          <p:cNvPicPr>
            <a:picLocks noChangeAspect="1"/>
          </p:cNvPicPr>
          <p:nvPr/>
        </p:nvPicPr>
        <p:blipFill>
          <a:blip r:embed="rId3"/>
          <a:stretch>
            <a:fillRect/>
          </a:stretch>
        </p:blipFill>
        <p:spPr>
          <a:xfrm>
            <a:off x="3810000" y="717308"/>
            <a:ext cx="8182709" cy="4984751"/>
          </a:xfrm>
          <a:prstGeom prst="rect">
            <a:avLst/>
          </a:prstGeom>
        </p:spPr>
      </p:pic>
      <p:sp>
        <p:nvSpPr>
          <p:cNvPr id="6" name="TextBox 5">
            <a:extLst>
              <a:ext uri="{FF2B5EF4-FFF2-40B4-BE49-F238E27FC236}">
                <a16:creationId xmlns:a16="http://schemas.microsoft.com/office/drawing/2014/main" id="{FC1878DA-682B-4C45-D8FE-9AEE68A307DF}"/>
              </a:ext>
            </a:extLst>
          </p:cNvPr>
          <p:cNvSpPr txBox="1"/>
          <p:nvPr/>
        </p:nvSpPr>
        <p:spPr>
          <a:xfrm>
            <a:off x="6666121" y="6140691"/>
            <a:ext cx="10071100" cy="379656"/>
          </a:xfrm>
          <a:prstGeom prst="rect">
            <a:avLst/>
          </a:prstGeom>
          <a:noFill/>
        </p:spPr>
        <p:txBody>
          <a:bodyPr wrap="square" rtlCol="0">
            <a:spAutoFit/>
          </a:bodyPr>
          <a:lstStyle/>
          <a:p>
            <a:r>
              <a:rPr lang="en-US" sz="1800" b="1" dirty="0">
                <a:solidFill>
                  <a:srgbClr val="002060"/>
                </a:solidFill>
              </a:rPr>
              <a:t>Li. J Am Coll </a:t>
            </a:r>
            <a:r>
              <a:rPr lang="en-US" sz="1800" b="1" dirty="0" err="1">
                <a:solidFill>
                  <a:srgbClr val="002060"/>
                </a:solidFill>
              </a:rPr>
              <a:t>Cardiol</a:t>
            </a:r>
            <a:r>
              <a:rPr lang="en-US" sz="1800" b="1" dirty="0">
                <a:solidFill>
                  <a:srgbClr val="002060"/>
                </a:solidFill>
              </a:rPr>
              <a:t> </a:t>
            </a:r>
            <a:r>
              <a:rPr lang="en-US" sz="1800" b="1" dirty="0" err="1">
                <a:solidFill>
                  <a:srgbClr val="002060"/>
                </a:solidFill>
              </a:rPr>
              <a:t>Intv</a:t>
            </a:r>
            <a:r>
              <a:rPr lang="en-US" sz="1800" b="1" dirty="0">
                <a:solidFill>
                  <a:srgbClr val="002060"/>
                </a:solidFill>
              </a:rPr>
              <a:t>. 2021;14(3):292–300.</a:t>
            </a:r>
          </a:p>
        </p:txBody>
      </p:sp>
    </p:spTree>
    <p:extLst>
      <p:ext uri="{BB962C8B-B14F-4D97-AF65-F5344CB8AC3E}">
        <p14:creationId xmlns:p14="http://schemas.microsoft.com/office/powerpoint/2010/main" val="3787366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BDC11-7B4E-03BF-DD25-4E801B90814F}"/>
              </a:ext>
            </a:extLst>
          </p:cNvPr>
          <p:cNvSpPr txBox="1">
            <a:spLocks noGrp="1"/>
          </p:cNvSpPr>
          <p:nvPr>
            <p:ph type="title"/>
          </p:nvPr>
        </p:nvSpPr>
        <p:spPr>
          <a:xfrm>
            <a:off x="1168400" y="233351"/>
            <a:ext cx="9169400" cy="993798"/>
          </a:xfrm>
          <a:prstGeom prst="rect">
            <a:avLst/>
          </a:prstGeom>
          <a:noFill/>
        </p:spPr>
        <p:txBody>
          <a:bodyPr wrap="square" rtlCol="0">
            <a:spAutoFit/>
          </a:bodyPr>
          <a:lstStyle/>
          <a:p>
            <a:pPr algn="ctr"/>
            <a:r>
              <a:rPr lang="en-US" sz="4400" b="1" dirty="0">
                <a:solidFill>
                  <a:schemeClr val="bg1"/>
                </a:solidFill>
              </a:rPr>
              <a:t>PCI in ASC: Evidence Gaps</a:t>
            </a:r>
          </a:p>
        </p:txBody>
      </p:sp>
      <p:sp>
        <p:nvSpPr>
          <p:cNvPr id="4" name="TextBox 3">
            <a:extLst>
              <a:ext uri="{FF2B5EF4-FFF2-40B4-BE49-F238E27FC236}">
                <a16:creationId xmlns:a16="http://schemas.microsoft.com/office/drawing/2014/main" id="{DB4A74C0-0A20-B3C4-7961-87C3BCBB4A1C}"/>
              </a:ext>
            </a:extLst>
          </p:cNvPr>
          <p:cNvSpPr txBox="1"/>
          <p:nvPr/>
        </p:nvSpPr>
        <p:spPr>
          <a:xfrm>
            <a:off x="2122848" y="2015238"/>
            <a:ext cx="10196148" cy="2084225"/>
          </a:xfrm>
          <a:prstGeom prst="rect">
            <a:avLst/>
          </a:prstGeom>
          <a:noFill/>
        </p:spPr>
        <p:txBody>
          <a:bodyPr wrap="square" rtlCol="0">
            <a:spAutoFit/>
          </a:bodyPr>
          <a:lstStyle/>
          <a:p>
            <a:pPr marL="342900" indent="-342900">
              <a:lnSpc>
                <a:spcPct val="150000"/>
              </a:lnSpc>
              <a:buClr>
                <a:srgbClr val="FFFF00"/>
              </a:buClr>
              <a:buFont typeface="Wingdings" panose="05000000000000000000" pitchFamily="2" charset="2"/>
              <a:buChar char="Ø"/>
            </a:pPr>
            <a:r>
              <a:rPr lang="en-US" sz="3000" b="1" dirty="0">
                <a:solidFill>
                  <a:schemeClr val="bg1"/>
                </a:solidFill>
              </a:rPr>
              <a:t> Prospective randomized trials</a:t>
            </a:r>
          </a:p>
          <a:p>
            <a:pPr marL="342900" indent="-342900">
              <a:lnSpc>
                <a:spcPct val="150000"/>
              </a:lnSpc>
              <a:buClr>
                <a:srgbClr val="FFFF00"/>
              </a:buClr>
              <a:buFont typeface="Wingdings" panose="05000000000000000000" pitchFamily="2" charset="2"/>
              <a:buChar char="Ø"/>
            </a:pPr>
            <a:r>
              <a:rPr lang="en-US" sz="3000" b="1" dirty="0">
                <a:solidFill>
                  <a:schemeClr val="bg1"/>
                </a:solidFill>
              </a:rPr>
              <a:t> Long-term outcomes beyond 30 days</a:t>
            </a:r>
          </a:p>
          <a:p>
            <a:pPr>
              <a:lnSpc>
                <a:spcPct val="150000"/>
              </a:lnSpc>
              <a:buClr>
                <a:srgbClr val="FFFF00"/>
              </a:buClr>
            </a:pPr>
            <a:endParaRPr lang="en-US" sz="3000" b="1" dirty="0">
              <a:solidFill>
                <a:schemeClr val="bg1"/>
              </a:solidFill>
            </a:endParaRPr>
          </a:p>
        </p:txBody>
      </p:sp>
      <p:sp>
        <p:nvSpPr>
          <p:cNvPr id="2" name="TextBox 1">
            <a:extLst>
              <a:ext uri="{FF2B5EF4-FFF2-40B4-BE49-F238E27FC236}">
                <a16:creationId xmlns:a16="http://schemas.microsoft.com/office/drawing/2014/main" id="{A220372D-65F3-2CF4-C528-612028C1B0DE}"/>
              </a:ext>
            </a:extLst>
          </p:cNvPr>
          <p:cNvSpPr txBox="1"/>
          <p:nvPr/>
        </p:nvSpPr>
        <p:spPr>
          <a:xfrm>
            <a:off x="2122848" y="3591632"/>
            <a:ext cx="9753600" cy="1015663"/>
          </a:xfrm>
          <a:prstGeom prst="rect">
            <a:avLst/>
          </a:prstGeom>
          <a:noFill/>
        </p:spPr>
        <p:txBody>
          <a:bodyPr wrap="square" rtlCol="0">
            <a:spAutoFit/>
          </a:bodyPr>
          <a:lstStyle/>
          <a:p>
            <a:pPr marL="457200" indent="-457200">
              <a:buClr>
                <a:srgbClr val="FFFF00"/>
              </a:buClr>
              <a:buFont typeface="Wingdings" panose="05000000000000000000" pitchFamily="2" charset="2"/>
              <a:buChar char="Ø"/>
            </a:pPr>
            <a:r>
              <a:rPr lang="en-US" sz="3000" b="1" dirty="0">
                <a:solidFill>
                  <a:schemeClr val="bg1"/>
                </a:solidFill>
              </a:rPr>
              <a:t>Patient‐reported outcomes in Medicare / vulnerable populations with all payers</a:t>
            </a:r>
            <a:endParaRPr lang="en-US" sz="3000" dirty="0"/>
          </a:p>
        </p:txBody>
      </p:sp>
    </p:spTree>
    <p:extLst>
      <p:ext uri="{BB962C8B-B14F-4D97-AF65-F5344CB8AC3E}">
        <p14:creationId xmlns:p14="http://schemas.microsoft.com/office/powerpoint/2010/main" val="39360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2CD83-B481-B863-E744-F6389516DFFC}"/>
              </a:ext>
            </a:extLst>
          </p:cNvPr>
          <p:cNvSpPr txBox="1">
            <a:spLocks noGrp="1"/>
          </p:cNvSpPr>
          <p:nvPr>
            <p:ph type="title"/>
          </p:nvPr>
        </p:nvSpPr>
        <p:spPr>
          <a:xfrm>
            <a:off x="492254" y="102310"/>
            <a:ext cx="11582400" cy="993798"/>
          </a:xfrm>
          <a:prstGeom prst="rect">
            <a:avLst/>
          </a:prstGeom>
          <a:noFill/>
        </p:spPr>
        <p:txBody>
          <a:bodyPr wrap="square" rtlCol="0">
            <a:spAutoFit/>
          </a:bodyPr>
          <a:lstStyle/>
          <a:p>
            <a:pPr algn="l"/>
            <a:r>
              <a:rPr lang="en-US" sz="4400" b="1" dirty="0"/>
              <a:t>PCI in ASC: What else do we need to know?</a:t>
            </a:r>
          </a:p>
        </p:txBody>
      </p:sp>
      <p:sp>
        <p:nvSpPr>
          <p:cNvPr id="6" name="TextBox 5">
            <a:extLst>
              <a:ext uri="{FF2B5EF4-FFF2-40B4-BE49-F238E27FC236}">
                <a16:creationId xmlns:a16="http://schemas.microsoft.com/office/drawing/2014/main" id="{31D38D1E-9491-8804-287F-4D9A570F8B1A}"/>
              </a:ext>
            </a:extLst>
          </p:cNvPr>
          <p:cNvSpPr txBox="1"/>
          <p:nvPr/>
        </p:nvSpPr>
        <p:spPr>
          <a:xfrm>
            <a:off x="2438404" y="2204767"/>
            <a:ext cx="6096000" cy="1391728"/>
          </a:xfrm>
          <a:prstGeom prst="rect">
            <a:avLst/>
          </a:prstGeom>
          <a:noFill/>
        </p:spPr>
        <p:txBody>
          <a:bodyPr wrap="square">
            <a:spAutoFit/>
          </a:bodyPr>
          <a:lstStyle/>
          <a:p>
            <a:pPr marL="457200" indent="-457200">
              <a:lnSpc>
                <a:spcPct val="150000"/>
              </a:lnSpc>
              <a:buClr>
                <a:srgbClr val="FFFF00"/>
              </a:buClr>
              <a:buFont typeface="Wingdings" panose="05000000000000000000" pitchFamily="2" charset="2"/>
              <a:buChar char="Ø"/>
            </a:pPr>
            <a:r>
              <a:rPr lang="en-US" sz="3000" b="1" dirty="0">
                <a:solidFill>
                  <a:schemeClr val="tx1"/>
                </a:solidFill>
              </a:rPr>
              <a:t>Patient selection criteria</a:t>
            </a:r>
          </a:p>
          <a:p>
            <a:pPr marL="457200" indent="-457200">
              <a:lnSpc>
                <a:spcPct val="150000"/>
              </a:lnSpc>
              <a:buClr>
                <a:srgbClr val="FFFF00"/>
              </a:buClr>
              <a:buFont typeface="Wingdings" panose="05000000000000000000" pitchFamily="2" charset="2"/>
              <a:buChar char="Ø"/>
            </a:pPr>
            <a:r>
              <a:rPr lang="en-US" sz="3000" b="1" dirty="0">
                <a:solidFill>
                  <a:schemeClr val="tx1"/>
                </a:solidFill>
              </a:rPr>
              <a:t>Program requirements</a:t>
            </a:r>
          </a:p>
        </p:txBody>
      </p:sp>
      <p:sp>
        <p:nvSpPr>
          <p:cNvPr id="8" name="TextBox 7">
            <a:extLst>
              <a:ext uri="{FF2B5EF4-FFF2-40B4-BE49-F238E27FC236}">
                <a16:creationId xmlns:a16="http://schemas.microsoft.com/office/drawing/2014/main" id="{96DBE1E7-F1EE-CDB5-BF40-EBFAD089DC98}"/>
              </a:ext>
            </a:extLst>
          </p:cNvPr>
          <p:cNvSpPr txBox="1"/>
          <p:nvPr/>
        </p:nvSpPr>
        <p:spPr>
          <a:xfrm>
            <a:off x="2438404" y="3725666"/>
            <a:ext cx="7696200" cy="1477328"/>
          </a:xfrm>
          <a:prstGeom prst="rect">
            <a:avLst/>
          </a:prstGeom>
          <a:noFill/>
        </p:spPr>
        <p:txBody>
          <a:bodyPr wrap="square">
            <a:spAutoFit/>
          </a:bodyPr>
          <a:lstStyle/>
          <a:p>
            <a:pPr marL="457200" indent="-457200">
              <a:buClr>
                <a:srgbClr val="FFFF00"/>
              </a:buClr>
              <a:buFont typeface="Wingdings" panose="05000000000000000000" pitchFamily="2" charset="2"/>
              <a:buChar char="Ø"/>
            </a:pPr>
            <a:r>
              <a:rPr lang="en-US" sz="3000" b="1" dirty="0">
                <a:solidFill>
                  <a:srgbClr val="00B0F0"/>
                </a:solidFill>
              </a:rPr>
              <a:t>Optimal treatment strategy informed by guideline recommendations and a “Heart Team” approach</a:t>
            </a:r>
          </a:p>
        </p:txBody>
      </p:sp>
    </p:spTree>
    <p:extLst>
      <p:ext uri="{BB962C8B-B14F-4D97-AF65-F5344CB8AC3E}">
        <p14:creationId xmlns:p14="http://schemas.microsoft.com/office/powerpoint/2010/main" val="408784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4840E-0901-63FB-DBEB-7BCACD5D1737}"/>
              </a:ext>
            </a:extLst>
          </p:cNvPr>
          <p:cNvSpPr>
            <a:spLocks noGrp="1"/>
          </p:cNvSpPr>
          <p:nvPr>
            <p:ph type="title"/>
          </p:nvPr>
        </p:nvSpPr>
        <p:spPr>
          <a:xfrm>
            <a:off x="184403" y="193880"/>
            <a:ext cx="11823193" cy="4876800"/>
          </a:xfrm>
        </p:spPr>
        <p:txBody>
          <a:bodyPr/>
          <a:lstStyle/>
          <a:p>
            <a:r>
              <a:rPr lang="en-US" dirty="0"/>
              <a:t>Guidance from the Society for Cardiovascular Angiography and Interventions (SCAI) </a:t>
            </a:r>
          </a:p>
        </p:txBody>
      </p:sp>
      <p:sp>
        <p:nvSpPr>
          <p:cNvPr id="2" name="TextBox 1">
            <a:extLst>
              <a:ext uri="{FF2B5EF4-FFF2-40B4-BE49-F238E27FC236}">
                <a16:creationId xmlns:a16="http://schemas.microsoft.com/office/drawing/2014/main" id="{1B65D42C-4743-94DE-4D2B-0D91A749EE34}"/>
              </a:ext>
            </a:extLst>
          </p:cNvPr>
          <p:cNvSpPr txBox="1"/>
          <p:nvPr/>
        </p:nvSpPr>
        <p:spPr>
          <a:xfrm>
            <a:off x="578851" y="4590061"/>
            <a:ext cx="10656251" cy="161076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Srihari S. Naidu, MD, FACC, FAHA, FSCAI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Cardiac Advisory Committee Member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President of SCAI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System Director, Cardiac Catheterization Laboratory &amp; Director, Hypertrophic Cardiomyopathy Center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Westchester Medical Center and </a:t>
            </a:r>
            <a:r>
              <a:rPr kumimoji="0" lang="en-US" sz="1600" b="0" i="0" u="none" strike="noStrike" kern="0" cap="none" spc="0" normalizeH="0" baseline="0" noProof="0" dirty="0" err="1">
                <a:ln>
                  <a:noFill/>
                </a:ln>
                <a:solidFill>
                  <a:srgbClr val="FFFFFF"/>
                </a:solidFill>
                <a:effectLst/>
                <a:uLnTx/>
                <a:uFillTx/>
                <a:latin typeface="Arial"/>
                <a:cs typeface="Arial"/>
                <a:sym typeface="Arial"/>
              </a:rPr>
              <a:t>WMCHealth</a:t>
            </a:r>
            <a:r>
              <a:rPr kumimoji="0" lang="en-US" sz="1600" b="0" i="0" u="none" strike="noStrike" kern="0" cap="none" spc="0" normalizeH="0" baseline="0" noProof="0" dirty="0">
                <a:ln>
                  <a:noFill/>
                </a:ln>
                <a:solidFill>
                  <a:srgbClr val="FFFFFF"/>
                </a:solidFill>
                <a:effectLst/>
                <a:uLnTx/>
                <a:uFillTx/>
                <a:latin typeface="Arial"/>
                <a:cs typeface="Arial"/>
                <a:sym typeface="Arial"/>
              </a:rPr>
              <a:t> Network / Professor of Medicine, New York Medical College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5320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23DA-FE60-419F-EA18-802349DB0CAF}"/>
              </a:ext>
            </a:extLst>
          </p:cNvPr>
          <p:cNvSpPr>
            <a:spLocks noGrp="1"/>
          </p:cNvSpPr>
          <p:nvPr>
            <p:ph type="title"/>
          </p:nvPr>
        </p:nvSpPr>
        <p:spPr/>
        <p:txBody>
          <a:bodyPr/>
          <a:lstStyle/>
          <a:p>
            <a:r>
              <a:rPr lang="en-US" dirty="0"/>
              <a:t> </a:t>
            </a:r>
          </a:p>
        </p:txBody>
      </p:sp>
      <p:sp>
        <p:nvSpPr>
          <p:cNvPr id="4" name="Rounded Rectangle 3">
            <a:extLst>
              <a:ext uri="{FF2B5EF4-FFF2-40B4-BE49-F238E27FC236}">
                <a16:creationId xmlns:a16="http://schemas.microsoft.com/office/drawing/2014/main" id="{BA8DE79D-968E-F375-22E4-434D7ADF3CF0}"/>
              </a:ext>
            </a:extLst>
          </p:cNvPr>
          <p:cNvSpPr/>
          <p:nvPr/>
        </p:nvSpPr>
        <p:spPr>
          <a:xfrm rot="16200000">
            <a:off x="3895345" y="-1581912"/>
            <a:ext cx="4407408" cy="9930384"/>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621828D4-7EA5-29D3-B31E-1C28839ED3A2}"/>
              </a:ext>
            </a:extLst>
          </p:cNvPr>
          <p:cNvPicPr>
            <a:picLocks noChangeAspect="1"/>
          </p:cNvPicPr>
          <p:nvPr/>
        </p:nvPicPr>
        <p:blipFill>
          <a:blip r:embed="rId3"/>
          <a:stretch>
            <a:fillRect/>
          </a:stretch>
        </p:blipFill>
        <p:spPr>
          <a:xfrm>
            <a:off x="1494644" y="1499988"/>
            <a:ext cx="9203094" cy="3678841"/>
          </a:xfrm>
          <a:prstGeom prst="rect">
            <a:avLst/>
          </a:prstGeom>
        </p:spPr>
      </p:pic>
      <p:sp>
        <p:nvSpPr>
          <p:cNvPr id="14" name="TextBox 13">
            <a:extLst>
              <a:ext uri="{FF2B5EF4-FFF2-40B4-BE49-F238E27FC236}">
                <a16:creationId xmlns:a16="http://schemas.microsoft.com/office/drawing/2014/main" id="{A03B0893-BB3C-FC42-2CA2-2CDBE69A6890}"/>
              </a:ext>
            </a:extLst>
          </p:cNvPr>
          <p:cNvSpPr txBox="1"/>
          <p:nvPr/>
        </p:nvSpPr>
        <p:spPr>
          <a:xfrm>
            <a:off x="3026664" y="5824775"/>
            <a:ext cx="852220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rPr>
              <a:t>Box LC, Blankenship JC, Henry TD, Messenger JC, Cigarroa JE, Moussa ID, Snyder RW, Duffy PL, Carr JG, </a:t>
            </a:r>
            <a:r>
              <a:rPr kumimoji="0" lang="en-US" sz="1000" b="0" i="0" u="none" strike="noStrike" kern="0" cap="none" spc="0" normalizeH="0" baseline="0" noProof="0" dirty="0" err="1">
                <a:ln>
                  <a:noFill/>
                </a:ln>
                <a:solidFill>
                  <a:srgbClr val="000000"/>
                </a:solidFill>
                <a:effectLst/>
                <a:uLnTx/>
                <a:uFillTx/>
                <a:latin typeface="Arial"/>
                <a:cs typeface="Arial"/>
                <a:sym typeface="Arial"/>
              </a:rPr>
              <a:t>Tukaye</a:t>
            </a:r>
            <a:r>
              <a:rPr kumimoji="0" lang="en-US" sz="1000" b="0" i="0" u="none" strike="noStrike" kern="0" cap="none" spc="0" normalizeH="0" baseline="0" noProof="0" dirty="0">
                <a:ln>
                  <a:noFill/>
                </a:ln>
                <a:solidFill>
                  <a:srgbClr val="000000"/>
                </a:solidFill>
                <a:effectLst/>
                <a:uLnTx/>
                <a:uFillTx/>
                <a:latin typeface="Arial"/>
                <a:cs typeface="Arial"/>
                <a:sym typeface="Arial"/>
              </a:rPr>
              <a:t> DN, Ang L, Shah B, Rao SV, Mahmud E. SCAI position statement on the performance of percutaneous coronary intervention in ambulatory surgical centers. Catheter Cardiovasc </a:t>
            </a:r>
            <a:r>
              <a:rPr kumimoji="0" lang="en-US" sz="1000" b="0" i="0" u="none" strike="noStrike" kern="0" cap="none" spc="0" normalizeH="0" baseline="0" noProof="0" dirty="0" err="1">
                <a:ln>
                  <a:noFill/>
                </a:ln>
                <a:solidFill>
                  <a:srgbClr val="000000"/>
                </a:solidFill>
                <a:effectLst/>
                <a:uLnTx/>
                <a:uFillTx/>
                <a:latin typeface="Arial"/>
                <a:cs typeface="Arial"/>
                <a:sym typeface="Arial"/>
              </a:rPr>
              <a:t>Interv</a:t>
            </a:r>
            <a:r>
              <a:rPr kumimoji="0" lang="en-US" sz="1000" b="0" i="0" u="none" strike="noStrike" kern="0" cap="none" spc="0" normalizeH="0" baseline="0" noProof="0" dirty="0">
                <a:ln>
                  <a:noFill/>
                </a:ln>
                <a:solidFill>
                  <a:srgbClr val="000000"/>
                </a:solidFill>
                <a:effectLst/>
                <a:uLnTx/>
                <a:uFillTx/>
                <a:latin typeface="Arial"/>
                <a:cs typeface="Arial"/>
                <a:sym typeface="Arial"/>
              </a:rPr>
              <a:t>. 2020 Oct 1;96(4):862-870. </a:t>
            </a:r>
            <a:r>
              <a:rPr kumimoji="0" lang="en-US" sz="1000" b="0" i="0" u="none" strike="noStrike" kern="0" cap="none" spc="0" normalizeH="0" baseline="0" noProof="0" dirty="0" err="1">
                <a:ln>
                  <a:noFill/>
                </a:ln>
                <a:solidFill>
                  <a:srgbClr val="000000"/>
                </a:solidFill>
                <a:effectLst/>
                <a:uLnTx/>
                <a:uFillTx/>
                <a:latin typeface="Arial"/>
                <a:cs typeface="Arial"/>
                <a:sym typeface="Arial"/>
              </a:rPr>
              <a:t>doi</a:t>
            </a:r>
            <a:r>
              <a:rPr kumimoji="0" lang="en-US" sz="1000" b="0" i="0" u="none" strike="noStrike" kern="0" cap="none" spc="0" normalizeH="0" baseline="0" noProof="0" dirty="0">
                <a:ln>
                  <a:noFill/>
                </a:ln>
                <a:solidFill>
                  <a:srgbClr val="000000"/>
                </a:solidFill>
                <a:effectLst/>
                <a:uLnTx/>
                <a:uFillTx/>
                <a:latin typeface="Arial"/>
                <a:cs typeface="Arial"/>
                <a:sym typeface="Arial"/>
              </a:rPr>
              <a:t>: 10.1002/ccd.28991. </a:t>
            </a:r>
            <a:r>
              <a:rPr kumimoji="0" lang="en-US" sz="1000" b="0" i="0" u="none" strike="noStrike" kern="0" cap="none" spc="0" normalizeH="0" baseline="0" noProof="0" dirty="0" err="1">
                <a:ln>
                  <a:noFill/>
                </a:ln>
                <a:solidFill>
                  <a:srgbClr val="000000"/>
                </a:solidFill>
                <a:effectLst/>
                <a:uLnTx/>
                <a:uFillTx/>
                <a:latin typeface="Arial"/>
                <a:cs typeface="Arial"/>
                <a:sym typeface="Arial"/>
              </a:rPr>
              <a:t>Epub</a:t>
            </a:r>
            <a:r>
              <a:rPr kumimoji="0" lang="en-US" sz="1000" b="0" i="0" u="none" strike="noStrike" kern="0" cap="none" spc="0" normalizeH="0" baseline="0" noProof="0" dirty="0">
                <a:ln>
                  <a:noFill/>
                </a:ln>
                <a:solidFill>
                  <a:srgbClr val="000000"/>
                </a:solidFill>
                <a:effectLst/>
                <a:uLnTx/>
                <a:uFillTx/>
                <a:latin typeface="Arial"/>
                <a:cs typeface="Arial"/>
                <a:sym typeface="Arial"/>
              </a:rPr>
              <a:t> 2020 Jul 2. PMID: 32406995.</a:t>
            </a:r>
          </a:p>
        </p:txBody>
      </p:sp>
    </p:spTree>
    <p:extLst>
      <p:ext uri="{BB962C8B-B14F-4D97-AF65-F5344CB8AC3E}">
        <p14:creationId xmlns:p14="http://schemas.microsoft.com/office/powerpoint/2010/main" val="362878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2CC7-92F8-B21E-494B-509E2A51934E}"/>
              </a:ext>
            </a:extLst>
          </p:cNvPr>
          <p:cNvSpPr>
            <a:spLocks noGrp="1"/>
          </p:cNvSpPr>
          <p:nvPr>
            <p:ph type="title"/>
          </p:nvPr>
        </p:nvSpPr>
        <p:spPr/>
        <p:txBody>
          <a:bodyPr/>
          <a:lstStyle/>
          <a:p>
            <a:r>
              <a:rPr lang="en-US" dirty="0"/>
              <a:t>SCAI Expert Consensus Opinion 2020</a:t>
            </a:r>
          </a:p>
        </p:txBody>
      </p:sp>
      <p:sp>
        <p:nvSpPr>
          <p:cNvPr id="3" name="Content Placeholder 2">
            <a:extLst>
              <a:ext uri="{FF2B5EF4-FFF2-40B4-BE49-F238E27FC236}">
                <a16:creationId xmlns:a16="http://schemas.microsoft.com/office/drawing/2014/main" id="{8963E4CB-8C0A-0734-9329-D507CD1DB0F2}"/>
              </a:ext>
            </a:extLst>
          </p:cNvPr>
          <p:cNvSpPr txBox="1">
            <a:spLocks/>
          </p:cNvSpPr>
          <p:nvPr/>
        </p:nvSpPr>
        <p:spPr>
          <a:xfrm>
            <a:off x="534547" y="1281793"/>
            <a:ext cx="10515600" cy="42944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Performance of PCI in an ASC was acceptable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The complication rate for elective PCI is extremely low, and therefore, the performance of PCI in ASCs is reasonable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Acknowledged potential benefits of cost reduction and increased patient satisfaction but also potential unanticipated cost increases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Emphasized that standards for care, including available emergency equipment and QA, should mirror the hospital setting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Recommended restricting procedures to relatively healthy patients and avoiding complex lesions  </a:t>
            </a:r>
          </a:p>
        </p:txBody>
      </p:sp>
      <p:sp>
        <p:nvSpPr>
          <p:cNvPr id="4" name="TextBox 3">
            <a:extLst>
              <a:ext uri="{FF2B5EF4-FFF2-40B4-BE49-F238E27FC236}">
                <a16:creationId xmlns:a16="http://schemas.microsoft.com/office/drawing/2014/main" id="{735666FF-B3D4-B08B-DE42-33AD3CEDE815}"/>
              </a:ext>
            </a:extLst>
          </p:cNvPr>
          <p:cNvSpPr txBox="1"/>
          <p:nvPr/>
        </p:nvSpPr>
        <p:spPr>
          <a:xfrm>
            <a:off x="3477658" y="6262901"/>
            <a:ext cx="8714342"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3"/>
              </a:rPr>
              <a:t>Journal of the Society for Cardiovascular Angiography &amp; Interventions DOI: 0.1016/j.jscai.2022.100560</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625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08FE-854A-3E38-7194-91A064A04FDD}"/>
              </a:ext>
            </a:extLst>
          </p:cNvPr>
          <p:cNvSpPr>
            <a:spLocks noGrp="1"/>
          </p:cNvSpPr>
          <p:nvPr>
            <p:ph type="title"/>
          </p:nvPr>
        </p:nvSpPr>
        <p:spPr/>
        <p:txBody>
          <a:bodyPr/>
          <a:lstStyle/>
          <a:p>
            <a:r>
              <a:rPr lang="en-US" dirty="0"/>
              <a:t>NYS Cardiac Advisory Committee (CAC)</a:t>
            </a:r>
          </a:p>
        </p:txBody>
      </p:sp>
      <p:sp>
        <p:nvSpPr>
          <p:cNvPr id="3" name="Text Placeholder 2">
            <a:extLst>
              <a:ext uri="{FF2B5EF4-FFF2-40B4-BE49-F238E27FC236}">
                <a16:creationId xmlns:a16="http://schemas.microsoft.com/office/drawing/2014/main" id="{C4C4EAAC-098E-688F-894A-40D9E74AB4C6}"/>
              </a:ext>
            </a:extLst>
          </p:cNvPr>
          <p:cNvSpPr>
            <a:spLocks noGrp="1"/>
          </p:cNvSpPr>
          <p:nvPr>
            <p:ph type="body" sz="quarter" idx="11"/>
          </p:nvPr>
        </p:nvSpPr>
        <p:spPr>
          <a:xfrm>
            <a:off x="582930" y="1131570"/>
            <a:ext cx="11029950" cy="4855573"/>
          </a:xfrm>
          <a:prstGeom prst="rect">
            <a:avLst/>
          </a:prstGeom>
        </p:spPr>
        <p:txBody>
          <a:bodyPr/>
          <a:lstStyle/>
          <a:p>
            <a:pPr indent="0">
              <a:spcBef>
                <a:spcPts val="800"/>
              </a:spcBef>
              <a:spcAft>
                <a:spcPts val="600"/>
              </a:spcAft>
              <a:buClr>
                <a:srgbClr val="154973"/>
              </a:buClr>
              <a:buSzPts val="1400"/>
              <a:buNone/>
            </a:pPr>
            <a:r>
              <a:rPr lang="en-US" b="0" i="0" dirty="0">
                <a:solidFill>
                  <a:srgbClr val="333333"/>
                </a:solidFill>
                <a:effectLst/>
                <a:latin typeface="+mn-lt"/>
              </a:rPr>
              <a:t>“There shall be a State cardiac advisory committee consisting of physicians and other professionals with expertise in cardiac care appointed by the </a:t>
            </a:r>
            <a:r>
              <a:rPr lang="en-US" dirty="0">
                <a:latin typeface="+mn-lt"/>
              </a:rPr>
              <a:t>Commissioner</a:t>
            </a:r>
            <a:r>
              <a:rPr lang="en-US" b="0" i="0" dirty="0">
                <a:solidFill>
                  <a:srgbClr val="333333"/>
                </a:solidFill>
                <a:effectLst/>
                <a:latin typeface="+mn-lt"/>
              </a:rPr>
              <a:t> of Health. The </a:t>
            </a:r>
            <a:r>
              <a:rPr lang="en-US" dirty="0">
                <a:latin typeface="+mn-lt"/>
              </a:rPr>
              <a:t>State</a:t>
            </a:r>
            <a:r>
              <a:rPr lang="en-US" b="0" i="0" dirty="0">
                <a:solidFill>
                  <a:srgbClr val="333333"/>
                </a:solidFill>
                <a:effectLst/>
                <a:latin typeface="+mn-lt"/>
              </a:rPr>
              <a:t> cardiac advisory committee shall, at the request of the </a:t>
            </a:r>
            <a:r>
              <a:rPr lang="en-US" dirty="0">
                <a:latin typeface="+mn-lt"/>
              </a:rPr>
              <a:t>commissioner</a:t>
            </a:r>
            <a:r>
              <a:rPr lang="en-US" b="0" i="0" dirty="0">
                <a:solidFill>
                  <a:srgbClr val="333333"/>
                </a:solidFill>
                <a:effectLst/>
                <a:latin typeface="+mn-lt"/>
              </a:rPr>
              <a:t>, consider any matter relating to cardiac services including, but not limited to review of existing and prospective services, and shall advise the </a:t>
            </a:r>
            <a:r>
              <a:rPr lang="en-US" dirty="0">
                <a:latin typeface="+mn-lt"/>
              </a:rPr>
              <a:t>commissioner</a:t>
            </a:r>
            <a:r>
              <a:rPr lang="en-US" b="0" i="0" dirty="0">
                <a:solidFill>
                  <a:srgbClr val="333333"/>
                </a:solidFill>
                <a:effectLst/>
                <a:latin typeface="+mn-lt"/>
              </a:rPr>
              <a:t> thereon.”   </a:t>
            </a:r>
            <a:r>
              <a:rPr lang="en-US" b="0" i="1" dirty="0">
                <a:solidFill>
                  <a:srgbClr val="333333"/>
                </a:solidFill>
                <a:effectLst/>
                <a:latin typeface="+mn-lt"/>
              </a:rPr>
              <a:t>[</a:t>
            </a:r>
            <a:r>
              <a:rPr lang="fr-FR" b="0" i="1" dirty="0">
                <a:solidFill>
                  <a:srgbClr val="333333"/>
                </a:solidFill>
                <a:effectLst/>
                <a:latin typeface="+mn-lt"/>
              </a:rPr>
              <a:t>10 NYCRR §405.29(b)]</a:t>
            </a:r>
          </a:p>
          <a:p>
            <a:pPr marL="342900" indent="-342900">
              <a:buClr>
                <a:srgbClr val="154973"/>
              </a:buClr>
              <a:buSzPts val="1400"/>
              <a:buFont typeface="Arial" panose="020B0604020202020204" pitchFamily="34" charset="0"/>
              <a:buChar char="•"/>
            </a:pPr>
            <a:r>
              <a:rPr lang="en-US" dirty="0">
                <a:effectLst/>
                <a:latin typeface="Arial" panose="020B0604020202020204" pitchFamily="34" charset="0"/>
                <a:ea typeface="Arial" panose="020B0604020202020204" pitchFamily="34" charset="0"/>
              </a:rPr>
              <a:t>Formally established as a statewide Commissioner’s advisory body in 1974</a:t>
            </a:r>
          </a:p>
          <a:p>
            <a:pPr marL="342900" indent="-342900">
              <a:buClr>
                <a:srgbClr val="154973"/>
              </a:buClr>
              <a:buSzPts val="1400"/>
              <a:buFont typeface="Arial" panose="020B0604020202020204" pitchFamily="34" charset="0"/>
              <a:buChar char="•"/>
            </a:pPr>
            <a:r>
              <a:rPr lang="en-US" dirty="0">
                <a:solidFill>
                  <a:srgbClr val="212121"/>
                </a:solidFill>
                <a:latin typeface="Arial" panose="020B0604020202020204" pitchFamily="34" charset="0"/>
                <a:cs typeface="Arial" panose="020B0604020202020204" pitchFamily="34" charset="0"/>
              </a:rPr>
              <a:t>Membership includes both in- and out-of-state cardiac surgeons, cardiologists and specialists from other pertinent disciplines </a:t>
            </a:r>
          </a:p>
          <a:p>
            <a:pPr marL="342900" indent="-342900">
              <a:buClr>
                <a:srgbClr val="154973"/>
              </a:buClr>
              <a:buSzPts val="1400"/>
              <a:buFont typeface="Arial" panose="020B0604020202020204" pitchFamily="34" charset="0"/>
              <a:buChar char="•"/>
            </a:pPr>
            <a:r>
              <a:rPr lang="en-US" dirty="0">
                <a:solidFill>
                  <a:srgbClr val="212121"/>
                </a:solidFill>
                <a:latin typeface="Arial" panose="020B0604020202020204" pitchFamily="34" charset="0"/>
                <a:cs typeface="Arial" panose="020B0604020202020204" pitchFamily="34" charset="0"/>
              </a:rPr>
              <a:t>Advisory role</a:t>
            </a:r>
          </a:p>
        </p:txBody>
      </p:sp>
    </p:spTree>
    <p:extLst>
      <p:ext uri="{BB962C8B-B14F-4D97-AF65-F5344CB8AC3E}">
        <p14:creationId xmlns:p14="http://schemas.microsoft.com/office/powerpoint/2010/main" val="3045328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682C-DB34-1B38-57EF-E3B7F6E508C8}"/>
              </a:ext>
            </a:extLst>
          </p:cNvPr>
          <p:cNvSpPr>
            <a:spLocks noGrp="1"/>
          </p:cNvSpPr>
          <p:nvPr>
            <p:ph type="title"/>
          </p:nvPr>
        </p:nvSpPr>
        <p:spPr>
          <a:xfrm>
            <a:off x="184404" y="189832"/>
            <a:ext cx="11823192" cy="707886"/>
          </a:xfrm>
        </p:spPr>
        <p:txBody>
          <a:bodyPr>
            <a:normAutofit/>
          </a:bodyPr>
          <a:lstStyle/>
          <a:p>
            <a:r>
              <a:rPr lang="en-US" dirty="0"/>
              <a:t>Update January 2023</a:t>
            </a:r>
          </a:p>
        </p:txBody>
      </p:sp>
      <p:grpSp>
        <p:nvGrpSpPr>
          <p:cNvPr id="5" name="Group 4">
            <a:extLst>
              <a:ext uri="{FF2B5EF4-FFF2-40B4-BE49-F238E27FC236}">
                <a16:creationId xmlns:a16="http://schemas.microsoft.com/office/drawing/2014/main" id="{2C15E284-A0AB-ABCA-2E4B-EFF75CD461E0}"/>
              </a:ext>
            </a:extLst>
          </p:cNvPr>
          <p:cNvGrpSpPr/>
          <p:nvPr/>
        </p:nvGrpSpPr>
        <p:grpSpPr>
          <a:xfrm>
            <a:off x="550843" y="1638681"/>
            <a:ext cx="6389783" cy="3580638"/>
            <a:chOff x="1299990" y="1255924"/>
            <a:chExt cx="6389783" cy="3580638"/>
          </a:xfrm>
        </p:grpSpPr>
        <p:pic>
          <p:nvPicPr>
            <p:cNvPr id="4" name="Picture 3">
              <a:extLst>
                <a:ext uri="{FF2B5EF4-FFF2-40B4-BE49-F238E27FC236}">
                  <a16:creationId xmlns:a16="http://schemas.microsoft.com/office/drawing/2014/main" id="{7B8719ED-F4A1-2BCF-C1B3-85D79ED71AC4}"/>
                </a:ext>
              </a:extLst>
            </p:cNvPr>
            <p:cNvPicPr>
              <a:picLocks noChangeAspect="1"/>
            </p:cNvPicPr>
            <p:nvPr/>
          </p:nvPicPr>
          <p:blipFill>
            <a:blip r:embed="rId3"/>
            <a:stretch>
              <a:fillRect/>
            </a:stretch>
          </p:blipFill>
          <p:spPr>
            <a:xfrm>
              <a:off x="1299990" y="1255924"/>
              <a:ext cx="6389783" cy="3580638"/>
            </a:xfrm>
            <a:prstGeom prst="rect">
              <a:avLst/>
            </a:prstGeom>
          </p:spPr>
        </p:pic>
        <p:pic>
          <p:nvPicPr>
            <p:cNvPr id="3" name="Picture 2">
              <a:extLst>
                <a:ext uri="{FF2B5EF4-FFF2-40B4-BE49-F238E27FC236}">
                  <a16:creationId xmlns:a16="http://schemas.microsoft.com/office/drawing/2014/main" id="{E9224D86-8A7F-4F8F-9D9D-B67D26935962}"/>
                </a:ext>
              </a:extLst>
            </p:cNvPr>
            <p:cNvPicPr>
              <a:picLocks noChangeAspect="1"/>
            </p:cNvPicPr>
            <p:nvPr/>
          </p:nvPicPr>
          <p:blipFill>
            <a:blip r:embed="rId4"/>
            <a:stretch>
              <a:fillRect/>
            </a:stretch>
          </p:blipFill>
          <p:spPr>
            <a:xfrm>
              <a:off x="1517922" y="1387497"/>
              <a:ext cx="5937404" cy="3317491"/>
            </a:xfrm>
            <a:prstGeom prst="rect">
              <a:avLst/>
            </a:prstGeom>
          </p:spPr>
        </p:pic>
      </p:grpSp>
      <p:sp>
        <p:nvSpPr>
          <p:cNvPr id="6" name="TextBox 5">
            <a:extLst>
              <a:ext uri="{FF2B5EF4-FFF2-40B4-BE49-F238E27FC236}">
                <a16:creationId xmlns:a16="http://schemas.microsoft.com/office/drawing/2014/main" id="{38A31E6D-30EB-77AF-5479-D9469B4165F8}"/>
              </a:ext>
            </a:extLst>
          </p:cNvPr>
          <p:cNvSpPr txBox="1"/>
          <p:nvPr/>
        </p:nvSpPr>
        <p:spPr>
          <a:xfrm>
            <a:off x="7390068" y="1905505"/>
            <a:ext cx="4033157"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Continued to emphasize the same standards for quality as the hospital setting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Greater emphasis on physician judgment in case selection</a:t>
            </a:r>
          </a:p>
        </p:txBody>
      </p:sp>
      <p:sp>
        <p:nvSpPr>
          <p:cNvPr id="8" name="TextBox 7">
            <a:extLst>
              <a:ext uri="{FF2B5EF4-FFF2-40B4-BE49-F238E27FC236}">
                <a16:creationId xmlns:a16="http://schemas.microsoft.com/office/drawing/2014/main" id="{FBD05AF1-861E-0299-5C6B-4B19BD42D0BC}"/>
              </a:ext>
            </a:extLst>
          </p:cNvPr>
          <p:cNvSpPr txBox="1"/>
          <p:nvPr/>
        </p:nvSpPr>
        <p:spPr>
          <a:xfrm>
            <a:off x="6894630" y="6073217"/>
            <a:ext cx="502403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https://www.jscai.org/article/S2772-9303(22)00600-7/fulltext</a:t>
            </a:r>
          </a:p>
        </p:txBody>
      </p:sp>
    </p:spTree>
    <p:extLst>
      <p:ext uri="{BB962C8B-B14F-4D97-AF65-F5344CB8AC3E}">
        <p14:creationId xmlns:p14="http://schemas.microsoft.com/office/powerpoint/2010/main" val="391315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81975-9E8B-A423-09A0-9FE7D2B820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8E846-B9FB-4CEE-C0FF-66974331DBC2}"/>
              </a:ext>
            </a:extLst>
          </p:cNvPr>
          <p:cNvSpPr>
            <a:spLocks noGrp="1"/>
          </p:cNvSpPr>
          <p:nvPr>
            <p:ph type="title"/>
          </p:nvPr>
        </p:nvSpPr>
        <p:spPr/>
        <p:txBody>
          <a:bodyPr/>
          <a:lstStyle/>
          <a:p>
            <a:r>
              <a:rPr lang="en-US" dirty="0"/>
              <a:t>Patient Pathway for Elective ASC PCI</a:t>
            </a:r>
          </a:p>
        </p:txBody>
      </p:sp>
      <p:graphicFrame>
        <p:nvGraphicFramePr>
          <p:cNvPr id="5" name="Chart 4">
            <a:extLst>
              <a:ext uri="{FF2B5EF4-FFF2-40B4-BE49-F238E27FC236}">
                <a16:creationId xmlns:a16="http://schemas.microsoft.com/office/drawing/2014/main" id="{D87709AA-DDD7-7184-0754-535E5B29D14B}"/>
              </a:ext>
            </a:extLst>
          </p:cNvPr>
          <p:cNvGraphicFramePr/>
          <p:nvPr/>
        </p:nvGraphicFramePr>
        <p:xfrm>
          <a:off x="7162800" y="4057012"/>
          <a:ext cx="4573861" cy="20713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2370CE06-656E-7F04-5F7D-61F4377D4848}"/>
              </a:ext>
            </a:extLst>
          </p:cNvPr>
          <p:cNvPicPr>
            <a:picLocks noChangeAspect="1"/>
          </p:cNvPicPr>
          <p:nvPr/>
        </p:nvPicPr>
        <p:blipFill>
          <a:blip r:embed="rId3"/>
          <a:stretch>
            <a:fillRect/>
          </a:stretch>
        </p:blipFill>
        <p:spPr>
          <a:xfrm>
            <a:off x="1637591" y="1628279"/>
            <a:ext cx="8655361" cy="3513645"/>
          </a:xfrm>
          <a:prstGeom prst="rect">
            <a:avLst/>
          </a:prstGeom>
          <a:ln w="25400">
            <a:solidFill>
              <a:schemeClr val="accent5"/>
            </a:solidFill>
          </a:ln>
        </p:spPr>
      </p:pic>
      <p:sp>
        <p:nvSpPr>
          <p:cNvPr id="3" name="TextBox 2">
            <a:extLst>
              <a:ext uri="{FF2B5EF4-FFF2-40B4-BE49-F238E27FC236}">
                <a16:creationId xmlns:a16="http://schemas.microsoft.com/office/drawing/2014/main" id="{7CC10110-956E-ED8A-6D9F-A9A678BD9558}"/>
              </a:ext>
            </a:extLst>
          </p:cNvPr>
          <p:cNvSpPr txBox="1"/>
          <p:nvPr/>
        </p:nvSpPr>
        <p:spPr>
          <a:xfrm>
            <a:off x="847725" y="5229721"/>
            <a:ext cx="106961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1" normalizeH="0" baseline="0" noProof="0" dirty="0">
                <a:ln>
                  <a:noFill/>
                </a:ln>
                <a:solidFill>
                  <a:srgbClr val="43275D"/>
                </a:solidFill>
                <a:effectLst/>
                <a:uLnTx/>
                <a:uFillTx/>
                <a:latin typeface="Arial"/>
                <a:cs typeface="Arial"/>
                <a:sym typeface="Arial"/>
              </a:rPr>
              <a:t>Figure 1. SCAI position statement on the performance of percutaneous coronary intervention in ambulatory surgery centers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1" normalizeH="0" baseline="0" noProof="0" dirty="0" err="1">
                <a:ln>
                  <a:noFill/>
                </a:ln>
                <a:solidFill>
                  <a:srgbClr val="43275D"/>
                </a:solidFill>
                <a:effectLst/>
                <a:uLnTx/>
                <a:uFillTx/>
                <a:latin typeface="Arial"/>
                <a:cs typeface="Arial"/>
                <a:sym typeface="Arial"/>
              </a:rPr>
              <a:t>Cathet</a:t>
            </a:r>
            <a:r>
              <a:rPr kumimoji="0" lang="en-US" sz="1400" b="1" i="0" u="none" strike="noStrike" kern="0" cap="none" spc="-1" normalizeH="0" baseline="0" noProof="0" dirty="0">
                <a:ln>
                  <a:noFill/>
                </a:ln>
                <a:solidFill>
                  <a:srgbClr val="43275D"/>
                </a:solidFill>
                <a:effectLst/>
                <a:uLnTx/>
                <a:uFillTx/>
                <a:latin typeface="Arial"/>
                <a:cs typeface="Arial"/>
                <a:sym typeface="Arial"/>
              </a:rPr>
              <a:t> Cardio </a:t>
            </a:r>
            <a:r>
              <a:rPr kumimoji="0" lang="en-US" sz="1400" b="1" i="0" u="none" strike="noStrike" kern="0" cap="none" spc="-1" normalizeH="0" baseline="0" noProof="0" dirty="0" err="1">
                <a:ln>
                  <a:noFill/>
                </a:ln>
                <a:solidFill>
                  <a:srgbClr val="43275D"/>
                </a:solidFill>
                <a:effectLst/>
                <a:uLnTx/>
                <a:uFillTx/>
                <a:latin typeface="Arial"/>
                <a:cs typeface="Arial"/>
                <a:sym typeface="Arial"/>
              </a:rPr>
              <a:t>Intervent</a:t>
            </a:r>
            <a:r>
              <a:rPr kumimoji="0" lang="en-US" sz="1400" b="1" i="0" u="none" strike="noStrike" kern="0" cap="none" spc="-1" normalizeH="0" baseline="0" noProof="0" dirty="0">
                <a:ln>
                  <a:noFill/>
                </a:ln>
                <a:solidFill>
                  <a:srgbClr val="43275D"/>
                </a:solidFill>
                <a:effectLst/>
                <a:uLnTx/>
                <a:uFillTx/>
                <a:latin typeface="Arial"/>
                <a:cs typeface="Arial"/>
                <a:sym typeface="Arial"/>
              </a:rPr>
              <a:t>, Volume: 96, Issue: 4, Pages: 862-870, First published: 14 May 2020, DOI: (10.1002/ccd.28991) </a:t>
            </a:r>
            <a:endParaRPr kumimoji="0" lang="en-US" sz="1867" b="0" i="0" u="none" strike="noStrike" kern="0" cap="none" spc="0" normalizeH="0" baseline="0" noProof="0" dirty="0">
              <a:ln>
                <a:noFill/>
              </a:ln>
              <a:solidFill>
                <a:srgbClr val="43275D"/>
              </a:solidFill>
              <a:effectLst/>
              <a:uLnTx/>
              <a:uFillTx/>
              <a:latin typeface="Arial"/>
              <a:cs typeface="Arial"/>
              <a:sym typeface="Arial"/>
            </a:endParaRPr>
          </a:p>
        </p:txBody>
      </p:sp>
    </p:spTree>
    <p:extLst>
      <p:ext uri="{BB962C8B-B14F-4D97-AF65-F5344CB8AC3E}">
        <p14:creationId xmlns:p14="http://schemas.microsoft.com/office/powerpoint/2010/main" val="133345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CE738-E489-0CFF-2C69-CD625F121F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D24F02-204C-FCA6-B2AE-4382D47A2657}"/>
              </a:ext>
            </a:extLst>
          </p:cNvPr>
          <p:cNvSpPr>
            <a:spLocks noGrp="1"/>
          </p:cNvSpPr>
          <p:nvPr>
            <p:ph type="body" sz="quarter" idx="11"/>
          </p:nvPr>
        </p:nvSpPr>
        <p:spPr/>
        <p:txBody>
          <a:bodyPr/>
          <a:lstStyle/>
          <a:p>
            <a:r>
              <a:rPr lang="en-US" dirty="0"/>
              <a:t>Social Support,  Access to Follow-up Care, and Case Selection</a:t>
            </a:r>
          </a:p>
        </p:txBody>
      </p:sp>
      <p:sp>
        <p:nvSpPr>
          <p:cNvPr id="7" name="TextShape 2">
            <a:extLst>
              <a:ext uri="{FF2B5EF4-FFF2-40B4-BE49-F238E27FC236}">
                <a16:creationId xmlns:a16="http://schemas.microsoft.com/office/drawing/2014/main" id="{CA812D18-09BB-7215-C8F2-D54272B8A99E}"/>
              </a:ext>
            </a:extLst>
          </p:cNvPr>
          <p:cNvSpPr txBox="1"/>
          <p:nvPr/>
        </p:nvSpPr>
        <p:spPr>
          <a:xfrm>
            <a:off x="4431746" y="5513928"/>
            <a:ext cx="5931355" cy="332194"/>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Cathet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Cardio </a:t>
            </a: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Intervent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Volume: 96, Issue: 4, Pages: 862-870, First published: 14 May 2020, DOI: (10.1002/ccd.28991) </a:t>
            </a:r>
            <a:endParaRPr kumimoji="0" lang="en-US" sz="800" b="0" i="0" u="none" strike="noStrike" kern="1200" cap="none" spc="-1" normalizeH="0" baseline="0" noProof="0" dirty="0">
              <a:ln>
                <a:noFill/>
              </a:ln>
              <a:solidFill>
                <a:srgbClr val="FFFFFF">
                  <a:lumMod val="50000"/>
                </a:srgbClr>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CF7682F0-CE44-55C1-4C0C-4A12106E629D}"/>
              </a:ext>
            </a:extLst>
          </p:cNvPr>
          <p:cNvPicPr>
            <a:picLocks noChangeAspect="1"/>
          </p:cNvPicPr>
          <p:nvPr/>
        </p:nvPicPr>
        <p:blipFill>
          <a:blip r:embed="rId3"/>
          <a:stretch>
            <a:fillRect/>
          </a:stretch>
        </p:blipFill>
        <p:spPr>
          <a:xfrm>
            <a:off x="4431746" y="1609186"/>
            <a:ext cx="6895419" cy="3711961"/>
          </a:xfrm>
          <a:prstGeom prst="rect">
            <a:avLst/>
          </a:prstGeom>
          <a:ln w="19050">
            <a:solidFill>
              <a:schemeClr val="bg1"/>
            </a:solidFill>
          </a:ln>
        </p:spPr>
      </p:pic>
    </p:spTree>
    <p:extLst>
      <p:ext uri="{BB962C8B-B14F-4D97-AF65-F5344CB8AC3E}">
        <p14:creationId xmlns:p14="http://schemas.microsoft.com/office/powerpoint/2010/main" val="557190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5FD4-1829-74B6-2D3C-0DD13507AF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C6FB3D2-0EAE-E223-31D3-AE2FD4D49659}"/>
              </a:ext>
            </a:extLst>
          </p:cNvPr>
          <p:cNvSpPr>
            <a:spLocks noGrp="1"/>
          </p:cNvSpPr>
          <p:nvPr>
            <p:ph type="body" sz="quarter" idx="11"/>
          </p:nvPr>
        </p:nvSpPr>
        <p:spPr>
          <a:xfrm>
            <a:off x="-137160" y="779296"/>
            <a:ext cx="4187952" cy="5424487"/>
          </a:xfrm>
        </p:spPr>
        <p:txBody>
          <a:bodyPr/>
          <a:lstStyle/>
          <a:p>
            <a:r>
              <a:rPr lang="en-US" sz="4000" dirty="0"/>
              <a:t>Unfavorable Patient Clinical Features</a:t>
            </a:r>
          </a:p>
        </p:txBody>
      </p:sp>
      <p:sp>
        <p:nvSpPr>
          <p:cNvPr id="9" name="TextShape 2">
            <a:extLst>
              <a:ext uri="{FF2B5EF4-FFF2-40B4-BE49-F238E27FC236}">
                <a16:creationId xmlns:a16="http://schemas.microsoft.com/office/drawing/2014/main" id="{E546CD00-1723-8474-B32A-5546E2B2EADD}"/>
              </a:ext>
            </a:extLst>
          </p:cNvPr>
          <p:cNvSpPr txBox="1"/>
          <p:nvPr/>
        </p:nvSpPr>
        <p:spPr>
          <a:xfrm>
            <a:off x="4466978" y="5587003"/>
            <a:ext cx="5931355" cy="332194"/>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Cathet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Cardio </a:t>
            </a: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Intervent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Volume: 96, Issue: 4, Pages: 862-870, First published: 14 May 2020, DOI: (10.1002/ccd.28991) </a:t>
            </a:r>
            <a:endParaRPr kumimoji="0" lang="en-US" sz="800" b="0" i="0" u="none" strike="noStrike" kern="1200" cap="none" spc="-1" normalizeH="0" baseline="0" noProof="0" dirty="0">
              <a:ln>
                <a:noFill/>
              </a:ln>
              <a:solidFill>
                <a:srgbClr val="FFFFFF">
                  <a:lumMod val="50000"/>
                </a:srgbClr>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4FCCD491-6FD8-D323-73A8-DE5A4EDE5E98}"/>
              </a:ext>
            </a:extLst>
          </p:cNvPr>
          <p:cNvPicPr>
            <a:picLocks noChangeAspect="1"/>
          </p:cNvPicPr>
          <p:nvPr/>
        </p:nvPicPr>
        <p:blipFill>
          <a:blip r:embed="rId2"/>
          <a:stretch>
            <a:fillRect/>
          </a:stretch>
        </p:blipFill>
        <p:spPr>
          <a:xfrm>
            <a:off x="4567650" y="1104900"/>
            <a:ext cx="6751273" cy="4416425"/>
          </a:xfrm>
          <a:prstGeom prst="rect">
            <a:avLst/>
          </a:prstGeom>
          <a:ln w="25400">
            <a:solidFill>
              <a:schemeClr val="bg1"/>
            </a:solidFill>
          </a:ln>
        </p:spPr>
      </p:pic>
    </p:spTree>
    <p:extLst>
      <p:ext uri="{BB962C8B-B14F-4D97-AF65-F5344CB8AC3E}">
        <p14:creationId xmlns:p14="http://schemas.microsoft.com/office/powerpoint/2010/main" val="38275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71514-2AA5-B11D-ECD3-F7E3B55315A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93DFC23-DCF4-33AA-A75E-251D7A9C9139}"/>
              </a:ext>
            </a:extLst>
          </p:cNvPr>
          <p:cNvSpPr>
            <a:spLocks noGrp="1"/>
          </p:cNvSpPr>
          <p:nvPr>
            <p:ph type="body" sz="quarter" idx="11"/>
          </p:nvPr>
        </p:nvSpPr>
        <p:spPr>
          <a:xfrm>
            <a:off x="-137160" y="779296"/>
            <a:ext cx="4187952" cy="5424487"/>
          </a:xfrm>
        </p:spPr>
        <p:txBody>
          <a:bodyPr/>
          <a:lstStyle/>
          <a:p>
            <a:r>
              <a:rPr lang="en-US" sz="4000" dirty="0"/>
              <a:t>Unfavorable Lesion Characteristics</a:t>
            </a:r>
          </a:p>
        </p:txBody>
      </p:sp>
      <p:sp>
        <p:nvSpPr>
          <p:cNvPr id="9" name="TextShape 2">
            <a:extLst>
              <a:ext uri="{FF2B5EF4-FFF2-40B4-BE49-F238E27FC236}">
                <a16:creationId xmlns:a16="http://schemas.microsoft.com/office/drawing/2014/main" id="{149E294B-D3A4-EBFE-1112-31F0AFF619B1}"/>
              </a:ext>
            </a:extLst>
          </p:cNvPr>
          <p:cNvSpPr txBox="1"/>
          <p:nvPr/>
        </p:nvSpPr>
        <p:spPr>
          <a:xfrm>
            <a:off x="4637969" y="5855394"/>
            <a:ext cx="5931355" cy="332194"/>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Cathet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Cardio </a:t>
            </a: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Intervent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Volume: 96, Issue: 4, Pages: 862-870, First published: 14 May 2020, DOI: (10.1002/ccd.28991) </a:t>
            </a:r>
            <a:endParaRPr kumimoji="0" lang="en-US" sz="800" b="0" i="0" u="none" strike="noStrike" kern="1200" cap="none" spc="-1" normalizeH="0" baseline="0" noProof="0" dirty="0">
              <a:ln>
                <a:noFill/>
              </a:ln>
              <a:solidFill>
                <a:srgbClr val="FFFFFF">
                  <a:lumMod val="50000"/>
                </a:srgbClr>
              </a:solidFill>
              <a:effectLst/>
              <a:uLnTx/>
              <a:uFillTx/>
              <a:latin typeface="Arial"/>
              <a:cs typeface="Arial"/>
              <a:sym typeface="Arial"/>
            </a:endParaRPr>
          </a:p>
        </p:txBody>
      </p:sp>
      <p:grpSp>
        <p:nvGrpSpPr>
          <p:cNvPr id="18" name="Group 17">
            <a:extLst>
              <a:ext uri="{FF2B5EF4-FFF2-40B4-BE49-F238E27FC236}">
                <a16:creationId xmlns:a16="http://schemas.microsoft.com/office/drawing/2014/main" id="{A8DEF2FD-9555-D5C3-F3EB-4E0BAC506027}"/>
              </a:ext>
            </a:extLst>
          </p:cNvPr>
          <p:cNvGrpSpPr/>
          <p:nvPr/>
        </p:nvGrpSpPr>
        <p:grpSpPr>
          <a:xfrm>
            <a:off x="4733316" y="1233559"/>
            <a:ext cx="6621870" cy="4477366"/>
            <a:chOff x="4425745" y="779296"/>
            <a:chExt cx="6621870" cy="4477366"/>
          </a:xfrm>
        </p:grpSpPr>
        <p:sp>
          <p:nvSpPr>
            <p:cNvPr id="2" name="TextBox 1">
              <a:extLst>
                <a:ext uri="{FF2B5EF4-FFF2-40B4-BE49-F238E27FC236}">
                  <a16:creationId xmlns:a16="http://schemas.microsoft.com/office/drawing/2014/main" id="{CEEFD0F6-775F-AFB6-479A-21226380BBA8}"/>
                </a:ext>
              </a:extLst>
            </p:cNvPr>
            <p:cNvSpPr txBox="1"/>
            <p:nvPr/>
          </p:nvSpPr>
          <p:spPr>
            <a:xfrm>
              <a:off x="4425745" y="1471010"/>
              <a:ext cx="6621870" cy="3785652"/>
            </a:xfrm>
            <a:prstGeom prst="rect">
              <a:avLst/>
            </a:prstGeom>
            <a:solidFill>
              <a:schemeClr val="tx1">
                <a:lumMod val="85000"/>
              </a:schemeClr>
            </a:solidFill>
            <a:ln w="222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1 Bifurcation lesions with significant side branch involvement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2 Severe lesion calcification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3 Extremely angulated segment or excessive proximal tortuosity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4 Bypass graft lesions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5 Chronic total occlusions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6 Other vessel characteristics that the operator judges would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impede stent deployment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7 Thrombus in target vessel or lesion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8 Unprotected left main lesions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9 Last remaining conduit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dvTTa9c1b374"/>
                  <a:cs typeface="Arial"/>
                  <a:sym typeface="Arial"/>
                </a:rPr>
                <a:t>10 Possible need for upfront mechanical circulatory support</a:t>
              </a:r>
            </a:p>
          </p:txBody>
        </p:sp>
        <p:sp>
          <p:nvSpPr>
            <p:cNvPr id="7" name="TextBox 6">
              <a:extLst>
                <a:ext uri="{FF2B5EF4-FFF2-40B4-BE49-F238E27FC236}">
                  <a16:creationId xmlns:a16="http://schemas.microsoft.com/office/drawing/2014/main" id="{5E8B3B2B-E937-BF12-A287-2F5CA097F839}"/>
                </a:ext>
              </a:extLst>
            </p:cNvPr>
            <p:cNvSpPr txBox="1"/>
            <p:nvPr/>
          </p:nvSpPr>
          <p:spPr>
            <a:xfrm>
              <a:off x="4425745" y="779296"/>
              <a:ext cx="6621870" cy="691714"/>
            </a:xfrm>
            <a:prstGeom prst="rect">
              <a:avLst/>
            </a:prstGeom>
            <a:noFill/>
            <a:ln w="222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dvTTfac587ca.B"/>
                  <a:cs typeface="Arial"/>
                  <a:sym typeface="Arial"/>
                </a:rPr>
                <a:t>TABLE 3 </a:t>
              </a:r>
              <a:r>
                <a:rPr kumimoji="0" lang="en-US" sz="2000" b="0" i="0" u="none" strike="noStrike" kern="0" cap="none" spc="0" normalizeH="0" baseline="0" noProof="0" dirty="0">
                  <a:ln>
                    <a:noFill/>
                  </a:ln>
                  <a:solidFill>
                    <a:srgbClr val="000000"/>
                  </a:solidFill>
                  <a:effectLst/>
                  <a:uLnTx/>
                  <a:uFillTx/>
                  <a:latin typeface="AdvTTa9c1b374"/>
                  <a:cs typeface="Arial"/>
                  <a:sym typeface="Arial"/>
                </a:rPr>
                <a:t>Complex or high-risk lesion characteristics warranting PCI deferment to the hospital setting</a:t>
              </a: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14">
              <a:extLst>
                <a:ext uri="{FF2B5EF4-FFF2-40B4-BE49-F238E27FC236}">
                  <a16:creationId xmlns:a16="http://schemas.microsoft.com/office/drawing/2014/main" id="{85F45B03-AFED-0C85-6D6A-CA6B542E727E}"/>
                </a:ext>
              </a:extLst>
            </p:cNvPr>
            <p:cNvSpPr/>
            <p:nvPr/>
          </p:nvSpPr>
          <p:spPr>
            <a:xfrm>
              <a:off x="4425745" y="779296"/>
              <a:ext cx="6621870" cy="439088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170805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C8D22-4AB2-8EA3-C568-9D1A123F34B1}"/>
              </a:ext>
            </a:extLst>
          </p:cNvPr>
          <p:cNvSpPr>
            <a:spLocks noGrp="1"/>
          </p:cNvSpPr>
          <p:nvPr>
            <p:ph type="title"/>
          </p:nvPr>
        </p:nvSpPr>
        <p:spPr/>
        <p:txBody>
          <a:bodyPr/>
          <a:lstStyle/>
          <a:p>
            <a:r>
              <a:rPr lang="en-US" dirty="0"/>
              <a:t>Facility Standards</a:t>
            </a:r>
          </a:p>
        </p:txBody>
      </p:sp>
      <p:sp>
        <p:nvSpPr>
          <p:cNvPr id="11" name="TextBox 10">
            <a:extLst>
              <a:ext uri="{FF2B5EF4-FFF2-40B4-BE49-F238E27FC236}">
                <a16:creationId xmlns:a16="http://schemas.microsoft.com/office/drawing/2014/main" id="{EE1947F9-3FDA-9A00-F5B4-E94D52885484}"/>
              </a:ext>
            </a:extLst>
          </p:cNvPr>
          <p:cNvSpPr txBox="1"/>
          <p:nvPr/>
        </p:nvSpPr>
        <p:spPr>
          <a:xfrm>
            <a:off x="184402" y="1107821"/>
            <a:ext cx="6097656" cy="41447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Cath labs designed in accordance with industry standards and properly equipped for PCI including ability to address potentially catastrophic complications</a:t>
            </a:r>
          </a:p>
          <a:p>
            <a:pPr marL="342900" marR="0" lvl="0" indent="-3429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Staff with appropriate training and credentialing</a:t>
            </a:r>
          </a:p>
          <a:p>
            <a:pPr marL="342900" marR="0" lvl="0" indent="-3429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Transfer protocols for transport to a full-service cardiac hospital within 60-minute ground transport time</a:t>
            </a:r>
          </a:p>
        </p:txBody>
      </p:sp>
      <p:pic>
        <p:nvPicPr>
          <p:cNvPr id="14" name="Picture 13">
            <a:extLst>
              <a:ext uri="{FF2B5EF4-FFF2-40B4-BE49-F238E27FC236}">
                <a16:creationId xmlns:a16="http://schemas.microsoft.com/office/drawing/2014/main" id="{E97C7C0E-69A7-1812-9E32-D6BBA40D8CB9}"/>
              </a:ext>
            </a:extLst>
          </p:cNvPr>
          <p:cNvPicPr>
            <a:picLocks noChangeAspect="1"/>
          </p:cNvPicPr>
          <p:nvPr/>
        </p:nvPicPr>
        <p:blipFill>
          <a:blip r:embed="rId2"/>
          <a:stretch>
            <a:fillRect/>
          </a:stretch>
        </p:blipFill>
        <p:spPr>
          <a:xfrm>
            <a:off x="6943411" y="981864"/>
            <a:ext cx="4216275" cy="5386007"/>
          </a:xfrm>
          <a:prstGeom prst="rect">
            <a:avLst/>
          </a:prstGeom>
          <a:ln w="19050">
            <a:solidFill>
              <a:schemeClr val="accent1"/>
            </a:solidFill>
          </a:ln>
        </p:spPr>
      </p:pic>
    </p:spTree>
    <p:extLst>
      <p:ext uri="{BB962C8B-B14F-4D97-AF65-F5344CB8AC3E}">
        <p14:creationId xmlns:p14="http://schemas.microsoft.com/office/powerpoint/2010/main" val="24340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C332-460B-4C78-E3CC-8F6B7069CD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F3F12E-B936-0B25-3DB2-E72D84941078}"/>
              </a:ext>
            </a:extLst>
          </p:cNvPr>
          <p:cNvSpPr>
            <a:spLocks noGrp="1"/>
          </p:cNvSpPr>
          <p:nvPr>
            <p:ph type="title"/>
          </p:nvPr>
        </p:nvSpPr>
        <p:spPr/>
        <p:txBody>
          <a:bodyPr/>
          <a:lstStyle/>
          <a:p>
            <a:r>
              <a:rPr lang="en-US" dirty="0"/>
              <a:t>Operator Standards and Experience</a:t>
            </a:r>
          </a:p>
        </p:txBody>
      </p:sp>
      <p:pic>
        <p:nvPicPr>
          <p:cNvPr id="9" name="Picture 8">
            <a:extLst>
              <a:ext uri="{FF2B5EF4-FFF2-40B4-BE49-F238E27FC236}">
                <a16:creationId xmlns:a16="http://schemas.microsoft.com/office/drawing/2014/main" id="{A0D338D1-F9B8-0223-00E2-4E949487F0DD}"/>
              </a:ext>
            </a:extLst>
          </p:cNvPr>
          <p:cNvPicPr>
            <a:picLocks noChangeAspect="1"/>
          </p:cNvPicPr>
          <p:nvPr/>
        </p:nvPicPr>
        <p:blipFill>
          <a:blip r:embed="rId2"/>
          <a:stretch>
            <a:fillRect/>
          </a:stretch>
        </p:blipFill>
        <p:spPr>
          <a:xfrm>
            <a:off x="6276354" y="1263539"/>
            <a:ext cx="5448645" cy="3815358"/>
          </a:xfrm>
          <a:prstGeom prst="rect">
            <a:avLst/>
          </a:prstGeom>
          <a:ln w="19050">
            <a:solidFill>
              <a:schemeClr val="accent1"/>
            </a:solidFill>
          </a:ln>
        </p:spPr>
      </p:pic>
      <p:sp>
        <p:nvSpPr>
          <p:cNvPr id="11" name="TextBox 10">
            <a:extLst>
              <a:ext uri="{FF2B5EF4-FFF2-40B4-BE49-F238E27FC236}">
                <a16:creationId xmlns:a16="http://schemas.microsoft.com/office/drawing/2014/main" id="{4F89FB72-D679-D858-21D8-79EB4348E399}"/>
              </a:ext>
            </a:extLst>
          </p:cNvPr>
          <p:cNvSpPr txBox="1"/>
          <p:nvPr/>
        </p:nvSpPr>
        <p:spPr>
          <a:xfrm>
            <a:off x="184402" y="1052689"/>
            <a:ext cx="6097656" cy="21185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Interventional cardiologist with substantial experience</a:t>
            </a:r>
          </a:p>
          <a:p>
            <a:pPr marL="342900" marR="0" lvl="0" indent="-3429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Minimum annual volume of 50 PCI procedures per operator is strongly encouraged</a:t>
            </a:r>
          </a:p>
        </p:txBody>
      </p:sp>
      <p:sp>
        <p:nvSpPr>
          <p:cNvPr id="12" name="TextBox 11">
            <a:extLst>
              <a:ext uri="{FF2B5EF4-FFF2-40B4-BE49-F238E27FC236}">
                <a16:creationId xmlns:a16="http://schemas.microsoft.com/office/drawing/2014/main" id="{AF76A57F-C822-8876-6768-43DC7E0ECE4A}"/>
              </a:ext>
            </a:extLst>
          </p:cNvPr>
          <p:cNvSpPr txBox="1"/>
          <p:nvPr/>
        </p:nvSpPr>
        <p:spPr>
          <a:xfrm>
            <a:off x="6197312" y="5096343"/>
            <a:ext cx="56124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https://www.jscai.org/article/S2772-9303(22)00600-7/fulltext</a:t>
            </a:r>
          </a:p>
        </p:txBody>
      </p:sp>
    </p:spTree>
    <p:extLst>
      <p:ext uri="{BB962C8B-B14F-4D97-AF65-F5344CB8AC3E}">
        <p14:creationId xmlns:p14="http://schemas.microsoft.com/office/powerpoint/2010/main" val="323390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9CDF-7F24-E689-AD69-7DC7C4E0F3F4}"/>
              </a:ext>
            </a:extLst>
          </p:cNvPr>
          <p:cNvSpPr>
            <a:spLocks noGrp="1"/>
          </p:cNvSpPr>
          <p:nvPr>
            <p:ph type="title"/>
          </p:nvPr>
        </p:nvSpPr>
        <p:spPr/>
        <p:txBody>
          <a:bodyPr>
            <a:noAutofit/>
          </a:bodyPr>
          <a:lstStyle/>
          <a:p>
            <a:r>
              <a:rPr lang="en-US" sz="6000" dirty="0"/>
              <a:t>Quality Assurance Standards</a:t>
            </a:r>
          </a:p>
        </p:txBody>
      </p:sp>
      <p:sp>
        <p:nvSpPr>
          <p:cNvPr id="5" name="Text Placeholder 4">
            <a:extLst>
              <a:ext uri="{FF2B5EF4-FFF2-40B4-BE49-F238E27FC236}">
                <a16:creationId xmlns:a16="http://schemas.microsoft.com/office/drawing/2014/main" id="{96F29E50-078A-6563-0397-19C58E8C1ADC}"/>
              </a:ext>
            </a:extLst>
          </p:cNvPr>
          <p:cNvSpPr>
            <a:spLocks noGrp="1"/>
          </p:cNvSpPr>
          <p:nvPr>
            <p:ph type="body" sz="quarter" idx="11"/>
          </p:nvPr>
        </p:nvSpPr>
        <p:spPr/>
        <p:txBody>
          <a:bodyPr/>
          <a:lstStyle/>
          <a:p>
            <a:r>
              <a:rPr lang="en-US" sz="3200" dirty="0"/>
              <a:t>“PCI in ASC site of service should be performed with the same expectations for quality as in the hospital.  A quality program must be in place to evaluate procedure appropriateness, technical performance, and assurance of quality of care.”</a:t>
            </a:r>
          </a:p>
        </p:txBody>
      </p:sp>
      <p:sp>
        <p:nvSpPr>
          <p:cNvPr id="4" name="Text Placeholder 3">
            <a:extLst>
              <a:ext uri="{FF2B5EF4-FFF2-40B4-BE49-F238E27FC236}">
                <a16:creationId xmlns:a16="http://schemas.microsoft.com/office/drawing/2014/main" id="{578802C3-4FCA-EC6D-1443-C2D96641157E}"/>
              </a:ext>
            </a:extLst>
          </p:cNvPr>
          <p:cNvSpPr>
            <a:spLocks noGrp="1"/>
          </p:cNvSpPr>
          <p:nvPr>
            <p:ph type="body" sz="quarter" idx="10"/>
          </p:nvPr>
        </p:nvSpPr>
        <p:spPr/>
        <p:txBody>
          <a:bodyPr/>
          <a:lstStyle/>
          <a:p>
            <a:r>
              <a:rPr lang="en-US" sz="1200" kern="1200" cap="none" spc="-1" dirty="0">
                <a:solidFill>
                  <a:schemeClr val="bg1"/>
                </a:solidFill>
              </a:rPr>
              <a:t>                                                                      </a:t>
            </a:r>
            <a:r>
              <a:rPr lang="en-US" sz="1200" kern="1200" cap="none" spc="-1" dirty="0" err="1">
                <a:solidFill>
                  <a:schemeClr val="bg1"/>
                </a:solidFill>
              </a:rPr>
              <a:t>Cathet</a:t>
            </a:r>
            <a:r>
              <a:rPr lang="en-US" sz="1200" kern="1200" cap="none" spc="-1" dirty="0">
                <a:solidFill>
                  <a:schemeClr val="bg1"/>
                </a:solidFill>
              </a:rPr>
              <a:t> Cardio </a:t>
            </a:r>
            <a:r>
              <a:rPr lang="en-US" sz="1200" kern="1200" cap="none" spc="-1" dirty="0" err="1">
                <a:solidFill>
                  <a:schemeClr val="bg1"/>
                </a:solidFill>
              </a:rPr>
              <a:t>Intervent</a:t>
            </a:r>
            <a:r>
              <a:rPr lang="en-US" sz="1200" kern="1200" cap="none" spc="-1" dirty="0">
                <a:solidFill>
                  <a:schemeClr val="bg1"/>
                </a:solidFill>
              </a:rPr>
              <a:t>, Volume: 96, Issue: 4, Pages: 862-870, First published: 14 May 2020, DOI: (10.1002/ccd.28991) </a:t>
            </a:r>
            <a:endParaRPr lang="en-US" sz="1200" b="0" kern="1200" cap="none" spc="-1" dirty="0">
              <a:solidFill>
                <a:schemeClr val="bg1"/>
              </a:solidFill>
            </a:endParaRPr>
          </a:p>
          <a:p>
            <a:endParaRPr lang="en-US" dirty="0"/>
          </a:p>
        </p:txBody>
      </p:sp>
    </p:spTree>
    <p:extLst>
      <p:ext uri="{BB962C8B-B14F-4D97-AF65-F5344CB8AC3E}">
        <p14:creationId xmlns:p14="http://schemas.microsoft.com/office/powerpoint/2010/main" val="4199705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4221-0654-C83A-BA54-D89729E8D678}"/>
              </a:ext>
            </a:extLst>
          </p:cNvPr>
          <p:cNvSpPr>
            <a:spLocks noGrp="1"/>
          </p:cNvSpPr>
          <p:nvPr>
            <p:ph type="title"/>
          </p:nvPr>
        </p:nvSpPr>
        <p:spPr/>
        <p:txBody>
          <a:bodyPr>
            <a:normAutofit fontScale="90000"/>
          </a:bodyPr>
          <a:lstStyle/>
          <a:p>
            <a:r>
              <a:rPr lang="en-US" dirty="0"/>
              <a:t>PCI Registry	</a:t>
            </a:r>
          </a:p>
        </p:txBody>
      </p:sp>
      <p:sp>
        <p:nvSpPr>
          <p:cNvPr id="4" name="Text Placeholder 3">
            <a:extLst>
              <a:ext uri="{FF2B5EF4-FFF2-40B4-BE49-F238E27FC236}">
                <a16:creationId xmlns:a16="http://schemas.microsoft.com/office/drawing/2014/main" id="{93F62093-3961-4480-F85B-36FF6DF32E05}"/>
              </a:ext>
            </a:extLst>
          </p:cNvPr>
          <p:cNvSpPr>
            <a:spLocks noGrp="1"/>
          </p:cNvSpPr>
          <p:nvPr>
            <p:ph type="body" sz="quarter" idx="11"/>
          </p:nvPr>
        </p:nvSpPr>
        <p:spPr/>
        <p:txBody>
          <a:bodyPr/>
          <a:lstStyle/>
          <a:p>
            <a:r>
              <a:rPr lang="en-US" dirty="0"/>
              <a:t>“Participation in a PCI registry that is specifically designed or modified for the ASC setting will be necessary for ongoing quality assurance. …. Registry data should be used to monitor PCI operator and institutional volumes, outcomes and procedural appropriateness”</a:t>
            </a:r>
          </a:p>
        </p:txBody>
      </p:sp>
      <p:sp>
        <p:nvSpPr>
          <p:cNvPr id="3" name="Text Placeholder 2">
            <a:extLst>
              <a:ext uri="{FF2B5EF4-FFF2-40B4-BE49-F238E27FC236}">
                <a16:creationId xmlns:a16="http://schemas.microsoft.com/office/drawing/2014/main" id="{5EF77839-0859-90C2-8A8D-59180DFC3C6E}"/>
              </a:ext>
            </a:extLst>
          </p:cNvPr>
          <p:cNvSpPr>
            <a:spLocks noGrp="1"/>
          </p:cNvSpPr>
          <p:nvPr>
            <p:ph type="body" sz="quarter" idx="10"/>
          </p:nvPr>
        </p:nvSpPr>
        <p:spPr>
          <a:xfrm>
            <a:off x="3378466" y="6287336"/>
            <a:ext cx="8813533" cy="355013"/>
          </a:xfrm>
        </p:spPr>
        <p:txBody>
          <a:bodyPr/>
          <a:lstStyle/>
          <a:p>
            <a:r>
              <a:rPr lang="en-US" sz="1200" kern="1200" cap="none" spc="-1" dirty="0" err="1">
                <a:solidFill>
                  <a:schemeClr val="bg1"/>
                </a:solidFill>
              </a:rPr>
              <a:t>Cathet</a:t>
            </a:r>
            <a:r>
              <a:rPr lang="en-US" sz="1200" kern="1200" cap="none" spc="-1" dirty="0">
                <a:solidFill>
                  <a:schemeClr val="bg1"/>
                </a:solidFill>
              </a:rPr>
              <a:t> Cardio </a:t>
            </a:r>
            <a:r>
              <a:rPr lang="en-US" sz="1200" kern="1200" cap="none" spc="-1" dirty="0" err="1">
                <a:solidFill>
                  <a:schemeClr val="bg1"/>
                </a:solidFill>
              </a:rPr>
              <a:t>Intervent</a:t>
            </a:r>
            <a:r>
              <a:rPr lang="en-US" sz="1200" kern="1200" cap="none" spc="-1" dirty="0">
                <a:solidFill>
                  <a:schemeClr val="bg1"/>
                </a:solidFill>
              </a:rPr>
              <a:t>, Volume: 96, Issue: 4, Pages: 862-870, First published: 14 May 2020, DOI: (10.1002/ccd.28991)</a:t>
            </a:r>
            <a:endParaRPr lang="en-US" sz="1200" dirty="0">
              <a:solidFill>
                <a:schemeClr val="bg1"/>
              </a:solidFill>
            </a:endParaRPr>
          </a:p>
        </p:txBody>
      </p:sp>
    </p:spTree>
    <p:extLst>
      <p:ext uri="{BB962C8B-B14F-4D97-AF65-F5344CB8AC3E}">
        <p14:creationId xmlns:p14="http://schemas.microsoft.com/office/powerpoint/2010/main" val="3109712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23DA-FE60-419F-EA18-802349DB0CAF}"/>
              </a:ext>
            </a:extLst>
          </p:cNvPr>
          <p:cNvSpPr>
            <a:spLocks noGrp="1"/>
          </p:cNvSpPr>
          <p:nvPr>
            <p:ph type="title"/>
          </p:nvPr>
        </p:nvSpPr>
        <p:spPr/>
        <p:txBody>
          <a:bodyPr/>
          <a:lstStyle/>
          <a:p>
            <a:r>
              <a:rPr lang="en-US" dirty="0"/>
              <a:t>Ethical Considerations</a:t>
            </a:r>
          </a:p>
        </p:txBody>
      </p:sp>
      <p:sp>
        <p:nvSpPr>
          <p:cNvPr id="5" name="Rounded Rectangle 4">
            <a:extLst>
              <a:ext uri="{FF2B5EF4-FFF2-40B4-BE49-F238E27FC236}">
                <a16:creationId xmlns:a16="http://schemas.microsoft.com/office/drawing/2014/main" id="{3CC2DE7E-5808-ABFA-0E7A-1E12F25D6D44}"/>
              </a:ext>
            </a:extLst>
          </p:cNvPr>
          <p:cNvSpPr/>
          <p:nvPr/>
        </p:nvSpPr>
        <p:spPr>
          <a:xfrm rot="16200000">
            <a:off x="3639291" y="-1111776"/>
            <a:ext cx="4752331" cy="938433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0293C94-AA0A-FF79-552A-3FD244077473}"/>
              </a:ext>
            </a:extLst>
          </p:cNvPr>
          <p:cNvSpPr txBox="1"/>
          <p:nvPr/>
        </p:nvSpPr>
        <p:spPr>
          <a:xfrm>
            <a:off x="1499844" y="1441344"/>
            <a:ext cx="9031224"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1. Remuneration should not be based on utilization and/or referrals. Neither the ASC, nor other investors, should provide loans to potential new physician investors.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2. Fee splitting is illegal. Payment by a physician to another physician/clinician for referrals should not occur.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3. A robust quality assurance and utilization review program should be implemented to monitor physician self-referral.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4. Referral to the ASC versus hospital should be determined by medical policy developed on evidence- or consensus-based principles.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5. Administrators/management should not pressure physician investors who select alternative sites for patients to receive care.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6. Policies should be developed that support the ability of physicians to care for patients more likely to experience disparities in care based on social demographics and/or insurance status.</a:t>
            </a:r>
          </a:p>
        </p:txBody>
      </p:sp>
      <p:sp>
        <p:nvSpPr>
          <p:cNvPr id="13" name="TextShape 2">
            <a:extLst>
              <a:ext uri="{FF2B5EF4-FFF2-40B4-BE49-F238E27FC236}">
                <a16:creationId xmlns:a16="http://schemas.microsoft.com/office/drawing/2014/main" id="{7EE50621-671A-B3B6-B6DA-F4515BCE1AFF}"/>
              </a:ext>
            </a:extLst>
          </p:cNvPr>
          <p:cNvSpPr txBox="1"/>
          <p:nvPr/>
        </p:nvSpPr>
        <p:spPr>
          <a:xfrm>
            <a:off x="5965272" y="6172301"/>
            <a:ext cx="5931355" cy="332194"/>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Cathet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Cardio </a:t>
            </a:r>
            <a:r>
              <a:rPr kumimoji="0" lang="en-US" sz="800" b="1" i="0" u="none" strike="noStrike" kern="1200" cap="none" spc="-1" normalizeH="0" baseline="0" noProof="0" dirty="0" err="1">
                <a:ln>
                  <a:noFill/>
                </a:ln>
                <a:solidFill>
                  <a:srgbClr val="FFFFFF">
                    <a:lumMod val="50000"/>
                  </a:srgbClr>
                </a:solidFill>
                <a:effectLst/>
                <a:uLnTx/>
                <a:uFillTx/>
                <a:latin typeface="Arial"/>
                <a:cs typeface="Arial"/>
                <a:sym typeface="Arial"/>
              </a:rPr>
              <a:t>Intervent</a:t>
            </a:r>
            <a:r>
              <a:rPr kumimoji="0" lang="en-US" sz="800" b="1" i="0" u="none" strike="noStrike" kern="1200" cap="none" spc="-1" normalizeH="0" baseline="0" noProof="0" dirty="0">
                <a:ln>
                  <a:noFill/>
                </a:ln>
                <a:solidFill>
                  <a:srgbClr val="FFFFFF">
                    <a:lumMod val="50000"/>
                  </a:srgbClr>
                </a:solidFill>
                <a:effectLst/>
                <a:uLnTx/>
                <a:uFillTx/>
                <a:latin typeface="Arial"/>
                <a:cs typeface="Arial"/>
                <a:sym typeface="Arial"/>
              </a:rPr>
              <a:t>, Volume: 96, Issue: 4, Pages: 862-870, First published: 14 May 2020, DOI: (10.1002/ccd.28991) </a:t>
            </a:r>
            <a:endParaRPr kumimoji="0" lang="en-US" sz="800" b="0" i="0" u="none" strike="noStrike" kern="1200" cap="none" spc="-1" normalizeH="0" baseline="0" noProof="0" dirty="0">
              <a:ln>
                <a:noFill/>
              </a:ln>
              <a:solidFill>
                <a:srgbClr val="FFFFFF">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37918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D87D1-BB1A-C03B-8CC6-171E744BA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47128-F39D-22A3-125A-2EB249610504}"/>
              </a:ext>
            </a:extLst>
          </p:cNvPr>
          <p:cNvSpPr>
            <a:spLocks noGrp="1"/>
          </p:cNvSpPr>
          <p:nvPr>
            <p:ph type="title"/>
          </p:nvPr>
        </p:nvSpPr>
        <p:spPr/>
        <p:txBody>
          <a:bodyPr/>
          <a:lstStyle/>
          <a:p>
            <a:r>
              <a:rPr lang="en-US" dirty="0"/>
              <a:t>CAC Membership and Structure Guidelines</a:t>
            </a:r>
          </a:p>
        </p:txBody>
      </p:sp>
      <p:sp>
        <p:nvSpPr>
          <p:cNvPr id="3" name="Text Placeholder 2">
            <a:extLst>
              <a:ext uri="{FF2B5EF4-FFF2-40B4-BE49-F238E27FC236}">
                <a16:creationId xmlns:a16="http://schemas.microsoft.com/office/drawing/2014/main" id="{CB7DD775-AB1C-8538-5D41-990F452E142F}"/>
              </a:ext>
            </a:extLst>
          </p:cNvPr>
          <p:cNvSpPr>
            <a:spLocks noGrp="1"/>
          </p:cNvSpPr>
          <p:nvPr>
            <p:ph type="body" sz="quarter" idx="11"/>
          </p:nvPr>
        </p:nvSpPr>
        <p:spPr>
          <a:xfrm>
            <a:off x="463462" y="941785"/>
            <a:ext cx="11423737" cy="5045358"/>
          </a:xfrm>
          <a:prstGeom prst="rect">
            <a:avLst/>
          </a:prstGeom>
        </p:spPr>
        <p:txBody>
          <a:bodyPr/>
          <a:lstStyle/>
          <a:p>
            <a:r>
              <a:rPr lang="en-US" dirty="0"/>
              <a:t>All members shall comply with section 74 (Code of Ethics) of the Public Officers Law. </a:t>
            </a:r>
          </a:p>
          <a:p>
            <a:r>
              <a:rPr lang="en-US" dirty="0"/>
              <a:t>Members should exercise their duties and responsibilities as Committee members in the public interest of the inhabitants of the state, regardless of their affiliation with, or relationship to, any facility, agency or program, category of provider, or interest group.</a:t>
            </a:r>
          </a:p>
          <a:p>
            <a:pPr marL="342900" indent="-342900">
              <a:buFont typeface="Arial" panose="020B0604020202020204" pitchFamily="34" charset="0"/>
              <a:buChar char="•"/>
            </a:pPr>
            <a:r>
              <a:rPr lang="en-US" dirty="0"/>
              <a:t>A Committee member should endeavor to pursue a course of conduct which will not raise suspicion among the public that they are likely to be engaged in acts that are in violation of his or her trust as a Committee member.</a:t>
            </a:r>
          </a:p>
          <a:p>
            <a:pPr marL="342900" indent="-342900">
              <a:buFont typeface="Arial" panose="020B0604020202020204" pitchFamily="34" charset="0"/>
              <a:buChar char="•"/>
            </a:pPr>
            <a:r>
              <a:rPr lang="en-US" dirty="0"/>
              <a:t>No Committee member should permit their employment to impair their independence of judgment in the exercise of their duties as a Committee member.</a:t>
            </a:r>
          </a:p>
        </p:txBody>
      </p:sp>
    </p:spTree>
    <p:extLst>
      <p:ext uri="{BB962C8B-B14F-4D97-AF65-F5344CB8AC3E}">
        <p14:creationId xmlns:p14="http://schemas.microsoft.com/office/powerpoint/2010/main" val="4140898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EC05-F416-9256-B269-4D84166A0086}"/>
              </a:ext>
            </a:extLst>
          </p:cNvPr>
          <p:cNvSpPr>
            <a:spLocks noGrp="1"/>
          </p:cNvSpPr>
          <p:nvPr>
            <p:ph type="title"/>
          </p:nvPr>
        </p:nvSpPr>
        <p:spPr/>
        <p:txBody>
          <a:bodyPr/>
          <a:lstStyle/>
          <a:p>
            <a:r>
              <a:rPr lang="en-US" dirty="0"/>
              <a:t>Current SCAI Position</a:t>
            </a:r>
          </a:p>
        </p:txBody>
      </p:sp>
      <p:sp>
        <p:nvSpPr>
          <p:cNvPr id="3" name="Content Placeholder 2">
            <a:extLst>
              <a:ext uri="{FF2B5EF4-FFF2-40B4-BE49-F238E27FC236}">
                <a16:creationId xmlns:a16="http://schemas.microsoft.com/office/drawing/2014/main" id="{54885348-6B31-0C03-961C-A5B3D61F626E}"/>
              </a:ext>
            </a:extLst>
          </p:cNvPr>
          <p:cNvSpPr txBox="1">
            <a:spLocks/>
          </p:cNvSpPr>
          <p:nvPr/>
        </p:nvSpPr>
        <p:spPr>
          <a:xfrm>
            <a:off x="478697" y="1210262"/>
            <a:ext cx="11051721" cy="4000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Supportive of laws that allow the performance of PCI in ASC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Expectations for quality are the same as hospital setting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sym typeface="Arial"/>
              </a:rPr>
              <a:t>Safety equipment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sym typeface="Arial"/>
              </a:rPr>
              <a:t>Utilization of adjunctive technologies such as intracoronary imaging and physiology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sym typeface="Arial"/>
              </a:rPr>
              <a:t>Quality assurance program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sym typeface="Arial"/>
              </a:rPr>
              <a:t>Patient selection is important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sym typeface="Arial"/>
              </a:rPr>
              <a:t>Encourage the avoidance of high-risk patients/procedures in the ASC setting, emphasizing physician judgment</a:t>
            </a:r>
          </a:p>
        </p:txBody>
      </p:sp>
      <p:sp>
        <p:nvSpPr>
          <p:cNvPr id="4" name="TextBox 3">
            <a:extLst>
              <a:ext uri="{FF2B5EF4-FFF2-40B4-BE49-F238E27FC236}">
                <a16:creationId xmlns:a16="http://schemas.microsoft.com/office/drawing/2014/main" id="{B3DE4C6D-9E34-8EC1-6A79-FB3D8DB59CF0}"/>
              </a:ext>
            </a:extLst>
          </p:cNvPr>
          <p:cNvSpPr txBox="1"/>
          <p:nvPr/>
        </p:nvSpPr>
        <p:spPr>
          <a:xfrm>
            <a:off x="3213253" y="5907816"/>
            <a:ext cx="8714342"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2"/>
              </a:rPr>
              <a:t>Journal of the Society for Cardiovascular Angiography &amp; Interventions DOI: 0.1016/j.jscai.2022.100560</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5300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150D-BA15-3F4E-C11D-4DBC3338D7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929495-D769-DB24-DF18-4BE5924943B3}"/>
              </a:ext>
            </a:extLst>
          </p:cNvPr>
          <p:cNvSpPr>
            <a:spLocks noGrp="1"/>
          </p:cNvSpPr>
          <p:nvPr>
            <p:ph type="title"/>
          </p:nvPr>
        </p:nvSpPr>
        <p:spPr/>
        <p:txBody>
          <a:bodyPr/>
          <a:lstStyle/>
          <a:p>
            <a:r>
              <a:rPr lang="en-US" dirty="0"/>
              <a:t>NYS Data Review</a:t>
            </a:r>
          </a:p>
        </p:txBody>
      </p:sp>
      <p:sp>
        <p:nvSpPr>
          <p:cNvPr id="2" name="TextBox 1">
            <a:extLst>
              <a:ext uri="{FF2B5EF4-FFF2-40B4-BE49-F238E27FC236}">
                <a16:creationId xmlns:a16="http://schemas.microsoft.com/office/drawing/2014/main" id="{EAFAB333-A998-8083-72AB-3378481C9623}"/>
              </a:ext>
            </a:extLst>
          </p:cNvPr>
          <p:cNvSpPr txBox="1"/>
          <p:nvPr/>
        </p:nvSpPr>
        <p:spPr>
          <a:xfrm>
            <a:off x="514350" y="4314825"/>
            <a:ext cx="11355841" cy="2103589"/>
          </a:xfrm>
          <a:prstGeom prst="rect">
            <a:avLst/>
          </a:prstGeom>
          <a:noFill/>
        </p:spPr>
        <p:txBody>
          <a:bodyPr wrap="square" rtlCol="0">
            <a:spAutoFit/>
          </a:bodyPr>
          <a:lstStyle/>
          <a:p>
            <a:pPr algn="ctr"/>
            <a:r>
              <a:rPr lang="en-US" dirty="0">
                <a:solidFill>
                  <a:schemeClr val="bg1"/>
                </a:solidFill>
              </a:rPr>
              <a:t>Kimberly S. Cozzens, MA</a:t>
            </a:r>
          </a:p>
          <a:p>
            <a:pPr algn="ctr"/>
            <a:r>
              <a:rPr lang="en-US" dirty="0">
                <a:solidFill>
                  <a:schemeClr val="bg1"/>
                </a:solidFill>
              </a:rPr>
              <a:t>Director, Cardiac Services Program</a:t>
            </a:r>
          </a:p>
          <a:p>
            <a:pPr algn="ctr"/>
            <a:r>
              <a:rPr lang="en-US" dirty="0">
                <a:solidFill>
                  <a:schemeClr val="bg1"/>
                </a:solidFill>
              </a:rPr>
              <a:t>Research Assistant Professor, Health Policy Management &amp; Behavior</a:t>
            </a:r>
          </a:p>
          <a:p>
            <a:pPr algn="ctr"/>
            <a:r>
              <a:rPr lang="en-US" dirty="0">
                <a:solidFill>
                  <a:schemeClr val="bg1"/>
                </a:solidFill>
              </a:rPr>
              <a:t>College of Integrated Health Sciences</a:t>
            </a:r>
          </a:p>
          <a:p>
            <a:pPr algn="ctr"/>
            <a:r>
              <a:rPr lang="en-US" dirty="0">
                <a:solidFill>
                  <a:schemeClr val="bg1"/>
                </a:solidFill>
              </a:rPr>
              <a:t>University at Albany</a:t>
            </a:r>
          </a:p>
          <a:p>
            <a:pPr algn="ctr"/>
            <a:endParaRPr lang="en-US" dirty="0"/>
          </a:p>
          <a:p>
            <a:pPr algn="ctr"/>
            <a:endParaRPr lang="en-US" dirty="0"/>
          </a:p>
        </p:txBody>
      </p:sp>
    </p:spTree>
    <p:extLst>
      <p:ext uri="{BB962C8B-B14F-4D97-AF65-F5344CB8AC3E}">
        <p14:creationId xmlns:p14="http://schemas.microsoft.com/office/powerpoint/2010/main" val="2359067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4456-49F4-8EBF-EEDC-270DF19EC36A}"/>
              </a:ext>
            </a:extLst>
          </p:cNvPr>
          <p:cNvSpPr>
            <a:spLocks noGrp="1"/>
          </p:cNvSpPr>
          <p:nvPr>
            <p:ph type="title"/>
          </p:nvPr>
        </p:nvSpPr>
        <p:spPr/>
        <p:txBody>
          <a:bodyPr/>
          <a:lstStyle/>
          <a:p>
            <a:r>
              <a:rPr lang="en-US" dirty="0"/>
              <a:t>Identifying Potential ASC PCI COHORT</a:t>
            </a:r>
          </a:p>
        </p:txBody>
      </p:sp>
      <p:sp>
        <p:nvSpPr>
          <p:cNvPr id="4" name="Text Placeholder 3">
            <a:extLst>
              <a:ext uri="{FF2B5EF4-FFF2-40B4-BE49-F238E27FC236}">
                <a16:creationId xmlns:a16="http://schemas.microsoft.com/office/drawing/2014/main" id="{4B586B06-D0D5-0096-8C2A-D219EB873EDA}"/>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NYS Percutaneous Coronary Interventions Reporting System (PCIRS) – clinical registry for PCIs performed in NYS  </a:t>
            </a:r>
          </a:p>
          <a:p>
            <a:pPr marL="777240" lvl="1" indent="-342900"/>
            <a:r>
              <a:rPr lang="en-US" dirty="0"/>
              <a:t>Audited for risk factor accuracy and completeness</a:t>
            </a:r>
          </a:p>
          <a:p>
            <a:pPr marL="777240" lvl="1" indent="-342900"/>
            <a:r>
              <a:rPr lang="en-US" dirty="0"/>
              <a:t>Matched to NYS Vital Statistics for out-of-hospital mortality</a:t>
            </a:r>
          </a:p>
          <a:p>
            <a:pPr marL="342900" indent="-342900">
              <a:buFont typeface="Arial" panose="020B0604020202020204" pitchFamily="34" charset="0"/>
              <a:buChar char="•"/>
            </a:pPr>
            <a:r>
              <a:rPr lang="en-US" dirty="0"/>
              <a:t>Applied SCAI guidance to PCIRS data to estimate the cohort of patients that may be eligible for PCI in Ambulatory Surgery Centers</a:t>
            </a:r>
          </a:p>
          <a:p>
            <a:pPr marL="777240" lvl="1" indent="-342900"/>
            <a:r>
              <a:rPr lang="en-US" dirty="0"/>
              <a:t>2020 SCAI Position Statement on the Performance of PCI in ASC </a:t>
            </a:r>
          </a:p>
          <a:p>
            <a:pPr marL="777240" lvl="1" indent="-342900"/>
            <a:r>
              <a:rPr lang="en-US" dirty="0"/>
              <a:t>2023 SCAI Expert Consensus Statement on PCI without On-Site Surgical Back-up</a:t>
            </a:r>
          </a:p>
        </p:txBody>
      </p:sp>
    </p:spTree>
    <p:extLst>
      <p:ext uri="{BB962C8B-B14F-4D97-AF65-F5344CB8AC3E}">
        <p14:creationId xmlns:p14="http://schemas.microsoft.com/office/powerpoint/2010/main" val="123974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6E6BA-6C41-BF56-2BC6-A295D3147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F8327-2F0E-8617-3A62-DA80272E1BEB}"/>
              </a:ext>
            </a:extLst>
          </p:cNvPr>
          <p:cNvSpPr>
            <a:spLocks noGrp="1"/>
          </p:cNvSpPr>
          <p:nvPr>
            <p:ph type="title"/>
          </p:nvPr>
        </p:nvSpPr>
        <p:spPr/>
        <p:txBody>
          <a:bodyPr/>
          <a:lstStyle/>
          <a:p>
            <a:r>
              <a:rPr lang="en-US" dirty="0"/>
              <a:t>Identifying Potential ASC PCI COHORT</a:t>
            </a:r>
          </a:p>
        </p:txBody>
      </p:sp>
      <p:sp>
        <p:nvSpPr>
          <p:cNvPr id="4" name="Text Placeholder 3">
            <a:extLst>
              <a:ext uri="{FF2B5EF4-FFF2-40B4-BE49-F238E27FC236}">
                <a16:creationId xmlns:a16="http://schemas.microsoft.com/office/drawing/2014/main" id="{19519617-6FBD-DCD7-5B38-47A25428C256}"/>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The data that follows are based on draft recommendations being developed by the CAC Workgroup</a:t>
            </a:r>
          </a:p>
          <a:p>
            <a:r>
              <a:rPr lang="en-US" dirty="0"/>
              <a:t>Limitations</a:t>
            </a:r>
          </a:p>
          <a:p>
            <a:pPr marL="777240" lvl="1" indent="-342900"/>
            <a:r>
              <a:rPr lang="en-US" dirty="0"/>
              <a:t>There are some SCAI criteria for which PCIRS data is not available</a:t>
            </a:r>
          </a:p>
          <a:p>
            <a:pPr marL="1234440" lvl="2"/>
            <a:r>
              <a:rPr lang="en-US" dirty="0"/>
              <a:t>E.g. Severe Contrast Allergy</a:t>
            </a:r>
          </a:p>
          <a:p>
            <a:pPr marL="777240" lvl="1"/>
            <a:r>
              <a:rPr lang="en-US" dirty="0"/>
              <a:t>There are some SCAI criteria for which PCIRS data is an approximation</a:t>
            </a:r>
          </a:p>
          <a:p>
            <a:pPr marL="1234440" lvl="2"/>
            <a:r>
              <a:rPr lang="en-US" dirty="0"/>
              <a:t>E.g. Stroke or Transient Ischemic Attack in the past 8 weeks</a:t>
            </a:r>
          </a:p>
          <a:p>
            <a:pPr marL="777240" lvl="1" indent="-342900"/>
            <a:r>
              <a:rPr lang="en-US" dirty="0"/>
              <a:t>As recommendations are finalized, the numbers may change</a:t>
            </a:r>
          </a:p>
          <a:p>
            <a:pPr lvl="1" indent="0">
              <a:buNone/>
            </a:pPr>
            <a:endParaRPr lang="en-US" dirty="0"/>
          </a:p>
        </p:txBody>
      </p:sp>
    </p:spTree>
    <p:extLst>
      <p:ext uri="{BB962C8B-B14F-4D97-AF65-F5344CB8AC3E}">
        <p14:creationId xmlns:p14="http://schemas.microsoft.com/office/powerpoint/2010/main" val="1861307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A3FFA-D8B4-9820-89BF-3B35A01AC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36D03-727E-50DC-8754-916E143E9096}"/>
              </a:ext>
            </a:extLst>
          </p:cNvPr>
          <p:cNvSpPr>
            <a:spLocks noGrp="1"/>
          </p:cNvSpPr>
          <p:nvPr>
            <p:ph type="title"/>
          </p:nvPr>
        </p:nvSpPr>
        <p:spPr/>
        <p:txBody>
          <a:bodyPr/>
          <a:lstStyle/>
          <a:p>
            <a:r>
              <a:rPr lang="en-US" dirty="0"/>
              <a:t>Estimating PCI in ASC Cohort, DRAFT</a:t>
            </a:r>
          </a:p>
        </p:txBody>
      </p:sp>
      <p:graphicFrame>
        <p:nvGraphicFramePr>
          <p:cNvPr id="6" name="Table 5">
            <a:extLst>
              <a:ext uri="{FF2B5EF4-FFF2-40B4-BE49-F238E27FC236}">
                <a16:creationId xmlns:a16="http://schemas.microsoft.com/office/drawing/2014/main" id="{506BD9BF-1652-4785-A02F-C0D8CA22DA76}"/>
              </a:ext>
            </a:extLst>
          </p:cNvPr>
          <p:cNvGraphicFramePr>
            <a:graphicFrameLocks noGrp="1"/>
          </p:cNvGraphicFramePr>
          <p:nvPr>
            <p:extLst>
              <p:ext uri="{D42A27DB-BD31-4B8C-83A1-F6EECF244321}">
                <p14:modId xmlns:p14="http://schemas.microsoft.com/office/powerpoint/2010/main" val="1182204878"/>
              </p:ext>
            </p:extLst>
          </p:nvPr>
        </p:nvGraphicFramePr>
        <p:xfrm>
          <a:off x="914399" y="1141450"/>
          <a:ext cx="10648334" cy="4248963"/>
        </p:xfrm>
        <a:graphic>
          <a:graphicData uri="http://schemas.openxmlformats.org/drawingml/2006/table">
            <a:tbl>
              <a:tblPr firstRow="1" firstCol="1" bandRow="1">
                <a:tableStyleId>{073A0DAA-6AF3-43AB-8588-CEC1D06C72B9}</a:tableStyleId>
              </a:tblPr>
              <a:tblGrid>
                <a:gridCol w="2402082">
                  <a:extLst>
                    <a:ext uri="{9D8B030D-6E8A-4147-A177-3AD203B41FA5}">
                      <a16:colId xmlns:a16="http://schemas.microsoft.com/office/drawing/2014/main" val="958656358"/>
                    </a:ext>
                  </a:extLst>
                </a:gridCol>
                <a:gridCol w="2309390">
                  <a:extLst>
                    <a:ext uri="{9D8B030D-6E8A-4147-A177-3AD203B41FA5}">
                      <a16:colId xmlns:a16="http://schemas.microsoft.com/office/drawing/2014/main" val="1501265439"/>
                    </a:ext>
                  </a:extLst>
                </a:gridCol>
                <a:gridCol w="2402082">
                  <a:extLst>
                    <a:ext uri="{9D8B030D-6E8A-4147-A177-3AD203B41FA5}">
                      <a16:colId xmlns:a16="http://schemas.microsoft.com/office/drawing/2014/main" val="2700750038"/>
                    </a:ext>
                  </a:extLst>
                </a:gridCol>
                <a:gridCol w="1767390">
                  <a:extLst>
                    <a:ext uri="{9D8B030D-6E8A-4147-A177-3AD203B41FA5}">
                      <a16:colId xmlns:a16="http://schemas.microsoft.com/office/drawing/2014/main" val="1441618872"/>
                    </a:ext>
                  </a:extLst>
                </a:gridCol>
                <a:gridCol w="1767390">
                  <a:extLst>
                    <a:ext uri="{9D8B030D-6E8A-4147-A177-3AD203B41FA5}">
                      <a16:colId xmlns:a16="http://schemas.microsoft.com/office/drawing/2014/main" val="4060839081"/>
                    </a:ext>
                  </a:extLst>
                </a:gridCol>
              </a:tblGrid>
              <a:tr h="298641">
                <a:tc gridSpan="3">
                  <a:txBody>
                    <a:bodyPr/>
                    <a:lstStyle/>
                    <a:p>
                      <a:pPr marL="0" marR="0" algn="ctr">
                        <a:lnSpc>
                          <a:spcPct val="107000"/>
                        </a:lnSpc>
                        <a:spcAft>
                          <a:spcPts val="800"/>
                        </a:spcAft>
                        <a:buNone/>
                      </a:pPr>
                      <a:r>
                        <a:rPr lang="en-US" sz="2000" dirty="0">
                          <a:effectLst/>
                        </a:rPr>
                        <a:t>Candidates: Patient for planned Cath/PCI</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tc>
                <a:tc hMerge="1">
                  <a:txBody>
                    <a:bodyPr/>
                    <a:lstStyle/>
                    <a:p>
                      <a:endParaRPr lang="en-US"/>
                    </a:p>
                  </a:txBody>
                  <a:tcPr/>
                </a:tc>
                <a:tc hMerge="1">
                  <a:txBody>
                    <a:bodyPr/>
                    <a:lstStyle/>
                    <a:p>
                      <a:endParaRPr lang="en-US"/>
                    </a:p>
                  </a:txBody>
                  <a:tcPr/>
                </a:tc>
                <a:tc gridSpan="2">
                  <a:txBody>
                    <a:bodyPr/>
                    <a:lstStyle/>
                    <a:p>
                      <a:pPr marL="0" marR="0" algn="ctr">
                        <a:lnSpc>
                          <a:spcPct val="107000"/>
                        </a:lnSpc>
                        <a:spcAft>
                          <a:spcPts val="800"/>
                        </a:spcAft>
                        <a:buNone/>
                      </a:pPr>
                      <a:r>
                        <a:rPr lang="en-US" sz="2000" dirty="0">
                          <a:effectLst/>
                        </a:rPr>
                        <a:t>2022 PCIRS Records</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tc>
                <a:tc hMerge="1">
                  <a:txBody>
                    <a:bodyPr/>
                    <a:lstStyle/>
                    <a:p>
                      <a:endParaRPr lang="en-US"/>
                    </a:p>
                  </a:txBody>
                  <a:tcPr/>
                </a:tc>
                <a:extLst>
                  <a:ext uri="{0D108BD9-81ED-4DB2-BD59-A6C34878D82A}">
                    <a16:rowId xmlns:a16="http://schemas.microsoft.com/office/drawing/2014/main" val="1885129487"/>
                  </a:ext>
                </a:extLst>
              </a:tr>
              <a:tr h="371547">
                <a:tc gridSpan="2">
                  <a:txBody>
                    <a:bodyPr/>
                    <a:lstStyle/>
                    <a:p>
                      <a:pPr marL="0" marR="0" algn="ctr">
                        <a:lnSpc>
                          <a:spcPct val="107000"/>
                        </a:lnSpc>
                        <a:spcAft>
                          <a:spcPts val="800"/>
                        </a:spcAft>
                        <a:buNone/>
                      </a:pPr>
                      <a:r>
                        <a:rPr lang="en-US" sz="2000" dirty="0">
                          <a:effectLst/>
                        </a:rPr>
                        <a:t>Exclusions per SCAI Guidance</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hMerge="1">
                  <a:txBody>
                    <a:bodyPr/>
                    <a:lstStyle/>
                    <a:p>
                      <a:endParaRPr lang="en-US"/>
                    </a:p>
                  </a:txBody>
                  <a:tcPr/>
                </a:tc>
                <a:tc rowSpan="2">
                  <a:txBody>
                    <a:bodyPr/>
                    <a:lstStyle/>
                    <a:p>
                      <a:pPr marL="0" marR="0" algn="ctr">
                        <a:lnSpc>
                          <a:spcPct val="107000"/>
                        </a:lnSpc>
                        <a:spcAft>
                          <a:spcPts val="800"/>
                        </a:spcAft>
                        <a:buNone/>
                      </a:pPr>
                      <a:r>
                        <a:rPr lang="en-US" sz="2000" b="1" dirty="0">
                          <a:solidFill>
                            <a:schemeClr val="tx1"/>
                          </a:solidFill>
                          <a:effectLst/>
                        </a:rPr>
                        <a:t>PCIRS Data Element</a:t>
                      </a:r>
                      <a:endParaRPr lang="en-US" sz="20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rowSpan="2">
                  <a:txBody>
                    <a:bodyPr/>
                    <a:lstStyle/>
                    <a:p>
                      <a:pPr marL="0" marR="0" algn="ctr">
                        <a:lnSpc>
                          <a:spcPct val="107000"/>
                        </a:lnSpc>
                        <a:spcAft>
                          <a:spcPts val="800"/>
                        </a:spcAft>
                        <a:buNone/>
                      </a:pPr>
                      <a:r>
                        <a:rPr lang="en-US" sz="2000" b="1" i="0" u="none" strike="noStrike" cap="none" dirty="0">
                          <a:solidFill>
                            <a:schemeClr val="tx1"/>
                          </a:solidFill>
                          <a:effectLst/>
                          <a:latin typeface="+mn-lt"/>
                          <a:ea typeface="+mn-ea"/>
                          <a:cs typeface="+mn-cs"/>
                          <a:sym typeface="Arial"/>
                        </a:rPr>
                        <a:t># of patients </a:t>
                      </a:r>
                      <a:r>
                        <a:rPr lang="en-US" sz="1800" b="1" i="0" u="none" strike="noStrike" cap="none" dirty="0">
                          <a:solidFill>
                            <a:schemeClr val="tx1"/>
                          </a:solidFill>
                          <a:effectLst/>
                          <a:latin typeface="+mn-lt"/>
                          <a:ea typeface="+mn-ea"/>
                          <a:cs typeface="+mn-cs"/>
                          <a:sym typeface="Arial"/>
                        </a:rPr>
                        <a:t>(Start: </a:t>
                      </a:r>
                      <a:r>
                        <a:rPr lang="en-US" sz="1800" b="1" dirty="0">
                          <a:solidFill>
                            <a:schemeClr val="tx1"/>
                          </a:solidFill>
                          <a:effectLst/>
                        </a:rPr>
                        <a:t>48,647)</a:t>
                      </a:r>
                      <a:r>
                        <a:rPr lang="en-US" sz="2000" b="1" dirty="0">
                          <a:solidFill>
                            <a:schemeClr val="tx1"/>
                          </a:solidFill>
                          <a:effectLst/>
                        </a:rPr>
                        <a:t> </a:t>
                      </a:r>
                    </a:p>
                  </a:txBody>
                  <a:tcPr marL="54810" marR="54810" marT="0" marB="0" anchor="b">
                    <a:solidFill>
                      <a:srgbClr val="8B7FA1"/>
                    </a:solidFill>
                  </a:tcPr>
                </a:tc>
                <a:tc rowSpan="2">
                  <a:txBody>
                    <a:bodyPr/>
                    <a:lstStyle/>
                    <a:p>
                      <a:pPr marL="0" marR="0" algn="ctr">
                        <a:lnSpc>
                          <a:spcPct val="107000"/>
                        </a:lnSpc>
                        <a:spcAft>
                          <a:spcPts val="800"/>
                        </a:spcAft>
                        <a:buNone/>
                      </a:pPr>
                      <a:endParaRPr lang="en-US" sz="2000" b="1" dirty="0">
                        <a:solidFill>
                          <a:schemeClr val="tx1"/>
                        </a:solidFill>
                        <a:effectLst/>
                      </a:endParaRPr>
                    </a:p>
                    <a:p>
                      <a:pPr marL="0" marR="0" algn="ctr">
                        <a:lnSpc>
                          <a:spcPct val="107000"/>
                        </a:lnSpc>
                        <a:spcAft>
                          <a:spcPts val="800"/>
                        </a:spcAft>
                        <a:buNone/>
                      </a:pPr>
                      <a:r>
                        <a:rPr lang="en-US" sz="2000" b="1" dirty="0">
                          <a:solidFill>
                            <a:schemeClr val="tx1"/>
                          </a:solidFill>
                          <a:effectLst/>
                        </a:rPr>
                        <a:t># left </a:t>
                      </a:r>
                      <a:endParaRPr lang="en-US" sz="20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extLst>
                  <a:ext uri="{0D108BD9-81ED-4DB2-BD59-A6C34878D82A}">
                    <a16:rowId xmlns:a16="http://schemas.microsoft.com/office/drawing/2014/main" val="1910077902"/>
                  </a:ext>
                </a:extLst>
              </a:tr>
              <a:tr h="0">
                <a:tc>
                  <a:txBody>
                    <a:bodyPr/>
                    <a:lstStyle/>
                    <a:p>
                      <a:pPr marL="0" marR="0" algn="ctr">
                        <a:lnSpc>
                          <a:spcPct val="107000"/>
                        </a:lnSpc>
                        <a:spcAft>
                          <a:spcPts val="800"/>
                        </a:spcAft>
                        <a:buNone/>
                      </a:pPr>
                      <a:r>
                        <a:rPr lang="en-US" sz="2000" dirty="0">
                          <a:effectLst/>
                        </a:rPr>
                        <a:t>PCI w/out On-Site Surgery (2023)</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a:txBody>
                    <a:bodyPr/>
                    <a:lstStyle/>
                    <a:p>
                      <a:pPr marL="0" marR="0" algn="ctr">
                        <a:lnSpc>
                          <a:spcPct val="107000"/>
                        </a:lnSpc>
                        <a:spcAft>
                          <a:spcPts val="800"/>
                        </a:spcAft>
                        <a:buNone/>
                      </a:pPr>
                      <a:r>
                        <a:rPr lang="en-US" sz="2000" b="1" dirty="0">
                          <a:solidFill>
                            <a:schemeClr val="tx1"/>
                          </a:solidFill>
                          <a:effectLst/>
                        </a:rPr>
                        <a:t>PCI in ASC (2020)</a:t>
                      </a:r>
                      <a:endParaRPr lang="en-US" sz="20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vMerge="1">
                  <a:txBody>
                    <a:bodyPr/>
                    <a:lstStyle/>
                    <a:p>
                      <a:endParaRPr lang="en-US"/>
                    </a:p>
                  </a:txBody>
                  <a:tcPr/>
                </a:tc>
                <a:tc vMerge="1">
                  <a:txBody>
                    <a:bodyPr/>
                    <a:lstStyle/>
                    <a:p>
                      <a:endParaRPr dirty="0"/>
                    </a:p>
                  </a:txBody>
                  <a:tcPr marL="54810" marR="54810" marT="0" marB="0" anchor="b">
                    <a:solidFill>
                      <a:srgbClr val="8B7FA1"/>
                    </a:solidFill>
                  </a:tcPr>
                </a:tc>
                <a:tc vMerge="1">
                  <a:txBody>
                    <a:bodyPr/>
                    <a:lstStyle/>
                    <a:p>
                      <a:endParaRPr dirty="0"/>
                    </a:p>
                  </a:txBody>
                  <a:tcPr marL="54810" marR="54810" marT="0" marB="0" anchor="b">
                    <a:solidFill>
                      <a:srgbClr val="8B7FA1"/>
                    </a:solidFill>
                  </a:tcPr>
                </a:tc>
                <a:extLst>
                  <a:ext uri="{0D108BD9-81ED-4DB2-BD59-A6C34878D82A}">
                    <a16:rowId xmlns:a16="http://schemas.microsoft.com/office/drawing/2014/main" val="2108249911"/>
                  </a:ext>
                </a:extLst>
              </a:tr>
              <a:tr h="265504">
                <a:tc gridSpan="5">
                  <a:txBody>
                    <a:bodyPr/>
                    <a:lstStyle/>
                    <a:p>
                      <a:pPr marL="0" marR="0" algn="ctr">
                        <a:lnSpc>
                          <a:spcPct val="107000"/>
                        </a:lnSpc>
                        <a:spcAft>
                          <a:spcPts val="800"/>
                        </a:spcAft>
                        <a:buNone/>
                      </a:pPr>
                      <a:r>
                        <a:rPr lang="en-US" sz="1600">
                          <a:effectLst/>
                        </a:rPr>
                        <a:t>Complex Comorbidity / Patient Condition</a:t>
                      </a:r>
                      <a:endParaRPr lang="en-US" sz="160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595162"/>
                  </a:ext>
                </a:extLst>
              </a:tr>
              <a:tr h="265504">
                <a:tc rowSpan="5">
                  <a:txBody>
                    <a:bodyPr/>
                    <a:lstStyle/>
                    <a:p>
                      <a:pPr marL="0" marR="0" algn="ctr">
                        <a:lnSpc>
                          <a:spcPct val="107000"/>
                        </a:lnSpc>
                        <a:spcAft>
                          <a:spcPts val="800"/>
                        </a:spcAft>
                        <a:buNone/>
                      </a:pPr>
                      <a:r>
                        <a:rPr lang="en-US" sz="1800" b="0" i="0" u="none" strike="noStrike" cap="none" dirty="0">
                          <a:solidFill>
                            <a:schemeClr val="dk1"/>
                          </a:solidFill>
                          <a:effectLst/>
                          <a:latin typeface="+mn-lt"/>
                          <a:ea typeface="+mn-ea"/>
                          <a:cs typeface="+mn-cs"/>
                          <a:sym typeface="Arial"/>
                        </a:rPr>
                        <a:t>Not suitable for planned PCI</a:t>
                      </a:r>
                    </a:p>
                    <a:p>
                      <a:pPr marL="0" marR="0">
                        <a:lnSpc>
                          <a:spcPct val="107000"/>
                        </a:lnSpc>
                        <a:spcAft>
                          <a:spcPts val="800"/>
                        </a:spcAft>
                        <a:buNone/>
                      </a:pPr>
                      <a:r>
                        <a:rPr lang="en-US" sz="1800" dirty="0">
                          <a:effectLst/>
                        </a:rPr>
                        <a:t>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solidFill>
                      <a:schemeClr val="bg2">
                        <a:lumMod val="20000"/>
                        <a:lumOff val="80000"/>
                      </a:schemeClr>
                    </a:solidFill>
                  </a:tcPr>
                </a:tc>
                <a:tc rowSpan="5">
                  <a:txBody>
                    <a:bodyPr/>
                    <a:lstStyle/>
                    <a:p>
                      <a:pPr marL="0" marR="0" algn="ctr">
                        <a:lnSpc>
                          <a:spcPct val="107000"/>
                        </a:lnSpc>
                        <a:spcAft>
                          <a:spcPts val="800"/>
                        </a:spcAft>
                        <a:buNone/>
                      </a:pPr>
                      <a:r>
                        <a:rPr lang="en-US" sz="1800" dirty="0">
                          <a:effectLst/>
                        </a:rPr>
                        <a:t>Any </a:t>
                      </a:r>
                      <a:r>
                        <a:rPr lang="en-US" sz="1800" u="sng" dirty="0">
                          <a:effectLst/>
                        </a:rPr>
                        <a:t>cardiac</a:t>
                      </a:r>
                      <a:r>
                        <a:rPr lang="en-US" sz="1800" dirty="0">
                          <a:effectLst/>
                        </a:rPr>
                        <a:t> or noncardiac signs of clinical instability</a:t>
                      </a:r>
                    </a:p>
                    <a:p>
                      <a:pPr marL="0" marR="0" algn="ctr">
                        <a:lnSpc>
                          <a:spcPct val="107000"/>
                        </a:lnSpc>
                        <a:spcAft>
                          <a:spcPts val="800"/>
                        </a:spcAft>
                        <a:buNone/>
                      </a:pPr>
                      <a:r>
                        <a:rPr lang="en-US" sz="1800" dirty="0">
                          <a:effectLst/>
                        </a:rPr>
                        <a:t>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solidFill>
                      <a:schemeClr val="bg2">
                        <a:lumMod val="20000"/>
                        <a:lumOff val="80000"/>
                      </a:schemeClr>
                    </a:solidFill>
                  </a:tcPr>
                </a:tc>
                <a:tc>
                  <a:txBody>
                    <a:bodyPr/>
                    <a:lstStyle/>
                    <a:p>
                      <a:pPr marL="0" marR="0" algn="ctr">
                        <a:lnSpc>
                          <a:spcPct val="107000"/>
                        </a:lnSpc>
                        <a:spcAft>
                          <a:spcPts val="800"/>
                        </a:spcAft>
                        <a:buNone/>
                      </a:pPr>
                      <a:r>
                        <a:rPr lang="en-US" sz="1800" dirty="0">
                          <a:solidFill>
                            <a:srgbClr val="212121"/>
                          </a:solidFill>
                          <a:effectLst/>
                        </a:rPr>
                        <a:t>Anoxic Brain Injury</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129</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48,518</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4056491752"/>
                  </a:ext>
                </a:extLst>
              </a:tr>
              <a:tr h="265504">
                <a:tc vMerge="1">
                  <a:txBody>
                    <a:bodyPr/>
                    <a:lstStyle/>
                    <a:p>
                      <a:endParaRPr lang="en-US"/>
                    </a:p>
                  </a:txBody>
                  <a:tcPr/>
                </a:tc>
                <a:tc vMerge="1">
                  <a:txBody>
                    <a:bodyPr/>
                    <a:lstStyle/>
                    <a:p>
                      <a:endParaRPr lang="en-US"/>
                    </a:p>
                  </a:txBody>
                  <a:tcPr/>
                </a:tc>
                <a:tc>
                  <a:txBody>
                    <a:bodyPr/>
                    <a:lstStyle/>
                    <a:p>
                      <a:pPr marL="0" marR="0" algn="ctr">
                        <a:lnSpc>
                          <a:spcPct val="107000"/>
                        </a:lnSpc>
                        <a:spcAft>
                          <a:spcPts val="800"/>
                        </a:spcAft>
                        <a:buNone/>
                      </a:pPr>
                      <a:r>
                        <a:rPr lang="en-US" sz="1800" dirty="0">
                          <a:solidFill>
                            <a:srgbClr val="212121"/>
                          </a:solidFill>
                          <a:effectLst/>
                        </a:rPr>
                        <a:t>Refractory Shock</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381</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48,137</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1873545178"/>
                  </a:ext>
                </a:extLst>
              </a:tr>
              <a:tr h="391438">
                <a:tc vMerge="1">
                  <a:txBody>
                    <a:bodyPr/>
                    <a:lstStyle/>
                    <a:p>
                      <a:endParaRPr lang="en-US"/>
                    </a:p>
                  </a:txBody>
                  <a:tcPr/>
                </a:tc>
                <a:tc vMerge="1">
                  <a:txBody>
                    <a:bodyPr/>
                    <a:lstStyle/>
                    <a:p>
                      <a:endParaRPr lang="en-US"/>
                    </a:p>
                  </a:txBody>
                  <a:tcPr/>
                </a:tc>
                <a:tc>
                  <a:txBody>
                    <a:bodyPr/>
                    <a:lstStyle/>
                    <a:p>
                      <a:pPr marL="0" marR="0" algn="ctr">
                        <a:lnSpc>
                          <a:spcPct val="107000"/>
                        </a:lnSpc>
                        <a:spcAft>
                          <a:spcPts val="800"/>
                        </a:spcAft>
                        <a:buNone/>
                      </a:pPr>
                      <a:r>
                        <a:rPr lang="en-US" sz="1800" dirty="0">
                          <a:solidFill>
                            <a:srgbClr val="212121"/>
                          </a:solidFill>
                          <a:effectLst/>
                        </a:rPr>
                        <a:t>Non-refractory Shock </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307</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47,830</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4007070739"/>
                  </a:ext>
                </a:extLst>
              </a:tr>
              <a:tr h="265504">
                <a:tc vMerge="1">
                  <a:txBody>
                    <a:bodyPr/>
                    <a:lstStyle/>
                    <a:p>
                      <a:endParaRPr lang="en-US"/>
                    </a:p>
                  </a:txBody>
                  <a:tcPr/>
                </a:tc>
                <a:tc vMerge="1">
                  <a:txBody>
                    <a:bodyPr/>
                    <a:lstStyle/>
                    <a:p>
                      <a:endParaRPr lang="en-US"/>
                    </a:p>
                  </a:txBody>
                  <a:tcPr/>
                </a:tc>
                <a:tc>
                  <a:txBody>
                    <a:bodyPr/>
                    <a:lstStyle/>
                    <a:p>
                      <a:pPr marL="0" marR="0" algn="ctr">
                        <a:lnSpc>
                          <a:spcPct val="107000"/>
                        </a:lnSpc>
                        <a:spcAft>
                          <a:spcPts val="800"/>
                        </a:spcAft>
                        <a:buNone/>
                      </a:pPr>
                      <a:r>
                        <a:rPr lang="en-US" sz="1800" dirty="0">
                          <a:solidFill>
                            <a:srgbClr val="212121"/>
                          </a:solidFill>
                          <a:effectLst/>
                        </a:rPr>
                        <a:t>Cardiac Arrest  </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442</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47,388</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2976869069"/>
                  </a:ext>
                </a:extLst>
              </a:tr>
              <a:tr h="592209">
                <a:tc vMerge="1">
                  <a:txBody>
                    <a:bodyPr/>
                    <a:lstStyle/>
                    <a:p>
                      <a:endParaRPr lang="en-US"/>
                    </a:p>
                  </a:txBody>
                  <a:tcPr/>
                </a:tc>
                <a:tc vMerge="1">
                  <a:txBody>
                    <a:bodyPr/>
                    <a:lstStyle/>
                    <a:p>
                      <a:endParaRPr lang="en-US"/>
                    </a:p>
                  </a:txBody>
                  <a:tcPr/>
                </a:tc>
                <a:tc>
                  <a:txBody>
                    <a:bodyPr/>
                    <a:lstStyle/>
                    <a:p>
                      <a:pPr marL="0" marR="0" algn="ctr">
                        <a:lnSpc>
                          <a:spcPct val="107000"/>
                        </a:lnSpc>
                        <a:spcAft>
                          <a:spcPts val="800"/>
                        </a:spcAft>
                        <a:buNone/>
                      </a:pPr>
                      <a:r>
                        <a:rPr lang="en-US" sz="1800" dirty="0">
                          <a:solidFill>
                            <a:srgbClr val="212121"/>
                          </a:solidFill>
                          <a:effectLst/>
                        </a:rPr>
                        <a:t>Malignant Ventricular Arrhythmia</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200</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47,188</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2253170418"/>
                  </a:ext>
                </a:extLst>
              </a:tr>
              <a:tr h="545669">
                <a:tc rowSpan="2">
                  <a:txBody>
                    <a:bodyPr/>
                    <a:lstStyle/>
                    <a:p>
                      <a:pPr marL="0" marR="0" algn="ctr">
                        <a:lnSpc>
                          <a:spcPct val="107000"/>
                        </a:lnSpc>
                        <a:spcAft>
                          <a:spcPts val="800"/>
                        </a:spcAft>
                        <a:buNone/>
                      </a:pPr>
                      <a:r>
                        <a:rPr lang="en-US" sz="1800" b="0" i="0" u="none" strike="noStrike" cap="none" dirty="0">
                          <a:solidFill>
                            <a:schemeClr val="dk1"/>
                          </a:solidFill>
                          <a:effectLst/>
                          <a:latin typeface="+mn-lt"/>
                          <a:ea typeface="+mn-ea"/>
                          <a:cs typeface="+mn-cs"/>
                          <a:sym typeface="Arial"/>
                        </a:rPr>
                        <a:t>Acute Coronary Syndrome</a:t>
                      </a:r>
                    </a:p>
                  </a:txBody>
                  <a:tcPr marL="54810" marR="54810" marT="0" marB="0" anchor="ctr">
                    <a:solidFill>
                      <a:schemeClr val="bg2">
                        <a:lumMod val="20000"/>
                        <a:lumOff val="80000"/>
                      </a:schemeClr>
                    </a:solidFill>
                  </a:tcPr>
                </a:tc>
                <a:tc rowSpan="2">
                  <a:txBody>
                    <a:bodyPr/>
                    <a:lstStyle/>
                    <a:p>
                      <a:pPr marL="0" marR="0" algn="ctr">
                        <a:lnSpc>
                          <a:spcPct val="107000"/>
                        </a:lnSpc>
                        <a:spcAft>
                          <a:spcPts val="800"/>
                        </a:spcAft>
                        <a:buNone/>
                      </a:pPr>
                      <a:r>
                        <a:rPr lang="en-US" sz="1800" dirty="0">
                          <a:effectLst/>
                        </a:rPr>
                        <a:t>Acute Coronary Syndrome</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solidFill>
                      <a:schemeClr val="bg2">
                        <a:lumMod val="20000"/>
                        <a:lumOff val="80000"/>
                      </a:schemeClr>
                    </a:solidFill>
                  </a:tcPr>
                </a:tc>
                <a:tc>
                  <a:txBody>
                    <a:bodyPr/>
                    <a:lstStyle/>
                    <a:p>
                      <a:pPr marL="0" marR="0" algn="ctr">
                        <a:lnSpc>
                          <a:spcPct val="107000"/>
                        </a:lnSpc>
                        <a:spcAft>
                          <a:spcPts val="800"/>
                        </a:spcAft>
                        <a:buNone/>
                      </a:pPr>
                      <a:r>
                        <a:rPr lang="en-US" sz="1800" dirty="0">
                          <a:solidFill>
                            <a:srgbClr val="212121"/>
                          </a:solidFill>
                          <a:effectLst/>
                        </a:rPr>
                        <a:t>Previous MI within 7 days*</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14,859</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32,329</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1058328969"/>
                  </a:ext>
                </a:extLst>
              </a:tr>
              <a:tr h="251167">
                <a:tc vMerge="1">
                  <a:txBody>
                    <a:bodyPr/>
                    <a:lstStyle/>
                    <a:p>
                      <a:endParaRPr lang="en-US"/>
                    </a:p>
                  </a:txBody>
                  <a:tcPr/>
                </a:tc>
                <a:tc vMerge="1">
                  <a:txBody>
                    <a:bodyPr/>
                    <a:lstStyle/>
                    <a:p>
                      <a:endParaRPr lang="en-US"/>
                    </a:p>
                  </a:txBody>
                  <a:tcPr/>
                </a:tc>
                <a:tc>
                  <a:txBody>
                    <a:bodyPr/>
                    <a:lstStyle/>
                    <a:p>
                      <a:pPr marL="0" marR="0" algn="ctr">
                        <a:lnSpc>
                          <a:spcPct val="107000"/>
                        </a:lnSpc>
                        <a:spcAft>
                          <a:spcPts val="800"/>
                        </a:spcAft>
                        <a:buNone/>
                      </a:pPr>
                      <a:r>
                        <a:rPr lang="en-US" sz="1800" dirty="0">
                          <a:solidFill>
                            <a:srgbClr val="212121"/>
                          </a:solidFill>
                          <a:effectLst/>
                        </a:rPr>
                        <a:t>Unstable Angina</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17,403</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rPr>
                        <a:t>14,926</a:t>
                      </a:r>
                      <a:endParaRPr lang="en-US" sz="1800" dirty="0">
                        <a:solidFill>
                          <a:srgbClr val="21212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tc>
                <a:extLst>
                  <a:ext uri="{0D108BD9-81ED-4DB2-BD59-A6C34878D82A}">
                    <a16:rowId xmlns:a16="http://schemas.microsoft.com/office/drawing/2014/main" val="2454540290"/>
                  </a:ext>
                </a:extLst>
              </a:tr>
            </a:tbl>
          </a:graphicData>
        </a:graphic>
      </p:graphicFrame>
      <p:sp>
        <p:nvSpPr>
          <p:cNvPr id="3" name="TextBox 2">
            <a:extLst>
              <a:ext uri="{FF2B5EF4-FFF2-40B4-BE49-F238E27FC236}">
                <a16:creationId xmlns:a16="http://schemas.microsoft.com/office/drawing/2014/main" id="{CA3388D2-C4C2-F475-C740-66C92C282559}"/>
              </a:ext>
            </a:extLst>
          </p:cNvPr>
          <p:cNvSpPr txBox="1"/>
          <p:nvPr/>
        </p:nvSpPr>
        <p:spPr>
          <a:xfrm>
            <a:off x="2521974" y="6032091"/>
            <a:ext cx="948561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Arial"/>
                <a:cs typeface="Arial"/>
                <a:sym typeface="Arial"/>
              </a:rPr>
              <a:t>Source: NYS Percutaneous Coronary Interventions Reporting System (PCIRS), 2022 Discharges, Draft</a:t>
            </a:r>
          </a:p>
        </p:txBody>
      </p:sp>
      <p:sp>
        <p:nvSpPr>
          <p:cNvPr id="4" name="TextBox 3">
            <a:extLst>
              <a:ext uri="{FF2B5EF4-FFF2-40B4-BE49-F238E27FC236}">
                <a16:creationId xmlns:a16="http://schemas.microsoft.com/office/drawing/2014/main" id="{246BEB7D-51B1-FCAD-13F4-2F7F7470C5C1}"/>
              </a:ext>
            </a:extLst>
          </p:cNvPr>
          <p:cNvSpPr txBox="1"/>
          <p:nvPr/>
        </p:nvSpPr>
        <p:spPr>
          <a:xfrm>
            <a:off x="914399" y="5400250"/>
            <a:ext cx="9786653"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Arial"/>
                <a:cs typeface="Arial"/>
                <a:sym typeface="Arial"/>
              </a:rPr>
              <a:t>*CAC is considering if this should be Myocardial Infarction (MI) within 30 days rather than 7.</a:t>
            </a:r>
          </a:p>
        </p:txBody>
      </p:sp>
    </p:spTree>
    <p:extLst>
      <p:ext uri="{BB962C8B-B14F-4D97-AF65-F5344CB8AC3E}">
        <p14:creationId xmlns:p14="http://schemas.microsoft.com/office/powerpoint/2010/main" val="2893308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C2D8-23B3-D773-DB60-0C5E13640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C0F81-8904-4CFC-5B34-D24783777530}"/>
              </a:ext>
            </a:extLst>
          </p:cNvPr>
          <p:cNvSpPr>
            <a:spLocks noGrp="1"/>
          </p:cNvSpPr>
          <p:nvPr>
            <p:ph type="title"/>
          </p:nvPr>
        </p:nvSpPr>
        <p:spPr/>
        <p:txBody>
          <a:bodyPr/>
          <a:lstStyle/>
          <a:p>
            <a:r>
              <a:rPr lang="en-US" dirty="0"/>
              <a:t>Estimating PCI in ASC Cohort, DRAFT</a:t>
            </a:r>
          </a:p>
        </p:txBody>
      </p:sp>
      <p:graphicFrame>
        <p:nvGraphicFramePr>
          <p:cNvPr id="6" name="Table 5">
            <a:extLst>
              <a:ext uri="{FF2B5EF4-FFF2-40B4-BE49-F238E27FC236}">
                <a16:creationId xmlns:a16="http://schemas.microsoft.com/office/drawing/2014/main" id="{D0379DCB-6000-D2E6-A0AB-EFD74FFBA02E}"/>
              </a:ext>
            </a:extLst>
          </p:cNvPr>
          <p:cNvGraphicFramePr>
            <a:graphicFrameLocks noGrp="1"/>
          </p:cNvGraphicFramePr>
          <p:nvPr>
            <p:extLst>
              <p:ext uri="{D42A27DB-BD31-4B8C-83A1-F6EECF244321}">
                <p14:modId xmlns:p14="http://schemas.microsoft.com/office/powerpoint/2010/main" val="178817134"/>
              </p:ext>
            </p:extLst>
          </p:nvPr>
        </p:nvGraphicFramePr>
        <p:xfrm>
          <a:off x="590549" y="1821701"/>
          <a:ext cx="10648334" cy="3330474"/>
        </p:xfrm>
        <a:graphic>
          <a:graphicData uri="http://schemas.openxmlformats.org/drawingml/2006/table">
            <a:tbl>
              <a:tblPr firstRow="1" firstCol="1" bandRow="1">
                <a:tableStyleId>{073A0DAA-6AF3-43AB-8588-CEC1D06C72B9}</a:tableStyleId>
              </a:tblPr>
              <a:tblGrid>
                <a:gridCol w="7113554">
                  <a:extLst>
                    <a:ext uri="{9D8B030D-6E8A-4147-A177-3AD203B41FA5}">
                      <a16:colId xmlns:a16="http://schemas.microsoft.com/office/drawing/2014/main" val="958656358"/>
                    </a:ext>
                  </a:extLst>
                </a:gridCol>
                <a:gridCol w="1767390">
                  <a:extLst>
                    <a:ext uri="{9D8B030D-6E8A-4147-A177-3AD203B41FA5}">
                      <a16:colId xmlns:a16="http://schemas.microsoft.com/office/drawing/2014/main" val="1441618872"/>
                    </a:ext>
                  </a:extLst>
                </a:gridCol>
                <a:gridCol w="1767390">
                  <a:extLst>
                    <a:ext uri="{9D8B030D-6E8A-4147-A177-3AD203B41FA5}">
                      <a16:colId xmlns:a16="http://schemas.microsoft.com/office/drawing/2014/main" val="4060839081"/>
                    </a:ext>
                  </a:extLst>
                </a:gridCol>
              </a:tblGrid>
              <a:tr h="298641">
                <a:tc>
                  <a:txBody>
                    <a:bodyPr/>
                    <a:lstStyle/>
                    <a:p>
                      <a:pPr marL="0" marR="0" algn="ctr">
                        <a:lnSpc>
                          <a:spcPct val="107000"/>
                        </a:lnSpc>
                        <a:spcAft>
                          <a:spcPts val="800"/>
                        </a:spcAft>
                        <a:buNone/>
                      </a:pPr>
                      <a:r>
                        <a:rPr lang="en-US" sz="2000" dirty="0">
                          <a:effectLst/>
                        </a:rPr>
                        <a:t>Candidates: Patient for planned Cath/PCI</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tc>
                <a:tc gridSpan="2">
                  <a:txBody>
                    <a:bodyPr/>
                    <a:lstStyle/>
                    <a:p>
                      <a:pPr marL="0" marR="0" algn="ctr">
                        <a:lnSpc>
                          <a:spcPct val="107000"/>
                        </a:lnSpc>
                        <a:spcAft>
                          <a:spcPts val="800"/>
                        </a:spcAft>
                        <a:buNone/>
                      </a:pPr>
                      <a:r>
                        <a:rPr lang="en-US" sz="2000" dirty="0">
                          <a:effectLst/>
                        </a:rPr>
                        <a:t>2022 PCIRS Records</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tc>
                <a:tc hMerge="1">
                  <a:txBody>
                    <a:bodyPr/>
                    <a:lstStyle/>
                    <a:p>
                      <a:endParaRPr lang="en-US"/>
                    </a:p>
                  </a:txBody>
                  <a:tcPr/>
                </a:tc>
                <a:extLst>
                  <a:ext uri="{0D108BD9-81ED-4DB2-BD59-A6C34878D82A}">
                    <a16:rowId xmlns:a16="http://schemas.microsoft.com/office/drawing/2014/main" val="1885129487"/>
                  </a:ext>
                </a:extLst>
              </a:tr>
              <a:tr h="371547">
                <a:tc>
                  <a:txBody>
                    <a:bodyPr/>
                    <a:lstStyle/>
                    <a:p>
                      <a:pPr marL="0" marR="0" algn="ctr">
                        <a:lnSpc>
                          <a:spcPct val="107000"/>
                        </a:lnSpc>
                        <a:spcAft>
                          <a:spcPts val="800"/>
                        </a:spcAft>
                        <a:buNone/>
                      </a:pPr>
                      <a:r>
                        <a:rPr lang="en-US" sz="2000" dirty="0">
                          <a:effectLst/>
                        </a:rPr>
                        <a:t>Exclusions per SCAI Guidance (2020 and 2023)</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a:txBody>
                    <a:bodyPr/>
                    <a:lstStyle/>
                    <a:p>
                      <a:pPr marL="0" marR="0" algn="ctr">
                        <a:lnSpc>
                          <a:spcPct val="107000"/>
                        </a:lnSpc>
                        <a:spcAft>
                          <a:spcPts val="800"/>
                        </a:spcAft>
                        <a:buNone/>
                      </a:pPr>
                      <a:r>
                        <a:rPr lang="en-US" sz="2000" b="1" i="0" u="none" strike="noStrike" cap="none" dirty="0">
                          <a:solidFill>
                            <a:schemeClr val="tx1"/>
                          </a:solidFill>
                          <a:effectLst/>
                          <a:latin typeface="+mn-lt"/>
                          <a:ea typeface="+mn-ea"/>
                          <a:cs typeface="+mn-cs"/>
                          <a:sym typeface="Arial"/>
                        </a:rPr>
                        <a:t># of patients start: 14,926</a:t>
                      </a:r>
                      <a:endParaRPr lang="en-US" sz="2000" b="1" dirty="0">
                        <a:solidFill>
                          <a:schemeClr val="tx1"/>
                        </a:solidFill>
                        <a:effectLst/>
                      </a:endParaRPr>
                    </a:p>
                  </a:txBody>
                  <a:tcPr marL="54810" marR="54810" marT="0" marB="0" anchor="b">
                    <a:solidFill>
                      <a:srgbClr val="8B7FA1"/>
                    </a:solidFill>
                  </a:tcPr>
                </a:tc>
                <a:tc>
                  <a:txBody>
                    <a:bodyPr/>
                    <a:lstStyle/>
                    <a:p>
                      <a:pPr marL="0" marR="0" algn="ctr">
                        <a:lnSpc>
                          <a:spcPct val="107000"/>
                        </a:lnSpc>
                        <a:spcAft>
                          <a:spcPts val="800"/>
                        </a:spcAft>
                        <a:buNone/>
                      </a:pPr>
                      <a:endParaRPr lang="en-US" sz="2000" b="1" dirty="0">
                        <a:solidFill>
                          <a:schemeClr val="tx1"/>
                        </a:solidFill>
                        <a:effectLst/>
                      </a:endParaRPr>
                    </a:p>
                    <a:p>
                      <a:pPr marL="0" marR="0" algn="ctr">
                        <a:lnSpc>
                          <a:spcPct val="107000"/>
                        </a:lnSpc>
                        <a:spcAft>
                          <a:spcPts val="800"/>
                        </a:spcAft>
                        <a:buNone/>
                      </a:pPr>
                      <a:r>
                        <a:rPr lang="en-US" sz="2000" b="1" dirty="0">
                          <a:solidFill>
                            <a:schemeClr val="tx1"/>
                          </a:solidFill>
                          <a:effectLst/>
                        </a:rPr>
                        <a:t># left </a:t>
                      </a:r>
                      <a:endParaRPr lang="en-US" sz="20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extLst>
                  <a:ext uri="{0D108BD9-81ED-4DB2-BD59-A6C34878D82A}">
                    <a16:rowId xmlns:a16="http://schemas.microsoft.com/office/drawing/2014/main" val="1910077902"/>
                  </a:ext>
                </a:extLst>
              </a:tr>
              <a:tr h="1318032">
                <a:tc>
                  <a:txBody>
                    <a:bodyPr/>
                    <a:lstStyle/>
                    <a:p>
                      <a:pPr marL="0" marR="0" algn="ctr">
                        <a:lnSpc>
                          <a:spcPct val="107000"/>
                        </a:lnSpc>
                        <a:spcAft>
                          <a:spcPts val="800"/>
                        </a:spcAft>
                        <a:buNone/>
                      </a:pPr>
                      <a:r>
                        <a:rPr lang="en-US" sz="1800" b="1" i="0" u="none" strike="noStrike" cap="none" dirty="0">
                          <a:solidFill>
                            <a:schemeClr val="dk1"/>
                          </a:solidFill>
                          <a:effectLst/>
                          <a:latin typeface="+mn-lt"/>
                          <a:ea typeface="+mn-ea"/>
                          <a:cs typeface="+mn-cs"/>
                          <a:sym typeface="Arial"/>
                        </a:rPr>
                        <a:t>Complex Comorbidity or Patient Condition: Remaining Criteria</a:t>
                      </a:r>
                    </a:p>
                    <a:p>
                      <a:pPr marL="0" marR="0" algn="ctr">
                        <a:lnSpc>
                          <a:spcPct val="107000"/>
                        </a:lnSpc>
                        <a:spcAft>
                          <a:spcPts val="800"/>
                        </a:spcAft>
                        <a:buNone/>
                      </a:pPr>
                      <a:r>
                        <a:rPr lang="en-US" sz="1800" b="0" i="0" u="none" strike="noStrike" cap="none" dirty="0">
                          <a:solidFill>
                            <a:schemeClr val="dk1"/>
                          </a:solidFill>
                          <a:effectLst/>
                          <a:latin typeface="+mn-lt"/>
                          <a:ea typeface="+mn-ea"/>
                          <a:cs typeface="+mn-cs"/>
                          <a:sym typeface="Arial"/>
                        </a:rPr>
                        <a:t>E.g., Heart Failure, Valvular Heart Disease, High Risk of Blood Transfusion, History of Stroke, Contrast Allergy</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solidFill>
                      <a:schemeClr val="bg2">
                        <a:lumMod val="20000"/>
                        <a:lumOff val="80000"/>
                      </a:schemeClr>
                    </a:solidFill>
                  </a:tcPr>
                </a:tc>
                <a:tc>
                  <a:txBody>
                    <a:bodyPr/>
                    <a:lstStyle/>
                    <a:p>
                      <a:pPr marL="0" marR="0" algn="ctr">
                        <a:lnSpc>
                          <a:spcPct val="107000"/>
                        </a:lnSpc>
                        <a:spcAft>
                          <a:spcPts val="800"/>
                        </a:spcAft>
                        <a:buNone/>
                      </a:pPr>
                      <a:r>
                        <a:rPr lang="en-US" sz="1800" dirty="0">
                          <a:solidFill>
                            <a:srgbClr val="212121"/>
                          </a:solidFill>
                          <a:effectLst/>
                          <a:latin typeface="+mn-lt"/>
                          <a:ea typeface="Calibri" panose="020F0502020204030204" pitchFamily="34" charset="0"/>
                          <a:cs typeface="Times New Roman" panose="02020603050405020304" pitchFamily="18" charset="0"/>
                        </a:rPr>
                        <a:t>7,758</a:t>
                      </a: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latin typeface="+mn-lt"/>
                          <a:ea typeface="Calibri" panose="020F0502020204030204" pitchFamily="34" charset="0"/>
                          <a:cs typeface="Times New Roman" panose="02020603050405020304" pitchFamily="18" charset="0"/>
                        </a:rPr>
                        <a:t>7,168</a:t>
                      </a:r>
                    </a:p>
                  </a:txBody>
                  <a:tcPr marL="54810" marR="54810" marT="0" marB="0" anchor="ctr"/>
                </a:tc>
                <a:extLst>
                  <a:ext uri="{0D108BD9-81ED-4DB2-BD59-A6C34878D82A}">
                    <a16:rowId xmlns:a16="http://schemas.microsoft.com/office/drawing/2014/main" val="4056491752"/>
                  </a:ext>
                </a:extLst>
              </a:tr>
              <a:tr h="545669">
                <a:tc>
                  <a:txBody>
                    <a:bodyPr/>
                    <a:lstStyle/>
                    <a:p>
                      <a:pPr marL="0" marR="0" algn="ctr">
                        <a:lnSpc>
                          <a:spcPct val="107000"/>
                        </a:lnSpc>
                        <a:spcAft>
                          <a:spcPts val="800"/>
                        </a:spcAft>
                        <a:buNone/>
                      </a:pPr>
                      <a:r>
                        <a:rPr lang="en-US" sz="1800" b="1" i="0" u="none" strike="noStrike" cap="none" dirty="0">
                          <a:solidFill>
                            <a:schemeClr val="dk1"/>
                          </a:solidFill>
                          <a:effectLst/>
                          <a:latin typeface="+mn-lt"/>
                          <a:ea typeface="+mn-ea"/>
                          <a:cs typeface="+mn-cs"/>
                          <a:sym typeface="Arial"/>
                        </a:rPr>
                        <a:t>Complex or High-Risk Lesion Characteristics</a:t>
                      </a:r>
                    </a:p>
                    <a:p>
                      <a:pPr marL="0" marR="0" algn="ctr">
                        <a:lnSpc>
                          <a:spcPct val="107000"/>
                        </a:lnSpc>
                        <a:spcAft>
                          <a:spcPts val="800"/>
                        </a:spcAft>
                        <a:buNone/>
                      </a:pPr>
                      <a:r>
                        <a:rPr lang="en-US" sz="1800" b="0" i="0" u="none" strike="noStrike" cap="none" dirty="0">
                          <a:solidFill>
                            <a:schemeClr val="dk1"/>
                          </a:solidFill>
                          <a:effectLst/>
                          <a:latin typeface="+mn-lt"/>
                          <a:ea typeface="+mn-ea"/>
                          <a:cs typeface="+mn-cs"/>
                          <a:sym typeface="Arial"/>
                        </a:rPr>
                        <a:t>E.g., Chronic Total Occlusion, Degenerated Grafts, Thrombus, Calcification</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ctr">
                    <a:solidFill>
                      <a:schemeClr val="bg2">
                        <a:lumMod val="20000"/>
                        <a:lumOff val="80000"/>
                      </a:schemeClr>
                    </a:solidFill>
                  </a:tcPr>
                </a:tc>
                <a:tc>
                  <a:txBody>
                    <a:bodyPr/>
                    <a:lstStyle/>
                    <a:p>
                      <a:pPr marL="0" marR="0" algn="ctr">
                        <a:lnSpc>
                          <a:spcPct val="107000"/>
                        </a:lnSpc>
                        <a:spcAft>
                          <a:spcPts val="800"/>
                        </a:spcAft>
                        <a:buNone/>
                      </a:pPr>
                      <a:r>
                        <a:rPr lang="en-US" sz="1800" dirty="0">
                          <a:solidFill>
                            <a:srgbClr val="212121"/>
                          </a:solidFill>
                          <a:effectLst/>
                          <a:latin typeface="+mn-lt"/>
                          <a:ea typeface="Calibri" panose="020F0502020204030204" pitchFamily="34" charset="0"/>
                          <a:cs typeface="Times New Roman" panose="02020603050405020304" pitchFamily="18" charset="0"/>
                        </a:rPr>
                        <a:t>2,135</a:t>
                      </a:r>
                    </a:p>
                  </a:txBody>
                  <a:tcPr marL="54810" marR="54810" marT="0" marB="0" anchor="ctr"/>
                </a:tc>
                <a:tc>
                  <a:txBody>
                    <a:bodyPr/>
                    <a:lstStyle/>
                    <a:p>
                      <a:pPr marL="0" marR="0" algn="ctr">
                        <a:lnSpc>
                          <a:spcPct val="107000"/>
                        </a:lnSpc>
                        <a:spcAft>
                          <a:spcPts val="800"/>
                        </a:spcAft>
                        <a:buNone/>
                      </a:pPr>
                      <a:r>
                        <a:rPr lang="en-US" sz="1800" dirty="0">
                          <a:solidFill>
                            <a:srgbClr val="212121"/>
                          </a:solidFill>
                          <a:effectLst/>
                          <a:latin typeface="+mn-lt"/>
                          <a:ea typeface="Calibri" panose="020F0502020204030204" pitchFamily="34" charset="0"/>
                          <a:cs typeface="Times New Roman" panose="02020603050405020304" pitchFamily="18" charset="0"/>
                        </a:rPr>
                        <a:t>5,033</a:t>
                      </a:r>
                    </a:p>
                  </a:txBody>
                  <a:tcPr marL="54810" marR="54810" marT="0" marB="0" anchor="ctr"/>
                </a:tc>
                <a:extLst>
                  <a:ext uri="{0D108BD9-81ED-4DB2-BD59-A6C34878D82A}">
                    <a16:rowId xmlns:a16="http://schemas.microsoft.com/office/drawing/2014/main" val="1058328969"/>
                  </a:ext>
                </a:extLst>
              </a:tr>
            </a:tbl>
          </a:graphicData>
        </a:graphic>
      </p:graphicFrame>
      <p:sp>
        <p:nvSpPr>
          <p:cNvPr id="3" name="TextBox 2">
            <a:extLst>
              <a:ext uri="{FF2B5EF4-FFF2-40B4-BE49-F238E27FC236}">
                <a16:creationId xmlns:a16="http://schemas.microsoft.com/office/drawing/2014/main" id="{087FB346-F5F8-1199-BB38-F76FF0E0171F}"/>
              </a:ext>
            </a:extLst>
          </p:cNvPr>
          <p:cNvSpPr txBox="1"/>
          <p:nvPr/>
        </p:nvSpPr>
        <p:spPr>
          <a:xfrm>
            <a:off x="2521974" y="6032091"/>
            <a:ext cx="948561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Arial"/>
                <a:cs typeface="Arial"/>
                <a:sym typeface="Arial"/>
              </a:rPr>
              <a:t>Source: NYS Percutaneous Coronary Interventions Reporting System (PCIRS), 2022 Discharges, Draft</a:t>
            </a:r>
          </a:p>
        </p:txBody>
      </p:sp>
    </p:spTree>
    <p:extLst>
      <p:ext uri="{BB962C8B-B14F-4D97-AF65-F5344CB8AC3E}">
        <p14:creationId xmlns:p14="http://schemas.microsoft.com/office/powerpoint/2010/main" val="1901383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20310-5017-7236-9D96-A4B95BAA0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50FF7-AA67-F962-0E7B-50AB4341C17B}"/>
              </a:ext>
            </a:extLst>
          </p:cNvPr>
          <p:cNvSpPr>
            <a:spLocks noGrp="1"/>
          </p:cNvSpPr>
          <p:nvPr>
            <p:ph type="title"/>
          </p:nvPr>
        </p:nvSpPr>
        <p:spPr/>
        <p:txBody>
          <a:bodyPr/>
          <a:lstStyle/>
          <a:p>
            <a:r>
              <a:rPr lang="en-US" dirty="0"/>
              <a:t>Outcomes - Estimated ASC Cohort, DRAFT</a:t>
            </a:r>
          </a:p>
        </p:txBody>
      </p:sp>
      <p:graphicFrame>
        <p:nvGraphicFramePr>
          <p:cNvPr id="6" name="Table 5">
            <a:extLst>
              <a:ext uri="{FF2B5EF4-FFF2-40B4-BE49-F238E27FC236}">
                <a16:creationId xmlns:a16="http://schemas.microsoft.com/office/drawing/2014/main" id="{4514B685-A3B9-888B-B1CB-D105E9B7D889}"/>
              </a:ext>
            </a:extLst>
          </p:cNvPr>
          <p:cNvGraphicFramePr>
            <a:graphicFrameLocks noGrp="1"/>
          </p:cNvGraphicFramePr>
          <p:nvPr>
            <p:extLst>
              <p:ext uri="{D42A27DB-BD31-4B8C-83A1-F6EECF244321}">
                <p14:modId xmlns:p14="http://schemas.microsoft.com/office/powerpoint/2010/main" val="1459674883"/>
              </p:ext>
            </p:extLst>
          </p:nvPr>
        </p:nvGraphicFramePr>
        <p:xfrm>
          <a:off x="1795460" y="1307351"/>
          <a:ext cx="8601075" cy="3667526"/>
        </p:xfrm>
        <a:graphic>
          <a:graphicData uri="http://schemas.openxmlformats.org/drawingml/2006/table">
            <a:tbl>
              <a:tblPr firstRow="1" firstCol="1" bandRow="1">
                <a:tableStyleId>{073A0DAA-6AF3-43AB-8588-CEC1D06C72B9}</a:tableStyleId>
              </a:tblPr>
              <a:tblGrid>
                <a:gridCol w="3959042">
                  <a:extLst>
                    <a:ext uri="{9D8B030D-6E8A-4147-A177-3AD203B41FA5}">
                      <a16:colId xmlns:a16="http://schemas.microsoft.com/office/drawing/2014/main" val="958656358"/>
                    </a:ext>
                  </a:extLst>
                </a:gridCol>
                <a:gridCol w="2141586">
                  <a:extLst>
                    <a:ext uri="{9D8B030D-6E8A-4147-A177-3AD203B41FA5}">
                      <a16:colId xmlns:a16="http://schemas.microsoft.com/office/drawing/2014/main" val="1441618872"/>
                    </a:ext>
                  </a:extLst>
                </a:gridCol>
                <a:gridCol w="2500447">
                  <a:extLst>
                    <a:ext uri="{9D8B030D-6E8A-4147-A177-3AD203B41FA5}">
                      <a16:colId xmlns:a16="http://schemas.microsoft.com/office/drawing/2014/main" val="4060839081"/>
                    </a:ext>
                  </a:extLst>
                </a:gridCol>
              </a:tblGrid>
              <a:tr h="293540">
                <a:tc rowSpan="2">
                  <a:txBody>
                    <a:bodyPr/>
                    <a:lstStyle/>
                    <a:p>
                      <a:pPr marL="0" marR="0" algn="ctr">
                        <a:lnSpc>
                          <a:spcPct val="107000"/>
                        </a:lnSpc>
                        <a:spcAft>
                          <a:spcPts val="800"/>
                        </a:spcAft>
                        <a:buNone/>
                      </a:pPr>
                      <a:r>
                        <a:rPr lang="en-US" sz="2000" dirty="0">
                          <a:effectLst/>
                          <a:latin typeface="Abadi" panose="020B0604020104020204" pitchFamily="34" charset="0"/>
                          <a:ea typeface="Calibri" panose="020F0502020204030204" pitchFamily="34" charset="0"/>
                          <a:cs typeface="Times New Roman" panose="02020603050405020304" pitchFamily="18" charset="0"/>
                        </a:rPr>
                        <a:t>Outcome </a:t>
                      </a:r>
                    </a:p>
                  </a:txBody>
                  <a:tcPr marL="54810" marR="54810" marT="0" marB="0" anchor="b"/>
                </a:tc>
                <a:tc gridSpan="2">
                  <a:txBody>
                    <a:bodyPr/>
                    <a:lstStyle/>
                    <a:p>
                      <a:pPr marL="0" marR="0" algn="ctr">
                        <a:lnSpc>
                          <a:spcPct val="107000"/>
                        </a:lnSpc>
                        <a:spcAft>
                          <a:spcPts val="800"/>
                        </a:spcAft>
                        <a:buNone/>
                      </a:pPr>
                      <a:r>
                        <a:rPr lang="en-US" sz="2000" dirty="0">
                          <a:effectLst/>
                        </a:rPr>
                        <a:t>2022 PCIRS</a:t>
                      </a: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tc>
                <a:tc hMerge="1">
                  <a:txBody>
                    <a:bodyPr/>
                    <a:lstStyle/>
                    <a:p>
                      <a:endParaRPr lang="en-US"/>
                    </a:p>
                  </a:txBody>
                  <a:tcPr/>
                </a:tc>
                <a:extLst>
                  <a:ext uri="{0D108BD9-81ED-4DB2-BD59-A6C34878D82A}">
                    <a16:rowId xmlns:a16="http://schemas.microsoft.com/office/drawing/2014/main" val="1885129487"/>
                  </a:ext>
                </a:extLst>
              </a:tr>
              <a:tr h="597155">
                <a:tc vMerge="1">
                  <a:txBody>
                    <a:bodyPr/>
                    <a:lstStyle/>
                    <a:p>
                      <a:pPr marL="0" marR="0" algn="ctr">
                        <a:lnSpc>
                          <a:spcPct val="107000"/>
                        </a:lnSpc>
                        <a:spcAft>
                          <a:spcPts val="800"/>
                        </a:spcAft>
                        <a:buNone/>
                      </a:pP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a:txBody>
                    <a:bodyPr/>
                    <a:lstStyle/>
                    <a:p>
                      <a:pPr marL="0" marR="0" algn="ctr">
                        <a:lnSpc>
                          <a:spcPct val="107000"/>
                        </a:lnSpc>
                        <a:spcAft>
                          <a:spcPts val="800"/>
                        </a:spcAft>
                        <a:buNone/>
                      </a:pPr>
                      <a:r>
                        <a:rPr lang="en-US" sz="2000" b="1" i="0" u="none" strike="noStrike" cap="none" dirty="0">
                          <a:solidFill>
                            <a:schemeClr val="lt1"/>
                          </a:solidFill>
                          <a:effectLst/>
                          <a:latin typeface="+mn-lt"/>
                          <a:ea typeface="+mn-ea"/>
                          <a:cs typeface="+mn-cs"/>
                          <a:sym typeface="Arial"/>
                        </a:rPr>
                        <a:t>Number of patients</a:t>
                      </a:r>
                    </a:p>
                  </a:txBody>
                  <a:tcPr marL="68580" marR="68580" marT="0" marB="0">
                    <a:solidFill>
                      <a:srgbClr val="8B7FA1"/>
                    </a:solidFill>
                  </a:tcPr>
                </a:tc>
                <a:tc>
                  <a:txBody>
                    <a:bodyPr/>
                    <a:lstStyle/>
                    <a:p>
                      <a:pPr marL="0" marR="0" algn="ctr">
                        <a:lnSpc>
                          <a:spcPct val="107000"/>
                        </a:lnSpc>
                        <a:spcAft>
                          <a:spcPts val="800"/>
                        </a:spcAft>
                        <a:buNone/>
                      </a:pPr>
                      <a:r>
                        <a:rPr lang="en-US" sz="2000" b="1" i="0" u="none" strike="noStrike" cap="none" dirty="0">
                          <a:solidFill>
                            <a:schemeClr val="lt1"/>
                          </a:solidFill>
                          <a:effectLst/>
                          <a:latin typeface="+mn-lt"/>
                          <a:ea typeface="+mn-ea"/>
                          <a:cs typeface="+mn-cs"/>
                          <a:sym typeface="Arial"/>
                        </a:rPr>
                        <a:t>%</a:t>
                      </a:r>
                    </a:p>
                  </a:txBody>
                  <a:tcPr marL="68580" marR="68580" marT="0" marB="0">
                    <a:solidFill>
                      <a:srgbClr val="8B7FA1"/>
                    </a:solidFill>
                  </a:tcPr>
                </a:tc>
                <a:extLst>
                  <a:ext uri="{0D108BD9-81ED-4DB2-BD59-A6C34878D82A}">
                    <a16:rowId xmlns:a16="http://schemas.microsoft.com/office/drawing/2014/main" val="1910077902"/>
                  </a:ext>
                </a:extLst>
              </a:tr>
              <a:tr h="292568">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In-hospital Mortality</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0.00%</a:t>
                      </a:r>
                    </a:p>
                  </a:txBody>
                  <a:tcPr marL="68580" marR="68580" marT="0" marB="0"/>
                </a:tc>
                <a:extLst>
                  <a:ext uri="{0D108BD9-81ED-4DB2-BD59-A6C34878D82A}">
                    <a16:rowId xmlns:a16="http://schemas.microsoft.com/office/drawing/2014/main" val="4056491752"/>
                  </a:ext>
                </a:extLst>
              </a:tr>
              <a:tr h="272855">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In-hospital/30-day Mortality </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5</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0.10%</a:t>
                      </a:r>
                    </a:p>
                  </a:txBody>
                  <a:tcPr marL="68580" marR="68580" marT="0" marB="0"/>
                </a:tc>
                <a:extLst>
                  <a:ext uri="{0D108BD9-81ED-4DB2-BD59-A6C34878D82A}">
                    <a16:rowId xmlns:a16="http://schemas.microsoft.com/office/drawing/2014/main" val="1271073067"/>
                  </a:ext>
                </a:extLst>
              </a:tr>
              <a:tr h="258613">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30-day Readmissions (N=4,348*)</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115</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2.64%</a:t>
                      </a:r>
                    </a:p>
                  </a:txBody>
                  <a:tcPr marL="68580" marR="68580" marT="0" marB="0"/>
                </a:tc>
                <a:extLst>
                  <a:ext uri="{0D108BD9-81ED-4DB2-BD59-A6C34878D82A}">
                    <a16:rowId xmlns:a16="http://schemas.microsoft.com/office/drawing/2014/main" val="1994376483"/>
                  </a:ext>
                </a:extLst>
              </a:tr>
              <a:tr h="258613">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  -- Readmission for CABG</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2</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0.04%</a:t>
                      </a:r>
                    </a:p>
                  </a:txBody>
                  <a:tcPr marL="68580" marR="68580" marT="0" marB="0"/>
                </a:tc>
                <a:extLst>
                  <a:ext uri="{0D108BD9-81ED-4DB2-BD59-A6C34878D82A}">
                    <a16:rowId xmlns:a16="http://schemas.microsoft.com/office/drawing/2014/main" val="1689812424"/>
                  </a:ext>
                </a:extLst>
              </a:tr>
              <a:tr h="324015">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  -- Readmission for PCI</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28</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0.64%</a:t>
                      </a:r>
                    </a:p>
                  </a:txBody>
                  <a:tcPr marL="68580" marR="68580" marT="0" marB="0"/>
                </a:tc>
                <a:extLst>
                  <a:ext uri="{0D108BD9-81ED-4DB2-BD59-A6C34878D82A}">
                    <a16:rowId xmlns:a16="http://schemas.microsoft.com/office/drawing/2014/main" val="3437383872"/>
                  </a:ext>
                </a:extLst>
              </a:tr>
              <a:tr h="324015">
                <a:tc gridSpan="3">
                  <a:txBody>
                    <a:bodyPr/>
                    <a:lstStyle/>
                    <a:p>
                      <a:pPr marL="0" marR="0" algn="ctr" rtl="0" eaLnBrk="1" hangingPunct="1">
                        <a:lnSpc>
                          <a:spcPct val="107000"/>
                        </a:lnSpc>
                        <a:spcBef>
                          <a:spcPts val="0"/>
                        </a:spcBef>
                        <a:spcAft>
                          <a:spcPts val="800"/>
                        </a:spcAft>
                        <a:buClr>
                          <a:srgbClr val="000000"/>
                        </a:buClr>
                        <a:buFont typeface="Arial"/>
                        <a:buNone/>
                      </a:pPr>
                      <a:r>
                        <a:rPr lang="en-US" sz="1800" b="1" i="0" u="none" strike="noStrike" cap="none" dirty="0">
                          <a:solidFill>
                            <a:schemeClr val="dk1"/>
                          </a:solidFill>
                          <a:effectLst/>
                          <a:latin typeface="+mn-lt"/>
                          <a:ea typeface="+mn-ea"/>
                          <a:cs typeface="+mn-cs"/>
                          <a:sym typeface="Arial"/>
                        </a:rPr>
                        <a:t>Transfer</a:t>
                      </a:r>
                    </a:p>
                  </a:txBody>
                  <a:tcPr marL="68580" marR="68580" marT="0" marB="0">
                    <a:solidFill>
                      <a:schemeClr val="bg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4156345"/>
                  </a:ext>
                </a:extLst>
              </a:tr>
              <a:tr h="324015">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Discharged to Acute Care Facility</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3</a:t>
                      </a:r>
                    </a:p>
                  </a:txBody>
                  <a:tcPr marL="68580" marR="68580" marT="0" marB="0"/>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0.06%</a:t>
                      </a:r>
                    </a:p>
                  </a:txBody>
                  <a:tcPr marL="68580" marR="68580" marT="0" marB="0"/>
                </a:tc>
                <a:extLst>
                  <a:ext uri="{0D108BD9-81ED-4DB2-BD59-A6C34878D82A}">
                    <a16:rowId xmlns:a16="http://schemas.microsoft.com/office/drawing/2014/main" val="4007838854"/>
                  </a:ext>
                </a:extLst>
              </a:tr>
              <a:tr h="324015">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  -- Hospital with SOS (N= 4303)</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3</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0.06%</a:t>
                      </a:r>
                    </a:p>
                  </a:txBody>
                  <a:tcPr marL="68580" marR="68580" marT="0" marB="0"/>
                </a:tc>
                <a:extLst>
                  <a:ext uri="{0D108BD9-81ED-4DB2-BD59-A6C34878D82A}">
                    <a16:rowId xmlns:a16="http://schemas.microsoft.com/office/drawing/2014/main" val="1952566112"/>
                  </a:ext>
                </a:extLst>
              </a:tr>
              <a:tr h="324015">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  -- Hospital without SOS (N= 959)</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0</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0.00%</a:t>
                      </a:r>
                    </a:p>
                  </a:txBody>
                  <a:tcPr marL="68580" marR="68580" marT="0" marB="0"/>
                </a:tc>
                <a:extLst>
                  <a:ext uri="{0D108BD9-81ED-4DB2-BD59-A6C34878D82A}">
                    <a16:rowId xmlns:a16="http://schemas.microsoft.com/office/drawing/2014/main" val="4288111056"/>
                  </a:ext>
                </a:extLst>
              </a:tr>
            </a:tbl>
          </a:graphicData>
        </a:graphic>
      </p:graphicFrame>
      <p:sp>
        <p:nvSpPr>
          <p:cNvPr id="3" name="TextBox 2">
            <a:extLst>
              <a:ext uri="{FF2B5EF4-FFF2-40B4-BE49-F238E27FC236}">
                <a16:creationId xmlns:a16="http://schemas.microsoft.com/office/drawing/2014/main" id="{312FE65F-30A0-D3D8-53BF-D75FEEFE6079}"/>
              </a:ext>
            </a:extLst>
          </p:cNvPr>
          <p:cNvSpPr txBox="1"/>
          <p:nvPr/>
        </p:nvSpPr>
        <p:spPr>
          <a:xfrm>
            <a:off x="2521974" y="6032091"/>
            <a:ext cx="948561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Arial"/>
                <a:cs typeface="Arial"/>
                <a:sym typeface="Arial"/>
              </a:rPr>
              <a:t>Source: NYS Percutaneous Coronary Interventions Reporting System (PCIRS), 2022 Discharges, Draft</a:t>
            </a:r>
          </a:p>
        </p:txBody>
      </p:sp>
      <p:sp>
        <p:nvSpPr>
          <p:cNvPr id="4" name="TextBox 3">
            <a:extLst>
              <a:ext uri="{FF2B5EF4-FFF2-40B4-BE49-F238E27FC236}">
                <a16:creationId xmlns:a16="http://schemas.microsoft.com/office/drawing/2014/main" id="{32B1F8D3-5BBA-91F7-3897-06A00A994CCC}"/>
              </a:ext>
            </a:extLst>
          </p:cNvPr>
          <p:cNvSpPr txBox="1"/>
          <p:nvPr/>
        </p:nvSpPr>
        <p:spPr>
          <a:xfrm>
            <a:off x="1795460" y="5017277"/>
            <a:ext cx="8705850" cy="646331"/>
          </a:xfrm>
          <a:prstGeom prst="rect">
            <a:avLst/>
          </a:prstGeom>
          <a:noFill/>
        </p:spPr>
        <p:txBody>
          <a:bodyPr wrap="square" rtlCol="0">
            <a:spAutoFit/>
          </a:bodyPr>
          <a:lstStyle/>
          <a:p>
            <a:r>
              <a:rPr lang="en-US" sz="1800" i="1" dirty="0"/>
              <a:t>Abbreviations: CABG: Coronary Artery Bypass Graft surgery, PCI: Percutaneous Coronary Intervention, SOS: Surgery on Site</a:t>
            </a:r>
          </a:p>
        </p:txBody>
      </p:sp>
    </p:spTree>
    <p:extLst>
      <p:ext uri="{BB962C8B-B14F-4D97-AF65-F5344CB8AC3E}">
        <p14:creationId xmlns:p14="http://schemas.microsoft.com/office/powerpoint/2010/main" val="696036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218F-AA6B-19EC-B5BF-62DCEC91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FED5F-4176-95CE-9CC6-EA87198B69CB}"/>
              </a:ext>
            </a:extLst>
          </p:cNvPr>
          <p:cNvSpPr>
            <a:spLocks noGrp="1"/>
          </p:cNvSpPr>
          <p:nvPr>
            <p:ph type="title"/>
          </p:nvPr>
        </p:nvSpPr>
        <p:spPr/>
        <p:txBody>
          <a:bodyPr/>
          <a:lstStyle/>
          <a:p>
            <a:r>
              <a:rPr lang="en-US" dirty="0"/>
              <a:t>Outcomes - Estimated ASC Cohort, DRAFT</a:t>
            </a:r>
          </a:p>
        </p:txBody>
      </p:sp>
      <p:graphicFrame>
        <p:nvGraphicFramePr>
          <p:cNvPr id="6" name="Table 5">
            <a:extLst>
              <a:ext uri="{FF2B5EF4-FFF2-40B4-BE49-F238E27FC236}">
                <a16:creationId xmlns:a16="http://schemas.microsoft.com/office/drawing/2014/main" id="{B2EC083A-1967-8CEA-6E93-859F77CD2039}"/>
              </a:ext>
            </a:extLst>
          </p:cNvPr>
          <p:cNvGraphicFramePr>
            <a:graphicFrameLocks noGrp="1"/>
          </p:cNvGraphicFramePr>
          <p:nvPr>
            <p:extLst>
              <p:ext uri="{D42A27DB-BD31-4B8C-83A1-F6EECF244321}">
                <p14:modId xmlns:p14="http://schemas.microsoft.com/office/powerpoint/2010/main" val="193644113"/>
              </p:ext>
            </p:extLst>
          </p:nvPr>
        </p:nvGraphicFramePr>
        <p:xfrm>
          <a:off x="1362075" y="1736810"/>
          <a:ext cx="8601075" cy="2367275"/>
        </p:xfrm>
        <a:graphic>
          <a:graphicData uri="http://schemas.openxmlformats.org/drawingml/2006/table">
            <a:tbl>
              <a:tblPr firstRow="1" firstCol="1" bandRow="1">
                <a:tableStyleId>{073A0DAA-6AF3-43AB-8588-CEC1D06C72B9}</a:tableStyleId>
              </a:tblPr>
              <a:tblGrid>
                <a:gridCol w="4648200">
                  <a:extLst>
                    <a:ext uri="{9D8B030D-6E8A-4147-A177-3AD203B41FA5}">
                      <a16:colId xmlns:a16="http://schemas.microsoft.com/office/drawing/2014/main" val="958656358"/>
                    </a:ext>
                  </a:extLst>
                </a:gridCol>
                <a:gridCol w="1905000">
                  <a:extLst>
                    <a:ext uri="{9D8B030D-6E8A-4147-A177-3AD203B41FA5}">
                      <a16:colId xmlns:a16="http://schemas.microsoft.com/office/drawing/2014/main" val="1170791695"/>
                    </a:ext>
                  </a:extLst>
                </a:gridCol>
                <a:gridCol w="2047875">
                  <a:extLst>
                    <a:ext uri="{9D8B030D-6E8A-4147-A177-3AD203B41FA5}">
                      <a16:colId xmlns:a16="http://schemas.microsoft.com/office/drawing/2014/main" val="728658239"/>
                    </a:ext>
                  </a:extLst>
                </a:gridCol>
              </a:tblGrid>
              <a:tr h="293540">
                <a:tc rowSpan="2">
                  <a:txBody>
                    <a:bodyPr/>
                    <a:lstStyle/>
                    <a:p>
                      <a:pPr marL="0" marR="0" algn="ctr">
                        <a:lnSpc>
                          <a:spcPct val="107000"/>
                        </a:lnSpc>
                        <a:spcAft>
                          <a:spcPts val="800"/>
                        </a:spcAft>
                        <a:buNone/>
                      </a:pPr>
                      <a:r>
                        <a:rPr lang="en-US" sz="2000" dirty="0">
                          <a:effectLst/>
                          <a:latin typeface="Abadi" panose="020B0604020104020204" pitchFamily="34" charset="0"/>
                          <a:ea typeface="Calibri" panose="020F0502020204030204" pitchFamily="34" charset="0"/>
                          <a:cs typeface="Times New Roman" panose="02020603050405020304" pitchFamily="18" charset="0"/>
                        </a:rPr>
                        <a:t>Outcome </a:t>
                      </a:r>
                    </a:p>
                  </a:txBody>
                  <a:tcPr marL="54810" marR="54810" marT="0" marB="0" anchor="b"/>
                </a:tc>
                <a:tc gridSpan="2">
                  <a:txBody>
                    <a:bodyPr/>
                    <a:lstStyle/>
                    <a:p>
                      <a:pPr algn="ctr"/>
                      <a:r>
                        <a:rPr lang="en-US" sz="2000" dirty="0">
                          <a:effectLst/>
                        </a:rPr>
                        <a:t>2022 PCIRS</a:t>
                      </a:r>
                      <a:endParaRPr lang="en-US" dirty="0"/>
                    </a:p>
                  </a:txBody>
                  <a:tcPr marL="54810" marR="54810" marT="0" marB="0" anchor="b"/>
                </a:tc>
                <a:tc hMerge="1">
                  <a:txBody>
                    <a:bodyPr/>
                    <a:lstStyle/>
                    <a:p>
                      <a:pPr algn="ctr"/>
                      <a:endParaRPr lang="en-US" dirty="0"/>
                    </a:p>
                  </a:txBody>
                  <a:tcPr marL="54810" marR="54810" marT="0" marB="0" anchor="b"/>
                </a:tc>
                <a:extLst>
                  <a:ext uri="{0D108BD9-81ED-4DB2-BD59-A6C34878D82A}">
                    <a16:rowId xmlns:a16="http://schemas.microsoft.com/office/drawing/2014/main" val="1885129487"/>
                  </a:ext>
                </a:extLst>
              </a:tr>
              <a:tr h="597155">
                <a:tc vMerge="1">
                  <a:txBody>
                    <a:bodyPr/>
                    <a:lstStyle/>
                    <a:p>
                      <a:pPr marL="0" marR="0" algn="ctr">
                        <a:lnSpc>
                          <a:spcPct val="107000"/>
                        </a:lnSpc>
                        <a:spcAft>
                          <a:spcPts val="800"/>
                        </a:spcAft>
                        <a:buNone/>
                      </a:pPr>
                      <a:endParaRPr lang="en-US" sz="2000" dirty="0">
                        <a:effectLst/>
                        <a:latin typeface="Abadi" panose="020B0604020104020204" pitchFamily="34" charset="0"/>
                        <a:ea typeface="Calibri" panose="020F0502020204030204" pitchFamily="34" charset="0"/>
                        <a:cs typeface="Times New Roman" panose="02020603050405020304" pitchFamily="18" charset="0"/>
                      </a:endParaRPr>
                    </a:p>
                  </a:txBody>
                  <a:tcPr marL="54810" marR="54810" marT="0" marB="0" anchor="b">
                    <a:solidFill>
                      <a:srgbClr val="8B7FA1"/>
                    </a:solidFill>
                  </a:tcPr>
                </a:tc>
                <a:tc>
                  <a:txBody>
                    <a:bodyPr/>
                    <a:lstStyle/>
                    <a:p>
                      <a:pPr marL="0" marR="0" algn="ctr">
                        <a:lnSpc>
                          <a:spcPct val="107000"/>
                        </a:lnSpc>
                        <a:spcAft>
                          <a:spcPts val="800"/>
                        </a:spcAft>
                        <a:buNone/>
                      </a:pPr>
                      <a:r>
                        <a:rPr lang="en-US" sz="2000" b="1" i="0" u="none" strike="noStrike" cap="none" dirty="0">
                          <a:solidFill>
                            <a:schemeClr val="lt1"/>
                          </a:solidFill>
                          <a:effectLst/>
                          <a:latin typeface="+mn-lt"/>
                          <a:ea typeface="+mn-ea"/>
                          <a:cs typeface="+mn-cs"/>
                          <a:sym typeface="Arial"/>
                        </a:rPr>
                        <a:t>Number of patients</a:t>
                      </a:r>
                    </a:p>
                  </a:txBody>
                  <a:tcPr marL="68580" marR="68580" marT="0" marB="0">
                    <a:solidFill>
                      <a:srgbClr val="8B7FA1"/>
                    </a:solidFill>
                  </a:tcPr>
                </a:tc>
                <a:tc>
                  <a:txBody>
                    <a:bodyPr/>
                    <a:lstStyle/>
                    <a:p>
                      <a:pPr marL="0" marR="0" algn="ctr">
                        <a:lnSpc>
                          <a:spcPct val="107000"/>
                        </a:lnSpc>
                        <a:spcAft>
                          <a:spcPts val="800"/>
                        </a:spcAft>
                        <a:buNone/>
                      </a:pPr>
                      <a:r>
                        <a:rPr lang="en-US" sz="2000" b="1" i="0" u="none" strike="noStrike" cap="none" dirty="0">
                          <a:solidFill>
                            <a:schemeClr val="lt1"/>
                          </a:solidFill>
                          <a:effectLst/>
                          <a:latin typeface="+mn-lt"/>
                          <a:ea typeface="+mn-ea"/>
                          <a:cs typeface="+mn-cs"/>
                          <a:sym typeface="Arial"/>
                        </a:rPr>
                        <a:t>%</a:t>
                      </a:r>
                    </a:p>
                  </a:txBody>
                  <a:tcPr marL="68580" marR="68580" marT="0" marB="0">
                    <a:solidFill>
                      <a:srgbClr val="8B7FA1"/>
                    </a:solidFill>
                  </a:tcPr>
                </a:tc>
                <a:extLst>
                  <a:ext uri="{0D108BD9-81ED-4DB2-BD59-A6C34878D82A}">
                    <a16:rowId xmlns:a16="http://schemas.microsoft.com/office/drawing/2014/main" val="1910077902"/>
                  </a:ext>
                </a:extLst>
              </a:tr>
              <a:tr h="250621">
                <a:tc gridSpan="3">
                  <a:txBody>
                    <a:bodyPr/>
                    <a:lstStyle/>
                    <a:p>
                      <a:pPr marL="0" marR="0" algn="ctr" rtl="0" eaLnBrk="1" hangingPunct="1">
                        <a:lnSpc>
                          <a:spcPct val="107000"/>
                        </a:lnSpc>
                        <a:spcBef>
                          <a:spcPts val="0"/>
                        </a:spcBef>
                        <a:spcAft>
                          <a:spcPts val="800"/>
                        </a:spcAft>
                        <a:buClr>
                          <a:srgbClr val="000000"/>
                        </a:buClr>
                        <a:buFont typeface="Arial"/>
                        <a:buNone/>
                      </a:pPr>
                      <a:r>
                        <a:rPr lang="en-US" sz="1800" b="1" i="0" u="none" strike="noStrike" cap="none" dirty="0">
                          <a:solidFill>
                            <a:schemeClr val="dk1"/>
                          </a:solidFill>
                          <a:effectLst/>
                          <a:latin typeface="+mn-lt"/>
                          <a:ea typeface="+mn-ea"/>
                          <a:cs typeface="+mn-cs"/>
                          <a:sym typeface="Arial"/>
                        </a:rPr>
                        <a:t>Complications</a:t>
                      </a:r>
                    </a:p>
                  </a:txBody>
                  <a:tcPr marL="68580" marR="68580" marT="0" marB="0">
                    <a:solidFill>
                      <a:schemeClr val="bg2">
                        <a:lumMod val="20000"/>
                        <a:lumOff val="80000"/>
                      </a:schemeClr>
                    </a:solidFill>
                  </a:tcPr>
                </a:tc>
                <a:tc hMerge="1">
                  <a:txBody>
                    <a:bodyPr/>
                    <a:lstStyle/>
                    <a:p>
                      <a:endParaRPr lang="en-US"/>
                    </a:p>
                  </a:txBody>
                  <a:tcPr/>
                </a:tc>
                <a:tc hMerge="1">
                  <a:txBody>
                    <a:bodyPr/>
                    <a:lstStyle/>
                    <a:p>
                      <a:pPr marL="0" marR="0" algn="ctr" rtl="0" eaLnBrk="1" hangingPunct="1">
                        <a:lnSpc>
                          <a:spcPct val="107000"/>
                        </a:lnSpc>
                        <a:spcBef>
                          <a:spcPts val="0"/>
                        </a:spcBef>
                        <a:spcAft>
                          <a:spcPts val="800"/>
                        </a:spcAft>
                        <a:buClr>
                          <a:srgbClr val="000000"/>
                        </a:buClr>
                        <a:buFont typeface="Arial"/>
                        <a:buNone/>
                      </a:pPr>
                      <a:endParaRPr lang="en-US" sz="1800" b="1" i="0" u="none" strike="noStrike" cap="none" dirty="0">
                        <a:solidFill>
                          <a:schemeClr val="dk1"/>
                        </a:solidFill>
                        <a:effectLst/>
                        <a:latin typeface="+mn-lt"/>
                        <a:ea typeface="+mn-ea"/>
                        <a:cs typeface="+mn-cs"/>
                        <a:sym typeface="Arial"/>
                      </a:endParaRPr>
                    </a:p>
                  </a:txBody>
                  <a:tcPr marL="68580" marR="68580" marT="0" marB="0">
                    <a:solidFill>
                      <a:schemeClr val="bg2">
                        <a:lumMod val="20000"/>
                        <a:lumOff val="80000"/>
                      </a:schemeClr>
                    </a:solidFill>
                  </a:tcPr>
                </a:tc>
                <a:extLst>
                  <a:ext uri="{0D108BD9-81ED-4DB2-BD59-A6C34878D82A}">
                    <a16:rowId xmlns:a16="http://schemas.microsoft.com/office/drawing/2014/main" val="1408349654"/>
                  </a:ext>
                </a:extLst>
              </a:tr>
              <a:tr h="292568">
                <a:tc>
                  <a:txBody>
                    <a:bodyPr/>
                    <a:lstStyle/>
                    <a:p>
                      <a:pPr marL="0" marR="0">
                        <a:lnSpc>
                          <a:spcPct val="107000"/>
                        </a:lnSpc>
                        <a:spcAft>
                          <a:spcPts val="800"/>
                        </a:spcAft>
                        <a:buNone/>
                      </a:pPr>
                      <a:r>
                        <a:rPr lang="en-US" sz="1800" b="1" i="0" u="none" strike="noStrike" cap="none" dirty="0">
                          <a:solidFill>
                            <a:schemeClr val="dk1"/>
                          </a:solidFill>
                          <a:effectLst/>
                          <a:latin typeface="+mn-lt"/>
                          <a:ea typeface="+mn-ea"/>
                          <a:cs typeface="+mn-cs"/>
                          <a:sym typeface="Arial"/>
                        </a:rPr>
                        <a:t>Any Major Event*</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27</a:t>
                      </a:r>
                      <a:endPar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0.54%</a:t>
                      </a:r>
                      <a:endPar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4056491752"/>
                  </a:ext>
                </a:extLst>
              </a:tr>
              <a:tr h="272855">
                <a:tc>
                  <a:txBody>
                    <a:bodyPr/>
                    <a:lstStyle/>
                    <a:p>
                      <a:pPr marL="0" marR="0" algn="l" rtl="0" eaLnBrk="1" hangingPunct="1">
                        <a:lnSpc>
                          <a:spcPct val="107000"/>
                        </a:lnSpc>
                        <a:spcBef>
                          <a:spcPts val="0"/>
                        </a:spcBef>
                        <a:spcAft>
                          <a:spcPts val="800"/>
                        </a:spcAft>
                        <a:buClr>
                          <a:srgbClr val="000000"/>
                        </a:buClr>
                        <a:buFont typeface="Arial"/>
                        <a:buNone/>
                      </a:pPr>
                      <a:r>
                        <a:rPr lang="en-US" sz="1800" b="1" i="0" u="none" strike="noStrike" cap="none" dirty="0">
                          <a:solidFill>
                            <a:schemeClr val="dk1"/>
                          </a:solidFill>
                          <a:effectLst/>
                          <a:latin typeface="+mn-lt"/>
                          <a:ea typeface="+mn-ea"/>
                          <a:cs typeface="+mn-cs"/>
                          <a:sym typeface="Arial"/>
                        </a:rPr>
                        <a:t>---Bleeding at PCI Access Site</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8</a:t>
                      </a:r>
                    </a:p>
                  </a:txBody>
                  <a:tcPr marL="68580" marR="68580" marT="0" marB="0"/>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0.16%</a:t>
                      </a:r>
                      <a:endPar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1271073067"/>
                  </a:ext>
                </a:extLst>
              </a:tr>
              <a:tr h="258613">
                <a:tc>
                  <a:txBody>
                    <a:bodyPr/>
                    <a:lstStyle/>
                    <a:p>
                      <a:pPr marL="0" marR="0" algn="l" rtl="0" eaLnBrk="1" hangingPunct="1">
                        <a:lnSpc>
                          <a:spcPct val="107000"/>
                        </a:lnSpc>
                        <a:spcBef>
                          <a:spcPts val="0"/>
                        </a:spcBef>
                        <a:spcAft>
                          <a:spcPts val="800"/>
                        </a:spcAft>
                        <a:buClr>
                          <a:srgbClr val="000000"/>
                        </a:buClr>
                        <a:buFont typeface="Arial"/>
                        <a:buNone/>
                      </a:pPr>
                      <a:r>
                        <a:rPr lang="en-US" sz="1800" b="1" i="0" u="none" strike="noStrike" cap="none" dirty="0">
                          <a:solidFill>
                            <a:schemeClr val="dk1"/>
                          </a:solidFill>
                          <a:effectLst/>
                          <a:latin typeface="+mn-lt"/>
                          <a:ea typeface="+mn-ea"/>
                          <a:cs typeface="+mn-cs"/>
                          <a:sym typeface="Arial"/>
                        </a:rPr>
                        <a:t>---Other Event at PCI Access Site</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5</a:t>
                      </a:r>
                    </a:p>
                  </a:txBody>
                  <a:tcPr marL="68580" marR="68580" marT="0" marB="0"/>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0.10%</a:t>
                      </a:r>
                      <a:endPar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1994376483"/>
                  </a:ext>
                </a:extLst>
              </a:tr>
              <a:tr h="324015">
                <a:tc>
                  <a:txBody>
                    <a:bodyPr/>
                    <a:lstStyle/>
                    <a:p>
                      <a:pPr marL="0" marR="0" algn="l" rtl="0" eaLnBrk="1" hangingPunct="1">
                        <a:lnSpc>
                          <a:spcPct val="107000"/>
                        </a:lnSpc>
                        <a:spcBef>
                          <a:spcPts val="0"/>
                        </a:spcBef>
                        <a:spcAft>
                          <a:spcPts val="800"/>
                        </a:spcAft>
                        <a:buClr>
                          <a:srgbClr val="000000"/>
                        </a:buClr>
                        <a:buFont typeface="Arial"/>
                        <a:buNone/>
                      </a:pPr>
                      <a:r>
                        <a:rPr lang="en-US" sz="1800" b="1" i="0" u="none" strike="noStrike" cap="none" dirty="0">
                          <a:solidFill>
                            <a:schemeClr val="dk1"/>
                          </a:solidFill>
                          <a:effectLst/>
                          <a:latin typeface="+mn-lt"/>
                          <a:ea typeface="+mn-ea"/>
                          <a:cs typeface="+mn-cs"/>
                          <a:sym typeface="Arial"/>
                        </a:rPr>
                        <a:t>---Emergency Cardiac Surgery or PCI</a:t>
                      </a:r>
                    </a:p>
                  </a:txBody>
                  <a:tcPr marL="68580" marR="68580" marT="0" marB="0">
                    <a:solidFill>
                      <a:schemeClr val="bg2">
                        <a:lumMod val="20000"/>
                        <a:lumOff val="80000"/>
                      </a:schemeClr>
                    </a:solidFill>
                  </a:tcPr>
                </a:tc>
                <a:tc>
                  <a:txBody>
                    <a:bodyPr/>
                    <a:lstStyle/>
                    <a:p>
                      <a:pPr marL="0" marR="0" algn="ctr">
                        <a:lnSpc>
                          <a:spcPct val="107000"/>
                        </a:lnSpc>
                        <a:spcAft>
                          <a:spcPts val="800"/>
                        </a:spcAft>
                        <a:buNone/>
                      </a:pPr>
                      <a:r>
                        <a:rPr lang="en-US" sz="1800" b="0" i="0" u="none" strike="noStrike" cap="none">
                          <a:solidFill>
                            <a:srgbClr val="212121"/>
                          </a:solidFill>
                          <a:effectLst/>
                          <a:latin typeface="+mn-lt"/>
                          <a:ea typeface="Calibri" panose="020F0502020204030204" pitchFamily="34" charset="0"/>
                          <a:cs typeface="Times New Roman" panose="02020603050405020304" pitchFamily="18" charset="0"/>
                          <a:sym typeface="Arial"/>
                        </a:rPr>
                        <a:t>2</a:t>
                      </a:r>
                    </a:p>
                  </a:txBody>
                  <a:tcPr marL="68580" marR="68580" marT="0" marB="0"/>
                </a:tc>
                <a:tc>
                  <a:txBody>
                    <a:bodyPr/>
                    <a:lstStyle/>
                    <a:p>
                      <a:pPr marL="0" marR="0" algn="ctr">
                        <a:lnSpc>
                          <a:spcPct val="107000"/>
                        </a:lnSpc>
                        <a:spcAft>
                          <a:spcPts val="800"/>
                        </a:spcAft>
                        <a:buNone/>
                      </a:pPr>
                      <a:r>
                        <a:rPr lang="en-US" sz="1800" b="0" i="0" u="none" strike="noStrike" cap="none" dirty="0">
                          <a:solidFill>
                            <a:srgbClr val="212121"/>
                          </a:solidFill>
                          <a:effectLst/>
                          <a:latin typeface="+mn-lt"/>
                          <a:ea typeface="Calibri" panose="020F0502020204030204" pitchFamily="34" charset="0"/>
                          <a:cs typeface="Times New Roman" panose="02020603050405020304" pitchFamily="18" charset="0"/>
                          <a:sym typeface="Arial"/>
                        </a:rPr>
                        <a:t>0.04%</a:t>
                      </a:r>
                    </a:p>
                  </a:txBody>
                  <a:tcPr marL="68580" marR="68580" marT="0" marB="0"/>
                </a:tc>
                <a:extLst>
                  <a:ext uri="{0D108BD9-81ED-4DB2-BD59-A6C34878D82A}">
                    <a16:rowId xmlns:a16="http://schemas.microsoft.com/office/drawing/2014/main" val="3437383872"/>
                  </a:ext>
                </a:extLst>
              </a:tr>
            </a:tbl>
          </a:graphicData>
        </a:graphic>
      </p:graphicFrame>
      <p:sp>
        <p:nvSpPr>
          <p:cNvPr id="3" name="TextBox 2">
            <a:extLst>
              <a:ext uri="{FF2B5EF4-FFF2-40B4-BE49-F238E27FC236}">
                <a16:creationId xmlns:a16="http://schemas.microsoft.com/office/drawing/2014/main" id="{F4BEF65C-324E-2659-7BC5-9E5D063CE26D}"/>
              </a:ext>
            </a:extLst>
          </p:cNvPr>
          <p:cNvSpPr txBox="1"/>
          <p:nvPr/>
        </p:nvSpPr>
        <p:spPr>
          <a:xfrm>
            <a:off x="2521974" y="6032091"/>
            <a:ext cx="948561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Arial"/>
                <a:cs typeface="Arial"/>
                <a:sym typeface="Arial"/>
              </a:rPr>
              <a:t>Source: NYS Percutaneous Coronary Interventions Reporting System (PCIRS), 2022 Discharges, Draft</a:t>
            </a:r>
          </a:p>
        </p:txBody>
      </p:sp>
      <p:sp>
        <p:nvSpPr>
          <p:cNvPr id="4" name="TextBox 3">
            <a:extLst>
              <a:ext uri="{FF2B5EF4-FFF2-40B4-BE49-F238E27FC236}">
                <a16:creationId xmlns:a16="http://schemas.microsoft.com/office/drawing/2014/main" id="{CB2A517A-2ECB-B704-E409-3B04F410949E}"/>
              </a:ext>
            </a:extLst>
          </p:cNvPr>
          <p:cNvSpPr txBox="1"/>
          <p:nvPr/>
        </p:nvSpPr>
        <p:spPr>
          <a:xfrm>
            <a:off x="1212712" y="4467225"/>
            <a:ext cx="10979288" cy="12416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Arial"/>
                <a:cs typeface="Arial"/>
                <a:sym typeface="Arial"/>
              </a:rPr>
              <a:t>*Major Events in PCIRS occur during or after PCI but before hospital discharge and include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Arial"/>
                <a:cs typeface="Arial"/>
                <a:sym typeface="Arial"/>
              </a:rPr>
              <a:t>the following: Stroke, Post-PCI MI, Acute Occlusion in Target Lesion or Significant Side Branch,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Arial"/>
                <a:cs typeface="Arial"/>
                <a:sym typeface="Arial"/>
              </a:rPr>
              <a:t>Renal Failure, Emergency Cardiac Surgery, Stent Thrombosis, Emergency PCI, Coronary Perforation,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Arial"/>
                <a:cs typeface="Arial"/>
                <a:sym typeface="Arial"/>
              </a:rPr>
              <a:t>Bleeding or Other Complication at the PCI Access Site . </a:t>
            </a:r>
          </a:p>
        </p:txBody>
      </p:sp>
    </p:spTree>
    <p:extLst>
      <p:ext uri="{BB962C8B-B14F-4D97-AF65-F5344CB8AC3E}">
        <p14:creationId xmlns:p14="http://schemas.microsoft.com/office/powerpoint/2010/main" val="1392898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1A43-84BC-9FC8-079E-C4BF8C8E431E}"/>
              </a:ext>
            </a:extLst>
          </p:cNvPr>
          <p:cNvSpPr>
            <a:spLocks noGrp="1"/>
          </p:cNvSpPr>
          <p:nvPr>
            <p:ph type="title"/>
          </p:nvPr>
        </p:nvSpPr>
        <p:spPr/>
        <p:txBody>
          <a:bodyPr>
            <a:normAutofit fontScale="90000"/>
          </a:bodyPr>
          <a:lstStyle/>
          <a:p>
            <a:r>
              <a:rPr lang="en-US" dirty="0"/>
              <a:t>Outcomes at Hospitals With and Without </a:t>
            </a:r>
            <a:br>
              <a:rPr lang="en-US" dirty="0"/>
            </a:br>
            <a:r>
              <a:rPr lang="en-US" dirty="0"/>
              <a:t>On-Site Cardiac Surgery</a:t>
            </a:r>
          </a:p>
        </p:txBody>
      </p:sp>
      <p:sp>
        <p:nvSpPr>
          <p:cNvPr id="5" name="Text Placeholder 4">
            <a:extLst>
              <a:ext uri="{FF2B5EF4-FFF2-40B4-BE49-F238E27FC236}">
                <a16:creationId xmlns:a16="http://schemas.microsoft.com/office/drawing/2014/main" id="{6BE3BC60-BE6C-298F-C609-67A9029A68FC}"/>
              </a:ext>
            </a:extLst>
          </p:cNvPr>
          <p:cNvSpPr>
            <a:spLocks noGrp="1"/>
          </p:cNvSpPr>
          <p:nvPr>
            <p:ph type="body" sz="quarter" idx="11"/>
          </p:nvPr>
        </p:nvSpPr>
        <p:spPr>
          <a:prstGeom prst="rect">
            <a:avLst/>
          </a:prstGeom>
        </p:spPr>
        <p:txBody>
          <a:bodyPr/>
          <a:lstStyle/>
          <a:p>
            <a:pPr marL="342900" indent="-342900">
              <a:buFont typeface="Arial" panose="020B0604020202020204" pitchFamily="34" charset="0"/>
              <a:buChar char="•"/>
            </a:pPr>
            <a:r>
              <a:rPr lang="en-US" dirty="0">
                <a:solidFill>
                  <a:srgbClr val="212121"/>
                </a:solidFill>
              </a:rPr>
              <a:t>Risk-adjustment models for PCI and Acute MI (heart attack) from the 2022 reporting cycles were used to test if being treated at a hospital with PCI without On-Site Cardiac Surgery was a significant predictor of mortality or readmission</a:t>
            </a:r>
          </a:p>
          <a:p>
            <a:pPr marL="342900" indent="-342900">
              <a:buFont typeface="Arial" panose="020B0604020202020204" pitchFamily="34" charset="0"/>
              <a:buChar char="•"/>
            </a:pPr>
            <a:r>
              <a:rPr lang="en-US" dirty="0">
                <a:solidFill>
                  <a:srgbClr val="212121"/>
                </a:solidFill>
              </a:rPr>
              <a:t>Treatment at a hospital with PCI without On-Site Cardiac Surgery was not significant in any of the tested </a:t>
            </a:r>
            <a:r>
              <a:rPr lang="en-US" b="1" u="sng" dirty="0">
                <a:solidFill>
                  <a:srgbClr val="212121"/>
                </a:solidFill>
              </a:rPr>
              <a:t>mortality</a:t>
            </a:r>
            <a:r>
              <a:rPr lang="en-US" dirty="0">
                <a:solidFill>
                  <a:srgbClr val="212121"/>
                </a:solidFill>
              </a:rPr>
              <a:t> models </a:t>
            </a:r>
          </a:p>
          <a:p>
            <a:pPr marL="342900" indent="-342900">
              <a:buFont typeface="Arial" panose="020B0604020202020204" pitchFamily="34" charset="0"/>
              <a:buChar char="•"/>
            </a:pPr>
            <a:r>
              <a:rPr lang="en-US" dirty="0">
                <a:solidFill>
                  <a:srgbClr val="212121"/>
                </a:solidFill>
              </a:rPr>
              <a:t>Patients who received PCI at a hospital without on-site cardiac surgery were statistically more likely to be </a:t>
            </a:r>
            <a:r>
              <a:rPr lang="en-US" b="1" u="sng" dirty="0">
                <a:solidFill>
                  <a:srgbClr val="212121"/>
                </a:solidFill>
              </a:rPr>
              <a:t>readmitted</a:t>
            </a:r>
            <a:r>
              <a:rPr lang="en-US" dirty="0">
                <a:solidFill>
                  <a:srgbClr val="212121"/>
                </a:solidFill>
              </a:rPr>
              <a:t> within 30-days than patients with all other significant risk factors the same who received PCI at a hospital with on-site cardiac surgery</a:t>
            </a:r>
            <a:r>
              <a:rPr lang="en-US" b="1" dirty="0">
                <a:solidFill>
                  <a:srgbClr val="212121"/>
                </a:solidFill>
              </a:rPr>
              <a:t> </a:t>
            </a:r>
            <a:r>
              <a:rPr lang="en-US" dirty="0">
                <a:solidFill>
                  <a:srgbClr val="212121"/>
                </a:solidFill>
              </a:rPr>
              <a:t>(p = 0.02; risk-adjusted odds ratio 1.11, 95% Confidence interval 1.02-1.21) </a:t>
            </a:r>
          </a:p>
          <a:p>
            <a:endParaRPr lang="en-US" dirty="0">
              <a:solidFill>
                <a:schemeClr val="bg1"/>
              </a:solidFill>
            </a:endParaRPr>
          </a:p>
        </p:txBody>
      </p:sp>
    </p:spTree>
    <p:extLst>
      <p:ext uri="{BB962C8B-B14F-4D97-AF65-F5344CB8AC3E}">
        <p14:creationId xmlns:p14="http://schemas.microsoft.com/office/powerpoint/2010/main" val="2757804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043C0-128A-BB63-99F8-63A8190B4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C35DC-27A4-3BC7-D6BD-337455B1B678}"/>
              </a:ext>
            </a:extLst>
          </p:cNvPr>
          <p:cNvSpPr>
            <a:spLocks noGrp="1"/>
          </p:cNvSpPr>
          <p:nvPr>
            <p:ph type="title"/>
          </p:nvPr>
        </p:nvSpPr>
        <p:spPr/>
        <p:txBody>
          <a:bodyPr>
            <a:normAutofit fontScale="90000"/>
          </a:bodyPr>
          <a:lstStyle/>
          <a:p>
            <a:r>
              <a:rPr lang="en-US" dirty="0"/>
              <a:t>Outcomes at Hospitals With and Without </a:t>
            </a:r>
            <a:br>
              <a:rPr lang="en-US" dirty="0"/>
            </a:br>
            <a:r>
              <a:rPr lang="en-US" dirty="0"/>
              <a:t>On-Site Cardiac Surgery, Cont.</a:t>
            </a:r>
          </a:p>
        </p:txBody>
      </p:sp>
      <p:sp>
        <p:nvSpPr>
          <p:cNvPr id="5" name="Text Placeholder 4">
            <a:extLst>
              <a:ext uri="{FF2B5EF4-FFF2-40B4-BE49-F238E27FC236}">
                <a16:creationId xmlns:a16="http://schemas.microsoft.com/office/drawing/2014/main" id="{0DA77635-64AE-71C9-A573-A149EDAA08C8}"/>
              </a:ext>
            </a:extLst>
          </p:cNvPr>
          <p:cNvSpPr>
            <a:spLocks noGrp="1"/>
          </p:cNvSpPr>
          <p:nvPr>
            <p:ph type="body" sz="quarter" idx="11"/>
          </p:nvPr>
        </p:nvSpPr>
        <p:spPr>
          <a:xfrm>
            <a:off x="9858375" y="1455195"/>
            <a:ext cx="1843296" cy="3947609"/>
          </a:xfrm>
          <a:prstGeom prst="rect">
            <a:avLst/>
          </a:prstGeom>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aphicFrame>
        <p:nvGraphicFramePr>
          <p:cNvPr id="6" name="Table 5">
            <a:extLst>
              <a:ext uri="{FF2B5EF4-FFF2-40B4-BE49-F238E27FC236}">
                <a16:creationId xmlns:a16="http://schemas.microsoft.com/office/drawing/2014/main" id="{95BC8FD6-3561-954E-AA5A-C541B1021EFA}"/>
              </a:ext>
            </a:extLst>
          </p:cNvPr>
          <p:cNvGraphicFramePr>
            <a:graphicFrameLocks noGrp="1"/>
          </p:cNvGraphicFramePr>
          <p:nvPr>
            <p:extLst>
              <p:ext uri="{D42A27DB-BD31-4B8C-83A1-F6EECF244321}">
                <p14:modId xmlns:p14="http://schemas.microsoft.com/office/powerpoint/2010/main" val="3964319950"/>
              </p:ext>
            </p:extLst>
          </p:nvPr>
        </p:nvGraphicFramePr>
        <p:xfrm>
          <a:off x="2147681" y="1455195"/>
          <a:ext cx="7710694" cy="4250759"/>
        </p:xfrm>
        <a:graphic>
          <a:graphicData uri="http://schemas.openxmlformats.org/drawingml/2006/table">
            <a:tbl>
              <a:tblPr firstRow="1" bandRow="1">
                <a:tableStyleId>{7DF18680-E054-41AD-8BC1-D1AEF772440D}</a:tableStyleId>
              </a:tblPr>
              <a:tblGrid>
                <a:gridCol w="2891045">
                  <a:extLst>
                    <a:ext uri="{9D8B030D-6E8A-4147-A177-3AD203B41FA5}">
                      <a16:colId xmlns:a16="http://schemas.microsoft.com/office/drawing/2014/main" val="3957638501"/>
                    </a:ext>
                  </a:extLst>
                </a:gridCol>
                <a:gridCol w="1793849">
                  <a:extLst>
                    <a:ext uri="{9D8B030D-6E8A-4147-A177-3AD203B41FA5}">
                      <a16:colId xmlns:a16="http://schemas.microsoft.com/office/drawing/2014/main" val="1301563701"/>
                    </a:ext>
                  </a:extLst>
                </a:gridCol>
                <a:gridCol w="1370939">
                  <a:extLst>
                    <a:ext uri="{9D8B030D-6E8A-4147-A177-3AD203B41FA5}">
                      <a16:colId xmlns:a16="http://schemas.microsoft.com/office/drawing/2014/main" val="3402188834"/>
                    </a:ext>
                  </a:extLst>
                </a:gridCol>
                <a:gridCol w="1654861">
                  <a:extLst>
                    <a:ext uri="{9D8B030D-6E8A-4147-A177-3AD203B41FA5}">
                      <a16:colId xmlns:a16="http://schemas.microsoft.com/office/drawing/2014/main" val="159521341"/>
                    </a:ext>
                  </a:extLst>
                </a:gridCol>
              </a:tblGrid>
              <a:tr h="0">
                <a:tc>
                  <a:txBody>
                    <a:bodyPr/>
                    <a:lstStyle/>
                    <a:p>
                      <a:pPr marL="0" marR="0">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Hospital without SOS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Hospital with SOS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Total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4506274"/>
                  </a:ext>
                </a:extLst>
              </a:tr>
              <a:tr h="0">
                <a:tc>
                  <a:txBody>
                    <a:bodyPr/>
                    <a:lstStyle/>
                    <a:p>
                      <a:pPr marL="0" marR="0">
                        <a:lnSpc>
                          <a:spcPct val="107000"/>
                        </a:lnSpc>
                        <a:spcAft>
                          <a:spcPts val="800"/>
                        </a:spcAft>
                        <a:buNone/>
                        <a:tabLst>
                          <a:tab pos="2457450" algn="l"/>
                        </a:tabLst>
                      </a:pPr>
                      <a:r>
                        <a:rPr lang="en-US" sz="1600" kern="100" dirty="0">
                          <a:effectLst/>
                        </a:rPr>
                        <a:t>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9472 (22.2)</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33259 (77.8)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42731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9583818"/>
                  </a:ext>
                </a:extLst>
              </a:tr>
              <a:tr h="0">
                <a:tc>
                  <a:txBody>
                    <a:bodyPr/>
                    <a:lstStyle/>
                    <a:p>
                      <a:pPr marL="0" marR="0">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097056"/>
                  </a:ext>
                </a:extLst>
              </a:tr>
              <a:tr h="0">
                <a:tc>
                  <a:txBody>
                    <a:bodyPr/>
                    <a:lstStyle/>
                    <a:p>
                      <a:pPr marL="0" marR="0">
                        <a:lnSpc>
                          <a:spcPct val="107000"/>
                        </a:lnSpc>
                        <a:spcAft>
                          <a:spcPts val="800"/>
                        </a:spcAft>
                        <a:buNone/>
                      </a:pPr>
                      <a:r>
                        <a:rPr lang="en-US" sz="1600" kern="100" dirty="0">
                          <a:effectLst/>
                        </a:rPr>
                        <a:t>Observed Readmission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748 (7.90%)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2442 (7.34%)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3190 (7.47%)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9098971"/>
                  </a:ext>
                </a:extLst>
              </a:tr>
              <a:tr h="0">
                <a:tc>
                  <a:txBody>
                    <a:bodyPr/>
                    <a:lstStyle/>
                    <a:p>
                      <a:pPr marL="0" marR="0">
                        <a:lnSpc>
                          <a:spcPct val="107000"/>
                        </a:lnSpc>
                        <a:spcAft>
                          <a:spcPts val="800"/>
                        </a:spcAft>
                        <a:buNone/>
                      </a:pPr>
                      <a:r>
                        <a:rPr lang="en-US" sz="1600" kern="100" dirty="0">
                          <a:effectLst/>
                        </a:rPr>
                        <a:t>  -- Readmission for CABG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7 (0.07%)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54 (0.16%)</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61 (0.14%)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668289"/>
                  </a:ext>
                </a:extLst>
              </a:tr>
              <a:tr h="0">
                <a:tc>
                  <a:txBody>
                    <a:bodyPr/>
                    <a:lstStyle/>
                    <a:p>
                      <a:pPr marL="0" marR="0">
                        <a:lnSpc>
                          <a:spcPct val="107000"/>
                        </a:lnSpc>
                        <a:spcAft>
                          <a:spcPts val="800"/>
                        </a:spcAft>
                        <a:buNone/>
                      </a:pPr>
                      <a:r>
                        <a:rPr lang="en-US" sz="1600" kern="100" dirty="0">
                          <a:effectLst/>
                        </a:rPr>
                        <a:t>  -- Readmission for PCI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174 (1.84%)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450 (1.35%)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624 (1.46%)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0847661"/>
                  </a:ext>
                </a:extLst>
              </a:tr>
              <a:tr h="0">
                <a:tc>
                  <a:txBody>
                    <a:bodyPr/>
                    <a:lstStyle/>
                    <a:p>
                      <a:pPr marL="0" marR="0">
                        <a:lnSpc>
                          <a:spcPct val="107000"/>
                        </a:lnSpc>
                        <a:spcAft>
                          <a:spcPts val="800"/>
                        </a:spcAft>
                        <a:buNone/>
                      </a:pPr>
                      <a:r>
                        <a:rPr lang="en-US" sz="1600" kern="100">
                          <a:effectLst/>
                        </a:rPr>
                        <a:t>         Target Lesion PCI ⱡ</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59 (0.62%)</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154 (0.46%)</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213 (0.50%)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7410815"/>
                  </a:ext>
                </a:extLst>
              </a:tr>
              <a:tr h="0">
                <a:tc>
                  <a:txBody>
                    <a:bodyPr/>
                    <a:lstStyle/>
                    <a:p>
                      <a:pPr marL="0" marR="0">
                        <a:lnSpc>
                          <a:spcPct val="107000"/>
                        </a:lnSpc>
                        <a:spcAft>
                          <a:spcPts val="800"/>
                        </a:spcAft>
                        <a:buNone/>
                      </a:pPr>
                      <a:r>
                        <a:rPr lang="en-US" sz="1600" kern="100" dirty="0">
                          <a:effectLst/>
                        </a:rPr>
                        <a:t>         Readmission With AMI ⱡ</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29 (0.31%)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66 (0.20%)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95 (0.22)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8840102"/>
                  </a:ext>
                </a:extLst>
              </a:tr>
              <a:tr h="0">
                <a:tc>
                  <a:txBody>
                    <a:bodyPr/>
                    <a:lstStyle/>
                    <a:p>
                      <a:pPr marL="0" marR="0">
                        <a:lnSpc>
                          <a:spcPct val="107000"/>
                        </a:lnSpc>
                        <a:spcAft>
                          <a:spcPts val="800"/>
                        </a:spcAft>
                        <a:buNone/>
                      </a:pPr>
                      <a:r>
                        <a:rPr lang="en-US" sz="1600" kern="100">
                          <a:effectLst/>
                        </a:rPr>
                        <a:t>         No indication of staging ⱡ</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161 (1.70%)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431 (1.30%)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592 (1.39%)</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667923"/>
                  </a:ext>
                </a:extLst>
              </a:tr>
              <a:tr h="0">
                <a:tc>
                  <a:txBody>
                    <a:bodyPr/>
                    <a:lstStyle/>
                    <a:p>
                      <a:pPr marL="0" marR="0">
                        <a:lnSpc>
                          <a:spcPct val="107000"/>
                        </a:lnSpc>
                        <a:spcAft>
                          <a:spcPts val="800"/>
                        </a:spcAft>
                        <a:buNone/>
                      </a:pPr>
                      <a:r>
                        <a:rPr lang="en-US" sz="1600" kern="100" dirty="0">
                          <a:effectLst/>
                        </a:rPr>
                        <a:t>  -- Readmission other than PCI/CABG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567 (5.99%)</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1938 (5.83%)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2505 (5.86%)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5541101"/>
                  </a:ext>
                </a:extLst>
              </a:tr>
              <a:tr h="0">
                <a:tc>
                  <a:txBody>
                    <a:bodyPr/>
                    <a:lstStyle/>
                    <a:p>
                      <a:pPr marL="0" marR="0">
                        <a:lnSpc>
                          <a:spcPct val="107000"/>
                        </a:lnSpc>
                        <a:spcAft>
                          <a:spcPts val="800"/>
                        </a:spcAft>
                        <a:buNone/>
                      </a:pPr>
                      <a:r>
                        <a:rPr lang="en-US" sz="1600" kern="10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5101387"/>
                  </a:ext>
                </a:extLst>
              </a:tr>
              <a:tr h="0">
                <a:tc>
                  <a:txBody>
                    <a:bodyPr/>
                    <a:lstStyle/>
                    <a:p>
                      <a:pPr marL="0" marR="0">
                        <a:lnSpc>
                          <a:spcPct val="107000"/>
                        </a:lnSpc>
                        <a:spcAft>
                          <a:spcPts val="800"/>
                        </a:spcAft>
                        <a:buNone/>
                      </a:pPr>
                      <a:r>
                        <a:rPr lang="en-US" sz="1600" kern="100" dirty="0">
                          <a:effectLst/>
                        </a:rPr>
                        <a:t>Expected Readmission Rate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7.36%</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7.49%</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a:effectLst/>
                        </a:rPr>
                        <a: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260641"/>
                  </a:ext>
                </a:extLst>
              </a:tr>
              <a:tr h="0">
                <a:tc>
                  <a:txBody>
                    <a:bodyPr/>
                    <a:lstStyle/>
                    <a:p>
                      <a:pPr marL="0" marR="0">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1317926"/>
                  </a:ext>
                </a:extLst>
              </a:tr>
              <a:tr h="0">
                <a:tc>
                  <a:txBody>
                    <a:bodyPr/>
                    <a:lstStyle/>
                    <a:p>
                      <a:pPr marL="0" marR="0">
                        <a:lnSpc>
                          <a:spcPct val="107000"/>
                        </a:lnSpc>
                        <a:spcAft>
                          <a:spcPts val="800"/>
                        </a:spcAft>
                        <a:buNone/>
                      </a:pPr>
                      <a:r>
                        <a:rPr lang="en-US" sz="1600" kern="100" dirty="0">
                          <a:effectLst/>
                        </a:rPr>
                        <a:t>Risk-adjusted Readmission Rate (95%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8.01                     (7.44-8.60)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7.31          (7.03-7.61)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100" dirty="0">
                          <a:effectLst/>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151084"/>
                  </a:ext>
                </a:extLst>
              </a:tr>
            </a:tbl>
          </a:graphicData>
        </a:graphic>
      </p:graphicFrame>
    </p:spTree>
    <p:extLst>
      <p:ext uri="{BB962C8B-B14F-4D97-AF65-F5344CB8AC3E}">
        <p14:creationId xmlns:p14="http://schemas.microsoft.com/office/powerpoint/2010/main" val="44903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5E23-851E-F3DD-0CA3-A4439CAE2AB2}"/>
              </a:ext>
            </a:extLst>
          </p:cNvPr>
          <p:cNvSpPr>
            <a:spLocks noGrp="1"/>
          </p:cNvSpPr>
          <p:nvPr>
            <p:ph type="title"/>
          </p:nvPr>
        </p:nvSpPr>
        <p:spPr>
          <a:xfrm>
            <a:off x="-147068" y="176749"/>
            <a:ext cx="11823192" cy="707886"/>
          </a:xfrm>
        </p:spPr>
        <p:txBody>
          <a:bodyPr/>
          <a:lstStyle/>
          <a:p>
            <a:r>
              <a:rPr lang="en-US" dirty="0"/>
              <a:t>NYS Cardiac Advisory Committee (CAC) role</a:t>
            </a:r>
          </a:p>
        </p:txBody>
      </p:sp>
      <p:sp>
        <p:nvSpPr>
          <p:cNvPr id="3" name="Text Placeholder 2">
            <a:extLst>
              <a:ext uri="{FF2B5EF4-FFF2-40B4-BE49-F238E27FC236}">
                <a16:creationId xmlns:a16="http://schemas.microsoft.com/office/drawing/2014/main" id="{1A9A5102-E364-6D4B-DFC6-DBAE33651E5C}"/>
              </a:ext>
            </a:extLst>
          </p:cNvPr>
          <p:cNvSpPr>
            <a:spLocks noGrp="1"/>
          </p:cNvSpPr>
          <p:nvPr>
            <p:ph type="body" sz="quarter" idx="11"/>
          </p:nvPr>
        </p:nvSpPr>
        <p:spPr/>
        <p:txBody>
          <a:bodyPr/>
          <a:lstStyle/>
          <a:p>
            <a:r>
              <a:rPr lang="en-US" dirty="0"/>
              <a:t>1. The CAC has been asked to present to the </a:t>
            </a:r>
            <a:r>
              <a:rPr lang="en-US" dirty="0" err="1"/>
              <a:t>PHHPC</a:t>
            </a:r>
            <a:r>
              <a:rPr lang="en-US" dirty="0"/>
              <a:t> Health Planning Committee at an education session (today’s presentation) </a:t>
            </a:r>
          </a:p>
          <a:p>
            <a:endParaRPr lang="en-US" dirty="0"/>
          </a:p>
          <a:p>
            <a:r>
              <a:rPr lang="en-US" dirty="0"/>
              <a:t>2. The CAC has been asked to make recommendations to the State related to:</a:t>
            </a:r>
          </a:p>
          <a:p>
            <a:pPr marL="342900" indent="-342900">
              <a:buFont typeface="Arial" panose="020B0604020202020204" pitchFamily="34" charset="0"/>
              <a:buChar char="•"/>
            </a:pPr>
            <a:r>
              <a:rPr lang="en-US" dirty="0"/>
              <a:t>Case (patient) selection</a:t>
            </a:r>
          </a:p>
          <a:p>
            <a:pPr marL="342900" indent="-342900">
              <a:buFont typeface="Arial" panose="020B0604020202020204" pitchFamily="34" charset="0"/>
              <a:buChar char="•"/>
            </a:pPr>
            <a:r>
              <a:rPr lang="en-US" dirty="0"/>
              <a:t>Program requirements</a:t>
            </a:r>
          </a:p>
          <a:p>
            <a:pPr marL="342900" indent="-342900">
              <a:buFont typeface="Arial" panose="020B0604020202020204" pitchFamily="34" charset="0"/>
              <a:buChar char="•"/>
            </a:pPr>
            <a:r>
              <a:rPr lang="en-US" dirty="0"/>
              <a:t>Monitoring – including quality and safety considerations</a:t>
            </a:r>
          </a:p>
          <a:p>
            <a:r>
              <a:rPr lang="en-US" dirty="0"/>
              <a:t>(more to come – see next slide) </a:t>
            </a:r>
          </a:p>
          <a:p>
            <a:endParaRPr lang="en-US" dirty="0"/>
          </a:p>
        </p:txBody>
      </p:sp>
    </p:spTree>
    <p:extLst>
      <p:ext uri="{BB962C8B-B14F-4D97-AF65-F5344CB8AC3E}">
        <p14:creationId xmlns:p14="http://schemas.microsoft.com/office/powerpoint/2010/main" val="3807080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6541-4293-194E-0DC9-60E83431358C}"/>
              </a:ext>
            </a:extLst>
          </p:cNvPr>
          <p:cNvSpPr>
            <a:spLocks noGrp="1"/>
          </p:cNvSpPr>
          <p:nvPr>
            <p:ph type="title"/>
          </p:nvPr>
        </p:nvSpPr>
        <p:spPr/>
        <p:txBody>
          <a:bodyPr/>
          <a:lstStyle/>
          <a:p>
            <a:r>
              <a:rPr lang="en-US" dirty="0"/>
              <a:t>Outcomes at Hospitals With and Without </a:t>
            </a:r>
            <a:br>
              <a:rPr lang="en-US" dirty="0"/>
            </a:br>
            <a:r>
              <a:rPr lang="en-US" dirty="0"/>
              <a:t>On-Site Cardiac Surgery, Cont.</a:t>
            </a:r>
          </a:p>
        </p:txBody>
      </p:sp>
      <p:sp>
        <p:nvSpPr>
          <p:cNvPr id="3" name="Text Placeholder 2">
            <a:extLst>
              <a:ext uri="{FF2B5EF4-FFF2-40B4-BE49-F238E27FC236}">
                <a16:creationId xmlns:a16="http://schemas.microsoft.com/office/drawing/2014/main" id="{CE593D47-50C2-98FD-7D26-2998D0D68D58}"/>
              </a:ext>
            </a:extLst>
          </p:cNvPr>
          <p:cNvSpPr>
            <a:spLocks noGrp="1"/>
          </p:cNvSpPr>
          <p:nvPr>
            <p:ph type="body" sz="quarter" idx="11"/>
          </p:nvPr>
        </p:nvSpPr>
        <p:spPr/>
        <p:txBody>
          <a:bodyPr/>
          <a:lstStyle/>
          <a:p>
            <a:r>
              <a:rPr lang="en-US" dirty="0">
                <a:solidFill>
                  <a:srgbClr val="212121"/>
                </a:solidFill>
              </a:rPr>
              <a:t>Caveats</a:t>
            </a:r>
          </a:p>
          <a:p>
            <a:r>
              <a:rPr lang="en-US" dirty="0">
                <a:solidFill>
                  <a:srgbClr val="212121"/>
                </a:solidFill>
              </a:rPr>
              <a:t>This is not a full-scale study of outcomes at hospitals without On-Site Cardiac Surgery. </a:t>
            </a:r>
          </a:p>
          <a:p>
            <a:r>
              <a:rPr lang="en-US" dirty="0">
                <a:solidFill>
                  <a:srgbClr val="212121"/>
                </a:solidFill>
              </a:rPr>
              <a:t>Other important markers of quality such as in-hospital complications, procedural success, and need for repeat procedures were not assessed.</a:t>
            </a:r>
          </a:p>
          <a:p>
            <a:endParaRPr lang="en-US" dirty="0"/>
          </a:p>
        </p:txBody>
      </p:sp>
    </p:spTree>
    <p:extLst>
      <p:ext uri="{BB962C8B-B14F-4D97-AF65-F5344CB8AC3E}">
        <p14:creationId xmlns:p14="http://schemas.microsoft.com/office/powerpoint/2010/main" val="804412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13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8559-1CDD-04E5-0653-6DA3C90E3A79}"/>
              </a:ext>
            </a:extLst>
          </p:cNvPr>
          <p:cNvSpPr>
            <a:spLocks noGrp="1"/>
          </p:cNvSpPr>
          <p:nvPr>
            <p:ph type="title"/>
          </p:nvPr>
        </p:nvSpPr>
        <p:spPr/>
        <p:txBody>
          <a:bodyPr/>
          <a:lstStyle/>
          <a:p>
            <a:r>
              <a:rPr lang="en-US" dirty="0"/>
              <a:t>CAC Workgroup Process and Timeline</a:t>
            </a:r>
          </a:p>
        </p:txBody>
      </p:sp>
      <p:sp>
        <p:nvSpPr>
          <p:cNvPr id="3" name="Text Placeholder 2">
            <a:extLst>
              <a:ext uri="{FF2B5EF4-FFF2-40B4-BE49-F238E27FC236}">
                <a16:creationId xmlns:a16="http://schemas.microsoft.com/office/drawing/2014/main" id="{86396173-A2C9-23F2-AABC-9E2E6073DAF1}"/>
              </a:ext>
            </a:extLst>
          </p:cNvPr>
          <p:cNvSpPr>
            <a:spLocks noGrp="1"/>
          </p:cNvSpPr>
          <p:nvPr>
            <p:ph type="body" sz="quarter" idx="11"/>
          </p:nvPr>
        </p:nvSpPr>
        <p:spPr/>
        <p:txBody>
          <a:bodyPr/>
          <a:lstStyle/>
          <a:p>
            <a:r>
              <a:rPr lang="en-US" dirty="0"/>
              <a:t>A workgroup of CAC members has been formed to start the discussion on recommendations for the State</a:t>
            </a:r>
          </a:p>
          <a:p>
            <a:r>
              <a:rPr lang="en-US" b="1" dirty="0"/>
              <a:t>Timeline:</a:t>
            </a:r>
          </a:p>
          <a:p>
            <a:pPr marL="342900" indent="-342900">
              <a:buFont typeface="Arial" panose="020B0604020202020204" pitchFamily="34" charset="0"/>
              <a:buChar char="•"/>
            </a:pPr>
            <a:r>
              <a:rPr lang="en-US" dirty="0"/>
              <a:t>Workgroup has met twice thus far to discuss</a:t>
            </a:r>
          </a:p>
          <a:p>
            <a:pPr marL="342900" indent="-342900">
              <a:buFont typeface="Arial" panose="020B0604020202020204" pitchFamily="34" charset="0"/>
              <a:buChar char="•"/>
            </a:pPr>
            <a:r>
              <a:rPr lang="en-US" dirty="0"/>
              <a:t>Workgroup will be presenting proposed recommendations to the full CAC on November 3, 2025</a:t>
            </a:r>
          </a:p>
          <a:p>
            <a:pPr marL="342900" indent="-342900">
              <a:buFont typeface="Arial" panose="020B0604020202020204" pitchFamily="34" charset="0"/>
              <a:buChar char="•"/>
            </a:pPr>
            <a:r>
              <a:rPr lang="en-US" dirty="0"/>
              <a:t>Final recommendations deadline – end of 2025</a:t>
            </a:r>
          </a:p>
        </p:txBody>
      </p:sp>
    </p:spTree>
    <p:extLst>
      <p:ext uri="{BB962C8B-B14F-4D97-AF65-F5344CB8AC3E}">
        <p14:creationId xmlns:p14="http://schemas.microsoft.com/office/powerpoint/2010/main" val="332803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75B55-1DE0-F26C-3B3B-7D81F00A5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32F36-ED87-BBE7-74CE-BFA0C57A411F}"/>
              </a:ext>
            </a:extLst>
          </p:cNvPr>
          <p:cNvSpPr>
            <a:spLocks noGrp="1"/>
          </p:cNvSpPr>
          <p:nvPr>
            <p:ph type="title"/>
          </p:nvPr>
        </p:nvSpPr>
        <p:spPr/>
        <p:txBody>
          <a:bodyPr/>
          <a:lstStyle/>
          <a:p>
            <a:r>
              <a:rPr lang="en-US" dirty="0"/>
              <a:t>CAC Workgroup members</a:t>
            </a:r>
          </a:p>
        </p:txBody>
      </p:sp>
      <p:sp>
        <p:nvSpPr>
          <p:cNvPr id="3" name="Text Placeholder 2">
            <a:extLst>
              <a:ext uri="{FF2B5EF4-FFF2-40B4-BE49-F238E27FC236}">
                <a16:creationId xmlns:a16="http://schemas.microsoft.com/office/drawing/2014/main" id="{B5978D36-BDBC-64C1-026E-056745D4A283}"/>
              </a:ext>
            </a:extLst>
          </p:cNvPr>
          <p:cNvSpPr>
            <a:spLocks noGrp="1"/>
          </p:cNvSpPr>
          <p:nvPr>
            <p:ph type="body" sz="quarter" idx="11"/>
          </p:nvPr>
        </p:nvSpPr>
        <p:spPr>
          <a:xfrm>
            <a:off x="1159496" y="1031081"/>
            <a:ext cx="10627495" cy="4795838"/>
          </a:xfrm>
          <a:prstGeom prst="rect">
            <a:avLst/>
          </a:prstGeom>
        </p:spPr>
        <p:txBody>
          <a:bodyPr/>
          <a:lstStyle/>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Alice Jacobs, MD, Boston University (Chair)</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Craig Smith, MD, Columbia University Medical Center-NY Presbyterian Hospital </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Peter Berger, MD, Cardiology Consultant</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Joseph Dearani, MD, Mayo Clinic</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Jeffrey Gold, MD, University of Nebraska System</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Stephen Lahey, MD, University of Connecticut Health Center</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Frederick Ling, MD, University of Rochester Medical Center</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Srihari Naidu, MD, Westchester Medical Center</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Jacqeline Tamis-Holland, MD, Cleveland Clinic</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Ferdinand Venditti, Jr., MD, Albany Medical College</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Kimberly Cozzens, MA, Cardiac Services Program-University at Albany</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Alda Osinaga, MD, MPH, NYS Department of Health</a:t>
            </a:r>
          </a:p>
          <a:p>
            <a:pPr indent="0">
              <a:spcBef>
                <a:spcPts val="300"/>
              </a:spcBef>
              <a:spcAft>
                <a:spcPts val="300"/>
              </a:spcAft>
              <a:buClr>
                <a:srgbClr val="154973"/>
              </a:buClr>
              <a:buSzPts val="1400"/>
              <a:buNone/>
            </a:pPr>
            <a:r>
              <a:rPr lang="en-US" sz="2000" dirty="0">
                <a:solidFill>
                  <a:srgbClr val="212121"/>
                </a:solidFill>
                <a:latin typeface="Arial" panose="020B0604020202020204" pitchFamily="34" charset="0"/>
                <a:cs typeface="Arial" panose="020B0604020202020204" pitchFamily="34" charset="0"/>
              </a:rPr>
              <a:t>Linda Efferen, MD, MBA, MACP, NYS Department of Health</a:t>
            </a:r>
          </a:p>
        </p:txBody>
      </p:sp>
    </p:spTree>
    <p:extLst>
      <p:ext uri="{BB962C8B-B14F-4D97-AF65-F5344CB8AC3E}">
        <p14:creationId xmlns:p14="http://schemas.microsoft.com/office/powerpoint/2010/main" val="241856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5ACF-5853-8567-4169-661FB0482843}"/>
              </a:ext>
            </a:extLst>
          </p:cNvPr>
          <p:cNvSpPr>
            <a:spLocks noGrp="1"/>
          </p:cNvSpPr>
          <p:nvPr>
            <p:ph type="title"/>
          </p:nvPr>
        </p:nvSpPr>
        <p:spPr/>
        <p:txBody>
          <a:bodyPr/>
          <a:lstStyle/>
          <a:p>
            <a:r>
              <a:rPr lang="en-US" dirty="0">
                <a:solidFill>
                  <a:schemeClr val="bg1"/>
                </a:solidFill>
              </a:rPr>
              <a:t>PCI in ASC: What Has Been Learned From Prior Studies?</a:t>
            </a:r>
          </a:p>
        </p:txBody>
      </p:sp>
      <p:sp>
        <p:nvSpPr>
          <p:cNvPr id="3" name="TextBox 2">
            <a:extLst>
              <a:ext uri="{FF2B5EF4-FFF2-40B4-BE49-F238E27FC236}">
                <a16:creationId xmlns:a16="http://schemas.microsoft.com/office/drawing/2014/main" id="{E8F353B3-6E4C-B6A8-DC62-439263612045}"/>
              </a:ext>
            </a:extLst>
          </p:cNvPr>
          <p:cNvSpPr txBox="1"/>
          <p:nvPr/>
        </p:nvSpPr>
        <p:spPr>
          <a:xfrm>
            <a:off x="2371717" y="4581869"/>
            <a:ext cx="7448563" cy="1856983"/>
          </a:xfrm>
          <a:prstGeom prst="rect">
            <a:avLst/>
          </a:prstGeom>
          <a:noFill/>
        </p:spPr>
        <p:txBody>
          <a:bodyPr wrap="square" rtlCol="0">
            <a:spAutoFit/>
          </a:bodyPr>
          <a:lstStyle/>
          <a:p>
            <a:pPr algn="ctr"/>
            <a:r>
              <a:rPr lang="en-US" sz="2400" dirty="0">
                <a:solidFill>
                  <a:schemeClr val="bg1"/>
                </a:solidFill>
              </a:rPr>
              <a:t>Alice K. Jacobs, MD</a:t>
            </a:r>
          </a:p>
          <a:p>
            <a:pPr algn="ctr"/>
            <a:r>
              <a:rPr lang="en-US" sz="2400" dirty="0">
                <a:solidFill>
                  <a:schemeClr val="bg1"/>
                </a:solidFill>
              </a:rPr>
              <a:t>Chair, NYS Cardiac Advisory Committee</a:t>
            </a:r>
          </a:p>
          <a:p>
            <a:pPr algn="ctr"/>
            <a:r>
              <a:rPr lang="en-US" sz="2400" dirty="0">
                <a:solidFill>
                  <a:schemeClr val="bg1"/>
                </a:solidFill>
              </a:rPr>
              <a:t>Emeritus Professor of Medicine, Boston University</a:t>
            </a:r>
          </a:p>
          <a:p>
            <a:pPr algn="ctr"/>
            <a:endParaRPr lang="en-US" sz="2400"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1175281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YSDOH Template 1.0, Fall 2024">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0e9c21-b251-49b7-9079-548dd9a8bb22" xsi:nil="true"/>
    <lcf76f155ced4ddcb4097134ff3c332f xmlns="a2ce9d1a-6304-4c87-8f75-261c0eac7d5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8B4FA54E1D704FAACD252765981027" ma:contentTypeVersion="11" ma:contentTypeDescription="Create a new document." ma:contentTypeScope="" ma:versionID="b7e094801b55468e00c87fd089d50f5f">
  <xsd:schema xmlns:xsd="http://www.w3.org/2001/XMLSchema" xmlns:xs="http://www.w3.org/2001/XMLSchema" xmlns:p="http://schemas.microsoft.com/office/2006/metadata/properties" xmlns:ns2="a2ce9d1a-6304-4c87-8f75-261c0eac7d53" xmlns:ns3="890e9c21-b251-49b7-9079-548dd9a8bb22" targetNamespace="http://schemas.microsoft.com/office/2006/metadata/properties" ma:root="true" ma:fieldsID="a8a3c8ad48e97b6529ba87c576267acd" ns2:_="" ns3:_="">
    <xsd:import namespace="a2ce9d1a-6304-4c87-8f75-261c0eac7d53"/>
    <xsd:import namespace="890e9c21-b251-49b7-9079-548dd9a8bb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e9d1a-6304-4c87-8f75-261c0eac7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e9c21-b251-49b7-9079-548dd9a8bb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722d18-1bcd-4e7b-be5a-c71a38af9469}" ma:internalName="TaxCatchAll" ma:showField="CatchAllData" ma:web="890e9c21-b251-49b7-9079-548dd9a8bb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B120F-7F49-4AE3-9EFC-2D7764EDE059}">
  <ds:schemaRefs>
    <ds:schemaRef ds:uri="890e9c21-b251-49b7-9079-548dd9a8bb22"/>
    <ds:schemaRef ds:uri="a2ce9d1a-6304-4c87-8f75-261c0eac7d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B2336E-CA5F-44A5-8638-5DD22F5F4265}">
  <ds:schemaRefs>
    <ds:schemaRef ds:uri="890e9c21-b251-49b7-9079-548dd9a8bb22"/>
    <ds:schemaRef ds:uri="a2ce9d1a-6304-4c87-8f75-261c0eac7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049008-70CF-4A71-A8B5-2E5484CB15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1285</TotalTime>
  <Words>3501</Words>
  <Application>Microsoft Office PowerPoint</Application>
  <PresentationFormat>Widescreen</PresentationFormat>
  <Paragraphs>495</Paragraphs>
  <Slides>61</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Abadi</vt:lpstr>
      <vt:lpstr>AdvTTa9c1b374</vt:lpstr>
      <vt:lpstr>AdvTTfac587ca.B</vt:lpstr>
      <vt:lpstr>Arial</vt:lpstr>
      <vt:lpstr>Calibri</vt:lpstr>
      <vt:lpstr>Oswald</vt:lpstr>
      <vt:lpstr>OTNEJMScalaSansLF-Bold</vt:lpstr>
      <vt:lpstr>Times New Roman</vt:lpstr>
      <vt:lpstr>Wingdings</vt:lpstr>
      <vt:lpstr>NYSDOH Template 1.0, Fall 2024</vt:lpstr>
      <vt:lpstr>think-cell Slide</vt:lpstr>
      <vt:lpstr>Percutaneous Coronary Intervention in Ambulatory Surgery Centers</vt:lpstr>
      <vt:lpstr>Introduction</vt:lpstr>
      <vt:lpstr>AGENDA</vt:lpstr>
      <vt:lpstr>NYS Cardiac Advisory Committee (CAC)</vt:lpstr>
      <vt:lpstr>CAC Membership and Structure Guidelines</vt:lpstr>
      <vt:lpstr>NYS Cardiac Advisory Committee (CAC) role</vt:lpstr>
      <vt:lpstr>CAC Workgroup Process and Timeline</vt:lpstr>
      <vt:lpstr>CAC Workgroup members</vt:lpstr>
      <vt:lpstr>PCI in ASC: What Has Been Learned From Prior Studies?</vt:lpstr>
      <vt:lpstr>Existing Evidence Base</vt:lpstr>
      <vt:lpstr>The Cardiovascular Patient Outcomes Research Team Non-Primary PCI (CPORT-E) Trial</vt:lpstr>
      <vt:lpstr>PowerPoint Presentation</vt:lpstr>
      <vt:lpstr>PowerPoint Presentation</vt:lpstr>
      <vt:lpstr>PowerPoint Presentation</vt:lpstr>
      <vt:lpstr>The Randomized Trial to Compare Percutaneous Coronary Intervention between Massachusetts Hospitals with Cardiac Surgery On-Site and Community Hospitals without Cardiac Surgery On-Site (MASS COMM) </vt:lpstr>
      <vt:lpstr>PowerPoint Presentation</vt:lpstr>
      <vt:lpstr>PowerPoint Presentation</vt:lpstr>
      <vt:lpstr>PowerPoint Presentation</vt:lpstr>
      <vt:lpstr>NYS PCI Registry</vt:lpstr>
      <vt:lpstr>PowerPoint Presentation</vt:lpstr>
      <vt:lpstr>PowerPoint Presentation</vt:lpstr>
      <vt:lpstr>PowerPoint Presentation</vt:lpstr>
      <vt:lpstr>PowerPoint Presentation</vt:lpstr>
      <vt:lpstr>PowerPoint Presentation</vt:lpstr>
      <vt:lpstr>PCI in Ambulatory Surgery Centers</vt:lpstr>
      <vt:lpstr>PowerPoint Presentation</vt:lpstr>
      <vt:lpstr>PowerPoint Presentation</vt:lpstr>
      <vt:lpstr>PowerPoint Presentation</vt:lpstr>
      <vt:lpstr>PowerPoint Presentation</vt:lpstr>
      <vt:lpstr>PowerPoint Presentation</vt:lpstr>
      <vt:lpstr>Elective Pci in Ambulatory Surgery Centers</vt:lpstr>
      <vt:lpstr>PowerPoint Presentation</vt:lpstr>
      <vt:lpstr>PowerPoint Presentation</vt:lpstr>
      <vt:lpstr>PowerPoint Presentation</vt:lpstr>
      <vt:lpstr>PCI in ASC: Evidence Gaps</vt:lpstr>
      <vt:lpstr>PCI in ASC: What else do we need to know?</vt:lpstr>
      <vt:lpstr>Guidance from the Society for Cardiovascular Angiography and Interventions (SCAI) </vt:lpstr>
      <vt:lpstr> </vt:lpstr>
      <vt:lpstr>SCAI Expert Consensus Opinion 2020</vt:lpstr>
      <vt:lpstr>Update January 2023</vt:lpstr>
      <vt:lpstr>Patient Pathway for Elective ASC PCI</vt:lpstr>
      <vt:lpstr>PowerPoint Presentation</vt:lpstr>
      <vt:lpstr>PowerPoint Presentation</vt:lpstr>
      <vt:lpstr>PowerPoint Presentation</vt:lpstr>
      <vt:lpstr>Facility Standards</vt:lpstr>
      <vt:lpstr>Operator Standards and Experience</vt:lpstr>
      <vt:lpstr>Quality Assurance Standards</vt:lpstr>
      <vt:lpstr>PCI Registry </vt:lpstr>
      <vt:lpstr>Ethical Considerations</vt:lpstr>
      <vt:lpstr>Current SCAI Position</vt:lpstr>
      <vt:lpstr>NYS Data Review</vt:lpstr>
      <vt:lpstr>Identifying Potential ASC PCI COHORT</vt:lpstr>
      <vt:lpstr>Identifying Potential ASC PCI COHORT</vt:lpstr>
      <vt:lpstr>Estimating PCI in ASC Cohort, DRAFT</vt:lpstr>
      <vt:lpstr>Estimating PCI in ASC Cohort, DRAFT</vt:lpstr>
      <vt:lpstr>Outcomes - Estimated ASC Cohort, DRAFT</vt:lpstr>
      <vt:lpstr>Outcomes - Estimated ASC Cohort, DRAFT</vt:lpstr>
      <vt:lpstr>Outcomes at Hospitals With and Without  On-Site Cardiac Surgery</vt:lpstr>
      <vt:lpstr>Outcomes at Hospitals With and Without  On-Site Cardiac Surgery, Cont.</vt:lpstr>
      <vt:lpstr>Outcomes at Hospitals With and Without  On-Site Cardiac Surgery, Cont.</vt:lpstr>
      <vt:lpstr>PowerPoint Presentation</vt:lpstr>
    </vt:vector>
  </TitlesOfParts>
  <Manager>Kyle Kotary</Manager>
  <Company>Public Affairs Group, Department of Health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PowerPoint Template</dc:title>
  <dc:subject/>
  <dc:creator>Mike Wren</dc:creator>
  <cp:keywords/>
  <dc:description/>
  <cp:lastModifiedBy>Cozzens, Kimberly S (HEALTH)</cp:lastModifiedBy>
  <cp:revision>80</cp:revision>
  <dcterms:modified xsi:type="dcterms:W3CDTF">2025-10-21T19:17:40Z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0x010100BB8B4FA54E1D704FAACD252765981027</vt:lpwstr>
  </property>
  <property fmtid="{D5CDD505-2E9C-101B-9397-08002B2CF9AE}" pid="3" name="MediaServiceImageTags">
    <vt:lpwstr/>
  </property>
</Properties>
</file>