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41" r:id="rId5"/>
    <p:sldMasterId id="2147483907" r:id="rId6"/>
  </p:sldMasterIdLst>
  <p:notesMasterIdLst>
    <p:notesMasterId r:id="rId18"/>
  </p:notesMasterIdLst>
  <p:handoutMasterIdLst>
    <p:handoutMasterId r:id="rId19"/>
  </p:handoutMasterIdLst>
  <p:sldIdLst>
    <p:sldId id="433" r:id="rId7"/>
    <p:sldId id="2145873320" r:id="rId8"/>
    <p:sldId id="2147473527" r:id="rId9"/>
    <p:sldId id="2147473528" r:id="rId10"/>
    <p:sldId id="2147473529" r:id="rId11"/>
    <p:sldId id="2147473543" r:id="rId12"/>
    <p:sldId id="2147473545" r:id="rId13"/>
    <p:sldId id="2147473542" r:id="rId14"/>
    <p:sldId id="2147473548" r:id="rId15"/>
    <p:sldId id="2147473547" r:id="rId16"/>
    <p:sldId id="2147473541" r:id="rId1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6766D8B-3F26-4B21-9FE1-858588CA3C71}">
          <p14:sldIdLst>
            <p14:sldId id="433"/>
            <p14:sldId id="2145873320"/>
            <p14:sldId id="2147473527"/>
            <p14:sldId id="2147473528"/>
            <p14:sldId id="2147473529"/>
            <p14:sldId id="2147473543"/>
            <p14:sldId id="2147473545"/>
            <p14:sldId id="2147473542"/>
            <p14:sldId id="2147473548"/>
            <p14:sldId id="2147473547"/>
            <p14:sldId id="2147473541"/>
          </p14:sldIdLst>
        </p14:section>
        <p14:section name="Project Overview" id="{7CC0FA02-E74F-4073-883B-293502139DE8}">
          <p14:sldIdLst/>
        </p14:section>
        <p14:section name="Appendix" id="{8CF8DDCF-8F67-483C-960D-680D94917D3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DABC1E-69CF-AECA-ADB3-35FD7EF12FBE}" name="Benack, Lucy" initials="LB" userId="S::LBenack@northwell.edu::305b938d-25ab-4382-997e-0dcd0920b67c" providerId="AD"/>
  <p188:author id="{7BC41931-D857-73A4-3C46-521EBB7A6DCA}" name="Mohan, Sanjanasree" initials="SM" userId="S::smohan8@northwell.edu::f9e19711-3645-4986-beb0-f5974be2091a" providerId="AD"/>
  <p188:author id="{F7DA4531-0FB7-B5FE-5EA1-FBD6CF633301}" name="Khan, Cynthia" initials="KC" userId="S::ckhan@northwell.edu::d48b1eca-083d-4c58-8537-76d5cbce8446" providerId="AD"/>
  <p188:author id="{1CD9E593-F34B-251E-283B-87151F025B3B}" name="Ferrante, Julia" initials="FJ" userId="S::JCleere@northwell.edu::df8023bd-b445-4769-afa8-2be0119a2e69" providerId="AD"/>
  <p188:author id="{2C8A2EC3-10CE-CBC5-0482-019D24A24583}" name="Khan, Cynthia" initials="CK" userId="S::CKhan@northwell.edu::d48b1eca-083d-4c58-8537-76d5cbce8446" providerId="AD"/>
  <p188:author id="{BF27B0CD-2791-BC71-689E-808DC2FED438}" name="Trivedi, Kinnari" initials="KT" userId="S::ktrivedi1@northwell.edu::92f0e1f0-491b-4d12-84a8-3d301f76ad52" providerId="AD"/>
  <p188:author id="{45BF3ADD-4BD5-11D7-3692-4105078B0A61}" name="Matsukuma, Lori" initials="LM" userId="S::lmatsukuma@bskyre.com::746d4149-66bd-44f3-b064-5a952bf9bf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4"/>
    <a:srgbClr val="FFFF99"/>
    <a:srgbClr val="003CA5"/>
    <a:srgbClr val="482792"/>
    <a:srgbClr val="FF681D"/>
    <a:srgbClr val="E33D2E"/>
    <a:srgbClr val="FFBA00"/>
    <a:srgbClr val="E8E2C0"/>
    <a:srgbClr val="00823C"/>
    <a:srgbClr val="A3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CCDF7-5DC1-4B04-90A1-437DE7933C5D}" v="8" dt="2025-10-21T17:37:05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n, Cynthia" userId="d48b1eca-083d-4c58-8537-76d5cbce8446" providerId="ADAL" clId="{8D25A595-B675-4A56-ABCF-2BBB2E2B7B8C}"/>
    <pc:docChg chg="undo redo custSel modSld">
      <pc:chgData name="Khan, Cynthia" userId="d48b1eca-083d-4c58-8537-76d5cbce8446" providerId="ADAL" clId="{8D25A595-B675-4A56-ABCF-2BBB2E2B7B8C}" dt="2025-10-21T18:26:32.740" v="30" actId="20577"/>
      <pc:docMkLst>
        <pc:docMk/>
      </pc:docMkLst>
      <pc:sldChg chg="modSp mod">
        <pc:chgData name="Khan, Cynthia" userId="d48b1eca-083d-4c58-8537-76d5cbce8446" providerId="ADAL" clId="{8D25A595-B675-4A56-ABCF-2BBB2E2B7B8C}" dt="2025-10-21T18:26:32.740" v="30" actId="20577"/>
        <pc:sldMkLst>
          <pc:docMk/>
          <pc:sldMk cId="608818510" sldId="2147473543"/>
        </pc:sldMkLst>
        <pc:spChg chg="mod">
          <ac:chgData name="Khan, Cynthia" userId="d48b1eca-083d-4c58-8537-76d5cbce8446" providerId="ADAL" clId="{8D25A595-B675-4A56-ABCF-2BBB2E2B7B8C}" dt="2025-10-21T18:26:32.740" v="30" actId="20577"/>
          <ac:spMkLst>
            <pc:docMk/>
            <pc:sldMk cId="608818510" sldId="2147473543"/>
            <ac:spMk id="4" creationId="{00B83D6A-25CA-2A9A-1213-C8D003CDC95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orthwell.sharepoint.com/sites/NGVHCathEPOperations/Shared%20Documents/General/Cath%20Dashboar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Procedural Volume For NGVH Cath Lab</a:t>
            </a:r>
          </a:p>
        </c:rich>
      </c:tx>
      <c:overlay val="0"/>
      <c:spPr>
        <a:solidFill>
          <a:srgbClr val="0F9ED5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Kodra!$A$3</c:f>
              <c:strCache>
                <c:ptCount val="1"/>
                <c:pt idx="0">
                  <c:v>Diagnostic</c:v>
                </c:pt>
              </c:strCache>
            </c:strRef>
          </c:tx>
          <c:spPr>
            <a:solidFill>
              <a:srgbClr val="E3008C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rgbClr val="E3008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Kodra!B3:M3</c:f>
              <c:numCache>
                <c:formatCode>General</c:formatCode>
                <c:ptCount val="12"/>
                <c:pt idx="0">
                  <c:v>3</c:v>
                </c:pt>
                <c:pt idx="1">
                  <c:v>9</c:v>
                </c:pt>
                <c:pt idx="2">
                  <c:v>5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  <c:pt idx="7">
                  <c:v>5</c:v>
                </c:pt>
                <c:pt idx="8">
                  <c:v>11</c:v>
                </c:pt>
                <c:pt idx="9">
                  <c:v>5</c:v>
                </c:pt>
                <c:pt idx="10">
                  <c:v>3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AF-4BF9-A7CF-BCEA88F63ABC}"/>
            </c:ext>
          </c:extLst>
        </c:ser>
        <c:ser>
          <c:idx val="0"/>
          <c:order val="1"/>
          <c:tx>
            <c:strRef>
              <c:f>Kodra!$A$2</c:f>
              <c:strCache>
                <c:ptCount val="1"/>
                <c:pt idx="0">
                  <c:v>PCI</c:v>
                </c:pt>
              </c:strCache>
            </c:strRef>
          </c:tx>
          <c:spPr>
            <a:solidFill>
              <a:srgbClr val="637CEF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rgbClr val="637CEF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Kodra!B2:M2</c:f>
              <c:numCache>
                <c:formatCode>General</c:formatCode>
                <c:ptCount val="12"/>
                <c:pt idx="0">
                  <c:v>5</c:v>
                </c:pt>
                <c:pt idx="1">
                  <c:v>9</c:v>
                </c:pt>
                <c:pt idx="2">
                  <c:v>5</c:v>
                </c:pt>
                <c:pt idx="3">
                  <c:v>6</c:v>
                </c:pt>
                <c:pt idx="4">
                  <c:v>11</c:v>
                </c:pt>
                <c:pt idx="5">
                  <c:v>3</c:v>
                </c:pt>
                <c:pt idx="6">
                  <c:v>10</c:v>
                </c:pt>
                <c:pt idx="7">
                  <c:v>14</c:v>
                </c:pt>
                <c:pt idx="8">
                  <c:v>11</c:v>
                </c:pt>
                <c:pt idx="9">
                  <c:v>5</c:v>
                </c:pt>
                <c:pt idx="10">
                  <c:v>9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AF-4BF9-A7CF-BCEA88F63ABC}"/>
            </c:ext>
          </c:extLst>
        </c:ser>
        <c:ser>
          <c:idx val="2"/>
          <c:order val="2"/>
          <c:tx>
            <c:strRef>
              <c:f>{"Total"}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AA0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2AA0A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Kodra!B7:M7</c:f>
              <c:numCache>
                <c:formatCode>General</c:formatCode>
                <c:ptCount val="12"/>
                <c:pt idx="0">
                  <c:v>8</c:v>
                </c:pt>
                <c:pt idx="1">
                  <c:v>18</c:v>
                </c:pt>
                <c:pt idx="2">
                  <c:v>10</c:v>
                </c:pt>
                <c:pt idx="3">
                  <c:v>12</c:v>
                </c:pt>
                <c:pt idx="4">
                  <c:v>17</c:v>
                </c:pt>
                <c:pt idx="5">
                  <c:v>6</c:v>
                </c:pt>
                <c:pt idx="6">
                  <c:v>15</c:v>
                </c:pt>
                <c:pt idx="7">
                  <c:v>19</c:v>
                </c:pt>
                <c:pt idx="8">
                  <c:v>22</c:v>
                </c:pt>
                <c:pt idx="9">
                  <c:v>10</c:v>
                </c:pt>
                <c:pt idx="10">
                  <c:v>12</c:v>
                </c:pt>
                <c:pt idx="1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AF-4BF9-A7CF-BCEA88F63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3"/>
        <c:overlap val="-27"/>
        <c:axId val="367171079"/>
        <c:axId val="367173127"/>
      </c:barChart>
      <c:catAx>
        <c:axId val="3671710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173127"/>
        <c:crosses val="autoZero"/>
        <c:auto val="1"/>
        <c:lblAlgn val="ctr"/>
        <c:lblOffset val="100"/>
        <c:noMultiLvlLbl val="0"/>
      </c:catAx>
      <c:valAx>
        <c:axId val="367173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171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000">
  <a:srgbClr val="637CEF"/>
  <a:srgbClr val="E3008C"/>
  <a:srgbClr val="2AA0A4"/>
  <a:srgbClr val="9373C0"/>
  <a:srgbClr val="13A10E"/>
  <a:srgbClr val="3A96DD"/>
  <a:srgbClr val="CA5010"/>
  <a:srgbClr val="57811B"/>
  <a:srgbClr val="B146C2"/>
  <a:srgbClr val="AE8C00"/>
  <a:srgbClr val="AE8C00"/>
  <a:srgbClr val="637CEF"/>
  <a:srgbClr val="EE5FB7"/>
  <a:srgbClr val="008B94"/>
  <a:srgbClr val="D77440"/>
  <a:srgbClr val="BA58C9"/>
  <a:srgbClr val="3A96DD"/>
  <a:srgbClr val="E3008C"/>
  <a:srgbClr val="C36BD1"/>
  <a:srgbClr val="D06228"/>
  <a:srgbClr val="57811B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>
                <a:latin typeface="Franklin Gothic Book" panose="020B0503020102020204" pitchFamily="34" charset="0"/>
              </a:rPr>
              <a:t>10/21/2025</a:t>
            </a:fld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>
                <a:latin typeface="Franklin Gothic Book" panose="020B0503020102020204" pitchFamily="34" charset="0"/>
              </a:rPr>
              <a:t>‹#›</a:t>
            </a:fld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b="0" i="0"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 b="0" i="0">
                <a:latin typeface="Franklin Gothic Book" panose="020B0503020102020204" pitchFamily="34" charset="0"/>
              </a:defRPr>
            </a:lvl1pPr>
          </a:lstStyle>
          <a:p>
            <a:fld id="{A2FD89D3-6540-412A-8DF7-24F6B362E6BB}" type="datetimeFigureOut">
              <a:rPr lang="en-US" smtClean="0"/>
              <a:pPr/>
              <a:t>10/21/2025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 b="0" i="0"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 b="0" i="0">
                <a:latin typeface="Franklin Gothic Book" panose="020B0503020102020204" pitchFamily="34" charset="0"/>
              </a:defRPr>
            </a:lvl1pPr>
          </a:lstStyle>
          <a:p>
            <a:fld id="{53BCCA8E-E054-4945-93F6-8F3E2A7D5A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F5B2149-2F3E-C23C-243A-D51B18C67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9900" y="390525"/>
            <a:ext cx="6551613" cy="3684588"/>
          </a:xfrm>
        </p:spPr>
      </p:sp>
    </p:spTree>
    <p:extLst>
      <p:ext uri="{BB962C8B-B14F-4D97-AF65-F5344CB8AC3E}">
        <p14:creationId xmlns:p14="http://schemas.microsoft.com/office/powerpoint/2010/main" val="123930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BA4B7-93D3-9308-3132-239BECEFA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3BB28-DEDD-82E4-AE43-EBF36A057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 opened July 14, 2014.  Projected 20,000 annual visits, now seeing over 40,000 visits annually.</a:t>
            </a:r>
          </a:p>
          <a:p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6A89628-DCCA-1571-C271-62ADEA8E2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9900" y="390525"/>
            <a:ext cx="6551613" cy="3684588"/>
          </a:xfrm>
        </p:spPr>
      </p:sp>
    </p:spTree>
    <p:extLst>
      <p:ext uri="{BB962C8B-B14F-4D97-AF65-F5344CB8AC3E}">
        <p14:creationId xmlns:p14="http://schemas.microsoft.com/office/powerpoint/2010/main" val="220719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DB254-2075-4601-51B3-C339DEBC3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DCE6E-9BBC-1897-898F-60FB1F263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25386A-BDD6-9D58-B46F-5DF26A724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9900" y="390525"/>
            <a:ext cx="6551613" cy="3684588"/>
          </a:xfrm>
        </p:spPr>
      </p:sp>
    </p:spTree>
    <p:extLst>
      <p:ext uri="{BB962C8B-B14F-4D97-AF65-F5344CB8AC3E}">
        <p14:creationId xmlns:p14="http://schemas.microsoft.com/office/powerpoint/2010/main" val="871216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F03E8-391B-6C95-E70E-0895FE105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402F6E-B6B4-A5F0-DAAE-88DD778BB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B22EB0-FBB2-1CC0-1B2E-F8BBF15E5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9900" y="390525"/>
            <a:ext cx="6551613" cy="3684588"/>
          </a:xfrm>
        </p:spPr>
      </p:sp>
    </p:spTree>
    <p:extLst>
      <p:ext uri="{BB962C8B-B14F-4D97-AF65-F5344CB8AC3E}">
        <p14:creationId xmlns:p14="http://schemas.microsoft.com/office/powerpoint/2010/main" val="369796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0BBEA-36B9-90CC-DA29-3FDC2EE53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0FE2D-8C31-2E1A-D71C-87AC3674E3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E73172-D12A-C643-5DAB-13520891F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99807-4D94-202B-7074-A92772ED8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A8E-E054-4945-93F6-8F3E2A7D5A2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6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9AB86-C952-47C5-2454-32795DC0C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F5D680C-9810-0340-A8E2-A7214AA90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0FC6D600-3BED-6D15-47C0-725A9A2DD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769720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A0E8C-826D-FDCF-C849-6195DF8C0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5DAE82-02A3-AD57-611D-E62D5EFB3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ABC6086-C538-DC86-2ABF-CD4DCE912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9900" y="390525"/>
            <a:ext cx="6551613" cy="3684588"/>
          </a:xfrm>
        </p:spPr>
      </p:sp>
    </p:spTree>
    <p:extLst>
      <p:ext uri="{BB962C8B-B14F-4D97-AF65-F5344CB8AC3E}">
        <p14:creationId xmlns:p14="http://schemas.microsoft.com/office/powerpoint/2010/main" val="278160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43638" y="416406"/>
            <a:ext cx="5486399" cy="2538892"/>
          </a:xfrm>
          <a:noFill/>
        </p:spPr>
        <p:txBody>
          <a:bodyPr lIns="0" tIns="0" rIns="0" bIns="155448" anchor="b" anchorCtr="0"/>
          <a:lstStyle>
            <a:lvl1pPr>
              <a:lnSpc>
                <a:spcPts val="4400"/>
              </a:lnSpc>
              <a:defRPr sz="4400" b="0" i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 TEST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43636" y="3760788"/>
            <a:ext cx="5486401" cy="36683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B2ACE9BD-C329-A64A-988E-50DF35D326FB}" type="datetime4">
              <a:rPr lang="en-US"/>
              <a:pPr/>
              <a:t>October 21, 2025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A76-0FD1-414E-B84A-E29B14AD1D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3638" y="2955925"/>
            <a:ext cx="5486400" cy="8048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980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urple_orange_sub">
    <p:bg>
      <p:bgPr>
        <a:solidFill>
          <a:srgbClr val="5C0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934ED42E-ED6D-2A48-A1A1-B18A1845B960}"/>
              </a:ext>
            </a:extLst>
          </p:cNvPr>
          <p:cNvSpPr/>
          <p:nvPr userDrawn="1"/>
        </p:nvSpPr>
        <p:spPr bwMode="auto">
          <a:xfrm flipH="1">
            <a:off x="9400032" y="4080794"/>
            <a:ext cx="2791968" cy="2791968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0213"/>
            <a:ext cx="11268075" cy="1802447"/>
          </a:xfrm>
          <a:noFill/>
        </p:spPr>
        <p:txBody>
          <a:bodyPr lIns="0" tIns="0" rIns="228600" bIns="0" anchor="b" anchorCtr="0"/>
          <a:lstStyle>
            <a:lvl1pPr>
              <a:lnSpc>
                <a:spcPts val="4400"/>
              </a:lnSpc>
              <a:defRPr sz="4400" b="0" i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AB25C-1FA6-D844-A247-BE15338D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74B03-DB4C-BF48-8D0F-FE88299D9682}" type="datetime4">
              <a:t>October 21, 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D55D5-9684-6A47-9F9B-95DBAE5C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78B0B0-8074-EC48-BD26-3A93AD4673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3" y="2232660"/>
            <a:ext cx="11268075" cy="1528129"/>
          </a:xfrm>
        </p:spPr>
        <p:txBody>
          <a:bodyPr tIns="182880" rIns="1828800"/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F6AD4-7C02-4A45-8AE1-B75851B6569D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189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urple_blue">
    <p:bg>
      <p:bgPr>
        <a:solidFill>
          <a:srgbClr val="5C0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210B340A-A13F-A040-A28F-E3908CA063DF}"/>
              </a:ext>
            </a:extLst>
          </p:cNvPr>
          <p:cNvSpPr/>
          <p:nvPr userDrawn="1"/>
        </p:nvSpPr>
        <p:spPr bwMode="auto">
          <a:xfrm flipH="1">
            <a:off x="9400032" y="4080794"/>
            <a:ext cx="2791968" cy="2791968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213"/>
            <a:ext cx="11730038" cy="3826477"/>
          </a:xfrm>
          <a:noFill/>
        </p:spPr>
        <p:txBody>
          <a:bodyPr lIns="457200" tIns="0" rIns="228600" bIns="0" anchor="ctr" anchorCtr="0"/>
          <a:lstStyle>
            <a:lvl1pPr>
              <a:lnSpc>
                <a:spcPts val="7200"/>
              </a:lnSpc>
              <a:defRPr sz="7200" b="0" i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AB25C-1FA6-D844-A247-BE15338D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fld id="{9761B606-4630-4E41-8984-535C2B93984F}" type="datetime4">
              <a:t>October 21, 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D55D5-9684-6A47-9F9B-95DBAE5C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b="0" i="0">
                <a:solidFill>
                  <a:schemeClr val="bg1"/>
                </a:solidFill>
              </a:defRPr>
            </a:lvl9pPr>
          </a:lstStyle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47697-57E0-234A-86E5-7F9589A7D00C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528838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urple_blue_sub">
    <p:bg>
      <p:bgPr>
        <a:solidFill>
          <a:srgbClr val="5C0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7CF0A91-1262-9A44-AC93-0B5C118C95A5}"/>
              </a:ext>
            </a:extLst>
          </p:cNvPr>
          <p:cNvSpPr/>
          <p:nvPr userDrawn="1"/>
        </p:nvSpPr>
        <p:spPr bwMode="auto">
          <a:xfrm flipH="1">
            <a:off x="9400032" y="4080794"/>
            <a:ext cx="2791968" cy="2791968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0213"/>
            <a:ext cx="11268075" cy="1802447"/>
          </a:xfrm>
          <a:noFill/>
        </p:spPr>
        <p:txBody>
          <a:bodyPr lIns="0" tIns="0" rIns="228600" bIns="0" anchor="b" anchorCtr="0"/>
          <a:lstStyle>
            <a:lvl1pPr>
              <a:lnSpc>
                <a:spcPts val="4400"/>
              </a:lnSpc>
              <a:defRPr sz="4400" b="0" i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78B0B0-8074-EC48-BD26-3A93AD4673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3" y="2232660"/>
            <a:ext cx="11268075" cy="1528129"/>
          </a:xfrm>
        </p:spPr>
        <p:txBody>
          <a:bodyPr tIns="182880" rIns="1828800"/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AD3EEA5-A6DA-FE4E-965E-16397997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6101" y="6343651"/>
            <a:ext cx="3181641" cy="2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fld id="{C4703112-5738-0F46-91F8-1E3B6E47E198}" type="datetime4">
              <a:t>October 21, 2025</a:t>
            </a:fld>
            <a:endParaRPr lang="en-US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22BC6A9-FDC8-2648-BD25-A43311D6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742" y="6346858"/>
            <a:ext cx="382295" cy="1932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b="0" i="0">
                <a:solidFill>
                  <a:schemeClr val="bg1"/>
                </a:solidFill>
              </a:defRPr>
            </a:lvl9pPr>
          </a:lstStyle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95C346-AB50-AF43-8495-66789C1070F3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333212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la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210B340A-A13F-A040-A28F-E3908CA063DF}"/>
              </a:ext>
            </a:extLst>
          </p:cNvPr>
          <p:cNvSpPr/>
          <p:nvPr userDrawn="1"/>
        </p:nvSpPr>
        <p:spPr bwMode="auto">
          <a:xfrm flipH="1">
            <a:off x="9400032" y="4080794"/>
            <a:ext cx="2791968" cy="2791968"/>
          </a:xfrm>
          <a:prstGeom prst="rtTriangle">
            <a:avLst/>
          </a:prstGeom>
          <a:solidFill>
            <a:srgbClr val="9494D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213"/>
            <a:ext cx="11730038" cy="3826477"/>
          </a:xfrm>
          <a:noFill/>
        </p:spPr>
        <p:txBody>
          <a:bodyPr lIns="457200" tIns="0" rIns="228600" bIns="0" anchor="ctr" anchorCtr="0"/>
          <a:lstStyle>
            <a:lvl1pPr>
              <a:lnSpc>
                <a:spcPts val="7200"/>
              </a:lnSpc>
              <a:defRPr sz="7200" b="0" i="0">
                <a:solidFill>
                  <a:srgbClr val="9494D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AB25C-1FA6-D844-A247-BE15338D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fld id="{9761B606-4630-4E41-8984-535C2B93984F}" type="datetime4">
              <a:t>October 21, 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D55D5-9684-6A47-9F9B-95DBAE5C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b="0" i="0">
                <a:solidFill>
                  <a:schemeClr val="bg1"/>
                </a:solidFill>
              </a:defRPr>
            </a:lvl9pPr>
          </a:lstStyle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47697-57E0-234A-86E5-7F9589A7D00C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712154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lav_su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7CF0A91-1262-9A44-AC93-0B5C118C95A5}"/>
              </a:ext>
            </a:extLst>
          </p:cNvPr>
          <p:cNvSpPr/>
          <p:nvPr userDrawn="1"/>
        </p:nvSpPr>
        <p:spPr bwMode="auto">
          <a:xfrm flipH="1">
            <a:off x="9400032" y="4080794"/>
            <a:ext cx="2791968" cy="2791968"/>
          </a:xfrm>
          <a:prstGeom prst="rtTriangle">
            <a:avLst/>
          </a:prstGeom>
          <a:solidFill>
            <a:srgbClr val="9494D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0213"/>
            <a:ext cx="11268075" cy="1802447"/>
          </a:xfrm>
          <a:noFill/>
        </p:spPr>
        <p:txBody>
          <a:bodyPr lIns="0" tIns="0" rIns="228600" bIns="0" anchor="b" anchorCtr="0"/>
          <a:lstStyle>
            <a:lvl1pPr>
              <a:lnSpc>
                <a:spcPts val="4400"/>
              </a:lnSpc>
              <a:defRPr sz="4400" b="0" i="0">
                <a:solidFill>
                  <a:srgbClr val="9494D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78B0B0-8074-EC48-BD26-3A93AD4673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3" y="2232660"/>
            <a:ext cx="11268075" cy="1528129"/>
          </a:xfrm>
        </p:spPr>
        <p:txBody>
          <a:bodyPr tIns="182880" rIns="1828800"/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AD3EEA5-A6DA-FE4E-965E-16397997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6101" y="6343651"/>
            <a:ext cx="3181641" cy="2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fld id="{C4703112-5738-0F46-91F8-1E3B6E47E198}" type="datetime4">
              <a:t>October 21, 2025</a:t>
            </a:fld>
            <a:endParaRPr lang="en-US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22BC6A9-FDC8-2648-BD25-A43311D6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742" y="6346858"/>
            <a:ext cx="382295" cy="1932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b="0" i="0">
                <a:solidFill>
                  <a:schemeClr val="bg1"/>
                </a:solidFill>
              </a:defRPr>
            </a:lvl9pPr>
          </a:lstStyle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95C346-AB50-AF43-8495-66789C1070F3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80478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_blue">
    <p:bg>
      <p:bgPr>
        <a:solidFill>
          <a:srgbClr val="0082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210B340A-A13F-A040-A28F-E3908CA063DF}"/>
              </a:ext>
            </a:extLst>
          </p:cNvPr>
          <p:cNvSpPr/>
          <p:nvPr userDrawn="1"/>
        </p:nvSpPr>
        <p:spPr bwMode="auto">
          <a:xfrm flipH="1">
            <a:off x="9400032" y="4080794"/>
            <a:ext cx="2791968" cy="2791968"/>
          </a:xfrm>
          <a:prstGeom prst="rtTriangle">
            <a:avLst/>
          </a:prstGeom>
          <a:solidFill>
            <a:srgbClr val="009AD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213"/>
            <a:ext cx="11730038" cy="3826477"/>
          </a:xfrm>
          <a:noFill/>
        </p:spPr>
        <p:txBody>
          <a:bodyPr lIns="457200" tIns="0" rIns="228600" bIns="0" anchor="ctr" anchorCtr="0"/>
          <a:lstStyle>
            <a:lvl1pPr>
              <a:lnSpc>
                <a:spcPts val="7200"/>
              </a:lnSpc>
              <a:defRPr sz="7200" b="0" i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AB25C-1FA6-D844-A247-BE15338D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fld id="{9761B606-4630-4E41-8984-535C2B93984F}" type="datetime4">
              <a:t>October 21, 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D55D5-9684-6A47-9F9B-95DBAE5C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b="0" i="0">
                <a:solidFill>
                  <a:schemeClr val="bg1"/>
                </a:solidFill>
              </a:defRPr>
            </a:lvl9pPr>
          </a:lstStyle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47697-57E0-234A-86E5-7F9589A7D00C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675758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_blue_sub">
    <p:bg>
      <p:bgPr>
        <a:solidFill>
          <a:srgbClr val="0082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77CF0A91-1262-9A44-AC93-0B5C118C95A5}"/>
              </a:ext>
            </a:extLst>
          </p:cNvPr>
          <p:cNvSpPr/>
          <p:nvPr userDrawn="1"/>
        </p:nvSpPr>
        <p:spPr bwMode="auto">
          <a:xfrm flipH="1">
            <a:off x="9400032" y="4080794"/>
            <a:ext cx="2791968" cy="2791968"/>
          </a:xfrm>
          <a:prstGeom prst="rtTriangle">
            <a:avLst/>
          </a:prstGeom>
          <a:solidFill>
            <a:srgbClr val="009AD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0213"/>
            <a:ext cx="11268075" cy="1802447"/>
          </a:xfrm>
          <a:noFill/>
        </p:spPr>
        <p:txBody>
          <a:bodyPr lIns="0" tIns="0" rIns="228600" bIns="0" anchor="b" anchorCtr="0"/>
          <a:lstStyle>
            <a:lvl1pPr>
              <a:lnSpc>
                <a:spcPts val="4400"/>
              </a:lnSpc>
              <a:defRPr sz="4400" b="0" i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78B0B0-8074-EC48-BD26-3A93AD4673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3" y="2232660"/>
            <a:ext cx="11268075" cy="1528129"/>
          </a:xfrm>
        </p:spPr>
        <p:txBody>
          <a:bodyPr tIns="182880" rIns="1828800"/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AD3EEA5-A6DA-FE4E-965E-16397997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6101" y="6343651"/>
            <a:ext cx="3181641" cy="2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8"/>
            <a:fld id="{C4703112-5738-0F46-91F8-1E3B6E47E198}" type="datetime4">
              <a:t>October 21, 2025</a:t>
            </a:fld>
            <a:endParaRPr lang="en-US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E22BC6A9-FDC8-2648-BD25-A43311D6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742" y="6346858"/>
            <a:ext cx="382295" cy="1932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 b="0" i="0">
                <a:solidFill>
                  <a:schemeClr val="bg1"/>
                </a:solidFill>
              </a:defRPr>
            </a:lvl9pPr>
          </a:lstStyle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95C346-AB50-AF43-8495-66789C1070F3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02869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_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065AAD1-ED61-5D4D-BAB3-4E3C609E72B2}"/>
              </a:ext>
            </a:extLst>
          </p:cNvPr>
          <p:cNvSpPr/>
          <p:nvPr userDrawn="1"/>
        </p:nvSpPr>
        <p:spPr bwMode="auto">
          <a:xfrm>
            <a:off x="0" y="4080794"/>
            <a:ext cx="2791968" cy="2791968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0214"/>
            <a:ext cx="5486401" cy="1330854"/>
          </a:xfrm>
          <a:noFill/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2400" b="0" i="0" cap="none" baseline="0">
                <a:solidFill>
                  <a:schemeClr val="accent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78B0B0-8074-EC48-BD26-3A93AD4673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4" y="1784594"/>
            <a:ext cx="5486400" cy="1976195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998D30-CA11-964F-A1DC-3B3DA3666FE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3638" y="0"/>
            <a:ext cx="5948362" cy="6861572"/>
          </a:xfrm>
          <a:solidFill>
            <a:schemeClr val="tx2">
              <a:lumMod val="20000"/>
              <a:lumOff val="80000"/>
            </a:schemeClr>
          </a:solidFill>
        </p:spPr>
        <p:txBody>
          <a:bodyPr tIns="2651760"/>
          <a:lstStyle>
            <a:lvl1pPr algn="ctr">
              <a:defRPr b="0" i="0"/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9AD6A0-C1C3-3A42-B3DF-34EFB4B33ACB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39227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purple_orange">
    <p:bg>
      <p:bgPr>
        <a:solidFill>
          <a:srgbClr val="5C0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BF961D2B-4E81-E649-B673-2D599592310B}"/>
              </a:ext>
            </a:extLst>
          </p:cNvPr>
          <p:cNvSpPr/>
          <p:nvPr userDrawn="1"/>
        </p:nvSpPr>
        <p:spPr bwMode="auto">
          <a:xfrm>
            <a:off x="0" y="4080794"/>
            <a:ext cx="2791968" cy="2791968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0214"/>
            <a:ext cx="5486401" cy="1330854"/>
          </a:xfrm>
          <a:noFill/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2400" b="0" i="0" cap="none" baseline="0">
                <a:solidFill>
                  <a:schemeClr val="accent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78B0B0-8074-EC48-BD26-3A93AD4673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4" y="1784594"/>
            <a:ext cx="5486400" cy="1976195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998D30-CA11-964F-A1DC-3B3DA3666FE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3638" y="0"/>
            <a:ext cx="5948362" cy="6861572"/>
          </a:xfrm>
          <a:solidFill>
            <a:schemeClr val="tx2">
              <a:lumMod val="20000"/>
              <a:lumOff val="80000"/>
            </a:schemeClr>
          </a:solidFill>
        </p:spPr>
        <p:txBody>
          <a:bodyPr tIns="2651760"/>
          <a:lstStyle>
            <a:lvl1pPr algn="ctr">
              <a:defRPr b="0" i="0"/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9AD6A0-C1C3-3A42-B3DF-34EFB4B33ACB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603417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purple_blue">
    <p:bg>
      <p:bgPr>
        <a:solidFill>
          <a:srgbClr val="5C0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CCD85B25-0986-804F-8D14-0F7A9BDF93F5}"/>
              </a:ext>
            </a:extLst>
          </p:cNvPr>
          <p:cNvSpPr/>
          <p:nvPr userDrawn="1"/>
        </p:nvSpPr>
        <p:spPr bwMode="auto">
          <a:xfrm>
            <a:off x="0" y="4080794"/>
            <a:ext cx="2791968" cy="2791968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0214"/>
            <a:ext cx="5486401" cy="1330854"/>
          </a:xfrm>
          <a:noFill/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2400" b="0" i="0" cap="none" baseline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78B0B0-8074-EC48-BD26-3A93AD4673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4" y="1784594"/>
            <a:ext cx="5486400" cy="1976195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998D30-CA11-964F-A1DC-3B3DA3666FE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3638" y="0"/>
            <a:ext cx="5948362" cy="6861572"/>
          </a:xfrm>
          <a:solidFill>
            <a:schemeClr val="tx2">
              <a:lumMod val="20000"/>
              <a:lumOff val="80000"/>
            </a:schemeClr>
          </a:solidFill>
        </p:spPr>
        <p:txBody>
          <a:bodyPr tIns="2651760"/>
          <a:lstStyle>
            <a:lvl1pPr algn="ctr">
              <a:defRPr b="0" i="0"/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9AD6A0-C1C3-3A42-B3DF-34EFB4B33ACB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5395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43638" y="416406"/>
            <a:ext cx="5486399" cy="2538892"/>
          </a:xfrm>
          <a:noFill/>
        </p:spPr>
        <p:txBody>
          <a:bodyPr lIns="0" tIns="0" rIns="0" bIns="155448" anchor="b" anchorCtr="0"/>
          <a:lstStyle>
            <a:lvl1pPr>
              <a:lnSpc>
                <a:spcPts val="4400"/>
              </a:lnSpc>
              <a:defRPr sz="4400" b="0" i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 TEST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43636" y="3760788"/>
            <a:ext cx="5486401" cy="36683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B2ACE9BD-C329-A64A-988E-50DF35D326FB}" type="datetime4">
              <a:rPr lang="en-US"/>
              <a:pPr/>
              <a:t>October 21, 2025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A76-0FD1-414E-B84A-E29B14AD1D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3638" y="2955925"/>
            <a:ext cx="5486400" cy="8048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EE9667-0BC9-A2C2-705B-57D2476A1B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5181599"/>
            <a:ext cx="2891411" cy="13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29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lue_la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CCD85B25-0986-804F-8D14-0F7A9BDF93F5}"/>
              </a:ext>
            </a:extLst>
          </p:cNvPr>
          <p:cNvSpPr/>
          <p:nvPr userDrawn="1"/>
        </p:nvSpPr>
        <p:spPr bwMode="auto">
          <a:xfrm>
            <a:off x="0" y="4080794"/>
            <a:ext cx="2791968" cy="2791968"/>
          </a:xfrm>
          <a:prstGeom prst="rtTriangle">
            <a:avLst/>
          </a:prstGeom>
          <a:solidFill>
            <a:srgbClr val="9494D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0214"/>
            <a:ext cx="5486401" cy="1330854"/>
          </a:xfrm>
          <a:noFill/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2400" b="0" i="0" cap="none" baseline="0">
                <a:solidFill>
                  <a:srgbClr val="9494D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78B0B0-8074-EC48-BD26-3A93AD4673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4" y="1784594"/>
            <a:ext cx="5486400" cy="1976195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998D30-CA11-964F-A1DC-3B3DA3666FE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3638" y="0"/>
            <a:ext cx="5948362" cy="6861572"/>
          </a:xfrm>
          <a:solidFill>
            <a:schemeClr val="tx2">
              <a:lumMod val="20000"/>
              <a:lumOff val="80000"/>
            </a:schemeClr>
          </a:solidFill>
        </p:spPr>
        <p:txBody>
          <a:bodyPr tIns="2651760"/>
          <a:lstStyle>
            <a:lvl1pPr algn="ctr">
              <a:defRPr b="0" i="0"/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9AD6A0-C1C3-3A42-B3DF-34EFB4B33ACB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391887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_blue">
    <p:bg>
      <p:bgPr>
        <a:solidFill>
          <a:srgbClr val="0082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CCD85B25-0986-804F-8D14-0F7A9BDF93F5}"/>
              </a:ext>
            </a:extLst>
          </p:cNvPr>
          <p:cNvSpPr/>
          <p:nvPr userDrawn="1"/>
        </p:nvSpPr>
        <p:spPr bwMode="auto">
          <a:xfrm>
            <a:off x="0" y="4080794"/>
            <a:ext cx="2791968" cy="2791968"/>
          </a:xfrm>
          <a:prstGeom prst="rtTriangle">
            <a:avLst/>
          </a:prstGeom>
          <a:solidFill>
            <a:srgbClr val="009AD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0214"/>
            <a:ext cx="5486401" cy="1330854"/>
          </a:xfrm>
          <a:noFill/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2400" b="0" i="0" cap="none" baseline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78B0B0-8074-EC48-BD26-3A93AD4673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4" y="1784594"/>
            <a:ext cx="5486400" cy="1976195"/>
          </a:xfrm>
        </p:spPr>
        <p:txBody>
          <a:bodyPr tIns="91440"/>
          <a:lstStyle>
            <a:lvl1pPr>
              <a:lnSpc>
                <a:spcPct val="100000"/>
              </a:lnSpc>
              <a:spcAft>
                <a:spcPts val="0"/>
              </a:spcAft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998D30-CA11-964F-A1DC-3B3DA3666FE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43638" y="0"/>
            <a:ext cx="5948362" cy="6861572"/>
          </a:xfrm>
          <a:solidFill>
            <a:schemeClr val="tx2">
              <a:lumMod val="20000"/>
              <a:lumOff val="80000"/>
            </a:schemeClr>
          </a:solidFill>
        </p:spPr>
        <p:txBody>
          <a:bodyPr tIns="2651760"/>
          <a:lstStyle>
            <a:lvl1pPr algn="ctr">
              <a:defRPr b="0" i="0"/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9AD6A0-C1C3-3A42-B3DF-34EFB4B33ACB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201494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1963" y="1541463"/>
            <a:ext cx="11268075" cy="4516437"/>
          </a:xfrm>
        </p:spPr>
        <p:txBody>
          <a:bodyPr rIns="1828800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7BFE59-9EC8-9B4B-A7BC-7AF9433C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32944-0232-2E42-81E7-BAEE331D86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E8AC2-B660-CD46-BE3A-99D3742CA8D7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063AF-0FC9-524B-B4E7-80AE04329EC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D35F6E1-8DB5-5D41-9693-A928D461B60C}" type="datetime4">
              <a:t>October 21,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96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1963" y="1541462"/>
            <a:ext cx="5486397" cy="45164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3638" y="1541463"/>
            <a:ext cx="5486397" cy="45164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22E3-4677-604E-9AB7-55BA07C3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5DE13-DF4F-A942-878B-B21B8A8A80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7F163-D30C-DE41-A516-42111B6CA608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E84E5-A815-5D4C-B32C-F81EDC1C308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4BC137-FBAB-6F4E-A6CB-DA8740EA6572}" type="datetime4">
              <a:t>October 21,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2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1964" y="1541463"/>
            <a:ext cx="5486400" cy="451643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A7A099-8FCD-F248-90AD-8AB09DA1ADC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43639" y="1541464"/>
            <a:ext cx="5486398" cy="4516436"/>
          </a:xfrm>
          <a:pattFill prst="pct10">
            <a:fgClr>
              <a:schemeClr val="tx2"/>
            </a:fgClr>
            <a:bgClr>
              <a:schemeClr val="bg1"/>
            </a:bgClr>
          </a:pattFill>
        </p:spPr>
        <p:txBody>
          <a:bodyPr tIns="2468880"/>
          <a:lstStyle>
            <a:lvl1pPr algn="ctr">
              <a:defRPr b="0" i="0"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97DF7-737E-674E-8C8C-A9F6B6F81AF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5BB9B-E334-B84A-83AD-AD4786D7F4BB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421D8-4AD5-C546-A060-B43381AF645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580D19E-129F-2148-813E-91F89D23ABBD}" type="datetime4">
              <a:t>October 21, 2025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D89847-C010-6C43-B2EB-6C70D21C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995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1963" y="1541461"/>
            <a:ext cx="5486400" cy="451643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970E05D-6C9C-AA4C-9AC8-08594C5B389D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43637" y="1541462"/>
            <a:ext cx="5486401" cy="4516437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tIns="2514600"/>
          <a:lstStyle>
            <a:lvl1pPr algn="ctr">
              <a:defRPr b="0" i="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899BB9-E201-8940-BB81-82A108C8C22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81458-73F7-0B4D-9AB2-E1FF16A037DE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47DEDF-6416-1C44-B18D-7B9D182D766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58B74E7-803A-4D45-BC61-7470C7819352}" type="datetime4">
              <a:t>October 21, 2025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8DEC5E-22C8-9B4F-B253-99141F4A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166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8789" y="1541464"/>
            <a:ext cx="5489574" cy="451643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79F241-E8FA-F745-9BE5-156FFA2874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5CCD431-4702-274F-AA13-35883D5B6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464" y="1541463"/>
            <a:ext cx="5489574" cy="4516437"/>
          </a:xfrm>
          <a:solidFill>
            <a:schemeClr val="tx2">
              <a:lumMod val="20000"/>
              <a:lumOff val="80000"/>
            </a:schemeClr>
          </a:solidFill>
        </p:spPr>
        <p:txBody>
          <a:bodyPr tIns="274320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1B3E6-46C4-CF4F-9C92-6189EDF57391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4C353-6878-D14A-98A8-BFA524BDBD9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EC6055C-BD57-424D-B4BE-387EDC7B1F82}" type="datetime4">
              <a:t>October 21, 2025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6529DF-E953-CC45-8657-009CE8EF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446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image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79F241-E8FA-F745-9BE5-156FFA2874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5CCD431-4702-274F-AA13-35883D5B6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464" y="1541463"/>
            <a:ext cx="5489574" cy="2502999"/>
          </a:xfrm>
          <a:solidFill>
            <a:schemeClr val="tx2">
              <a:lumMod val="20000"/>
              <a:lumOff val="80000"/>
            </a:schemeClr>
          </a:solidFill>
        </p:spPr>
        <p:txBody>
          <a:bodyPr tIns="155448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1B3E6-46C4-CF4F-9C92-6189EDF57391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4C353-6878-D14A-98A8-BFA524BDBD9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B069011-EA10-254F-AD46-D1C38BF85099}" type="datetime4">
              <a:t>October 21, 2025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6529DF-E953-CC45-8657-009CE8EF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9A9EDD0-3BF3-BB44-B8E0-0ED68D13F9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790" y="1541463"/>
            <a:ext cx="5489574" cy="2502999"/>
          </a:xfrm>
          <a:solidFill>
            <a:schemeClr val="tx2">
              <a:lumMod val="20000"/>
              <a:lumOff val="80000"/>
            </a:schemeClr>
          </a:solidFill>
        </p:spPr>
        <p:txBody>
          <a:bodyPr tIns="155448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1BB64-6203-9140-924D-D6A4F4D87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8788" y="4291013"/>
            <a:ext cx="5489574" cy="176688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FD6EDBE-5706-3C4E-8E00-336772570F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3638" y="4291013"/>
            <a:ext cx="5490063" cy="176688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6136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8789" y="1541463"/>
            <a:ext cx="3575049" cy="451643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90614-5015-FC49-9E9D-A9E87844B5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8475" y="1541464"/>
            <a:ext cx="3575049" cy="451643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DD0FD0-82F6-6249-86EF-808648B068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1" y="1541463"/>
            <a:ext cx="3557586" cy="451643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79F241-E8FA-F745-9BE5-156FFA2874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84A7A3-698E-1344-B158-8C3B9B37277C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6CB5C-BA55-DE43-97E2-C6B87762551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40E70EA-39AC-734E-92C5-BD963647F1E4}" type="datetime4">
              <a:t>October 21, 2025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6FFC79-8264-DE45-B846-C00B144C0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367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 image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179F241-E8FA-F745-9BE5-156FFA2874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5CCD431-4702-274F-AA13-35883D5B67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62926" y="1541463"/>
            <a:ext cx="3567111" cy="2502999"/>
          </a:xfrm>
          <a:solidFill>
            <a:schemeClr val="tx2">
              <a:lumMod val="20000"/>
              <a:lumOff val="80000"/>
            </a:schemeClr>
          </a:solidFill>
        </p:spPr>
        <p:txBody>
          <a:bodyPr tIns="155448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1B3E6-46C4-CF4F-9C92-6189EDF57391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94C353-6878-D14A-98A8-BFA524BDBD9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772E70D-31F8-1043-86A7-CBD99F72F6E9}" type="datetime4">
              <a:t>October 21, 2025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6529DF-E953-CC45-8657-009CE8EF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09A9EDD0-3BF3-BB44-B8E0-0ED68D13F9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790" y="1541463"/>
            <a:ext cx="3567110" cy="2502999"/>
          </a:xfrm>
          <a:solidFill>
            <a:schemeClr val="tx2">
              <a:lumMod val="20000"/>
              <a:lumOff val="80000"/>
            </a:schemeClr>
          </a:solidFill>
        </p:spPr>
        <p:txBody>
          <a:bodyPr tIns="155448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1BB64-6203-9140-924D-D6A4F4D87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8788" y="4291013"/>
            <a:ext cx="3567110" cy="176688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FD6EDBE-5706-3C4E-8E00-336772570F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6272" y="4291013"/>
            <a:ext cx="3567429" cy="176688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AB026BD-6827-2946-87B8-A1F7848DF94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12444" y="1541463"/>
            <a:ext cx="3567111" cy="2502999"/>
          </a:xfrm>
          <a:solidFill>
            <a:schemeClr val="tx2">
              <a:lumMod val="20000"/>
              <a:lumOff val="80000"/>
            </a:schemeClr>
          </a:solidFill>
        </p:spPr>
        <p:txBody>
          <a:bodyPr tIns="155448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A29C03E-EEC3-EA47-A2B3-9211C623CC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15790" y="4291013"/>
            <a:ext cx="3567429" cy="176688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 marL="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3621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43638" y="416406"/>
            <a:ext cx="5486399" cy="2538892"/>
          </a:xfrm>
          <a:noFill/>
        </p:spPr>
        <p:txBody>
          <a:bodyPr lIns="0" tIns="0" rIns="0" bIns="155448" anchor="b" anchorCtr="0"/>
          <a:lstStyle>
            <a:lvl1pPr>
              <a:lnSpc>
                <a:spcPts val="4400"/>
              </a:lnSpc>
              <a:defRPr sz="4400" b="0" i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 TEST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43636" y="3760788"/>
            <a:ext cx="5486401" cy="36683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B2ACE9BD-C329-A64A-988E-50DF35D326FB}" type="datetime4">
              <a:rPr lang="en-US"/>
              <a:pPr/>
              <a:t>October 21, 2025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A76-0FD1-414E-B84A-E29B14AD1D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3638" y="2955925"/>
            <a:ext cx="5486400" cy="8048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C2E622-503D-54DA-3C02-F246884C5E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5181599"/>
            <a:ext cx="2891411" cy="13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5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55D22A-3748-EA46-AA6E-CC2670D14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tIns="2743200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72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6693C0-E9D6-7A48-80C4-9E7F61E2B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F3568-9AA2-8147-B674-41B8329637FA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C85A5-D1CA-0C4E-9CEF-F688BFD7EC8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5F47F2-DF6D-CF4C-9331-3C6E9BF445E3}" type="datetime4">
              <a:t>October 21, 2025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A558D0-73DA-D641-8996-C29A66BC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1277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DE8-E46C-2749-B0B2-5ADDEB5B1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9pPr>
              <a:defRPr b="0" i="0"/>
            </a:lvl9pPr>
          </a:lstStyle>
          <a:p>
            <a:pPr lvl="8"/>
            <a:fld id="{63DCA5C9-2E11-4C67-86EB-AE1DE127DC64}" type="slidenum">
              <a:rPr lang="en-US" smtClean="0"/>
              <a:pPr lvl="8"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5FD1B-9F7D-F340-B5A8-C296EB71E8D8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03EC8-6918-2845-BF67-0E7692FDE0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5370010-69C1-FD41-8555-A918E46CD5B1}" type="datetime4">
              <a:t>October 21,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49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 i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F19AA7FB-D45F-0E48-BCC5-215310002072}"/>
              </a:ext>
            </a:extLst>
          </p:cNvPr>
          <p:cNvSpPr/>
          <p:nvPr userDrawn="1"/>
        </p:nvSpPr>
        <p:spPr bwMode="auto">
          <a:xfrm>
            <a:off x="0" y="1240601"/>
            <a:ext cx="5617399" cy="5617399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4A0C1-9109-9149-B3A4-DDBCEAFAA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75" y="1541462"/>
            <a:ext cx="7421563" cy="4516437"/>
          </a:xfrm>
          <a:noFill/>
        </p:spPr>
        <p:txBody>
          <a:bodyPr lIns="1234440" tIns="0" rIns="228600" bIns="731520" anchor="ctr" anchorCtr="0"/>
          <a:lstStyle>
            <a:lvl1pPr>
              <a:defRPr sz="7600" b="0" i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CLOSING TEXT</a:t>
            </a:r>
          </a:p>
        </p:txBody>
      </p:sp>
    </p:spTree>
    <p:extLst>
      <p:ext uri="{BB962C8B-B14F-4D97-AF65-F5344CB8AC3E}">
        <p14:creationId xmlns:p14="http://schemas.microsoft.com/office/powerpoint/2010/main" val="3653318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ACB3A-2916-375E-D810-71AEE56F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4AF73-E2A7-EA6C-072E-CEFF6D628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DEBE6C4-7745-DDCB-8588-FB49DD616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3" y="1547066"/>
            <a:ext cx="11268075" cy="4510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01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6D0D-25A2-AA13-B6C2-7B807606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9D347-FC6B-F644-756E-71CC76F7E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C8D8F-5420-E379-B22D-3D649639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BF666-65FB-7907-EC42-474623DE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5AB4-8727-2E3E-AA26-E7FAC6A2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23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43638" y="416406"/>
            <a:ext cx="5486399" cy="2538892"/>
          </a:xfrm>
          <a:noFill/>
        </p:spPr>
        <p:txBody>
          <a:bodyPr lIns="0" tIns="0" rIns="0" bIns="155448" anchor="b" anchorCtr="0"/>
          <a:lstStyle>
            <a:lvl1pPr>
              <a:lnSpc>
                <a:spcPts val="4400"/>
              </a:lnSpc>
              <a:defRPr sz="4400" b="0" i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 TEST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43636" y="3760788"/>
            <a:ext cx="5486401" cy="36683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A76-0FD1-414E-B84A-E29B14AD1D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3638" y="2955925"/>
            <a:ext cx="5486400" cy="8048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99DBC07-22D1-A442-9CC6-39CA2FFE80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2" y="5089794"/>
            <a:ext cx="2697809" cy="177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74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green_su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E41E970B-DEED-964C-8002-DA3681F28A30}"/>
              </a:ext>
            </a:extLst>
          </p:cNvPr>
          <p:cNvSpPr/>
          <p:nvPr userDrawn="1"/>
        </p:nvSpPr>
        <p:spPr bwMode="auto">
          <a:xfrm flipH="1">
            <a:off x="9400032" y="4080794"/>
            <a:ext cx="2791968" cy="2791968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0213"/>
            <a:ext cx="11268075" cy="1802447"/>
          </a:xfrm>
          <a:noFill/>
        </p:spPr>
        <p:txBody>
          <a:bodyPr lIns="0" tIns="0" rIns="228600" bIns="0" anchor="b" anchorCtr="0"/>
          <a:lstStyle>
            <a:lvl1pPr>
              <a:lnSpc>
                <a:spcPts val="4400"/>
              </a:lnSpc>
              <a:defRPr sz="4400" b="0" i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78B0B0-8074-EC48-BD26-3A93AD4673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3" y="2232660"/>
            <a:ext cx="11268075" cy="1528129"/>
          </a:xfrm>
        </p:spPr>
        <p:txBody>
          <a:bodyPr tIns="182880" rIns="1828800"/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6D8C071-8D77-18FE-F40A-A36A22AEA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7984" y="6461968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7F6F850-4900-4120-B6ED-D041711F0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04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1963" y="1541463"/>
            <a:ext cx="11268075" cy="4516437"/>
          </a:xfrm>
        </p:spPr>
        <p:txBody>
          <a:bodyPr rIns="0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7BFE59-9EC8-9B4B-A7BC-7AF9433C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F9EA030-063E-FDC6-1B75-CBA82F110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7984" y="6461968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F850-4900-4120-B6ED-D041711F0D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8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43638" y="416406"/>
            <a:ext cx="5486399" cy="2538892"/>
          </a:xfrm>
          <a:noFill/>
        </p:spPr>
        <p:txBody>
          <a:bodyPr lIns="0" tIns="0" rIns="0" bIns="155448" anchor="b" anchorCtr="0"/>
          <a:lstStyle>
            <a:lvl1pPr>
              <a:lnSpc>
                <a:spcPts val="4400"/>
              </a:lnSpc>
              <a:defRPr sz="4400" b="0" i="0">
                <a:solidFill>
                  <a:srgbClr val="9494D1"/>
                </a:solidFill>
              </a:defRPr>
            </a:lvl1pPr>
          </a:lstStyle>
          <a:p>
            <a:r>
              <a:rPr lang="en-US"/>
              <a:t>Click to edit Master title style TEST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43636" y="3760788"/>
            <a:ext cx="5486401" cy="36683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B2ACE9BD-C329-A64A-988E-50DF35D326FB}" type="datetime4">
              <a:rPr lang="en-US"/>
              <a:pPr/>
              <a:t>October 21, 2025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A76-0FD1-414E-B84A-E29B14AD1D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3638" y="2955925"/>
            <a:ext cx="5486400" cy="8048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F1F892-B1E0-4BD4-22F6-04F8FBBF7A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5181599"/>
            <a:ext cx="2891411" cy="13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37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1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4892E-C999-A54B-8BF6-0924A9CD6674}"/>
              </a:ext>
            </a:extLst>
          </p:cNvPr>
          <p:cNvSpPr/>
          <p:nvPr userDrawn="1"/>
        </p:nvSpPr>
        <p:spPr bwMode="auto">
          <a:xfrm>
            <a:off x="0" y="0"/>
            <a:ext cx="289083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915052-D43B-2341-9EEF-BF86700831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2800" y="914400"/>
            <a:ext cx="8377238" cy="5245100"/>
          </a:xfrm>
        </p:spPr>
        <p:txBody>
          <a:bodyPr rIns="0"/>
          <a:lstStyle>
            <a:lvl1pPr>
              <a:lnSpc>
                <a:spcPct val="110000"/>
              </a:lnSpc>
              <a:defRPr sz="2000" b="0" i="0">
                <a:latin typeface="+mn-lt"/>
              </a:defRPr>
            </a:lvl1pPr>
            <a:lvl2pPr>
              <a:lnSpc>
                <a:spcPct val="110000"/>
              </a:lnSpc>
              <a:defRPr sz="2000" b="0" i="0">
                <a:latin typeface="+mn-lt"/>
              </a:defRPr>
            </a:lvl2pPr>
            <a:lvl3pPr>
              <a:lnSpc>
                <a:spcPct val="110000"/>
              </a:lnSpc>
              <a:defRPr sz="2000" b="0" i="0">
                <a:latin typeface="+mn-lt"/>
              </a:defRPr>
            </a:lvl3pPr>
            <a:lvl4pPr>
              <a:lnSpc>
                <a:spcPct val="110000"/>
              </a:lnSpc>
              <a:defRPr sz="2000" b="0" i="0">
                <a:latin typeface="+mn-lt"/>
              </a:defRPr>
            </a:lvl4pPr>
            <a:lvl5pPr>
              <a:lnSpc>
                <a:spcPct val="110000"/>
              </a:lnSpc>
              <a:defRPr sz="2000" b="0" i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8E77A5-AF74-6399-33E8-24BB0968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4" y="914400"/>
            <a:ext cx="2428874" cy="97399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8AE4AFA-463B-7816-5CAD-7E1D51AA9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7984" y="6461968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F850-4900-4120-B6ED-D041711F0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264F93-2387-C14B-1F4C-20D0B9258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3956" y="6461968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lang="en-U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Northwell Health | Lenox Hill Hospital Redevelopment</a:t>
            </a:r>
          </a:p>
        </p:txBody>
      </p:sp>
    </p:spTree>
    <p:extLst>
      <p:ext uri="{BB962C8B-B14F-4D97-AF65-F5344CB8AC3E}">
        <p14:creationId xmlns:p14="http://schemas.microsoft.com/office/powerpoint/2010/main" val="669832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ACB3A-2916-375E-D810-71AEE56F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44AF73-E2A7-EA6C-072E-CEFF6D628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DEBE6C4-7745-DDCB-8588-FB49DD616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3" y="1547066"/>
            <a:ext cx="11268075" cy="4510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03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6D0D-25A2-AA13-B6C2-7B807606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9D347-FC6B-F644-756E-71CC76F7E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C8D8F-5420-E379-B22D-3D649639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BF666-65FB-7907-EC42-474623DE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5AB4-8727-2E3E-AA26-E7FAC6A2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895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FDF83-E0D2-8B36-8F7E-C8A2FD9A56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615B9-6EAB-7C4D-4986-6F941BAFD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D9E50-9892-A6B4-FDBC-E9103102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8BFD6-6959-0347-8D57-ACAE9136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B963C-6C27-91E6-9B9E-A6DEC99C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50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6D0D-25A2-AA13-B6C2-7B807606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9D347-FC6B-F644-756E-71CC76F7E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C8D8F-5420-E379-B22D-3D649639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BF666-65FB-7907-EC42-474623DE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5AB4-8727-2E3E-AA26-E7FAC6A2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2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4951-3E2F-8335-429A-ADB1D28A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65193-F7C4-7BFB-0317-6EE944597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DEEE9-5E49-542E-9DCE-E0861A96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57611-D851-050B-50C5-10A0BC4A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15801-2325-79A9-A394-2B0C307D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38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E73F-E6F5-7C17-DF29-9857DB6C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1497-9F46-522A-C85E-8E8592060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36630-BC9C-7E9F-54C0-C75340006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A72E5-EA0C-9F3D-B101-B761D6E9F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354D7-D33B-CE1B-FE51-71B8B22F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6B0C1-3CDB-4520-E9E7-555BD185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32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EA70-0CE4-B6EB-E352-5F96869E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841EB-B35D-F1C9-F77F-D91D9C944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18DDA-AB71-1982-A860-4CE7EE335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36CD88-721F-492B-2C91-E20F6CAFF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AF8D2-8F05-6A60-62BB-A27CA3361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BC9B1-EE4A-B400-3C36-44272E8D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93D22-EDF9-BFAC-3052-08C56E4E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B7163-C81B-D842-E9F0-FAE6E642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51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6A9D-E84D-D2FC-388C-4D3B6743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4E090-E4E9-1401-0F14-28105CA7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44E9-6564-B5BA-E0F8-E84B972A7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D17D8-7302-A575-AF8D-63607E8D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23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536268-D213-1D69-8C2D-4BEE488D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56962-309C-9C54-0568-4133FBBC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0F660-5937-3398-12BD-8A78503B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3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43638" y="416406"/>
            <a:ext cx="5486399" cy="2538892"/>
          </a:xfrm>
          <a:noFill/>
        </p:spPr>
        <p:txBody>
          <a:bodyPr lIns="0" tIns="0" rIns="0" bIns="155448" anchor="b" anchorCtr="0"/>
          <a:lstStyle>
            <a:lvl1pPr>
              <a:lnSpc>
                <a:spcPts val="4400"/>
              </a:lnSpc>
              <a:defRPr sz="4400" b="0" i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 TEST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413C7-A5C3-C440-BEAB-026A4F9049A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243636" y="3760788"/>
            <a:ext cx="5486401" cy="36683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l">
              <a:defRPr sz="1600" b="0" i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B2ACE9BD-C329-A64A-988E-50DF35D326FB}" type="datetime4">
              <a:rPr lang="en-US"/>
              <a:pPr/>
              <a:t>October 21, 2025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5FA76-0FD1-414E-B84A-E29B14AD1D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3638" y="2955925"/>
            <a:ext cx="5486400" cy="804863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DC6760-E1F3-DE61-4892-742BEDEB0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" y="5181599"/>
            <a:ext cx="2891411" cy="13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09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56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4FD1-4AAD-DF05-0DBE-AEED019F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95EC3-5FB1-53E7-65E8-35C4A70F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1ADDF-08A5-F767-1A2C-F0F1292D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25A3-EFD9-2A9D-2F97-2FD6524E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052AD-5B11-E725-5A0C-B64B5E6A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0B907-D4DC-4F22-B32C-BDC539941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58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2FC9-78B1-82AB-D8AB-6370930C8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F249B0-7F4C-8E7B-C737-8A37FF91A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DC399-F1C5-E52F-B061-6966B1888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DF2F2-997F-6F03-3ADD-F1ECFF34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F4F1C-E784-E629-CF6A-D4D8163D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CF104-4D26-D0AB-EE8E-D0E84FDA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15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D6C8-4AA9-19B8-9032-0C14B7D5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8079C-F74E-0FCD-FBB0-4E4EAEFC3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CE898-D70A-6929-CEE6-99554164B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10F7C-8FD6-BEEE-1951-99716835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589C9-C324-CE98-D978-6A233E36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70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C1B06-C734-916C-2603-6C38A1D8F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C1BB2-7831-10EF-92DF-6E3EA3BC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BBC39-7F00-7BAD-FBDD-54ADA383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79060-BC4B-B9BC-4CE8-11C7DCEA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7D530-4544-6834-5B85-5F02611D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4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EE8588-CCD6-C848-AF0C-7182A05F5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4" y="441435"/>
            <a:ext cx="7421562" cy="599089"/>
          </a:xfrm>
        </p:spPr>
        <p:txBody>
          <a:bodyPr rIns="0" anchor="t" anchorCtr="0"/>
          <a:lstStyle>
            <a:lvl1pPr>
              <a:defRPr sz="4400" b="0" i="0">
                <a:solidFill>
                  <a:schemeClr val="accent4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783A32-95D3-8546-86F7-42B78F6E85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963" y="1040525"/>
            <a:ext cx="11268073" cy="4720514"/>
          </a:xfrm>
        </p:spPr>
        <p:txBody>
          <a:bodyPr tIns="228600"/>
          <a:lstStyle>
            <a:lvl1pPr marL="411480" indent="-41148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b="0" i="0">
                <a:solidFill>
                  <a:schemeClr val="tx2"/>
                </a:solidFill>
              </a:defRPr>
            </a:lvl1pPr>
            <a:lvl2pPr marL="411480" indent="-41148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 b="0" cap="none" baseline="0">
                <a:solidFill>
                  <a:schemeClr val="tx2"/>
                </a:solidFill>
                <a:latin typeface="+mn-lt"/>
              </a:defRPr>
            </a:lvl2pPr>
            <a:lvl3pPr marL="640080" indent="-320040"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defRPr/>
            </a:lvl3pPr>
            <a:lvl4pPr marL="411480" indent="-41148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/>
            </a:lvl4pPr>
            <a:lvl5pPr marL="411480" indent="-41148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/>
            </a:lvl5pPr>
            <a:lvl6pPr marL="411480" indent="-41148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6pPr>
            <a:lvl7pPr marL="411480" indent="-41148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/>
            </a:lvl7pPr>
            <a:lvl8pPr marL="411480" indent="-41148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8pPr>
            <a:lvl9pPr marL="411480" indent="-411480">
              <a:spcAft>
                <a:spcPts val="600"/>
              </a:spcAft>
              <a:buFont typeface="+mj-lt"/>
              <a:buAutoNum type="arabicPeriod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3E42B6-063D-F04B-819D-B3FBF2291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851" y="6098406"/>
            <a:ext cx="1373253" cy="31736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BCF668-7C97-1A4F-8B5B-A1AE970E63D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34B39E6-B962-4248-95F7-329EC775DD82}" type="datetime4">
              <a:t>October 21, 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4A6B7-AE00-5043-8502-D05D7B6F454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2E3DDF-7490-3B49-962E-D5C045DEA83A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75930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C7EDEE5-5C31-A14E-84A5-365C095E998C}"/>
              </a:ext>
            </a:extLst>
          </p:cNvPr>
          <p:cNvSpPr/>
          <p:nvPr userDrawn="1"/>
        </p:nvSpPr>
        <p:spPr bwMode="auto">
          <a:xfrm flipH="1">
            <a:off x="9400032" y="4080794"/>
            <a:ext cx="2791968" cy="2791968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213"/>
            <a:ext cx="11730038" cy="3826477"/>
          </a:xfrm>
          <a:noFill/>
        </p:spPr>
        <p:txBody>
          <a:bodyPr lIns="457200" tIns="0" rIns="228600" bIns="0" anchor="ctr" anchorCtr="0"/>
          <a:lstStyle>
            <a:lvl1pPr>
              <a:lnSpc>
                <a:spcPts val="7200"/>
              </a:lnSpc>
              <a:defRPr sz="7200" b="0" i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AB25C-1FA6-D844-A247-BE15338D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D3F9E-D80E-B846-A020-9DA56E73ADB1}" type="datetime4">
              <a:t>October 21, 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D55D5-9684-6A47-9F9B-95DBAE5C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949250-BBF6-AE44-AC90-842977D44077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69534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ue_green_su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E41E970B-DEED-964C-8002-DA3681F28A30}"/>
              </a:ext>
            </a:extLst>
          </p:cNvPr>
          <p:cNvSpPr/>
          <p:nvPr userDrawn="1"/>
        </p:nvSpPr>
        <p:spPr bwMode="auto">
          <a:xfrm flipH="1">
            <a:off x="9400032" y="4080794"/>
            <a:ext cx="2791968" cy="2791968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430213"/>
            <a:ext cx="11268075" cy="1802447"/>
          </a:xfrm>
          <a:noFill/>
        </p:spPr>
        <p:txBody>
          <a:bodyPr lIns="0" tIns="0" rIns="228600" bIns="0" anchor="b" anchorCtr="0"/>
          <a:lstStyle>
            <a:lvl1pPr>
              <a:lnSpc>
                <a:spcPts val="4400"/>
              </a:lnSpc>
              <a:defRPr sz="4400" b="0" i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AB25C-1FA6-D844-A247-BE15338D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DE2AA-61EC-D048-97AA-8609B83F1E6A}" type="datetime4">
              <a:t>October 21, 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D55D5-9684-6A47-9F9B-95DBAE5C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478B0B0-8074-EC48-BD26-3A93AD4673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1963" y="2232660"/>
            <a:ext cx="11268075" cy="1528129"/>
          </a:xfrm>
        </p:spPr>
        <p:txBody>
          <a:bodyPr tIns="182880" rIns="1828800"/>
          <a:lstStyle>
            <a:lvl1pPr>
              <a:lnSpc>
                <a:spcPct val="100000"/>
              </a:lnSpc>
              <a:spcAft>
                <a:spcPts val="0"/>
              </a:spcAft>
              <a:defRPr sz="24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22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457200" indent="0">
              <a:buFontTx/>
              <a:buNone/>
              <a:defRPr>
                <a:solidFill>
                  <a:schemeClr val="bg1"/>
                </a:solidFill>
              </a:defRPr>
            </a:lvl5pPr>
            <a:lvl6pPr marL="685800" indent="0">
              <a:buFontTx/>
              <a:buNone/>
              <a:defRPr>
                <a:solidFill>
                  <a:schemeClr val="bg1"/>
                </a:solidFill>
              </a:defRPr>
            </a:lvl6pPr>
            <a:lvl7pPr marL="914400" indent="0">
              <a:buFontTx/>
              <a:buNone/>
              <a:defRPr>
                <a:solidFill>
                  <a:schemeClr val="bg1"/>
                </a:solidFill>
              </a:defRPr>
            </a:lvl7pPr>
            <a:lvl8pPr marL="914400" indent="0">
              <a:buFontTx/>
              <a:buNone/>
              <a:defRPr>
                <a:solidFill>
                  <a:schemeClr val="bg1"/>
                </a:solidFill>
              </a:defRPr>
            </a:lvl8pPr>
            <a:lvl9pPr marL="914400" indent="0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D93BC-DFA4-4B4D-960F-FB845EA02C36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96977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urple_orange">
    <p:bg>
      <p:bgPr>
        <a:solidFill>
          <a:srgbClr val="5C0B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C49F9024-0D46-9642-B119-7E48FFB90FA7}"/>
              </a:ext>
            </a:extLst>
          </p:cNvPr>
          <p:cNvSpPr/>
          <p:nvPr userDrawn="1"/>
        </p:nvSpPr>
        <p:spPr bwMode="auto">
          <a:xfrm flipH="1">
            <a:off x="9400032" y="4080794"/>
            <a:ext cx="2791968" cy="2791968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5D766FC-34C1-4347-A51E-24BC8D6F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213"/>
            <a:ext cx="11730038" cy="3826477"/>
          </a:xfrm>
          <a:noFill/>
        </p:spPr>
        <p:txBody>
          <a:bodyPr lIns="457200" tIns="0" rIns="228600" bIns="0" anchor="ctr" anchorCtr="0"/>
          <a:lstStyle>
            <a:lvl1pPr>
              <a:lnSpc>
                <a:spcPts val="7200"/>
              </a:lnSpc>
              <a:defRPr sz="7200" b="0" i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AB25C-1FA6-D844-A247-BE15338D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8861-F07E-9646-BB4E-E4E9E9667AD2}" type="datetime4">
              <a:t>October 21, 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D55D5-9684-6A47-9F9B-95DBAE5C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66881-D8B7-A24F-A0A0-655A3DE310D3}"/>
              </a:ext>
            </a:extLst>
          </p:cNvPr>
          <p:cNvSpPr txBox="1"/>
          <p:nvPr userDrawn="1"/>
        </p:nvSpPr>
        <p:spPr>
          <a:xfrm>
            <a:off x="470927" y="6385112"/>
            <a:ext cx="1044341" cy="161738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625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1200"/>
              </a:spcAft>
            </a:pPr>
            <a:r>
              <a:rPr lang="en-US" sz="1600" b="0" i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Northwell Health</a:t>
            </a:r>
            <a:r>
              <a:rPr lang="en-US" sz="1600" b="0" i="0" baseline="300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88123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963" y="406399"/>
            <a:ext cx="11268075" cy="973993"/>
          </a:xfrm>
          <a:prstGeom prst="rect">
            <a:avLst/>
          </a:prstGeom>
        </p:spPr>
        <p:txBody>
          <a:bodyPr vert="horz" lIns="0" tIns="0" rIns="137160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963" y="1547066"/>
            <a:ext cx="11268075" cy="4510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</a:t>
            </a:r>
          </a:p>
          <a:p>
            <a:pPr lvl="5"/>
            <a:r>
              <a:rPr lang="en-US"/>
              <a:t>Sixth</a:t>
            </a:r>
          </a:p>
          <a:p>
            <a:pPr lvl="6"/>
            <a:r>
              <a:rPr lang="en-US"/>
              <a:t>Seventh</a:t>
            </a:r>
          </a:p>
          <a:p>
            <a:pPr lvl="7"/>
            <a:r>
              <a:rPr lang="en-US"/>
              <a:t>Eighth</a:t>
            </a:r>
          </a:p>
          <a:p>
            <a:pPr lvl="8"/>
            <a:r>
              <a:rPr lang="en-US"/>
              <a:t>Ninth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47742" y="6346858"/>
            <a:ext cx="382295" cy="19323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>
              <a:defRPr sz="100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>
              <a:defRPr sz="100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>
              <a:defRPr sz="100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>
              <a:defRPr sz="100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>
              <a:defRPr sz="100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>
              <a:defRPr sz="100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>
              <a:defRPr sz="100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>
              <a:defRPr sz="1000" b="0" i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567E9-0F8A-7A42-93BC-4CB9D6A8A731}"/>
              </a:ext>
            </a:extLst>
          </p:cNvPr>
          <p:cNvSpPr txBox="1"/>
          <p:nvPr userDrawn="1"/>
        </p:nvSpPr>
        <p:spPr>
          <a:xfrm>
            <a:off x="7010400" y="7672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 dirty="0">
              <a:solidFill>
                <a:schemeClr val="accent6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85144-1A90-9649-8FEE-7F30D22B9842}"/>
              </a:ext>
            </a:extLst>
          </p:cNvPr>
          <p:cNvSpPr txBox="1"/>
          <p:nvPr userDrawn="1"/>
        </p:nvSpPr>
        <p:spPr>
          <a:xfrm>
            <a:off x="8935656" y="17477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 dirty="0">
              <a:solidFill>
                <a:schemeClr val="accent6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B9C08B3-B3E6-9943-98D0-6585785E9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66101" y="6343651"/>
            <a:ext cx="3181641" cy="2032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2"/>
                </a:solidFill>
              </a:defRPr>
            </a:lvl1pPr>
            <a:lvl2pPr marL="0" algn="r">
              <a:defRPr sz="1000">
                <a:solidFill>
                  <a:schemeClr val="tx2"/>
                </a:solidFill>
              </a:defRPr>
            </a:lvl2pPr>
            <a:lvl3pPr marL="0" algn="r">
              <a:defRPr sz="1000">
                <a:solidFill>
                  <a:schemeClr val="tx2"/>
                </a:solidFill>
              </a:defRPr>
            </a:lvl3pPr>
            <a:lvl4pPr marL="0" algn="r">
              <a:defRPr sz="1000">
                <a:solidFill>
                  <a:schemeClr val="tx2"/>
                </a:solidFill>
              </a:defRPr>
            </a:lvl4pPr>
            <a:lvl5pPr marL="0" algn="r">
              <a:defRPr sz="1000">
                <a:solidFill>
                  <a:schemeClr val="tx2"/>
                </a:solidFill>
              </a:defRPr>
            </a:lvl5pPr>
            <a:lvl6pPr marL="0" algn="r">
              <a:defRPr sz="1000">
                <a:solidFill>
                  <a:schemeClr val="tx2"/>
                </a:solidFill>
              </a:defRPr>
            </a:lvl6pPr>
            <a:lvl7pPr marL="0" algn="r">
              <a:defRPr sz="1000">
                <a:solidFill>
                  <a:schemeClr val="tx2"/>
                </a:solidFill>
              </a:defRPr>
            </a:lvl7pPr>
            <a:lvl8pPr marL="0" algn="r">
              <a:defRPr sz="1000">
                <a:solidFill>
                  <a:schemeClr val="tx2"/>
                </a:solidFill>
              </a:defRPr>
            </a:lvl8pPr>
            <a:lvl9pPr marL="0" algn="r">
              <a:defRPr sz="1000">
                <a:solidFill>
                  <a:schemeClr val="tx2"/>
                </a:solidFill>
              </a:defRPr>
            </a:lvl9pPr>
          </a:lstStyle>
          <a:p>
            <a:fld id="{6ACA85A0-DBD7-1D43-8E71-342F03501C85}" type="datetime4">
              <a:t>October 21, 2025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988CA2-4DA7-AC4E-8943-A3776CE2CDD9}"/>
              </a:ext>
            </a:extLst>
          </p:cNvPr>
          <p:cNvSpPr/>
          <p:nvPr userDrawn="1"/>
        </p:nvSpPr>
        <p:spPr bwMode="auto">
          <a:xfrm>
            <a:off x="12344399" y="870830"/>
            <a:ext cx="810491" cy="388612"/>
          </a:xfrm>
          <a:prstGeom prst="rect">
            <a:avLst/>
          </a:prstGeom>
          <a:solidFill>
            <a:srgbClr val="FF681E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037B80-FD6C-7A43-8DB2-276A71361E4F}"/>
              </a:ext>
            </a:extLst>
          </p:cNvPr>
          <p:cNvSpPr/>
          <p:nvPr userDrawn="1"/>
        </p:nvSpPr>
        <p:spPr bwMode="auto">
          <a:xfrm>
            <a:off x="12344399" y="1311448"/>
            <a:ext cx="810491" cy="388612"/>
          </a:xfrm>
          <a:prstGeom prst="rect">
            <a:avLst/>
          </a:prstGeom>
          <a:solidFill>
            <a:srgbClr val="E33D2E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FC2578-F38E-0E43-A6CF-9A52EA7CBB28}"/>
              </a:ext>
            </a:extLst>
          </p:cNvPr>
          <p:cNvSpPr/>
          <p:nvPr userDrawn="1"/>
        </p:nvSpPr>
        <p:spPr bwMode="auto">
          <a:xfrm>
            <a:off x="12344399" y="1752065"/>
            <a:ext cx="810491" cy="388612"/>
          </a:xfrm>
          <a:prstGeom prst="rect">
            <a:avLst/>
          </a:prstGeom>
          <a:solidFill>
            <a:srgbClr val="BD83CA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688C46-7D34-1947-A31C-01D95A12B8CC}"/>
              </a:ext>
            </a:extLst>
          </p:cNvPr>
          <p:cNvSpPr/>
          <p:nvPr userDrawn="1"/>
        </p:nvSpPr>
        <p:spPr bwMode="auto">
          <a:xfrm>
            <a:off x="12344399" y="2192683"/>
            <a:ext cx="810491" cy="388612"/>
          </a:xfrm>
          <a:prstGeom prst="rect">
            <a:avLst/>
          </a:prstGeom>
          <a:solidFill>
            <a:srgbClr val="9E29B5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EC32CC-92E5-C246-BC0A-F4896EB6884A}"/>
              </a:ext>
            </a:extLst>
          </p:cNvPr>
          <p:cNvSpPr/>
          <p:nvPr userDrawn="1"/>
        </p:nvSpPr>
        <p:spPr bwMode="auto">
          <a:xfrm>
            <a:off x="12344399" y="2633300"/>
            <a:ext cx="810491" cy="388612"/>
          </a:xfrm>
          <a:prstGeom prst="rect">
            <a:avLst/>
          </a:prstGeom>
          <a:solidFill>
            <a:srgbClr val="5C0B8A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A6940E-E094-864E-BA6B-3BADC77F5C4F}"/>
              </a:ext>
            </a:extLst>
          </p:cNvPr>
          <p:cNvSpPr/>
          <p:nvPr userDrawn="1"/>
        </p:nvSpPr>
        <p:spPr bwMode="auto">
          <a:xfrm>
            <a:off x="12344399" y="3073918"/>
            <a:ext cx="810491" cy="388612"/>
          </a:xfrm>
          <a:prstGeom prst="rect">
            <a:avLst/>
          </a:prstGeom>
          <a:solidFill>
            <a:srgbClr val="9494D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C73F7-7E1E-0449-B066-7FEA8A90A550}"/>
              </a:ext>
            </a:extLst>
          </p:cNvPr>
          <p:cNvSpPr/>
          <p:nvPr userDrawn="1"/>
        </p:nvSpPr>
        <p:spPr bwMode="auto">
          <a:xfrm>
            <a:off x="12344399" y="3514535"/>
            <a:ext cx="810491" cy="388612"/>
          </a:xfrm>
          <a:prstGeom prst="rect">
            <a:avLst/>
          </a:prstGeom>
          <a:solidFill>
            <a:srgbClr val="6DC3DF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679336-5AFB-2A47-B363-B8D2F27D3764}"/>
              </a:ext>
            </a:extLst>
          </p:cNvPr>
          <p:cNvSpPr/>
          <p:nvPr userDrawn="1"/>
        </p:nvSpPr>
        <p:spPr bwMode="auto">
          <a:xfrm>
            <a:off x="12344399" y="3955153"/>
            <a:ext cx="810491" cy="388612"/>
          </a:xfrm>
          <a:prstGeom prst="rect">
            <a:avLst/>
          </a:prstGeom>
          <a:solidFill>
            <a:srgbClr val="009ADF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0414D3-5DE8-A041-9BC9-7C6384121CE7}"/>
              </a:ext>
            </a:extLst>
          </p:cNvPr>
          <p:cNvSpPr/>
          <p:nvPr userDrawn="1"/>
        </p:nvSpPr>
        <p:spPr bwMode="auto">
          <a:xfrm>
            <a:off x="12344399" y="4395770"/>
            <a:ext cx="810491" cy="388612"/>
          </a:xfrm>
          <a:prstGeom prst="rect">
            <a:avLst/>
          </a:prstGeom>
          <a:solidFill>
            <a:srgbClr val="003CA5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B447EB-25A9-4C4E-9176-8436783F6943}"/>
              </a:ext>
            </a:extLst>
          </p:cNvPr>
          <p:cNvSpPr/>
          <p:nvPr userDrawn="1"/>
        </p:nvSpPr>
        <p:spPr bwMode="auto">
          <a:xfrm>
            <a:off x="12344399" y="4836387"/>
            <a:ext cx="810491" cy="388612"/>
          </a:xfrm>
          <a:prstGeom prst="rect">
            <a:avLst/>
          </a:prstGeom>
          <a:solidFill>
            <a:srgbClr val="B7DC7A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2BE1-D132-C946-942F-B8022B86ABC3}"/>
              </a:ext>
            </a:extLst>
          </p:cNvPr>
          <p:cNvSpPr/>
          <p:nvPr userDrawn="1"/>
        </p:nvSpPr>
        <p:spPr bwMode="auto">
          <a:xfrm>
            <a:off x="12344399" y="5277005"/>
            <a:ext cx="810491" cy="388612"/>
          </a:xfrm>
          <a:prstGeom prst="rect">
            <a:avLst/>
          </a:prstGeom>
          <a:solidFill>
            <a:srgbClr val="3DAD2C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E7AF33-A945-EA48-AAD8-AF6DC4A1EEDC}"/>
              </a:ext>
            </a:extLst>
          </p:cNvPr>
          <p:cNvSpPr/>
          <p:nvPr userDrawn="1"/>
        </p:nvSpPr>
        <p:spPr bwMode="auto">
          <a:xfrm>
            <a:off x="12344399" y="5717622"/>
            <a:ext cx="810491" cy="388612"/>
          </a:xfrm>
          <a:prstGeom prst="rect">
            <a:avLst/>
          </a:prstGeom>
          <a:solidFill>
            <a:srgbClr val="00823D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9272B3-2A95-DE44-948F-2DC965714D17}"/>
              </a:ext>
            </a:extLst>
          </p:cNvPr>
          <p:cNvSpPr/>
          <p:nvPr userDrawn="1"/>
        </p:nvSpPr>
        <p:spPr bwMode="auto">
          <a:xfrm>
            <a:off x="12344399" y="6158239"/>
            <a:ext cx="810491" cy="388612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D7B12-CD37-5547-B9F2-86E6BBC476BC}"/>
              </a:ext>
            </a:extLst>
          </p:cNvPr>
          <p:cNvSpPr/>
          <p:nvPr userDrawn="1"/>
        </p:nvSpPr>
        <p:spPr bwMode="auto">
          <a:xfrm>
            <a:off x="12344399" y="430213"/>
            <a:ext cx="810491" cy="388612"/>
          </a:xfrm>
          <a:prstGeom prst="rect">
            <a:avLst/>
          </a:prstGeom>
          <a:solidFill>
            <a:srgbClr val="FFBA00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825" r:id="rId2"/>
    <p:sldLayoutId id="2147483826" r:id="rId3"/>
    <p:sldLayoutId id="2147483827" r:id="rId4"/>
    <p:sldLayoutId id="2147483828" r:id="rId5"/>
    <p:sldLayoutId id="2147483807" r:id="rId6"/>
    <p:sldLayoutId id="2147483805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9" r:id="rId13"/>
    <p:sldLayoutId id="2147483830" r:id="rId14"/>
    <p:sldLayoutId id="2147483831" r:id="rId15"/>
    <p:sldLayoutId id="2147483832" r:id="rId16"/>
    <p:sldLayoutId id="2147483820" r:id="rId17"/>
    <p:sldLayoutId id="2147483823" r:id="rId18"/>
    <p:sldLayoutId id="2147483824" r:id="rId19"/>
    <p:sldLayoutId id="2147483833" r:id="rId20"/>
    <p:sldLayoutId id="2147483834" r:id="rId21"/>
    <p:sldLayoutId id="2147483745" r:id="rId22"/>
    <p:sldLayoutId id="2147483746" r:id="rId23"/>
    <p:sldLayoutId id="2147483779" r:id="rId24"/>
    <p:sldLayoutId id="2147483780" r:id="rId25"/>
    <p:sldLayoutId id="2147483802" r:id="rId26"/>
    <p:sldLayoutId id="2147483821" r:id="rId27"/>
    <p:sldLayoutId id="2147483747" r:id="rId28"/>
    <p:sldLayoutId id="2147483822" r:id="rId29"/>
    <p:sldLayoutId id="2147483792" r:id="rId30"/>
    <p:sldLayoutId id="2147483760" r:id="rId31"/>
    <p:sldLayoutId id="2147483756" r:id="rId32"/>
    <p:sldLayoutId id="2147483708" r:id="rId33"/>
    <p:sldLayoutId id="2147483790" r:id="rId34"/>
    <p:sldLayoutId id="2147483848" r:id="rId35"/>
    <p:sldLayoutId id="2147483906" r:id="rId36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 cap="all" baseline="0">
          <a:solidFill>
            <a:schemeClr val="accent4"/>
          </a:solidFill>
          <a:latin typeface="Franklin Gothic Demi Cond" panose="020B0603020102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Tx/>
        <a:buNone/>
        <a:tabLst>
          <a:tab pos="280988" algn="l"/>
        </a:tabLst>
        <a:defRPr sz="2400" b="0" i="0" kern="1200" cap="none" baseline="0">
          <a:solidFill>
            <a:schemeClr val="tx2"/>
          </a:solidFill>
          <a:latin typeface="Georgia" panose="02040502050405020303" pitchFamily="18" charset="0"/>
          <a:ea typeface="Verdana" panose="020B0604030504040204" pitchFamily="34" charset="0"/>
          <a:cs typeface="Verdana" panose="020B0604030504040204" pitchFamily="34" charset="0"/>
        </a:defRPr>
      </a:lvl2pPr>
      <a:lvl3pPr marL="228600" indent="-22860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System Font Regular"/>
        <a:buChar char="–"/>
        <a:tabLst>
          <a:tab pos="276225" algn="l"/>
          <a:tab pos="584200" algn="l"/>
        </a:tabLst>
        <a:defRPr sz="16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457200" marR="0" indent="-228600" algn="l" defTabSz="292608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685800" indent="-22860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System Font Regular"/>
        <a:buChar char="–"/>
        <a:tabLst>
          <a:tab pos="292608" algn="l"/>
          <a:tab pos="585216" algn="l"/>
        </a:tabLst>
        <a:defRPr sz="14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914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14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System Font Regular"/>
        <a:buChar char="–"/>
        <a:tabLst/>
        <a:defRPr sz="14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System Font Regular"/>
        <a:buChar char="–"/>
        <a:tabLst/>
        <a:defRPr sz="14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System Font Regular"/>
        <a:buChar char="–"/>
        <a:tabLst/>
        <a:defRPr sz="14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14" userDrawn="1">
          <p15:clr>
            <a:srgbClr val="F26B43"/>
          </p15:clr>
        </p15:guide>
        <p15:guide id="3" pos="291" userDrawn="1">
          <p15:clr>
            <a:srgbClr val="F26B43"/>
          </p15:clr>
        </p15:guide>
        <p15:guide id="8" pos="2536" userDrawn="1">
          <p15:clr>
            <a:srgbClr val="F26B43"/>
          </p15:clr>
        </p15:guide>
        <p15:guide id="9" pos="3747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2" pos="3933" userDrawn="1">
          <p15:clr>
            <a:srgbClr val="F26B43"/>
          </p15:clr>
        </p15:guide>
        <p15:guide id="13" pos="7389" userDrawn="1">
          <p15:clr>
            <a:srgbClr val="F26B43"/>
          </p15:clr>
        </p15:guide>
        <p15:guide id="15" pos="4966" userDrawn="1">
          <p15:clr>
            <a:srgbClr val="F26B43"/>
          </p15:clr>
        </p15:guide>
        <p15:guide id="16" pos="5144" userDrawn="1">
          <p15:clr>
            <a:srgbClr val="F26B43"/>
          </p15:clr>
        </p15:guide>
        <p15:guide id="25" orient="horz" pos="254" userDrawn="1">
          <p15:clr>
            <a:srgbClr val="F26B43"/>
          </p15:clr>
        </p15:guide>
        <p15:guide id="26" orient="horz" pos="971" userDrawn="1">
          <p15:clr>
            <a:srgbClr val="F26B43"/>
          </p15:clr>
        </p15:guide>
        <p15:guide id="31" orient="horz" pos="3816" userDrawn="1">
          <p15:clr>
            <a:srgbClr val="F26B43"/>
          </p15:clr>
        </p15:guide>
        <p15:guide id="32" orient="horz" pos="3996" userDrawn="1">
          <p15:clr>
            <a:srgbClr val="F26B43"/>
          </p15:clr>
        </p15:guide>
        <p15:guide id="33" orient="horz" pos="870" userDrawn="1">
          <p15:clr>
            <a:srgbClr val="F26B43"/>
          </p15:clr>
        </p15:guide>
        <p15:guide id="35" orient="horz" pos="41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963" y="406399"/>
            <a:ext cx="11268075" cy="9739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963" y="1547066"/>
            <a:ext cx="11268075" cy="4510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</a:t>
            </a:r>
          </a:p>
          <a:p>
            <a:pPr lvl="5"/>
            <a:r>
              <a:rPr lang="en-US"/>
              <a:t>Sixth</a:t>
            </a:r>
          </a:p>
          <a:p>
            <a:pPr lvl="6"/>
            <a:r>
              <a:rPr lang="en-US"/>
              <a:t>Seventh</a:t>
            </a:r>
          </a:p>
          <a:p>
            <a:pPr lvl="7"/>
            <a:r>
              <a:rPr lang="en-US"/>
              <a:t>Eighth</a:t>
            </a:r>
          </a:p>
          <a:p>
            <a:pPr lvl="8"/>
            <a:r>
              <a:rPr lang="en-US"/>
              <a:t>Ninth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567E9-0F8A-7A42-93BC-4CB9D6A8A731}"/>
              </a:ext>
            </a:extLst>
          </p:cNvPr>
          <p:cNvSpPr txBox="1"/>
          <p:nvPr userDrawn="1"/>
        </p:nvSpPr>
        <p:spPr>
          <a:xfrm>
            <a:off x="7010400" y="76725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 dirty="0">
              <a:solidFill>
                <a:schemeClr val="accent6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885144-1A90-9649-8FEE-7F30D22B9842}"/>
              </a:ext>
            </a:extLst>
          </p:cNvPr>
          <p:cNvSpPr txBox="1"/>
          <p:nvPr userDrawn="1"/>
        </p:nvSpPr>
        <p:spPr>
          <a:xfrm>
            <a:off x="8935656" y="174777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rmAutofit fontScale="25000" lnSpcReduction="20000"/>
          </a:bodyPr>
          <a:lstStyle/>
          <a:p>
            <a:pPr marL="0" indent="-3657600" algn="l">
              <a:spcAft>
                <a:spcPts val="1000"/>
              </a:spcAft>
            </a:pPr>
            <a:endParaRPr lang="en-US" sz="1800" b="0" i="0" dirty="0">
              <a:solidFill>
                <a:schemeClr val="accent6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B5402-9B15-2A2D-3CD3-390AE9AF7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7984" y="6461968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F850-4900-4120-B6ED-D041711F0D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86BB5-BB1A-A0FF-B61D-6E50A74AB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335" y="6461968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lang="en-US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Northwell Health | Lenox Hill Hospital Redevelopment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93382-1427-E085-EC19-B3B39FE03BF5}"/>
              </a:ext>
            </a:extLst>
          </p:cNvPr>
          <p:cNvSpPr/>
          <p:nvPr userDrawn="1"/>
        </p:nvSpPr>
        <p:spPr bwMode="auto">
          <a:xfrm>
            <a:off x="12344399" y="870830"/>
            <a:ext cx="810491" cy="388612"/>
          </a:xfrm>
          <a:prstGeom prst="rect">
            <a:avLst/>
          </a:prstGeom>
          <a:solidFill>
            <a:srgbClr val="FF681E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FADC5-EB6D-E3C7-8B27-755A5758E895}"/>
              </a:ext>
            </a:extLst>
          </p:cNvPr>
          <p:cNvSpPr/>
          <p:nvPr userDrawn="1"/>
        </p:nvSpPr>
        <p:spPr bwMode="auto">
          <a:xfrm>
            <a:off x="12344399" y="1311448"/>
            <a:ext cx="810491" cy="388612"/>
          </a:xfrm>
          <a:prstGeom prst="rect">
            <a:avLst/>
          </a:prstGeom>
          <a:solidFill>
            <a:srgbClr val="E33D2E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7D342-4F0A-1ADA-5FA4-A95D123DF671}"/>
              </a:ext>
            </a:extLst>
          </p:cNvPr>
          <p:cNvSpPr/>
          <p:nvPr userDrawn="1"/>
        </p:nvSpPr>
        <p:spPr bwMode="auto">
          <a:xfrm>
            <a:off x="12344399" y="1752065"/>
            <a:ext cx="810491" cy="388612"/>
          </a:xfrm>
          <a:prstGeom prst="rect">
            <a:avLst/>
          </a:prstGeom>
          <a:solidFill>
            <a:srgbClr val="BD83CA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8DCFB8-E50D-F55E-9D65-C7E77A8FC336}"/>
              </a:ext>
            </a:extLst>
          </p:cNvPr>
          <p:cNvSpPr/>
          <p:nvPr userDrawn="1"/>
        </p:nvSpPr>
        <p:spPr bwMode="auto">
          <a:xfrm>
            <a:off x="12344399" y="2192683"/>
            <a:ext cx="810491" cy="388612"/>
          </a:xfrm>
          <a:prstGeom prst="rect">
            <a:avLst/>
          </a:prstGeom>
          <a:solidFill>
            <a:srgbClr val="9E29B5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2C615D-FBDF-B11E-9A3F-A3374AC7A9C6}"/>
              </a:ext>
            </a:extLst>
          </p:cNvPr>
          <p:cNvSpPr/>
          <p:nvPr userDrawn="1"/>
        </p:nvSpPr>
        <p:spPr bwMode="auto">
          <a:xfrm>
            <a:off x="12344399" y="2633300"/>
            <a:ext cx="810491" cy="388612"/>
          </a:xfrm>
          <a:prstGeom prst="rect">
            <a:avLst/>
          </a:prstGeom>
          <a:solidFill>
            <a:srgbClr val="5C0B8A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429CA0-7BB2-3D53-4AA2-A2CDA04174BF}"/>
              </a:ext>
            </a:extLst>
          </p:cNvPr>
          <p:cNvSpPr/>
          <p:nvPr userDrawn="1"/>
        </p:nvSpPr>
        <p:spPr bwMode="auto">
          <a:xfrm>
            <a:off x="12344399" y="3073918"/>
            <a:ext cx="810491" cy="388612"/>
          </a:xfrm>
          <a:prstGeom prst="rect">
            <a:avLst/>
          </a:prstGeom>
          <a:solidFill>
            <a:srgbClr val="9494D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644045-B435-4848-76E8-A434FA785DBF}"/>
              </a:ext>
            </a:extLst>
          </p:cNvPr>
          <p:cNvSpPr/>
          <p:nvPr userDrawn="1"/>
        </p:nvSpPr>
        <p:spPr bwMode="auto">
          <a:xfrm>
            <a:off x="12344399" y="3514535"/>
            <a:ext cx="810491" cy="388612"/>
          </a:xfrm>
          <a:prstGeom prst="rect">
            <a:avLst/>
          </a:prstGeom>
          <a:solidFill>
            <a:srgbClr val="6DC3DF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1AC653-716B-F2C8-F8B0-32143C2814E4}"/>
              </a:ext>
            </a:extLst>
          </p:cNvPr>
          <p:cNvSpPr/>
          <p:nvPr userDrawn="1"/>
        </p:nvSpPr>
        <p:spPr bwMode="auto">
          <a:xfrm>
            <a:off x="12344399" y="3955153"/>
            <a:ext cx="810491" cy="388612"/>
          </a:xfrm>
          <a:prstGeom prst="rect">
            <a:avLst/>
          </a:prstGeom>
          <a:solidFill>
            <a:srgbClr val="009ADF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DDFE17-1EDF-3DB2-6935-AF46E0CB73A8}"/>
              </a:ext>
            </a:extLst>
          </p:cNvPr>
          <p:cNvSpPr/>
          <p:nvPr userDrawn="1"/>
        </p:nvSpPr>
        <p:spPr bwMode="auto">
          <a:xfrm>
            <a:off x="12344399" y="4395770"/>
            <a:ext cx="810491" cy="388612"/>
          </a:xfrm>
          <a:prstGeom prst="rect">
            <a:avLst/>
          </a:prstGeom>
          <a:solidFill>
            <a:srgbClr val="003CA5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3BB831-02B4-488C-DD40-90EF46AF4442}"/>
              </a:ext>
            </a:extLst>
          </p:cNvPr>
          <p:cNvSpPr/>
          <p:nvPr userDrawn="1"/>
        </p:nvSpPr>
        <p:spPr bwMode="auto">
          <a:xfrm>
            <a:off x="12344399" y="4836387"/>
            <a:ext cx="810491" cy="388612"/>
          </a:xfrm>
          <a:prstGeom prst="rect">
            <a:avLst/>
          </a:prstGeom>
          <a:solidFill>
            <a:srgbClr val="B7DC7A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E30E86-6AF2-CF5B-F2BF-76266D5ECA7A}"/>
              </a:ext>
            </a:extLst>
          </p:cNvPr>
          <p:cNvSpPr/>
          <p:nvPr userDrawn="1"/>
        </p:nvSpPr>
        <p:spPr bwMode="auto">
          <a:xfrm>
            <a:off x="12344399" y="5277005"/>
            <a:ext cx="810491" cy="388612"/>
          </a:xfrm>
          <a:prstGeom prst="rect">
            <a:avLst/>
          </a:prstGeom>
          <a:solidFill>
            <a:srgbClr val="3DAD2C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7C81FF-E579-7A89-4665-825E31C2AE74}"/>
              </a:ext>
            </a:extLst>
          </p:cNvPr>
          <p:cNvSpPr/>
          <p:nvPr userDrawn="1"/>
        </p:nvSpPr>
        <p:spPr bwMode="auto">
          <a:xfrm>
            <a:off x="12344399" y="5717622"/>
            <a:ext cx="810491" cy="388612"/>
          </a:xfrm>
          <a:prstGeom prst="rect">
            <a:avLst/>
          </a:prstGeom>
          <a:solidFill>
            <a:srgbClr val="00823D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42B530-2214-6831-570E-6FE2151AD3A4}"/>
              </a:ext>
            </a:extLst>
          </p:cNvPr>
          <p:cNvSpPr/>
          <p:nvPr userDrawn="1"/>
        </p:nvSpPr>
        <p:spPr bwMode="auto">
          <a:xfrm>
            <a:off x="12344399" y="6158239"/>
            <a:ext cx="810491" cy="388612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60453-C05C-6D5E-5A8D-582B6D5489D5}"/>
              </a:ext>
            </a:extLst>
          </p:cNvPr>
          <p:cNvSpPr/>
          <p:nvPr userDrawn="1"/>
        </p:nvSpPr>
        <p:spPr bwMode="auto">
          <a:xfrm>
            <a:off x="12344399" y="430213"/>
            <a:ext cx="810491" cy="388612"/>
          </a:xfrm>
          <a:prstGeom prst="rect">
            <a:avLst/>
          </a:prstGeom>
          <a:solidFill>
            <a:srgbClr val="FFBA00"/>
          </a:solidFill>
          <a:ln>
            <a:noFill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919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0" i="0" kern="1200" cap="none" baseline="0">
          <a:solidFill>
            <a:srgbClr val="003CA5"/>
          </a:solidFill>
          <a:latin typeface="Franklin Gothic Demi Cond" panose="020B0603020102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Tx/>
        <a:buNone/>
        <a:tabLst>
          <a:tab pos="280988" algn="l"/>
        </a:tabLst>
        <a:defRPr sz="2400" b="0" i="0" kern="1200" cap="none" baseline="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228600" indent="-22860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Font typeface="System Font Regular"/>
        <a:buChar char="–"/>
        <a:tabLst>
          <a:tab pos="276225" algn="l"/>
          <a:tab pos="584200" algn="l"/>
        </a:tabLst>
        <a:defRPr sz="16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457200" marR="0" indent="-228600" algn="l" defTabSz="292608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685800" indent="-228600" algn="l" defTabSz="29260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System Font Regular"/>
        <a:buChar char="–"/>
        <a:tabLst>
          <a:tab pos="292608" algn="l"/>
          <a:tab pos="585216" algn="l"/>
        </a:tabLst>
        <a:defRPr sz="14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914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14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System Font Regular"/>
        <a:buChar char="–"/>
        <a:tabLst/>
        <a:defRPr sz="14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System Font Regular"/>
        <a:buChar char="–"/>
        <a:tabLst/>
        <a:defRPr sz="14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System Font Regular"/>
        <a:buChar char="–"/>
        <a:tabLst/>
        <a:defRPr sz="1400" b="0" i="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14">
          <p15:clr>
            <a:srgbClr val="F26B43"/>
          </p15:clr>
        </p15:guide>
        <p15:guide id="3" pos="291">
          <p15:clr>
            <a:srgbClr val="F26B43"/>
          </p15:clr>
        </p15:guide>
        <p15:guide id="8" pos="2536">
          <p15:clr>
            <a:srgbClr val="F26B43"/>
          </p15:clr>
        </p15:guide>
        <p15:guide id="9" pos="3747">
          <p15:clr>
            <a:srgbClr val="F26B43"/>
          </p15:clr>
        </p15:guide>
        <p15:guide id="10" pos="3840">
          <p15:clr>
            <a:srgbClr val="F26B43"/>
          </p15:clr>
        </p15:guide>
        <p15:guide id="12" pos="3933">
          <p15:clr>
            <a:srgbClr val="F26B43"/>
          </p15:clr>
        </p15:guide>
        <p15:guide id="13" pos="7389">
          <p15:clr>
            <a:srgbClr val="F26B43"/>
          </p15:clr>
        </p15:guide>
        <p15:guide id="15" pos="4966">
          <p15:clr>
            <a:srgbClr val="F26B43"/>
          </p15:clr>
        </p15:guide>
        <p15:guide id="16" pos="5144">
          <p15:clr>
            <a:srgbClr val="F26B43"/>
          </p15:clr>
        </p15:guide>
        <p15:guide id="25" orient="horz" pos="254">
          <p15:clr>
            <a:srgbClr val="F26B43"/>
          </p15:clr>
        </p15:guide>
        <p15:guide id="26" orient="horz" pos="971">
          <p15:clr>
            <a:srgbClr val="F26B43"/>
          </p15:clr>
        </p15:guide>
        <p15:guide id="31" orient="horz" pos="3816">
          <p15:clr>
            <a:srgbClr val="F26B43"/>
          </p15:clr>
        </p15:guide>
        <p15:guide id="32" orient="horz" pos="3996">
          <p15:clr>
            <a:srgbClr val="F26B43"/>
          </p15:clr>
        </p15:guide>
        <p15:guide id="33" orient="horz" pos="870">
          <p15:clr>
            <a:srgbClr val="F26B43"/>
          </p15:clr>
        </p15:guide>
        <p15:guide id="35" orient="horz" pos="41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52B34-ABA1-1DBB-F4F6-1DFA0578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DEF4E-E8A9-6447-D612-CBD9C8054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A589E-7560-D653-5A66-7F08A2ED3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7BB806-537A-4473-B31D-168C0BAA066A}" type="datetimeFigureOut">
              <a:rPr lang="en-US" smtClean="0"/>
              <a:t>10/21/2025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6F52A-E921-6D99-7462-311558EC0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B64D6-133E-C99F-0EA6-5C05B953D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9BB7CF-D0DF-416F-8B91-75C2BBDE22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1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4642-12AA-DC42-87BA-6DB2A70A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639" y="631663"/>
            <a:ext cx="5486399" cy="2538892"/>
          </a:xfrm>
        </p:spPr>
        <p:txBody>
          <a:bodyPr/>
          <a:lstStyle/>
          <a:p>
            <a:r>
              <a:rPr lang="en-US" sz="2800" dirty="0">
                <a:latin typeface="Franklin Gothic Demi Cond"/>
                <a:ea typeface="Verdana"/>
              </a:rPr>
              <a:t>Experience with diagnostic cath and pci in an ambulatory site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0873B-57BF-4541-9ADA-5632727C19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3637" y="3687445"/>
            <a:ext cx="5748665" cy="80486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800" dirty="0">
                <a:latin typeface="Georgia"/>
                <a:ea typeface="Verdana"/>
              </a:rPr>
              <a:t>Presentation to the NYS Department of Health</a:t>
            </a:r>
          </a:p>
          <a:p>
            <a:r>
              <a:rPr lang="en-US" sz="1800" dirty="0">
                <a:latin typeface="Georgia"/>
                <a:ea typeface="Verdana"/>
              </a:rPr>
              <a:t>Health Planning Committee</a:t>
            </a:r>
          </a:p>
          <a:p>
            <a:endParaRPr lang="en-US" sz="1800" dirty="0">
              <a:latin typeface="Georgia"/>
              <a:ea typeface="Verdana"/>
            </a:endParaRPr>
          </a:p>
          <a:p>
            <a:r>
              <a:rPr lang="en-US" sz="1800" dirty="0">
                <a:latin typeface="Georgia"/>
                <a:ea typeface="Verdana"/>
              </a:rPr>
              <a:t>Varinder Singh, MD</a:t>
            </a:r>
          </a:p>
          <a:p>
            <a:r>
              <a:rPr lang="en-US" sz="1800" dirty="0">
                <a:latin typeface="Georgia"/>
                <a:ea typeface="Verdana"/>
              </a:rPr>
              <a:t>SVP, Cardiology, Western Region; </a:t>
            </a:r>
          </a:p>
          <a:p>
            <a:r>
              <a:rPr lang="en-US" sz="1800" dirty="0">
                <a:latin typeface="Georgia"/>
                <a:ea typeface="Verdana"/>
              </a:rPr>
              <a:t>Chair, Cardiovascular Services, Lenox Hill Hospital</a:t>
            </a:r>
          </a:p>
          <a:p>
            <a:endParaRPr lang="en-US" sz="1800" dirty="0">
              <a:latin typeface="Georgi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  <a:ea typeface="Verdana"/>
              </a:rPr>
              <a:t>October 22, 2025</a:t>
            </a:r>
            <a:endParaRPr lang="en-US" sz="20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17E9A2-AB8E-0C7A-872F-AA221DBD1E8B}"/>
              </a:ext>
            </a:extLst>
          </p:cNvPr>
          <p:cNvSpPr/>
          <p:nvPr/>
        </p:nvSpPr>
        <p:spPr bwMode="auto">
          <a:xfrm>
            <a:off x="1023257" y="6193971"/>
            <a:ext cx="2198914" cy="261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1B6372-24BE-E2AA-57EB-5EDD0AF1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5" y="5105400"/>
            <a:ext cx="2422072" cy="159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1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8D756-7640-2E32-3250-6E7E75227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D6371B-4705-22AF-72BA-07EA01EB4C83}"/>
              </a:ext>
            </a:extLst>
          </p:cNvPr>
          <p:cNvSpPr txBox="1">
            <a:spLocks/>
          </p:cNvSpPr>
          <p:nvPr/>
        </p:nvSpPr>
        <p:spPr>
          <a:xfrm>
            <a:off x="461963" y="406399"/>
            <a:ext cx="11268075" cy="973993"/>
          </a:xfrm>
          <a:prstGeom prst="rect">
            <a:avLst/>
          </a:prstGeom>
        </p:spPr>
        <p:txBody>
          <a:bodyPr vert="horz" lIns="0" tIns="0" rIns="13716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all" baseline="0">
                <a:solidFill>
                  <a:schemeClr val="accent4"/>
                </a:solidFill>
                <a:latin typeface="Franklin Gothic Demi Cond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3CA5"/>
                </a:solidFill>
                <a:effectLst/>
                <a:uLnTx/>
                <a:uFillTx/>
                <a:latin typeface="Franklin Gothic Demi Cond"/>
                <a:ea typeface="Verdana"/>
              </a:rPr>
              <a:t>NHGV Cath Lab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3CA5"/>
                </a:solidFill>
                <a:effectLst/>
                <a:uLnTx/>
                <a:uFillTx/>
                <a:latin typeface="Franklin Gothic Demi Cond"/>
                <a:ea typeface="Verdana"/>
              </a:rPr>
              <a:t>(August-October 2025)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3CA5"/>
              </a:solidFill>
              <a:effectLst/>
              <a:uLnTx/>
              <a:uFillTx/>
              <a:latin typeface="Franklin Gothic Demi Cond" panose="020B06030201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D7A1608-DE37-E4FA-C8C3-22DFB3761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897508"/>
              </p:ext>
            </p:extLst>
          </p:nvPr>
        </p:nvGraphicFramePr>
        <p:xfrm>
          <a:off x="4653974" y="276861"/>
          <a:ext cx="3432846" cy="2722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640">
                  <a:extLst>
                    <a:ext uri="{9D8B030D-6E8A-4147-A177-3AD203B41FA5}">
                      <a16:colId xmlns:a16="http://schemas.microsoft.com/office/drawing/2014/main" val="1266524375"/>
                    </a:ext>
                  </a:extLst>
                </a:gridCol>
                <a:gridCol w="1335206">
                  <a:extLst>
                    <a:ext uri="{9D8B030D-6E8A-4147-A177-3AD203B41FA5}">
                      <a16:colId xmlns:a16="http://schemas.microsoft.com/office/drawing/2014/main" val="3570449188"/>
                    </a:ext>
                  </a:extLst>
                </a:gridCol>
              </a:tblGrid>
              <a:tr h="257302">
                <a:tc>
                  <a:txBody>
                    <a:bodyPr/>
                    <a:lstStyle/>
                    <a:p>
                      <a:r>
                        <a:rPr lang="en-US" sz="1200" dirty="0"/>
                        <a:t>Patient Demographics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Overall (n=163)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124090"/>
                  </a:ext>
                </a:extLst>
              </a:tr>
              <a:tr h="247406">
                <a:tc>
                  <a:txBody>
                    <a:bodyPr/>
                    <a:lstStyle/>
                    <a:p>
                      <a:r>
                        <a:rPr lang="en-US" sz="1200" b="1" dirty="0"/>
                        <a:t>Age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69 </a:t>
                      </a:r>
                      <a:r>
                        <a:rPr lang="en-US" sz="1200" u="sng" dirty="0"/>
                        <a:t>+</a:t>
                      </a:r>
                      <a:r>
                        <a:rPr lang="en-US" sz="1200" u="none" dirty="0"/>
                        <a:t>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732263"/>
                  </a:ext>
                </a:extLst>
              </a:tr>
              <a:tr h="2968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/>
                        <a:t>Gender: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67% (109)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99290"/>
                  </a:ext>
                </a:extLst>
              </a:tr>
              <a:tr h="8609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sng" dirty="0"/>
                        <a:t>Presenting Disposition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   Outpatient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   Emergency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96% (157)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4%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122608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sng" dirty="0"/>
                        <a:t>Preprocedural Imaging</a:t>
                      </a:r>
                    </a:p>
                    <a:p>
                      <a:pPr lvl="0">
                        <a:buNone/>
                      </a:pPr>
                      <a:r>
                        <a:rPr lang="en-US" sz="1200" b="1" dirty="0"/>
                        <a:t>   </a:t>
                      </a:r>
                      <a:r>
                        <a:rPr lang="en-US" sz="1200" b="0" dirty="0"/>
                        <a:t>Positive CCTA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   ---CT-FFR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   Positive Stress Test</a:t>
                      </a:r>
                    </a:p>
                    <a:p>
                      <a:pPr lvl="0">
                        <a:buNone/>
                      </a:pPr>
                      <a:r>
                        <a:rPr lang="en-US" sz="1200" b="1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25% (41)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---27% (11)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58% (94)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04762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B9CB2B-230F-0156-D5E6-2EEB2F8DC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298894"/>
              </p:ext>
            </p:extLst>
          </p:nvPr>
        </p:nvGraphicFramePr>
        <p:xfrm>
          <a:off x="4645250" y="2999364"/>
          <a:ext cx="3455946" cy="382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882">
                  <a:extLst>
                    <a:ext uri="{9D8B030D-6E8A-4147-A177-3AD203B41FA5}">
                      <a16:colId xmlns:a16="http://schemas.microsoft.com/office/drawing/2014/main" val="1266524375"/>
                    </a:ext>
                  </a:extLst>
                </a:gridCol>
                <a:gridCol w="1350064">
                  <a:extLst>
                    <a:ext uri="{9D8B030D-6E8A-4147-A177-3AD203B41FA5}">
                      <a16:colId xmlns:a16="http://schemas.microsoft.com/office/drawing/2014/main" val="3570449188"/>
                    </a:ext>
                  </a:extLst>
                </a:gridCol>
              </a:tblGrid>
              <a:tr h="347363">
                <a:tc>
                  <a:txBody>
                    <a:bodyPr/>
                    <a:lstStyle/>
                    <a:p>
                      <a:r>
                        <a:rPr lang="en-US" sz="1200" dirty="0"/>
                        <a:t>Procedural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Overall (n=163)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124090"/>
                  </a:ext>
                </a:extLst>
              </a:tr>
              <a:tr h="976372">
                <a:tc>
                  <a:txBody>
                    <a:bodyPr/>
                    <a:lstStyle/>
                    <a:p>
                      <a:r>
                        <a:rPr lang="en-US" sz="1200" b="1" u="sng" dirty="0"/>
                        <a:t>Access Site 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Right Radial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Left Radial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Left Ulnar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Right Ulnar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Conversion to Femoral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89% (145)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5% (8)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0.6% (1)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5% (8)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1.2%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732263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sng" dirty="0"/>
                        <a:t>Procedure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Diagnostic Cath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Perc Coronary Intervention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Right Heart Catheterization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Diagnostic Peripheral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Intervention Peripheral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41% (67)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58% (93)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2% (3)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1% (2)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0.6%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99290"/>
                  </a:ext>
                </a:extLst>
              </a:tr>
              <a:tr h="6196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sng" dirty="0"/>
                        <a:t>Intravascular Imaging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IVUS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100% (93)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17% (16)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83% (77)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122608"/>
                  </a:ext>
                </a:extLst>
              </a:tr>
              <a:tr h="4412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sng" dirty="0"/>
                        <a:t>Procedure Time (mins)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51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24598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3DF448E9-1FAF-8193-BF04-BDE907DD8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974681"/>
              </p:ext>
            </p:extLst>
          </p:nvPr>
        </p:nvGraphicFramePr>
        <p:xfrm>
          <a:off x="8163955" y="546339"/>
          <a:ext cx="3956761" cy="5736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511">
                  <a:extLst>
                    <a:ext uri="{9D8B030D-6E8A-4147-A177-3AD203B41FA5}">
                      <a16:colId xmlns:a16="http://schemas.microsoft.com/office/drawing/2014/main" val="1266524375"/>
                    </a:ext>
                  </a:extLst>
                </a:gridCol>
                <a:gridCol w="1843250">
                  <a:extLst>
                    <a:ext uri="{9D8B030D-6E8A-4147-A177-3AD203B41FA5}">
                      <a16:colId xmlns:a16="http://schemas.microsoft.com/office/drawing/2014/main" val="3570449188"/>
                    </a:ext>
                  </a:extLst>
                </a:gridCol>
              </a:tblGrid>
              <a:tr h="356733">
                <a:tc>
                  <a:txBody>
                    <a:bodyPr/>
                    <a:lstStyle/>
                    <a:p>
                      <a:r>
                        <a:rPr lang="en-US" sz="1200" dirty="0"/>
                        <a:t>Procedural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Overall (n=163)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124090"/>
                  </a:ext>
                </a:extLst>
              </a:tr>
              <a:tr h="1407658">
                <a:tc>
                  <a:txBody>
                    <a:bodyPr/>
                    <a:lstStyle/>
                    <a:p>
                      <a:r>
                        <a:rPr lang="en-US" sz="1200" b="1" u="sng" dirty="0"/>
                        <a:t>Post Procedure Disposition</a:t>
                      </a:r>
                      <a:endParaRPr lang="en-US" sz="1200" u="sng" dirty="0"/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Discharge home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Transfer to Lenox Hill Hospital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200" b="0" dirty="0"/>
                        <a:t>CABG Eval</a:t>
                      </a:r>
                    </a:p>
                    <a:p>
                      <a:pPr marL="228600" lvl="0" indent="-228600">
                        <a:buFont typeface="+mj-lt"/>
                        <a:buAutoNum type="arabicPeriod"/>
                      </a:pPr>
                      <a:r>
                        <a:rPr lang="en-US" sz="1200" b="0" dirty="0"/>
                        <a:t>Complex 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96% (157)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4% (6)</a:t>
                      </a:r>
                    </a:p>
                    <a:p>
                      <a:pPr lvl="0">
                        <a:buNone/>
                      </a:pPr>
                      <a:endParaRPr lang="en-US" sz="1200" dirty="0"/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33% (2/6)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67% (4/6)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732263"/>
                  </a:ext>
                </a:extLst>
              </a:tr>
              <a:tr h="15329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sng" dirty="0"/>
                        <a:t>Complications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Dissection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Thrombus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Perforation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Tamponade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BARC Bleeding (</a:t>
                      </a: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3-5)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0% (0)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0% (0)</a:t>
                      </a:r>
                      <a:endParaRPr lang="en-US" sz="1200" dirty="0"/>
                    </a:p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1% (1/93)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0% (0)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0% (0)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99290"/>
                  </a:ext>
                </a:extLst>
              </a:tr>
              <a:tr h="110877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sng" dirty="0"/>
                        <a:t>30 Day Outcomes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MACE 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   Revascularization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   Death</a:t>
                      </a:r>
                    </a:p>
                    <a:p>
                      <a:pPr lvl="0">
                        <a:buNone/>
                      </a:pPr>
                      <a:r>
                        <a:rPr lang="en-US" sz="1200" b="0" dirty="0"/>
                        <a:t>  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dirty="0"/>
                    </a:p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0% (0)</a:t>
                      </a:r>
                    </a:p>
                    <a:p>
                      <a:pPr lvl="0">
                        <a:buNone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122608"/>
                  </a:ext>
                </a:extLst>
              </a:tr>
              <a:tr h="3567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sng" dirty="0"/>
                        <a:t>CABG Referral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4% (6/163)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828415"/>
                  </a:ext>
                </a:extLst>
              </a:tr>
              <a:tr h="54956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u="sng" dirty="0"/>
                        <a:t>Total Staged PCI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49% (46/93)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904709"/>
                  </a:ext>
                </a:extLst>
              </a:tr>
              <a:tr h="424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i="0" u="sng" strike="noStrike" noProof="0" dirty="0">
                          <a:solidFill>
                            <a:srgbClr val="000000"/>
                          </a:solidFill>
                          <a:latin typeface="Aptos"/>
                        </a:rPr>
                        <a:t>Staged at Main Hospital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20% (9/46)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08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43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AFB98-AFA6-6C7B-E9B5-FB7B5A827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439F6-5BBD-5A37-EBBE-25781499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Franklin Gothic Demi Cond"/>
                <a:ea typeface="Verdana"/>
              </a:rPr>
              <a:t>Lessons learned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2BF1A-ED2E-451B-409F-AFC26197C8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CA5C9-2E11-4C67-86EB-AE1DE127DC6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Franklin Gothic Book" panose="020B050302010202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Franklin Gothic Book" panose="020B0503020102020204"/>
              <a:ea typeface="Verdana" panose="020B0604030504040204" pitchFamily="34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71090129-2615-1C79-1AF9-6CE9C012E623}"/>
              </a:ext>
            </a:extLst>
          </p:cNvPr>
          <p:cNvSpPr/>
          <p:nvPr/>
        </p:nvSpPr>
        <p:spPr>
          <a:xfrm>
            <a:off x="267697" y="2363812"/>
            <a:ext cx="2291080" cy="368935"/>
          </a:xfrm>
          <a:custGeom>
            <a:avLst/>
            <a:gdLst/>
            <a:ahLst/>
            <a:cxnLst/>
            <a:rect l="l" t="t" r="r" b="b"/>
            <a:pathLst>
              <a:path w="2291080" h="368934">
                <a:moveTo>
                  <a:pt x="2290572" y="0"/>
                </a:moveTo>
                <a:lnTo>
                  <a:pt x="0" y="0"/>
                </a:lnTo>
                <a:lnTo>
                  <a:pt x="0" y="368808"/>
                </a:lnTo>
                <a:lnTo>
                  <a:pt x="2290572" y="368808"/>
                </a:lnTo>
                <a:lnTo>
                  <a:pt x="2290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D59586B-D5C3-1C2B-0EA9-308F3C117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1" y="1371810"/>
            <a:ext cx="11268075" cy="445575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Diagnostic caths and interventions can safely be done in a non-hospital site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Integration with a health system is essential</a:t>
            </a:r>
          </a:p>
          <a:p>
            <a:pPr marL="800100" lvl="3" indent="-342900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en-US" sz="2200" dirty="0">
                <a:solidFill>
                  <a:schemeClr val="tx1"/>
                </a:solidFill>
                <a:latin typeface="Aptos"/>
                <a:ea typeface="Verdana"/>
              </a:rPr>
              <a:t>Quality oversight</a:t>
            </a:r>
          </a:p>
          <a:p>
            <a:pPr marL="800100" lvl="3" indent="-342900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en-US" sz="2200" dirty="0">
                <a:solidFill>
                  <a:schemeClr val="tx1"/>
                </a:solidFill>
                <a:latin typeface="Aptos"/>
                <a:ea typeface="Verdana"/>
              </a:rPr>
              <a:t>Training</a:t>
            </a:r>
          </a:p>
          <a:p>
            <a:pPr marL="800100" lvl="3" indent="-342900">
              <a:lnSpc>
                <a:spcPct val="150000"/>
              </a:lnSpc>
              <a:buFont typeface="Courier New" panose="02070309020205020404" pitchFamily="49" charset="0"/>
              <a:buChar char="-"/>
            </a:pPr>
            <a:r>
              <a:rPr lang="en-US" sz="2200" dirty="0">
                <a:solidFill>
                  <a:schemeClr val="tx1"/>
                </a:solidFill>
                <a:latin typeface="Aptos"/>
                <a:ea typeface="Verdana"/>
              </a:rPr>
              <a:t>Backup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ptos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5348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119D0C-3898-49C2-8EA5-6C06CB470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Franklin Gothic Demi Cond"/>
                <a:ea typeface="Verdana"/>
              </a:rPr>
              <a:t>agenda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A96A-BF9D-4F67-AEB7-C0BB8E995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CA5C9-2E11-4C67-86EB-AE1DE127DC6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Franklin Gothic Book" panose="020B050302010202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Franklin Gothic Book" panose="020B0503020102020204"/>
              <a:ea typeface="Verdana" panose="020B0604030504040204" pitchFamily="34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833FB8FC-4A8B-2493-1C58-3A0A7D1AED9D}"/>
              </a:ext>
            </a:extLst>
          </p:cNvPr>
          <p:cNvSpPr/>
          <p:nvPr/>
        </p:nvSpPr>
        <p:spPr>
          <a:xfrm>
            <a:off x="267697" y="2363812"/>
            <a:ext cx="2291080" cy="368935"/>
          </a:xfrm>
          <a:custGeom>
            <a:avLst/>
            <a:gdLst/>
            <a:ahLst/>
            <a:cxnLst/>
            <a:rect l="l" t="t" r="r" b="b"/>
            <a:pathLst>
              <a:path w="2291080" h="368934">
                <a:moveTo>
                  <a:pt x="2290572" y="0"/>
                </a:moveTo>
                <a:lnTo>
                  <a:pt x="0" y="0"/>
                </a:lnTo>
                <a:lnTo>
                  <a:pt x="0" y="368808"/>
                </a:lnTo>
                <a:lnTo>
                  <a:pt x="2290572" y="368808"/>
                </a:lnTo>
                <a:lnTo>
                  <a:pt x="2290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ED73367-E2D8-993E-71A9-C9BF73F94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2" y="1371810"/>
            <a:ext cx="10653740" cy="445575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History of NGVH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Rationale for PCI Center at NGVH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Key factors in development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Results:  Volume, quality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Lessons learned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ptos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412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8B1F9-52FD-31CE-B207-8DD186F6D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4CE0FE-1A14-B977-4E44-79CF1837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Franklin Gothic Demi Cond"/>
                <a:ea typeface="Verdana"/>
              </a:rPr>
              <a:t>History of northwell Greenwich village hospital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BF2E2-6EBF-42DE-D06B-047142A0DF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CA5C9-2E11-4C67-86EB-AE1DE127DC6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Franklin Gothic Book" panose="020B050302010202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Franklin Gothic Book" panose="020B0503020102020204"/>
              <a:ea typeface="Verdana" panose="020B0604030504040204" pitchFamily="34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D0ABDF31-3EA7-42D7-3C08-2864B528800D}"/>
              </a:ext>
            </a:extLst>
          </p:cNvPr>
          <p:cNvSpPr/>
          <p:nvPr/>
        </p:nvSpPr>
        <p:spPr>
          <a:xfrm>
            <a:off x="267697" y="2363812"/>
            <a:ext cx="2291080" cy="368935"/>
          </a:xfrm>
          <a:custGeom>
            <a:avLst/>
            <a:gdLst/>
            <a:ahLst/>
            <a:cxnLst/>
            <a:rect l="l" t="t" r="r" b="b"/>
            <a:pathLst>
              <a:path w="2291080" h="368934">
                <a:moveTo>
                  <a:pt x="2290572" y="0"/>
                </a:moveTo>
                <a:lnTo>
                  <a:pt x="0" y="0"/>
                </a:lnTo>
                <a:lnTo>
                  <a:pt x="0" y="368808"/>
                </a:lnTo>
                <a:lnTo>
                  <a:pt x="2290572" y="368808"/>
                </a:lnTo>
                <a:lnTo>
                  <a:pt x="2290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A94A1E6-D34A-E70A-7EAC-0D0866B8B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2" y="1371810"/>
            <a:ext cx="5837004" cy="445575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2010 - St. Vincent’s Hospital closed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2014 - LHGV ED opened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2017 – Ambulatory Surgery ORs opened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2019 - Changes in PCI regulations provided opportunity to bring essential program back to the area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July 2025 – Cath lab opened (elective only)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Also in 2025 – Renamed NGVH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Nov 2025 – Go live for full STEMI coverage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ptos"/>
              <a:ea typeface="Verdan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ptos"/>
              <a:ea typeface="Verdan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ptos"/>
              <a:ea typeface="Verdan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D6F759-F7BA-19D9-54CA-DCDECF114FF8}"/>
              </a:ext>
            </a:extLst>
          </p:cNvPr>
          <p:cNvSpPr/>
          <p:nvPr/>
        </p:nvSpPr>
        <p:spPr>
          <a:xfrm>
            <a:off x="15470226" y="1873523"/>
            <a:ext cx="2643923" cy="48424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110FEE-0E17-A153-6051-94D44EF8EDD6}"/>
              </a:ext>
            </a:extLst>
          </p:cNvPr>
          <p:cNvGrpSpPr/>
          <p:nvPr/>
        </p:nvGrpSpPr>
        <p:grpSpPr>
          <a:xfrm>
            <a:off x="6298966" y="1180077"/>
            <a:ext cx="5488141" cy="5271524"/>
            <a:chOff x="4843958" y="262020"/>
            <a:chExt cx="7133014" cy="6811031"/>
          </a:xfrm>
        </p:grpSpPr>
        <p:pic>
          <p:nvPicPr>
            <p:cNvPr id="5" name="Picture 4" descr="Screen Shot 2017-05-19 at 7.53.44 AM.png">
              <a:extLst>
                <a:ext uri="{FF2B5EF4-FFF2-40B4-BE49-F238E27FC236}">
                  <a16:creationId xmlns:a16="http://schemas.microsoft.com/office/drawing/2014/main" id="{DFAE39EC-9E4A-06D0-42DA-A669ED5BB8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3238" b="685"/>
            <a:stretch/>
          </p:blipFill>
          <p:spPr>
            <a:xfrm>
              <a:off x="4843958" y="262020"/>
              <a:ext cx="7133014" cy="681103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CB1581-FAEB-59E3-E9DD-1A22788D5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7641" y="1966437"/>
              <a:ext cx="6909331" cy="4787409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1061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642C4-8851-6046-AFE5-721120641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6A19E5-5D41-9C71-BC93-CBE725A2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Franklin Gothic Demi Cond"/>
                <a:ea typeface="Verdana"/>
              </a:rPr>
              <a:t>Rationale for pci center at ngvh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9369B-8B1E-B75E-B8E3-E43CD32008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CA5C9-2E11-4C67-86EB-AE1DE127DC6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Franklin Gothic Book" panose="020B050302010202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Franklin Gothic Book" panose="020B0503020102020204"/>
              <a:ea typeface="Verdana" panose="020B0604030504040204" pitchFamily="34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03B8324D-98FE-F697-B810-5505FA886E9D}"/>
              </a:ext>
            </a:extLst>
          </p:cNvPr>
          <p:cNvSpPr/>
          <p:nvPr/>
        </p:nvSpPr>
        <p:spPr>
          <a:xfrm>
            <a:off x="267697" y="2363812"/>
            <a:ext cx="2291080" cy="368935"/>
          </a:xfrm>
          <a:custGeom>
            <a:avLst/>
            <a:gdLst/>
            <a:ahLst/>
            <a:cxnLst/>
            <a:rect l="l" t="t" r="r" b="b"/>
            <a:pathLst>
              <a:path w="2291080" h="368934">
                <a:moveTo>
                  <a:pt x="2290572" y="0"/>
                </a:moveTo>
                <a:lnTo>
                  <a:pt x="0" y="0"/>
                </a:lnTo>
                <a:lnTo>
                  <a:pt x="0" y="368808"/>
                </a:lnTo>
                <a:lnTo>
                  <a:pt x="2290572" y="368808"/>
                </a:lnTo>
                <a:lnTo>
                  <a:pt x="2290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355DCDD-08BF-2A61-DE5D-A8199C60E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2" y="1371810"/>
            <a:ext cx="10653740" cy="445575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Return advanced cardiac care to the community.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Allow all emergency PCI patients to receive  treatment within 90 minutes.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When the cath lab opened Mount Sinai Beth Israel had closed, increasing the need for this service in the community.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ptos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99327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118F0-839C-B887-8E15-C76D47770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D46A39-B97B-59C9-35E5-95BA5CFF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1"/>
                </a:solidFill>
                <a:latin typeface="Franklin Gothic Demi Cond"/>
                <a:ea typeface="Verdana"/>
              </a:rPr>
              <a:t>Key factors in development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61E0B-5BEA-8CFF-C73A-DFCC81B448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 defTabSz="457200" rtl="0" eaLnBrk="1" latinLnBrk="0" hangingPunct="1">
              <a:defRPr sz="10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CA5C9-2E11-4C67-86EB-AE1DE127DC6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Franklin Gothic Book" panose="020B050302010202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Franklin Gothic Book" panose="020B0503020102020204"/>
              <a:ea typeface="Verdana" panose="020B0604030504040204" pitchFamily="34" charset="0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6DC3BBCB-3C7E-AB62-06A0-EF48F500F2BD}"/>
              </a:ext>
            </a:extLst>
          </p:cNvPr>
          <p:cNvSpPr/>
          <p:nvPr/>
        </p:nvSpPr>
        <p:spPr>
          <a:xfrm>
            <a:off x="267697" y="2363812"/>
            <a:ext cx="2291080" cy="368935"/>
          </a:xfrm>
          <a:custGeom>
            <a:avLst/>
            <a:gdLst/>
            <a:ahLst/>
            <a:cxnLst/>
            <a:rect l="l" t="t" r="r" b="b"/>
            <a:pathLst>
              <a:path w="2291080" h="368934">
                <a:moveTo>
                  <a:pt x="2290572" y="0"/>
                </a:moveTo>
                <a:lnTo>
                  <a:pt x="0" y="0"/>
                </a:lnTo>
                <a:lnTo>
                  <a:pt x="0" y="368808"/>
                </a:lnTo>
                <a:lnTo>
                  <a:pt x="2290572" y="368808"/>
                </a:lnTo>
                <a:lnTo>
                  <a:pt x="2290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C648402-417A-46DE-562A-B4C06D75C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1" y="1371810"/>
            <a:ext cx="11268075" cy="445575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NHGV is an </a:t>
            </a:r>
            <a:r>
              <a:rPr lang="en-US" sz="2400" u="sng" dirty="0">
                <a:solidFill>
                  <a:schemeClr val="tx1"/>
                </a:solidFill>
                <a:latin typeface="Aptos"/>
                <a:ea typeface="Verdana"/>
              </a:rPr>
              <a:t>EXTENSION</a:t>
            </a: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 of the Lenox Hill program, not a stand-alone lab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Benefits from the quality oversight of a health system (PCI task force)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Cath lab functions as a fully self-sufficient lab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System-wide approach to 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Start with elective cases only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Patient selection criteria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Transfer process for patients requiring higher level of care - benefits from the quality initiative and oversight of a system (our PCI task force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Target: 100% of patients reach door-to-balloon (DTB) time within 90 minutes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ptos"/>
              <a:ea typeface="Verdan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ptos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087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1C682-5293-7CBE-5591-2CB97BC08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F1B9-957D-F11C-EACF-17AB33C8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  <a:latin typeface="Franklin Gothic Demi Cond"/>
                <a:ea typeface="Verdana"/>
              </a:rPr>
              <a:t>FOCUS ON PATIENT SAFETY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499EB-FAA6-09DD-674C-AE063EEC4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83D6A-25CA-2A9A-1213-C8D003CDC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3" y="1380392"/>
            <a:ext cx="11268075" cy="451083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u="sng" dirty="0">
                <a:solidFill>
                  <a:schemeClr val="tx1"/>
                </a:solidFill>
                <a:latin typeface="Aptos"/>
                <a:ea typeface="Verdana"/>
              </a:rPr>
              <a:t>What we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"/>
                <a:ea typeface="Verdana"/>
              </a:rPr>
              <a:t>Existing Northwell protocols and procedures (available upon request)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"/>
                <a:ea typeface="Verdana"/>
              </a:rPr>
              <a:t>Full service emergency department on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"/>
                <a:ea typeface="Verdana"/>
              </a:rPr>
              <a:t>General cardiology consults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"/>
                <a:ea typeface="Verdana"/>
              </a:rPr>
              <a:t>8 bed inpatient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"/>
                <a:ea typeface="Verdana"/>
              </a:rPr>
              <a:t>Cardiac 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"/>
                <a:ea typeface="Verdana"/>
              </a:rPr>
              <a:t>Patient selection for elective cases (next page)</a:t>
            </a:r>
          </a:p>
          <a:p>
            <a:endParaRPr lang="en-US" sz="2000" u="sng" dirty="0">
              <a:solidFill>
                <a:schemeClr val="tx1"/>
              </a:solidFill>
              <a:latin typeface="Aptos"/>
              <a:ea typeface="Verdana"/>
            </a:endParaRPr>
          </a:p>
          <a:p>
            <a:r>
              <a:rPr lang="en-US" sz="2000" u="sng" dirty="0">
                <a:solidFill>
                  <a:schemeClr val="tx1"/>
                </a:solidFill>
                <a:latin typeface="Aptos"/>
                <a:ea typeface="Verdana"/>
              </a:rPr>
              <a:t>What we don’t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"/>
                <a:ea typeface="Verdana"/>
              </a:rPr>
              <a:t>ICU – But we have a “ICU on Wheels” See transfer protocol (page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ptos"/>
                <a:ea typeface="Verdana"/>
              </a:rPr>
              <a:t>Anesthesia daytime coverage</a:t>
            </a:r>
          </a:p>
        </p:txBody>
      </p:sp>
    </p:spTree>
    <p:extLst>
      <p:ext uri="{BB962C8B-B14F-4D97-AF65-F5344CB8AC3E}">
        <p14:creationId xmlns:p14="http://schemas.microsoft.com/office/powerpoint/2010/main" val="60881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ED5CF-2E2F-5853-B9DB-F36A547C5430}"/>
              </a:ext>
            </a:extLst>
          </p:cNvPr>
          <p:cNvSpPr/>
          <p:nvPr/>
        </p:nvSpPr>
        <p:spPr>
          <a:xfrm>
            <a:off x="7251700" y="520700"/>
            <a:ext cx="838200" cy="492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273A689-CFFE-B3B2-EAA9-85DCD26ED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0357" y="67288"/>
            <a:ext cx="6683375" cy="6632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EC57F-638F-C46A-8414-1D2D5A28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06399"/>
            <a:ext cx="11268075" cy="542377"/>
          </a:xfrm>
        </p:spPr>
        <p:txBody>
          <a:bodyPr rIns="0"/>
          <a:lstStyle/>
          <a:p>
            <a:r>
              <a:rPr lang="en-US" dirty="0">
                <a:solidFill>
                  <a:schemeClr val="accent1"/>
                </a:solidFill>
              </a:rPr>
              <a:t>patient selection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2C10A36-AE40-6071-FFAD-E5FC379BE7E8}"/>
              </a:ext>
            </a:extLst>
          </p:cNvPr>
          <p:cNvSpPr txBox="1">
            <a:spLocks/>
          </p:cNvSpPr>
          <p:nvPr/>
        </p:nvSpPr>
        <p:spPr>
          <a:xfrm>
            <a:off x="461961" y="1371810"/>
            <a:ext cx="5024439" cy="44557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2400" b="0" i="0" kern="1200" cap="none" baseline="0">
                <a:solidFill>
                  <a:schemeClr val="tx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600" indent="-228600" algn="l" defTabSz="29260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57200" marR="0" indent="-228600" algn="l" defTabSz="2926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85800" indent="-228600" algn="l" defTabSz="29260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>
                <a:tab pos="292608" algn="l"/>
                <a:tab pos="585216" algn="l"/>
              </a:tabLst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914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Exclusions for ELECTIVE cases only.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We treat all-comers for acutes.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Aptos"/>
              <a:ea typeface="Verdan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ptos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161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7FF55-9ED9-1A79-1A6C-6E9FE15AD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6EE8B-6618-66F6-CE33-17A79843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sz="3200" dirty="0"/>
              <a:t>TRANSFER PROTOCOL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9E12D-D632-FD09-7A0C-9FA730136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DCA5C9-2E11-4C67-86EB-AE1DE127DC6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7C96FA-99D9-8232-54E0-5D3CD5338074}"/>
              </a:ext>
            </a:extLst>
          </p:cNvPr>
          <p:cNvGrpSpPr/>
          <p:nvPr/>
        </p:nvGrpSpPr>
        <p:grpSpPr>
          <a:xfrm>
            <a:off x="5311140" y="1845928"/>
            <a:ext cx="6781800" cy="0"/>
            <a:chOff x="0" y="0"/>
            <a:chExt cx="6781800" cy="0"/>
          </a:xfrm>
        </p:grpSpPr>
        <p:sp>
          <p:nvSpPr>
            <p:cNvPr id="6" name="Shape 38">
              <a:extLst>
                <a:ext uri="{FF2B5EF4-FFF2-40B4-BE49-F238E27FC236}">
                  <a16:creationId xmlns:a16="http://schemas.microsoft.com/office/drawing/2014/main" id="{1E1AECD8-3BBE-A0EA-DE18-A1C8955202A8}"/>
                </a:ext>
              </a:extLst>
            </p:cNvPr>
            <p:cNvSpPr/>
            <p:nvPr/>
          </p:nvSpPr>
          <p:spPr>
            <a:xfrm>
              <a:off x="0" y="0"/>
              <a:ext cx="6781800" cy="0"/>
            </a:xfrm>
            <a:custGeom>
              <a:avLst/>
              <a:gdLst/>
              <a:ahLst/>
              <a:cxnLst/>
              <a:rect l="0" t="0" r="0" b="0"/>
              <a:pathLst>
                <a:path w="6781800">
                  <a:moveTo>
                    <a:pt x="0" y="0"/>
                  </a:moveTo>
                  <a:lnTo>
                    <a:pt x="6781800" y="0"/>
                  </a:lnTo>
                </a:path>
              </a:pathLst>
            </a:custGeom>
            <a:ln w="31750" cap="flat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pic>
        <p:nvPicPr>
          <p:cNvPr id="2052" name="Picture 40">
            <a:extLst>
              <a:ext uri="{FF2B5EF4-FFF2-40B4-BE49-F238E27FC236}">
                <a16:creationId xmlns:a16="http://schemas.microsoft.com/office/drawing/2014/main" id="{326D147F-30EF-C4E9-F6B6-C2F529D2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334" y="1954581"/>
            <a:ext cx="3072384" cy="34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9F6A4C8C-478C-30B0-B191-246AF7D3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559" y="1984426"/>
            <a:ext cx="3068189" cy="454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82700D-A425-B9F4-E322-9A7F745D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234" y="938959"/>
            <a:ext cx="6127612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0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0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0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0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0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0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0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0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23056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0563" algn="ctr"/>
              </a:tabLst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Every morning notify CEMS for Standby for cases at: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0563" algn="ctr"/>
              </a:tabLst>
              <a:defRPr/>
            </a:pPr>
            <a:b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1-516-719-5040 Prompt # 3 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0563" algn="ctr"/>
              </a:tabLst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B6BE80-AAC8-493E-C581-92F556FA1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" y="1522222"/>
            <a:ext cx="12192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71C50D0-0A78-1AD4-D735-E5C8143FCE27}"/>
              </a:ext>
            </a:extLst>
          </p:cNvPr>
          <p:cNvSpPr txBox="1">
            <a:spLocks/>
          </p:cNvSpPr>
          <p:nvPr/>
        </p:nvSpPr>
        <p:spPr>
          <a:xfrm>
            <a:off x="461962" y="1371810"/>
            <a:ext cx="4736504" cy="44557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tabLst>
                <a:tab pos="280988" algn="l"/>
              </a:tabLst>
              <a:defRPr sz="2400" b="0" i="0" kern="1200" cap="none" baseline="0">
                <a:solidFill>
                  <a:schemeClr val="tx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28600" indent="-228600" algn="l" defTabSz="29260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ystem Font Regular"/>
              <a:buChar char="–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57200" marR="0" indent="-228600" algn="l" defTabSz="2926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85800" indent="-228600" algn="l" defTabSz="29260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>
                <a:tab pos="292608" algn="l"/>
                <a:tab pos="585216" algn="l"/>
              </a:tabLst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914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System Font Regular"/>
              <a:buChar char="–"/>
              <a:tabLst/>
              <a:defRPr sz="1400" b="0" i="0" kern="12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Created unique transfer protocol for NHGV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Separate protocol from community hospital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No ICU to watch patient while ambulance arrives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ptos"/>
                <a:ea typeface="Verdana"/>
              </a:rPr>
              <a:t>Every transfer has EMS arrive before the case is finished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ptos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2306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5257A-166E-FF93-8315-6C48218D2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0930C61-D8F7-29C6-45D7-D299AD565CF5}"/>
              </a:ext>
            </a:extLst>
          </p:cNvPr>
          <p:cNvSpPr txBox="1">
            <a:spLocks/>
          </p:cNvSpPr>
          <p:nvPr/>
        </p:nvSpPr>
        <p:spPr>
          <a:xfrm>
            <a:off x="461963" y="406399"/>
            <a:ext cx="11268075" cy="973993"/>
          </a:xfrm>
          <a:prstGeom prst="rect">
            <a:avLst/>
          </a:prstGeom>
        </p:spPr>
        <p:txBody>
          <a:bodyPr vert="horz" lIns="0" tIns="0" rIns="13716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kern="1200" cap="all" baseline="0">
                <a:solidFill>
                  <a:schemeClr val="accent4"/>
                </a:solidFill>
                <a:latin typeface="Franklin Gothic Demi Cond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003CA5"/>
                </a:solidFill>
                <a:effectLst/>
                <a:uLnTx/>
                <a:uFillTx/>
                <a:latin typeface="Franklin Gothic Demi Cond"/>
                <a:ea typeface="Verdana"/>
              </a:rPr>
              <a:t>NHGV Cath Lab Data (August-October 2025)</a:t>
            </a:r>
            <a:endParaRPr kumimoji="0" lang="en-US" sz="3200" b="1" i="0" u="none" strike="noStrike" kern="1200" cap="all" spc="0" normalizeH="0" baseline="0" noProof="0" dirty="0">
              <a:ln>
                <a:noFill/>
              </a:ln>
              <a:solidFill>
                <a:srgbClr val="003CA5"/>
              </a:solidFill>
              <a:effectLst/>
              <a:uLnTx/>
              <a:uFillTx/>
              <a:latin typeface="Franklin Gothic Demi Cond" panose="020B060302010202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B846D64-AA2A-84B7-73A8-D20434025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993944"/>
              </p:ext>
            </p:extLst>
          </p:nvPr>
        </p:nvGraphicFramePr>
        <p:xfrm>
          <a:off x="478713" y="1019766"/>
          <a:ext cx="11241617" cy="570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2195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WH2">
      <a:dk1>
        <a:srgbClr val="000000"/>
      </a:dk1>
      <a:lt1>
        <a:srgbClr val="FFFFFF"/>
      </a:lt1>
      <a:dk2>
        <a:srgbClr val="414141"/>
      </a:dk2>
      <a:lt2>
        <a:srgbClr val="FFFFFF"/>
      </a:lt2>
      <a:accent1>
        <a:srgbClr val="003CA5"/>
      </a:accent1>
      <a:accent2>
        <a:srgbClr val="009ADF"/>
      </a:accent2>
      <a:accent3>
        <a:srgbClr val="6DC3DF"/>
      </a:accent3>
      <a:accent4>
        <a:srgbClr val="3CAD2C"/>
      </a:accent4>
      <a:accent5>
        <a:srgbClr val="B7DC79"/>
      </a:accent5>
      <a:accent6>
        <a:srgbClr val="FF681E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182880" tIns="0" rIns="18288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80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0" rIns="0" bIns="0" rtlCol="0">
        <a:normAutofit/>
      </a:bodyPr>
      <a:lstStyle>
        <a:defPPr marL="0" indent="0" algn="l">
          <a:lnSpc>
            <a:spcPct val="120000"/>
          </a:lnSpc>
          <a:spcAft>
            <a:spcPts val="600"/>
          </a:spcAft>
          <a:defRPr sz="1800" b="0" i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ch_ppt_16x9_200222" id="{BE8ADAFA-0F54-3845-9A9A-4FDFC880D79F}" vid="{53BD47F0-7C20-C348-B55B-F1FFFC36DD97}"/>
    </a:ext>
  </a:extLst>
</a:theme>
</file>

<file path=ppt/theme/theme2.xml><?xml version="1.0" encoding="utf-8"?>
<a:theme xmlns:a="http://schemas.openxmlformats.org/drawingml/2006/main" name="2_Office Theme">
  <a:themeElements>
    <a:clrScheme name="NWH2">
      <a:dk1>
        <a:srgbClr val="000000"/>
      </a:dk1>
      <a:lt1>
        <a:srgbClr val="FFFFFF"/>
      </a:lt1>
      <a:dk2>
        <a:srgbClr val="414141"/>
      </a:dk2>
      <a:lt2>
        <a:srgbClr val="FFFFFF"/>
      </a:lt2>
      <a:accent1>
        <a:srgbClr val="003CA5"/>
      </a:accent1>
      <a:accent2>
        <a:srgbClr val="009ADF"/>
      </a:accent2>
      <a:accent3>
        <a:srgbClr val="6DC3DF"/>
      </a:accent3>
      <a:accent4>
        <a:srgbClr val="3CAD2C"/>
      </a:accent4>
      <a:accent5>
        <a:srgbClr val="B7DC79"/>
      </a:accent5>
      <a:accent6>
        <a:srgbClr val="FF681E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182880" tIns="0" rIns="18288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800">
            <a:solidFill>
              <a:schemeClr val="bg1"/>
            </a:solidFill>
          </a:defRPr>
        </a:defPPr>
      </a:lstStyle>
    </a:spDef>
    <a:txDef>
      <a:spPr>
        <a:noFill/>
      </a:spPr>
      <a:bodyPr wrap="square" lIns="0" tIns="0" rIns="0" bIns="0" rtlCol="0">
        <a:normAutofit/>
      </a:bodyPr>
      <a:lstStyle>
        <a:defPPr marL="0" indent="0" algn="l">
          <a:lnSpc>
            <a:spcPct val="120000"/>
          </a:lnSpc>
          <a:spcAft>
            <a:spcPts val="600"/>
          </a:spcAft>
          <a:defRPr sz="1800" b="0" i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ch_ppt_16x9_200222" id="{BE8ADAFA-0F54-3845-9A9A-4FDFC880D79F}" vid="{53BD47F0-7C20-C348-B55B-F1FFFC36DD97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4c3d0f-19ed-4981-8781-bedaec7845bf" xsi:nil="true"/>
    <lcf76f155ced4ddcb4097134ff3c332f xmlns="18db30a2-e7b5-4b1c-a73d-8f86fcc8775b">
      <Terms xmlns="http://schemas.microsoft.com/office/infopath/2007/PartnerControls"/>
    </lcf76f155ced4ddcb4097134ff3c332f>
    <SharedWithUsers xmlns="214c3d0f-19ed-4981-8781-bedaec7845bf">
      <UserInfo>
        <DisplayName>Khan, Cynthia</DisplayName>
        <AccountId>933</AccountId>
        <AccountType/>
      </UserInfo>
      <UserInfo>
        <DisplayName>Cogswell, Jonathan</DisplayName>
        <AccountId>41</AccountId>
        <AccountType/>
      </UserInfo>
      <UserInfo>
        <DisplayName>Jacob, Nameetha A</DisplayName>
        <AccountId>934</AccountId>
        <AccountType/>
      </UserInfo>
      <UserInfo>
        <DisplayName>Whalen, Dennis P</DisplayName>
        <AccountId>1018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B641520B37943B83E81DEA793928C" ma:contentTypeVersion="16" ma:contentTypeDescription="Create a new document." ma:contentTypeScope="" ma:versionID="6665d343e1d8d7e7017a1cc8436f33b8">
  <xsd:schema xmlns:xsd="http://www.w3.org/2001/XMLSchema" xmlns:xs="http://www.w3.org/2001/XMLSchema" xmlns:p="http://schemas.microsoft.com/office/2006/metadata/properties" xmlns:ns2="214c3d0f-19ed-4981-8781-bedaec7845bf" xmlns:ns3="18db30a2-e7b5-4b1c-a73d-8f86fcc8775b" targetNamespace="http://schemas.microsoft.com/office/2006/metadata/properties" ma:root="true" ma:fieldsID="57cde8e078bfcc5d656aa1ab23b602cc" ns2:_="" ns3:_="">
    <xsd:import namespace="214c3d0f-19ed-4981-8781-bedaec7845bf"/>
    <xsd:import namespace="18db30a2-e7b5-4b1c-a73d-8f86fcc877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c3d0f-19ed-4981-8781-bedaec7845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acf7db7-4e78-493a-9b9d-a5a8687ab8da}" ma:internalName="TaxCatchAll" ma:showField="CatchAllData" ma:web="214c3d0f-19ed-4981-8781-bedaec7845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30a2-e7b5-4b1c-a73d-8f86fcc877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aafee22-7936-4029-b95f-9f5cba47f5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F607C6-A57A-4B03-A83A-45F6327B7BA6}">
  <ds:schemaRefs>
    <ds:schemaRef ds:uri="18db30a2-e7b5-4b1c-a73d-8f86fcc8775b"/>
    <ds:schemaRef ds:uri="214c3d0f-19ed-4981-8781-bedaec7845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EE1DD2-7369-4637-890C-945791B462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80F47A-6501-40BC-B247-AC6CA697A529}">
  <ds:schemaRefs>
    <ds:schemaRef ds:uri="18db30a2-e7b5-4b1c-a73d-8f86fcc8775b"/>
    <ds:schemaRef ds:uri="214c3d0f-19ed-4981-8781-bedaec7845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773</Words>
  <Application>Microsoft Office PowerPoint</Application>
  <PresentationFormat>Widescreen</PresentationFormat>
  <Paragraphs>177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Courier New</vt:lpstr>
      <vt:lpstr>Franklin Gothic Book</vt:lpstr>
      <vt:lpstr>Franklin Gothic Demi Cond</vt:lpstr>
      <vt:lpstr>Georgia</vt:lpstr>
      <vt:lpstr>System Font Regular</vt:lpstr>
      <vt:lpstr>Verdana</vt:lpstr>
      <vt:lpstr>Office Theme</vt:lpstr>
      <vt:lpstr>2_Office Theme</vt:lpstr>
      <vt:lpstr>3_Office Theme</vt:lpstr>
      <vt:lpstr>Experience with diagnostic cath and pci in an ambulatory site</vt:lpstr>
      <vt:lpstr>agenda</vt:lpstr>
      <vt:lpstr>History of northwell Greenwich village hospital</vt:lpstr>
      <vt:lpstr>Rationale for pci center at ngvh</vt:lpstr>
      <vt:lpstr>Key factors in development</vt:lpstr>
      <vt:lpstr>FOCUS ON PATIENT SAFETY</vt:lpstr>
      <vt:lpstr>patient selection</vt:lpstr>
      <vt:lpstr>TRANSFER PROTOCOL</vt:lpstr>
      <vt:lpstr>PowerPoint Presentation</vt:lpstr>
      <vt:lpstr>PowerPoint Presentation</vt:lpstr>
      <vt:lpstr>Lessons learned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nwh</dc:title>
  <dc:subject/>
  <dc:creator>Khan, Cynthia</dc:creator>
  <cp:keywords/>
  <dc:description/>
  <cp:lastModifiedBy>Khan, Cynthia</cp:lastModifiedBy>
  <cp:revision>2</cp:revision>
  <cp:lastPrinted>2024-12-05T19:19:09Z</cp:lastPrinted>
  <dcterms:created xsi:type="dcterms:W3CDTF">2020-10-16T19:40:01Z</dcterms:created>
  <dcterms:modified xsi:type="dcterms:W3CDTF">2025-10-21T18:26:34Z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0x0101001CDB641520B37943B83E81DEA793928C</vt:lpwstr>
  </property>
</Properties>
</file>