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4"/>
  </p:sldMasterIdLst>
  <p:notesMasterIdLst>
    <p:notesMasterId r:id="rId15"/>
  </p:notesMasterIdLst>
  <p:handoutMasterIdLst>
    <p:handoutMasterId r:id="rId16"/>
  </p:handoutMasterIdLst>
  <p:sldIdLst>
    <p:sldId id="283" r:id="rId5"/>
    <p:sldId id="318" r:id="rId6"/>
    <p:sldId id="327" r:id="rId7"/>
    <p:sldId id="328" r:id="rId8"/>
    <p:sldId id="329" r:id="rId9"/>
    <p:sldId id="330" r:id="rId10"/>
    <p:sldId id="331" r:id="rId11"/>
    <p:sldId id="332" r:id="rId12"/>
    <p:sldId id="320" r:id="rId13"/>
    <p:sldId id="263" r:id="rId14"/>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giEQzM15yImlSdMhu3IxpNo6DnM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9BBD24-F182-5CEC-8F2C-E5AB3DA89E77}" name="Baniak, Lynn (HEALTH)" initials="LB" userId="S::Lynn.Baniak2@health.ny.gov::108f03fa-d970-487b-a019-16e060ebe5b8" providerId="AD"/>
  <p188:author id="{D514248B-03C9-B983-D468-BD22034894EF}" name="Gilmore, Hailee (HEALTH)" initials="GH" userId="S::hailee.gilmore@health.ny.gov::1c74ccea-33ba-4159-b53a-bd7273e75e28" providerId="AD"/>
  <p188:author id="{3B090B99-7096-AE15-EDD0-612641FBC4D1}" name="Deetz, Valerie A (HEALTH)" initials="VD" userId="S::valerie.deetz@health.ny.gov::c55df23f-1795-42bb-b04a-90250477da49" providerId="AD"/>
  <p188:author id="{9856FA9F-1E8F-E90B-0C96-3D87247C3582}" name="Rodat, Carol (HEALTH)" initials="CR" userId="S::Carol.Rodat@health.ny.gov::d7190632-619f-460b-824e-261cdc5ad17a" providerId="AD"/>
  <p188:author id="{C6997DB0-3B2A-BDF4-8B8C-7816C5D71E95}" name="Ngwashi, Marthe J (HEALTH)" initials="MN" userId="S::Marthe.Ngwashi@health.ny.gov::5bd7fa12-e473-4639-86c9-adc416d06979" providerId="AD"/>
  <p188:author id="{F59A4CBD-0040-318B-82BC-99FFC4148BB4}" name="Rees, Thomas J (HEALTH)" initials="TR" userId="S::thomas.rees@health.ny.gov::84721967-b965-479b-9920-8965008e168f" providerId="AD"/>
  <p188:author id="{5D1AE1EF-761D-3D3E-BF83-8870D175E4BB}" name="Lebwohl, Andrew (HEALTH)" initials="AL" userId="S::Andrew.Lebwohl@health.ny.gov::d056aed7-8a02-40a5-8f44-ed357255795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9183C"/>
    <a:srgbClr val="EDEDED"/>
    <a:srgbClr val="43285D"/>
    <a:srgbClr val="584E6A"/>
    <a:srgbClr val="43275D"/>
    <a:srgbClr val="C7A400"/>
    <a:srgbClr val="212121"/>
    <a:srgbClr val="8B7FA1"/>
    <a:srgbClr val="5E5E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42" y="7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72" Type="http://schemas.openxmlformats.org/officeDocument/2006/relationships/tableStyles" Target="tableStyles.xml"/><Relationship Id="rId3" Type="http://schemas.openxmlformats.org/officeDocument/2006/relationships/customXml" Target="../customXml/item3.xml"/><Relationship Id="rId68" Type="http://customschemas.google.com/relationships/presentationmetadata" Target="metadata"/><Relationship Id="rId7" Type="http://schemas.openxmlformats.org/officeDocument/2006/relationships/slide" Target="slides/slide3.xml"/><Relationship Id="rId12" Type="http://schemas.openxmlformats.org/officeDocument/2006/relationships/slide" Target="slides/slide8.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handoutMaster" Target="handoutMasters/handoutMaster1.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73"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6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494F2-8995-D18B-1CA6-451B93FB31C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7BE50EFC-1013-DF32-0A46-5C91285805C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3195CA1-51F7-4659-AC62-EAF756F4D5E7}" type="datetimeFigureOut">
              <a:rPr lang="en-US" smtClean="0"/>
              <a:t>1/7/2026</a:t>
            </a:fld>
            <a:endParaRPr lang="en-US"/>
          </a:p>
        </p:txBody>
      </p:sp>
      <p:sp>
        <p:nvSpPr>
          <p:cNvPr id="4" name="Footer Placeholder 3">
            <a:extLst>
              <a:ext uri="{FF2B5EF4-FFF2-40B4-BE49-F238E27FC236}">
                <a16:creationId xmlns:a16="http://schemas.microsoft.com/office/drawing/2014/main" id="{43C7CF02-06EB-9DEE-F1F6-C7DDC3BB8154}"/>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07B6068-8F58-CBBA-084E-D40B565F5D1E}"/>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22CCF59-483D-4767-BE89-482F622EFA7F}" type="slidenum">
              <a:rPr lang="en-US" smtClean="0"/>
              <a:t>‹#›</a:t>
            </a:fld>
            <a:endParaRPr lang="en-US"/>
          </a:p>
        </p:txBody>
      </p:sp>
    </p:spTree>
    <p:extLst>
      <p:ext uri="{BB962C8B-B14F-4D97-AF65-F5344CB8AC3E}">
        <p14:creationId xmlns:p14="http://schemas.microsoft.com/office/powerpoint/2010/main" val="4577415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8796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3C82F-22AD-4308-53D3-463E815CD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50918-3777-48AF-B4EF-F023FBD8AB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8AA42-F001-5AE2-B9F9-1AD1DFB2593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21554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811A9-705C-BC51-143C-E927610389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E17DFA-A8AD-F7D7-CDDF-347FD08F53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FF9259-6BA5-8579-3841-7DC22FD5A78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78262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57207-94B7-7760-0208-1F626D7CC3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343561-CB11-2A47-9457-AA45958E98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B54D4B-D6E3-4A9F-4269-4DB04859D58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0528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DB628-ECCA-A27A-69C9-FE7C3C6395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FFC866-C6AD-AF2F-16C1-B39D379DE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8DD76F-814A-83A3-393E-2F427013025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62928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FD67A-D4FF-7D4F-4D27-CCACB2F68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703787-99E0-CA4E-FF3D-E54B08E34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CDF595-DD33-C77F-726C-924B1E63D00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84654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108A8-812A-F923-A93B-E8DF9BA484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2A99F-0A66-296D-393D-F79BCB8C8F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003B2E-AC68-B2AD-052A-D64CDAFE7CD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69254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Master" preserve="1" userDrawn="1">
  <p:cSld name="Primary Cover Title Slide">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6CE15525-E5E0-6535-A675-A422FC7250F8}"/>
              </a:ext>
            </a:extLst>
          </p:cNvPr>
          <p:cNvSpPr>
            <a:spLocks noGrp="1"/>
          </p:cNvSpPr>
          <p:nvPr>
            <p:ph type="body" sz="quarter" idx="10" hasCustomPrompt="1"/>
          </p:nvPr>
        </p:nvSpPr>
        <p:spPr>
          <a:xfrm>
            <a:off x="184404" y="5897105"/>
            <a:ext cx="11823192" cy="771500"/>
          </a:xfrm>
          <a:prstGeom prst="rect">
            <a:avLst/>
          </a:prstGeom>
        </p:spPr>
        <p:txBody>
          <a:bodyPr anchor="ctr"/>
          <a:lstStyle>
            <a:lvl1pPr algn="ctr">
              <a:defRPr sz="1400" b="1" cap="all" spc="100" baseline="0">
                <a:solidFill>
                  <a:schemeClr val="bg2"/>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marR="0" lvl="0" fontAlgn="auto">
              <a:buClrTx/>
              <a:buSzTx/>
              <a:buNone/>
              <a:tabLst/>
            </a:pPr>
            <a:r>
              <a:rPr lang="en-US"/>
              <a:t>EVENT DATE  |  EVENT name  |  location</a:t>
            </a:r>
          </a:p>
        </p:txBody>
      </p:sp>
      <p:pic>
        <p:nvPicPr>
          <p:cNvPr id="15" name="Picture 14" descr="A black and white sign with white text&#10;&#10;Description automatically generated">
            <a:extLst>
              <a:ext uri="{FF2B5EF4-FFF2-40B4-BE49-F238E27FC236}">
                <a16:creationId xmlns:a16="http://schemas.microsoft.com/office/drawing/2014/main" id="{749032B6-4E64-2FCD-C040-E8B731E9F8EF}"/>
              </a:ext>
            </a:extLst>
          </p:cNvPr>
          <p:cNvPicPr>
            <a:picLocks noChangeAspect="1"/>
          </p:cNvPicPr>
          <p:nvPr userDrawn="1"/>
        </p:nvPicPr>
        <p:blipFill>
          <a:blip r:embed="rId2"/>
          <a:stretch>
            <a:fillRect/>
          </a:stretch>
        </p:blipFill>
        <p:spPr>
          <a:xfrm>
            <a:off x="3683502" y="575817"/>
            <a:ext cx="4824994" cy="1228346"/>
          </a:xfrm>
          <a:prstGeom prst="rect">
            <a:avLst/>
          </a:prstGeom>
        </p:spPr>
      </p:pic>
      <p:sp>
        <p:nvSpPr>
          <p:cNvPr id="2" name="TextBox 1">
            <a:extLst>
              <a:ext uri="{FF2B5EF4-FFF2-40B4-BE49-F238E27FC236}">
                <a16:creationId xmlns:a16="http://schemas.microsoft.com/office/drawing/2014/main" id="{BDE3EC7E-1CCB-C166-2AA1-BA5A84875F1C}"/>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8">
            <a:extLst>
              <a:ext uri="{FF2B5EF4-FFF2-40B4-BE49-F238E27FC236}">
                <a16:creationId xmlns:a16="http://schemas.microsoft.com/office/drawing/2014/main" id="{3E9767E7-BE54-46C9-A0FF-41D75C1F94BD}"/>
              </a:ext>
            </a:extLst>
          </p:cNvPr>
          <p:cNvSpPr>
            <a:spLocks noGrp="1"/>
          </p:cNvSpPr>
          <p:nvPr>
            <p:ph type="title" hasCustomPrompt="1"/>
          </p:nvPr>
        </p:nvSpPr>
        <p:spPr>
          <a:xfrm>
            <a:off x="184402" y="1891145"/>
            <a:ext cx="11823191" cy="2924695"/>
          </a:xfrm>
          <a:prstGeom prst="rect">
            <a:avLst/>
          </a:prstGeom>
        </p:spPr>
        <p:txBody>
          <a:bodyPr lIns="457200" rIns="457200" anchor="ctr">
            <a:noAutofit/>
          </a:bodyPr>
          <a:lstStyle>
            <a:lvl1pPr algn="ctr">
              <a:defRPr sz="6000" cap="all" spc="200" baseline="0">
                <a:solidFill>
                  <a:schemeClr val="bg2"/>
                </a:solidFill>
              </a:defRPr>
            </a:lvl1pPr>
          </a:lstStyle>
          <a:p>
            <a:r>
              <a:rPr lang="en-US"/>
              <a:t>CLICK TO EDIT </a:t>
            </a:r>
            <a:br>
              <a:rPr lang="en-US"/>
            </a:br>
            <a:r>
              <a:rPr lang="en-US"/>
              <a:t>MASTER TITLE STYLE</a:t>
            </a:r>
          </a:p>
        </p:txBody>
      </p:sp>
      <p:sp>
        <p:nvSpPr>
          <p:cNvPr id="3" name="Text Placeholder 12">
            <a:extLst>
              <a:ext uri="{FF2B5EF4-FFF2-40B4-BE49-F238E27FC236}">
                <a16:creationId xmlns:a16="http://schemas.microsoft.com/office/drawing/2014/main" id="{FE534992-BDD1-87FD-D208-50CE8BFAF9CB}"/>
              </a:ext>
            </a:extLst>
          </p:cNvPr>
          <p:cNvSpPr>
            <a:spLocks noGrp="1"/>
          </p:cNvSpPr>
          <p:nvPr>
            <p:ph type="body" sz="quarter" idx="11" hasCustomPrompt="1"/>
          </p:nvPr>
        </p:nvSpPr>
        <p:spPr>
          <a:xfrm>
            <a:off x="184402" y="4816017"/>
            <a:ext cx="11823700" cy="1081088"/>
          </a:xfrm>
          <a:prstGeom prst="rect">
            <a:avLst/>
          </a:prstGeom>
          <a:solidFill>
            <a:schemeClr val="bg2"/>
          </a:solidFill>
        </p:spPr>
        <p:txBody>
          <a:bodyPr anchor="ctr"/>
          <a:lstStyle>
            <a:lvl1pPr algn="ctr">
              <a:defRPr sz="2000" b="1" cap="all" spc="200" baseline="0">
                <a:solidFill>
                  <a:schemeClr val="tx1"/>
                </a:solidFill>
              </a:defRPr>
            </a:lvl1pPr>
          </a:lstStyle>
          <a:p>
            <a:pPr lvl="0"/>
            <a:r>
              <a:rPr lang="en-US"/>
              <a:t>FIRSTNAME LASTNAME, MD, MPH</a:t>
            </a:r>
            <a:br>
              <a:rPr lang="en-US"/>
            </a:br>
            <a:r>
              <a:rPr lang="en-US"/>
              <a:t>TITLE OR POSITION</a:t>
            </a:r>
          </a:p>
        </p:txBody>
      </p:sp>
    </p:spTree>
    <p:extLst>
      <p:ext uri="{BB962C8B-B14F-4D97-AF65-F5344CB8AC3E}">
        <p14:creationId xmlns:p14="http://schemas.microsoft.com/office/powerpoint/2010/main" val="1399636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Three Colors">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4C491117-ED8F-597D-1DFE-B398C63A700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10">
            <a:extLst>
              <a:ext uri="{FF2B5EF4-FFF2-40B4-BE49-F238E27FC236}">
                <a16:creationId xmlns:a16="http://schemas.microsoft.com/office/drawing/2014/main" id="{C7F85943-0328-7618-6251-E4D956998ADA}"/>
              </a:ext>
            </a:extLst>
          </p:cNvPr>
          <p:cNvSpPr/>
          <p:nvPr userDrawn="1"/>
        </p:nvSpPr>
        <p:spPr>
          <a:xfrm rot="16200000">
            <a:off x="5527527" y="-2223843"/>
            <a:ext cx="1265364" cy="8466425"/>
          </a:xfrm>
          <a:prstGeom prst="roundRect">
            <a:avLst>
              <a:gd name="adj" fmla="val 11356"/>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solidFill>
            <a:srgbClr val="43275D"/>
          </a:solid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1" name="Rounded Rectangle 10">
            <a:extLst>
              <a:ext uri="{FF2B5EF4-FFF2-40B4-BE49-F238E27FC236}">
                <a16:creationId xmlns:a16="http://schemas.microsoft.com/office/drawing/2014/main" id="{4F42AF65-9BB9-0E7F-E814-738F21922644}"/>
              </a:ext>
            </a:extLst>
          </p:cNvPr>
          <p:cNvSpPr/>
          <p:nvPr userDrawn="1"/>
        </p:nvSpPr>
        <p:spPr>
          <a:xfrm rot="16200000">
            <a:off x="5527527" y="-692459"/>
            <a:ext cx="1265364" cy="8466425"/>
          </a:xfrm>
          <a:prstGeom prst="roundRect">
            <a:avLst>
              <a:gd name="adj" fmla="val 11356"/>
            </a:avLst>
          </a:prstGeom>
          <a:solidFill>
            <a:srgbClr val="FAC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95DBF7DD-9B38-F27D-2136-CFDB45CC2BEA}"/>
              </a:ext>
            </a:extLst>
          </p:cNvPr>
          <p:cNvSpPr/>
          <p:nvPr userDrawn="1"/>
        </p:nvSpPr>
        <p:spPr>
          <a:xfrm rot="16200000">
            <a:off x="5573046" y="846453"/>
            <a:ext cx="1265364" cy="8466424"/>
          </a:xfrm>
          <a:prstGeom prst="roundRect">
            <a:avLst>
              <a:gd name="adj" fmla="val 11356"/>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16">
            <a:extLst>
              <a:ext uri="{FF2B5EF4-FFF2-40B4-BE49-F238E27FC236}">
                <a16:creationId xmlns:a16="http://schemas.microsoft.com/office/drawing/2014/main" id="{7B3C12E2-45A6-B565-128F-48350C0D2A2A}"/>
              </a:ext>
            </a:extLst>
          </p:cNvPr>
          <p:cNvSpPr>
            <a:spLocks noGrp="1"/>
          </p:cNvSpPr>
          <p:nvPr>
            <p:ph type="body" sz="quarter" idx="10" hasCustomPrompt="1"/>
          </p:nvPr>
        </p:nvSpPr>
        <p:spPr>
          <a:xfrm>
            <a:off x="1926995" y="1375016"/>
            <a:ext cx="2132012" cy="1265238"/>
          </a:xfrm>
          <a:prstGeom prst="rect">
            <a:avLst/>
          </a:prstGeom>
        </p:spPr>
        <p:txBody>
          <a:bodyPr lIns="274320" anchor="ctr"/>
          <a:lstStyle>
            <a:lvl1pPr>
              <a:defRPr sz="2400">
                <a:solidFill>
                  <a:schemeClr val="accent1"/>
                </a:solidFill>
              </a:defRPr>
            </a:lvl1pPr>
          </a:lstStyle>
          <a:p>
            <a:pPr>
              <a:lnSpc>
                <a:spcPts val="3000"/>
              </a:lnSpc>
              <a:spcAft>
                <a:spcPts val="1800"/>
              </a:spcAft>
            </a:pPr>
            <a:r>
              <a:rPr lang="en-US" sz="2000" b="1" spc="300">
                <a:solidFill>
                  <a:srgbClr val="FACE00"/>
                </a:solidFill>
                <a:latin typeface="Oswald" panose="02000503000000000000" pitchFamily="2" charset="0"/>
              </a:rPr>
              <a:t>$500 </a:t>
            </a:r>
            <a:br>
              <a:rPr lang="en-US" sz="2000" b="1" spc="300">
                <a:solidFill>
                  <a:srgbClr val="FACE00"/>
                </a:solidFill>
                <a:latin typeface="Oswald" panose="02000503000000000000" pitchFamily="2" charset="0"/>
              </a:rPr>
            </a:br>
            <a:r>
              <a:rPr lang="en-US" sz="2000" b="1" spc="300">
                <a:solidFill>
                  <a:srgbClr val="FACE00"/>
                </a:solidFill>
                <a:latin typeface="Oswald" panose="02000503000000000000" pitchFamily="2" charset="0"/>
              </a:rPr>
              <a:t>MILLION</a:t>
            </a:r>
            <a:endParaRPr lang="en-US" sz="2000">
              <a:solidFill>
                <a:schemeClr val="bg1"/>
              </a:solidFill>
              <a:latin typeface="Oswald" panose="02000503000000000000" pitchFamily="2" charset="0"/>
            </a:endParaRPr>
          </a:p>
        </p:txBody>
      </p:sp>
      <p:sp>
        <p:nvSpPr>
          <p:cNvPr id="18" name="Text Placeholder 16">
            <a:extLst>
              <a:ext uri="{FF2B5EF4-FFF2-40B4-BE49-F238E27FC236}">
                <a16:creationId xmlns:a16="http://schemas.microsoft.com/office/drawing/2014/main" id="{3F091DA3-EA1D-78A6-D005-1CB900EE0BA4}"/>
              </a:ext>
            </a:extLst>
          </p:cNvPr>
          <p:cNvSpPr>
            <a:spLocks noGrp="1"/>
          </p:cNvSpPr>
          <p:nvPr>
            <p:ph type="body" sz="quarter" idx="11" hasCustomPrompt="1"/>
          </p:nvPr>
        </p:nvSpPr>
        <p:spPr>
          <a:xfrm>
            <a:off x="1926995" y="2911898"/>
            <a:ext cx="2132012" cy="1265238"/>
          </a:xfrm>
          <a:prstGeom prst="rect">
            <a:avLst/>
          </a:prstGeom>
        </p:spPr>
        <p:txBody>
          <a:bodyPr lIns="274320" anchor="ctr"/>
          <a:lstStyle>
            <a:lvl1pPr>
              <a:defRPr sz="2600" b="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19" name="Text Placeholder 16">
            <a:extLst>
              <a:ext uri="{FF2B5EF4-FFF2-40B4-BE49-F238E27FC236}">
                <a16:creationId xmlns:a16="http://schemas.microsoft.com/office/drawing/2014/main" id="{20C3CE79-90C0-6033-FC75-F9ADA3190514}"/>
              </a:ext>
            </a:extLst>
          </p:cNvPr>
          <p:cNvSpPr>
            <a:spLocks noGrp="1"/>
          </p:cNvSpPr>
          <p:nvPr>
            <p:ph type="body" sz="quarter" idx="12" hasCustomPrompt="1"/>
          </p:nvPr>
        </p:nvSpPr>
        <p:spPr>
          <a:xfrm>
            <a:off x="1968505" y="4438008"/>
            <a:ext cx="2132012" cy="1265238"/>
          </a:xfrm>
          <a:prstGeom prst="rect">
            <a:avLst/>
          </a:prstGeom>
        </p:spPr>
        <p:txBody>
          <a:bodyPr lIns="274320" anchor="ctr"/>
          <a:lstStyle>
            <a:lvl1pPr>
              <a:defRPr sz="240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22" name="Text Placeholder 20">
            <a:extLst>
              <a:ext uri="{FF2B5EF4-FFF2-40B4-BE49-F238E27FC236}">
                <a16:creationId xmlns:a16="http://schemas.microsoft.com/office/drawing/2014/main" id="{22BF3E75-0840-0A91-5575-A96959647954}"/>
              </a:ext>
            </a:extLst>
          </p:cNvPr>
          <p:cNvSpPr>
            <a:spLocks noGrp="1"/>
          </p:cNvSpPr>
          <p:nvPr>
            <p:ph type="body" sz="quarter" idx="14" hasCustomPrompt="1"/>
          </p:nvPr>
        </p:nvSpPr>
        <p:spPr>
          <a:xfrm>
            <a:off x="4059238" y="2915725"/>
            <a:ext cx="6334125" cy="1265238"/>
          </a:xfrm>
          <a:prstGeom prst="rect">
            <a:avLst/>
          </a:prstGeom>
        </p:spPr>
        <p:txBody>
          <a:bodyPr anchor="ctr"/>
          <a:lstStyle>
            <a:lvl1pPr>
              <a:defRPr>
                <a:solidFill>
                  <a:srgbClr val="212121"/>
                </a:solidFill>
              </a:defRPr>
            </a:lvl1pP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23" name="Text Placeholder 20">
            <a:extLst>
              <a:ext uri="{FF2B5EF4-FFF2-40B4-BE49-F238E27FC236}">
                <a16:creationId xmlns:a16="http://schemas.microsoft.com/office/drawing/2014/main" id="{C96A2EBF-5BDD-0ACD-5695-B20FEFCB7C58}"/>
              </a:ext>
            </a:extLst>
          </p:cNvPr>
          <p:cNvSpPr>
            <a:spLocks noGrp="1"/>
          </p:cNvSpPr>
          <p:nvPr>
            <p:ph type="body" sz="quarter" idx="15" hasCustomPrompt="1"/>
          </p:nvPr>
        </p:nvSpPr>
        <p:spPr>
          <a:xfrm>
            <a:off x="4100517" y="4459575"/>
            <a:ext cx="6334125" cy="1265238"/>
          </a:xfrm>
          <a:prstGeom prst="rect">
            <a:avLst/>
          </a:prstGeom>
        </p:spPr>
        <p:txBody>
          <a:bodyPr anchor="ct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10" name="TextBox 9">
            <a:extLst>
              <a:ext uri="{FF2B5EF4-FFF2-40B4-BE49-F238E27FC236}">
                <a16:creationId xmlns:a16="http://schemas.microsoft.com/office/drawing/2014/main" id="{6024982C-959E-B08D-8A12-E7FB242F69B8}"/>
              </a:ext>
            </a:extLst>
          </p:cNvPr>
          <p:cNvSpPr txBox="1"/>
          <p:nvPr userDrawn="1"/>
        </p:nvSpPr>
        <p:spPr>
          <a:xfrm>
            <a:off x="4059007" y="1439501"/>
            <a:ext cx="6334356" cy="954300"/>
          </a:xfrm>
          <a:prstGeom prst="rect">
            <a:avLst/>
          </a:prstGeom>
          <a:noFill/>
        </p:spPr>
        <p:txBody>
          <a:bodyPr wrap="square" rtlCol="0" anchor="ctr" anchorCtr="0">
            <a:spAutoFit/>
          </a:bodyPr>
          <a:lstStyle/>
          <a:p>
            <a:r>
              <a:rPr lang="en-US">
                <a:solidFill>
                  <a:schemeClr val="bg2"/>
                </a:solidFill>
              </a:rPr>
              <a:t>Lorem ipsum dolor sit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 dolor fermentum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a:t>
            </a:r>
          </a:p>
        </p:txBody>
      </p:sp>
    </p:spTree>
    <p:extLst>
      <p:ext uri="{BB962C8B-B14F-4D97-AF65-F5344CB8AC3E}">
        <p14:creationId xmlns:p14="http://schemas.microsoft.com/office/powerpoint/2010/main" val="297329954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Quote Definition, Light Purple on Dark Purple">
    <p:bg>
      <p:bgPr>
        <a:solidFill>
          <a:srgbClr val="29183C"/>
        </a:solidFill>
        <a:effectLst/>
      </p:bgPr>
    </p:bg>
    <p:spTree>
      <p:nvGrpSpPr>
        <p:cNvPr id="1" name="Shape 27"/>
        <p:cNvGrpSpPr/>
        <p:nvPr/>
      </p:nvGrpSpPr>
      <p:grpSpPr>
        <a:xfrm>
          <a:off x="0" y="0"/>
          <a:ext cx="0" cy="0"/>
          <a:chOff x="0" y="0"/>
          <a:chExt cx="0" cy="0"/>
        </a:xfrm>
      </p:grpSpPr>
      <p:sp>
        <p:nvSpPr>
          <p:cNvPr id="23" name="Freeform 58">
            <a:extLst>
              <a:ext uri="{FF2B5EF4-FFF2-40B4-BE49-F238E27FC236}">
                <a16:creationId xmlns:a16="http://schemas.microsoft.com/office/drawing/2014/main" id="{FA5A414E-09F8-6BC6-187C-DEE1ED546983}"/>
              </a:ext>
            </a:extLst>
          </p:cNvPr>
          <p:cNvSpPr>
            <a:spLocks/>
          </p:cNvSpPr>
          <p:nvPr userDrawn="1"/>
        </p:nvSpPr>
        <p:spPr bwMode="white">
          <a:xfrm flipH="1">
            <a:off x="576470" y="215650"/>
            <a:ext cx="1161553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rgbClr val="29183C"/>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21" name="Freeform 58">
            <a:extLst>
              <a:ext uri="{FF2B5EF4-FFF2-40B4-BE49-F238E27FC236}">
                <a16:creationId xmlns:a16="http://schemas.microsoft.com/office/drawing/2014/main" id="{1EB19DE9-D718-99A6-9847-96142045FD17}"/>
              </a:ext>
            </a:extLst>
          </p:cNvPr>
          <p:cNvSpPr>
            <a:spLocks/>
          </p:cNvSpPr>
          <p:nvPr userDrawn="1"/>
        </p:nvSpPr>
        <p:spPr bwMode="white">
          <a:xfrm flipH="1">
            <a:off x="848138" y="215651"/>
            <a:ext cx="11044842" cy="4877118"/>
          </a:xfrm>
          <a:prstGeom prst="roundRect">
            <a:avLst/>
          </a:prstGeom>
          <a:solidFill>
            <a:srgbClr val="43285D"/>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3" name="Title 2">
            <a:extLst>
              <a:ext uri="{FF2B5EF4-FFF2-40B4-BE49-F238E27FC236}">
                <a16:creationId xmlns:a16="http://schemas.microsoft.com/office/drawing/2014/main" id="{FF689248-315B-98BA-44B0-3F0BEF6D3350}"/>
              </a:ext>
            </a:extLst>
          </p:cNvPr>
          <p:cNvSpPr>
            <a:spLocks noGrp="1"/>
          </p:cNvSpPr>
          <p:nvPr>
            <p:ph type="title" hasCustomPrompt="1"/>
          </p:nvPr>
        </p:nvSpPr>
        <p:spPr>
          <a:xfrm>
            <a:off x="887895" y="493110"/>
            <a:ext cx="11044841" cy="943693"/>
          </a:xfrm>
          <a:prstGeom prst="rect">
            <a:avLst/>
          </a:prstGeom>
        </p:spPr>
        <p:txBody>
          <a:bodyPr wrap="none"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12" name="Text Placeholder 11">
            <a:extLst>
              <a:ext uri="{FF2B5EF4-FFF2-40B4-BE49-F238E27FC236}">
                <a16:creationId xmlns:a16="http://schemas.microsoft.com/office/drawing/2014/main" id="{4C191946-21D5-DA2F-FD95-A693317BE1D5}"/>
              </a:ext>
            </a:extLst>
          </p:cNvPr>
          <p:cNvSpPr>
            <a:spLocks noGrp="1"/>
          </p:cNvSpPr>
          <p:nvPr>
            <p:ph type="body" sz="quarter" idx="11" hasCustomPrompt="1"/>
          </p:nvPr>
        </p:nvSpPr>
        <p:spPr>
          <a:xfrm>
            <a:off x="1177447" y="1721101"/>
            <a:ext cx="10438083" cy="3126472"/>
          </a:xfrm>
          <a:prstGeom prst="rect">
            <a:avLst/>
          </a:prstGeom>
        </p:spPr>
        <p:txBody>
          <a:bodyPr lIns="457200" tIns="91440" rIns="457200" bIns="91440" anchor="t" anchorCtr="0"/>
          <a:lstStyle>
            <a:lvl1pPr algn="l">
              <a:defRPr sz="3600">
                <a:solidFill>
                  <a:schemeClr val="bg2"/>
                </a:solidFill>
              </a:defRPr>
            </a:lvl1pPr>
          </a:lstStyle>
          <a:p>
            <a:pPr lvl="0"/>
            <a:r>
              <a:rPr lang="en-US"/>
              <a:t>“Click to edit quote text slide”</a:t>
            </a:r>
          </a:p>
        </p:txBody>
      </p:sp>
      <p:sp>
        <p:nvSpPr>
          <p:cNvPr id="27" name="Speech Bubble: Oval 26">
            <a:extLst>
              <a:ext uri="{FF2B5EF4-FFF2-40B4-BE49-F238E27FC236}">
                <a16:creationId xmlns:a16="http://schemas.microsoft.com/office/drawing/2014/main" id="{352CA4E7-1258-D981-388B-3C3ADAC81BC9}"/>
              </a:ext>
            </a:extLst>
          </p:cNvPr>
          <p:cNvSpPr/>
          <p:nvPr userDrawn="1"/>
        </p:nvSpPr>
        <p:spPr>
          <a:xfrm>
            <a:off x="887895" y="3535185"/>
            <a:ext cx="4608443" cy="1563227"/>
          </a:xfrm>
          <a:prstGeom prst="wedgeEllipseCallout">
            <a:avLst>
              <a:gd name="adj1" fmla="val -20470"/>
              <a:gd name="adj2" fmla="val 109046"/>
            </a:avLst>
          </a:prstGeom>
          <a:solidFill>
            <a:srgbClr val="4328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ext Placeholder 13">
            <a:extLst>
              <a:ext uri="{FF2B5EF4-FFF2-40B4-BE49-F238E27FC236}">
                <a16:creationId xmlns:a16="http://schemas.microsoft.com/office/drawing/2014/main" id="{68197A22-F271-BD09-6597-EAB2F77FF124}"/>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sp>
        <p:nvSpPr>
          <p:cNvPr id="5" name="TextBox 4">
            <a:extLst>
              <a:ext uri="{FF2B5EF4-FFF2-40B4-BE49-F238E27FC236}">
                <a16:creationId xmlns:a16="http://schemas.microsoft.com/office/drawing/2014/main" id="{F67BDECF-0EEE-B847-0A1E-DE009DC6A0F2}"/>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pic>
        <p:nvPicPr>
          <p:cNvPr id="4" name="Picture 3" descr="A black and white sign with white text&#10;&#10;Description automatically generated">
            <a:extLst>
              <a:ext uri="{FF2B5EF4-FFF2-40B4-BE49-F238E27FC236}">
                <a16:creationId xmlns:a16="http://schemas.microsoft.com/office/drawing/2014/main" id="{587F7A2A-799B-7AAF-10BE-521BBCE43D52}"/>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329322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Master" preserve="1" userDrawn="1">
  <p:cSld name="Quote Definition, Dark Purple on Light Purple">
    <p:spTree>
      <p:nvGrpSpPr>
        <p:cNvPr id="1" name="Shape 27"/>
        <p:cNvGrpSpPr/>
        <p:nvPr/>
      </p:nvGrpSpPr>
      <p:grpSpPr>
        <a:xfrm>
          <a:off x="0" y="0"/>
          <a:ext cx="0" cy="0"/>
          <a:chOff x="0" y="0"/>
          <a:chExt cx="0" cy="0"/>
        </a:xfrm>
      </p:grpSpPr>
      <p:grpSp>
        <p:nvGrpSpPr>
          <p:cNvPr id="8" name="Group 7">
            <a:extLst>
              <a:ext uri="{FF2B5EF4-FFF2-40B4-BE49-F238E27FC236}">
                <a16:creationId xmlns:a16="http://schemas.microsoft.com/office/drawing/2014/main" id="{BDEE5608-FF7D-4440-211A-F41AE8F2D938}"/>
              </a:ext>
            </a:extLst>
          </p:cNvPr>
          <p:cNvGrpSpPr/>
          <p:nvPr userDrawn="1"/>
        </p:nvGrpSpPr>
        <p:grpSpPr>
          <a:xfrm>
            <a:off x="848138" y="232903"/>
            <a:ext cx="11044842" cy="4882761"/>
            <a:chOff x="848138" y="1"/>
            <a:chExt cx="11044842" cy="4882761"/>
          </a:xfrm>
          <a:solidFill>
            <a:srgbClr val="000000"/>
          </a:solidFill>
        </p:grpSpPr>
        <p:sp>
          <p:nvSpPr>
            <p:cNvPr id="6" name="Freeform 58">
              <a:extLst>
                <a:ext uri="{FF2B5EF4-FFF2-40B4-BE49-F238E27FC236}">
                  <a16:creationId xmlns:a16="http://schemas.microsoft.com/office/drawing/2014/main" id="{51A47776-129B-84AF-C626-0C54DF78A110}"/>
                </a:ext>
              </a:extLst>
            </p:cNvPr>
            <p:cNvSpPr>
              <a:spLocks/>
            </p:cNvSpPr>
            <p:nvPr userDrawn="1"/>
          </p:nvSpPr>
          <p:spPr bwMode="white">
            <a:xfrm flipH="1">
              <a:off x="848138" y="1"/>
              <a:ext cx="11044842" cy="4877118"/>
            </a:xfrm>
            <a:prstGeom prst="roundRect">
              <a:avLst/>
            </a:prstGeom>
            <a:solidFill>
              <a:srgbClr val="29183C"/>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solidFill>
                  <a:schemeClr val="bg1"/>
                </a:solidFill>
                <a:latin typeface="+mn-lt"/>
                <a:ea typeface="+mn-ea"/>
                <a:cs typeface="+mn-cs"/>
                <a:sym typeface="Trebuchet MS" panose="020B0603020202020204" pitchFamily="34" charset="0"/>
              </a:endParaRPr>
            </a:p>
          </p:txBody>
        </p:sp>
        <p:sp>
          <p:nvSpPr>
            <p:cNvPr id="7" name="Speech Bubble: Oval 6">
              <a:extLst>
                <a:ext uri="{FF2B5EF4-FFF2-40B4-BE49-F238E27FC236}">
                  <a16:creationId xmlns:a16="http://schemas.microsoft.com/office/drawing/2014/main" id="{DB4B7F0B-4190-8F3D-E045-22DA5B5F463D}"/>
                </a:ext>
              </a:extLst>
            </p:cNvPr>
            <p:cNvSpPr/>
            <p:nvPr userDrawn="1"/>
          </p:nvSpPr>
          <p:spPr>
            <a:xfrm>
              <a:off x="887895" y="3319535"/>
              <a:ext cx="4608443" cy="1563227"/>
            </a:xfrm>
            <a:prstGeom prst="wedgeEllipseCallout">
              <a:avLst>
                <a:gd name="adj1" fmla="val -20470"/>
                <a:gd name="adj2" fmla="val 109046"/>
              </a:avLst>
            </a:prstGeom>
            <a:solidFill>
              <a:srgbClr val="2918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
        <p:nvSpPr>
          <p:cNvPr id="9" name="Title 2">
            <a:extLst>
              <a:ext uri="{FF2B5EF4-FFF2-40B4-BE49-F238E27FC236}">
                <a16:creationId xmlns:a16="http://schemas.microsoft.com/office/drawing/2014/main" id="{9A4A07C7-2067-579C-B8D2-FC6AEBDD8CA2}"/>
              </a:ext>
            </a:extLst>
          </p:cNvPr>
          <p:cNvSpPr>
            <a:spLocks noGrp="1"/>
          </p:cNvSpPr>
          <p:nvPr>
            <p:ph type="title" hasCustomPrompt="1"/>
          </p:nvPr>
        </p:nvSpPr>
        <p:spPr>
          <a:xfrm>
            <a:off x="887895" y="493110"/>
            <a:ext cx="11005085" cy="943693"/>
          </a:xfrm>
          <a:prstGeom prst="rect">
            <a:avLst/>
          </a:prstGeom>
        </p:spPr>
        <p:txBody>
          <a:bodyPr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2" name="TextBox 1">
            <a:extLst>
              <a:ext uri="{FF2B5EF4-FFF2-40B4-BE49-F238E27FC236}">
                <a16:creationId xmlns:a16="http://schemas.microsoft.com/office/drawing/2014/main" id="{028242B8-AF99-559D-1D96-B8210DDB7EEA}"/>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ext Placeholder 11">
            <a:extLst>
              <a:ext uri="{FF2B5EF4-FFF2-40B4-BE49-F238E27FC236}">
                <a16:creationId xmlns:a16="http://schemas.microsoft.com/office/drawing/2014/main" id="{35525500-F7DB-A36A-3D58-4C2873BA6B3A}"/>
              </a:ext>
            </a:extLst>
          </p:cNvPr>
          <p:cNvSpPr>
            <a:spLocks noGrp="1"/>
          </p:cNvSpPr>
          <p:nvPr>
            <p:ph type="body" sz="quarter" idx="11" hasCustomPrompt="1"/>
          </p:nvPr>
        </p:nvSpPr>
        <p:spPr>
          <a:xfrm>
            <a:off x="1177447" y="1721101"/>
            <a:ext cx="10438083" cy="3126472"/>
          </a:xfrm>
          <a:prstGeom prst="rect">
            <a:avLst/>
          </a:prstGeom>
        </p:spPr>
        <p:txBody>
          <a:bodyPr anchor="t" anchorCtr="0"/>
          <a:lstStyle>
            <a:lvl1pPr algn="l">
              <a:defRPr sz="3600">
                <a:solidFill>
                  <a:schemeClr val="bg2"/>
                </a:solidFill>
              </a:defRPr>
            </a:lvl1pPr>
          </a:lstStyle>
          <a:p>
            <a:pPr lvl="0"/>
            <a:r>
              <a:rPr lang="en-US"/>
              <a:t>“Click to edit quote text slide”</a:t>
            </a:r>
          </a:p>
        </p:txBody>
      </p:sp>
      <p:sp>
        <p:nvSpPr>
          <p:cNvPr id="5" name="Text Placeholder 13">
            <a:extLst>
              <a:ext uri="{FF2B5EF4-FFF2-40B4-BE49-F238E27FC236}">
                <a16:creationId xmlns:a16="http://schemas.microsoft.com/office/drawing/2014/main" id="{58D431E7-EEB1-D0A2-20D9-10272933FA49}"/>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pic>
        <p:nvPicPr>
          <p:cNvPr id="4" name="Picture 3" descr="A black and white sign with white text&#10;&#10;Description automatically generated">
            <a:extLst>
              <a:ext uri="{FF2B5EF4-FFF2-40B4-BE49-F238E27FC236}">
                <a16:creationId xmlns:a16="http://schemas.microsoft.com/office/drawing/2014/main" id="{61541EE4-4FB6-0EA9-06D7-3EFA3F884573}"/>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633482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Master" preserve="1" userDrawn="1">
  <p:cSld name="Basic White, No Banner">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and purple sign&#10;&#10;Description automatically generated">
            <a:extLst>
              <a:ext uri="{FF2B5EF4-FFF2-40B4-BE49-F238E27FC236}">
                <a16:creationId xmlns:a16="http://schemas.microsoft.com/office/drawing/2014/main" id="{BFA698D5-E895-7B7C-4A0D-BBEFE329873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2" name="TextBox 1">
            <a:extLst>
              <a:ext uri="{FF2B5EF4-FFF2-40B4-BE49-F238E27FC236}">
                <a16:creationId xmlns:a16="http://schemas.microsoft.com/office/drawing/2014/main" id="{B37AF91D-F16F-0047-5C1B-7E247D85567F}"/>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3108817953"/>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End Logo,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pic>
        <p:nvPicPr>
          <p:cNvPr id="8" name="Picture 7" descr="A black and white sign with white text&#10;&#10;Description automatically generated">
            <a:extLst>
              <a:ext uri="{FF2B5EF4-FFF2-40B4-BE49-F238E27FC236}">
                <a16:creationId xmlns:a16="http://schemas.microsoft.com/office/drawing/2014/main" id="{CA0F020E-D83F-37CB-4393-9D6659209FCF}"/>
              </a:ext>
            </a:extLst>
          </p:cNvPr>
          <p:cNvPicPr>
            <a:picLocks noChangeAspect="1"/>
          </p:cNvPicPr>
          <p:nvPr userDrawn="1"/>
        </p:nvPicPr>
        <p:blipFill>
          <a:blip r:embed="rId5"/>
          <a:stretch>
            <a:fillRect/>
          </a:stretch>
        </p:blipFill>
        <p:spPr>
          <a:xfrm>
            <a:off x="3683503" y="2681389"/>
            <a:ext cx="4824994" cy="1228346"/>
          </a:xfrm>
          <a:prstGeom prst="rect">
            <a:avLst/>
          </a:prstGeom>
        </p:spPr>
      </p:pic>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16888449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itle 1">
            <a:extLst>
              <a:ext uri="{FF2B5EF4-FFF2-40B4-BE49-F238E27FC236}">
                <a16:creationId xmlns:a16="http://schemas.microsoft.com/office/drawing/2014/main" id="{1882A963-EE17-9732-0325-1B41BDACD3EC}"/>
              </a:ext>
            </a:extLst>
          </p:cNvPr>
          <p:cNvSpPr txBox="1">
            <a:spLocks/>
          </p:cNvSpPr>
          <p:nvPr userDrawn="1"/>
        </p:nvSpPr>
        <p:spPr>
          <a:xfrm>
            <a:off x="184404" y="189395"/>
            <a:ext cx="11777469" cy="6479210"/>
          </a:xfrm>
          <a:prstGeom prst="rect">
            <a:avLst/>
          </a:prstGeom>
        </p:spPr>
        <p:txBody>
          <a:bodyPr vert="horz" lIns="457200" tIns="457200" rIns="457200" bIns="45720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ts val="8400"/>
              </a:lnSpc>
            </a:pPr>
            <a:endParaRPr lang="en-US" sz="6600" b="1" spc="300">
              <a:solidFill>
                <a:schemeClr val="bg1"/>
              </a:solidFill>
              <a:latin typeface="Oswald" panose="02000503000000000000" pitchFamily="2" charset="0"/>
            </a:endParaRPr>
          </a:p>
        </p:txBody>
      </p:sp>
      <p:pic>
        <p:nvPicPr>
          <p:cNvPr id="5" name="Picture 4" descr="A black and white sign with white text&#10;&#10;Description automatically generated">
            <a:extLst>
              <a:ext uri="{FF2B5EF4-FFF2-40B4-BE49-F238E27FC236}">
                <a16:creationId xmlns:a16="http://schemas.microsoft.com/office/drawing/2014/main" id="{9F4E7E77-415F-0F44-10BD-FF1E262CA813}"/>
              </a:ext>
            </a:extLst>
          </p:cNvPr>
          <p:cNvPicPr>
            <a:picLocks noChangeAspect="1"/>
          </p:cNvPicPr>
          <p:nvPr userDrawn="1"/>
        </p:nvPicPr>
        <p:blipFill>
          <a:blip r:embed="rId5">
            <a:alphaModFix amt="80000"/>
          </a:blip>
          <a:stretch>
            <a:fillRect/>
          </a:stretch>
        </p:blipFill>
        <p:spPr>
          <a:xfrm>
            <a:off x="324478" y="6000748"/>
            <a:ext cx="2119163" cy="539496"/>
          </a:xfrm>
          <a:prstGeom prst="rect">
            <a:avLst/>
          </a:prstGeom>
        </p:spPr>
      </p:pic>
      <p:sp>
        <p:nvSpPr>
          <p:cNvPr id="13" name="Title 1">
            <a:extLst>
              <a:ext uri="{FF2B5EF4-FFF2-40B4-BE49-F238E27FC236}">
                <a16:creationId xmlns:a16="http://schemas.microsoft.com/office/drawing/2014/main" id="{40E17968-FBC9-82A1-05BE-75B7BE8A0956}"/>
              </a:ext>
            </a:extLst>
          </p:cNvPr>
          <p:cNvSpPr>
            <a:spLocks noGrp="1"/>
          </p:cNvSpPr>
          <p:nvPr>
            <p:ph type="title" hasCustomPrompt="1"/>
          </p:nvPr>
        </p:nvSpPr>
        <p:spPr>
          <a:xfrm>
            <a:off x="184403" y="780288"/>
            <a:ext cx="11823193" cy="4876800"/>
          </a:xfrm>
          <a:prstGeom prst="rect">
            <a:avLst/>
          </a:prstGeom>
        </p:spPr>
        <p:txBody>
          <a:bodyPr vert="horz" anchor="ctr">
            <a:noAutofit/>
          </a:bodyPr>
          <a:lstStyle>
            <a:lvl1pPr marL="0" algn="ctr" defTabSz="914400" rtl="0" eaLnBrk="1" fontAlgn="auto" latinLnBrk="0" hangingPunct="1">
              <a:lnSpc>
                <a:spcPts val="8000"/>
              </a:lnSpc>
              <a:spcBef>
                <a:spcPts val="0"/>
              </a:spcBef>
              <a:spcAft>
                <a:spcPts val="0"/>
              </a:spcAft>
              <a:defRPr lang="en-US" sz="6600" b="1" kern="1200" cap="all" baseline="0" dirty="0">
                <a:solidFill>
                  <a:schemeClr val="bg2"/>
                </a:solidFill>
                <a:latin typeface="+mj-lt"/>
                <a:ea typeface="+mj-ea"/>
                <a:cs typeface="+mj-cs"/>
                <a:sym typeface="Trebuchet MS" panose="020B0603020202020204" pitchFamily="34" charset="0"/>
              </a:defRPr>
            </a:lvl1pPr>
          </a:lstStyle>
          <a:p>
            <a:r>
              <a:rPr lang="en-US"/>
              <a:t>Big Statement Text </a:t>
            </a:r>
            <a:br>
              <a:rPr lang="en-US"/>
            </a:br>
            <a:r>
              <a:rPr lang="en-US"/>
              <a:t>GOES HERE IN ALL CAPS</a:t>
            </a:r>
            <a:br>
              <a:rPr lang="en-US"/>
            </a:br>
            <a:br>
              <a:rPr lang="en-US"/>
            </a:br>
            <a:r>
              <a:rPr lang="en-US"/>
              <a:t>can also be a section header</a:t>
            </a:r>
          </a:p>
        </p:txBody>
      </p:sp>
    </p:spTree>
    <p:extLst>
      <p:ext uri="{BB962C8B-B14F-4D97-AF65-F5344CB8AC3E}">
        <p14:creationId xmlns:p14="http://schemas.microsoft.com/office/powerpoint/2010/main" val="37127405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Content Slide, 1 Header Row">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1">
            <a:extLst>
              <a:ext uri="{FF2B5EF4-FFF2-40B4-BE49-F238E27FC236}">
                <a16:creationId xmlns:a16="http://schemas.microsoft.com/office/drawing/2014/main" id="{76370506-A60A-52E7-D1E7-743C0CB918C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14" name="Text Placeholder 14">
            <a:extLst>
              <a:ext uri="{FF2B5EF4-FFF2-40B4-BE49-F238E27FC236}">
                <a16:creationId xmlns:a16="http://schemas.microsoft.com/office/drawing/2014/main" id="{C8898BF1-0287-9BD1-9B1A-99CA5178F887}"/>
              </a:ext>
            </a:extLst>
          </p:cNvPr>
          <p:cNvSpPr>
            <a:spLocks noGrp="1"/>
          </p:cNvSpPr>
          <p:nvPr>
            <p:ph type="body" sz="quarter" idx="11" hasCustomPrompt="1"/>
          </p:nvPr>
        </p:nvSpPr>
        <p:spPr>
          <a:xfrm>
            <a:off x="308519" y="1140889"/>
            <a:ext cx="11551787" cy="4724304"/>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26089176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Master" preserve="1" userDrawn="1">
  <p:cSld name="Title, Dark/Light Half">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0665EDD8-21B9-03B0-FABC-35B0540568DF}"/>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D779C8B1-2337-A86F-B80B-8D26ABC2098B}"/>
              </a:ext>
            </a:extLst>
          </p:cNvPr>
          <p:cNvSpPr/>
          <p:nvPr userDrawn="1"/>
        </p:nvSpPr>
        <p:spPr>
          <a:xfrm>
            <a:off x="6096000" y="182880"/>
            <a:ext cx="5911596" cy="6492240"/>
          </a:xfrm>
          <a:prstGeom prst="roundRect">
            <a:avLst>
              <a:gd name="adj" fmla="val 3633"/>
            </a:avLst>
          </a:prstGeom>
          <a:solidFill>
            <a:srgbClr val="EDED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5F8F1CD-4233-F6C4-E36A-5C9D178FA14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3" name="Title 1">
            <a:extLst>
              <a:ext uri="{FF2B5EF4-FFF2-40B4-BE49-F238E27FC236}">
                <a16:creationId xmlns:a16="http://schemas.microsoft.com/office/drawing/2014/main" id="{D14C4797-D43F-DC7A-DE66-F60CA7F1A25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2" name="Text Placeholder 14">
            <a:extLst>
              <a:ext uri="{FF2B5EF4-FFF2-40B4-BE49-F238E27FC236}">
                <a16:creationId xmlns:a16="http://schemas.microsoft.com/office/drawing/2014/main" id="{A75354E4-F9B5-6E0A-77AC-7BEAA378F87C}"/>
              </a:ext>
            </a:extLst>
          </p:cNvPr>
          <p:cNvSpPr>
            <a:spLocks noGrp="1"/>
          </p:cNvSpPr>
          <p:nvPr>
            <p:ph type="body" sz="quarter" idx="11" hasCustomPrompt="1"/>
          </p:nvPr>
        </p:nvSpPr>
        <p:spPr>
          <a:xfrm>
            <a:off x="6347012" y="1122218"/>
            <a:ext cx="5604226" cy="541734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
        <p:nvSpPr>
          <p:cNvPr id="3" name="Text Placeholder 14">
            <a:extLst>
              <a:ext uri="{FF2B5EF4-FFF2-40B4-BE49-F238E27FC236}">
                <a16:creationId xmlns:a16="http://schemas.microsoft.com/office/drawing/2014/main" id="{4AEFD612-16F0-A28F-285E-D8DF7839D360}"/>
              </a:ext>
            </a:extLst>
          </p:cNvPr>
          <p:cNvSpPr>
            <a:spLocks noGrp="1"/>
          </p:cNvSpPr>
          <p:nvPr>
            <p:ph type="body" sz="quarter" idx="12" hasCustomPrompt="1"/>
          </p:nvPr>
        </p:nvSpPr>
        <p:spPr>
          <a:xfrm>
            <a:off x="324479" y="1108612"/>
            <a:ext cx="5574298" cy="534597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9" name="Picture 8" descr="A black and purple sign&#10;&#10;Description automatically generated">
            <a:extLst>
              <a:ext uri="{FF2B5EF4-FFF2-40B4-BE49-F238E27FC236}">
                <a16:creationId xmlns:a16="http://schemas.microsoft.com/office/drawing/2014/main" id="{F6D0BED3-18B9-BDB3-5801-5C030C5E1D80}"/>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24904977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Master" preserve="1" userDrawn="1">
  <p:cSld name="2_Banner Two-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536554"/>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8" y="182879"/>
            <a:ext cx="11374751" cy="1103606"/>
          </a:xfrm>
          <a:prstGeom prst="rect">
            <a:avLst/>
          </a:prstGeom>
        </p:spPr>
        <p:txBody>
          <a:bodyPr anchor="ctr"/>
          <a:lstStyle>
            <a:lvl1pPr algn="l">
              <a:defRPr sz="3600" b="1" kern="1200" cap="all" spc="300" baseline="0">
                <a:solidFill>
                  <a:srgbClr val="212121"/>
                </a:solidFill>
                <a:latin typeface="+mj-lt"/>
              </a:defRPr>
            </a:lvl1pPr>
          </a:lstStyle>
          <a:p>
            <a:r>
              <a:rPr lang="en-US"/>
              <a:t>Click to edit title style HERE</a:t>
            </a:r>
            <a:br>
              <a:rPr lang="en-US"/>
            </a:br>
            <a:r>
              <a:rPr lang="en-US"/>
              <a:t>Click to edit title style</a:t>
            </a:r>
          </a:p>
        </p:txBody>
      </p:sp>
      <p:sp>
        <p:nvSpPr>
          <p:cNvPr id="8" name="TextBox 7">
            <a:extLst>
              <a:ext uri="{FF2B5EF4-FFF2-40B4-BE49-F238E27FC236}">
                <a16:creationId xmlns:a16="http://schemas.microsoft.com/office/drawing/2014/main" id="{F565ECF3-23F1-3103-21EA-102A81266CE9}"/>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ext Placeholder 14">
            <a:extLst>
              <a:ext uri="{FF2B5EF4-FFF2-40B4-BE49-F238E27FC236}">
                <a16:creationId xmlns:a16="http://schemas.microsoft.com/office/drawing/2014/main" id="{C2141562-B818-B93D-2FC2-97468A932D92}"/>
              </a:ext>
            </a:extLst>
          </p:cNvPr>
          <p:cNvSpPr>
            <a:spLocks noGrp="1"/>
          </p:cNvSpPr>
          <p:nvPr>
            <p:ph type="body" sz="quarter" idx="11" hasCustomPrompt="1"/>
          </p:nvPr>
        </p:nvSpPr>
        <p:spPr>
          <a:xfrm>
            <a:off x="420688" y="1455195"/>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5" name="Picture 4" descr="A black and purple sign&#10;&#10;Description automatically generated">
            <a:extLst>
              <a:ext uri="{FF2B5EF4-FFF2-40B4-BE49-F238E27FC236}">
                <a16:creationId xmlns:a16="http://schemas.microsoft.com/office/drawing/2014/main" id="{3D69CEC0-3261-E27A-BB0D-43E8956A761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612795482"/>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Master" preserve="1" userDrawn="1">
  <p:cSld name="3_Banner Three-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 Same Side Corner Rectangle 19">
            <a:extLst>
              <a:ext uri="{FF2B5EF4-FFF2-40B4-BE49-F238E27FC236}">
                <a16:creationId xmlns:a16="http://schemas.microsoft.com/office/drawing/2014/main" id="{2ACAE31B-AA45-E952-76B1-BF305596353F}"/>
              </a:ext>
            </a:extLst>
          </p:cNvPr>
          <p:cNvSpPr/>
          <p:nvPr userDrawn="1"/>
        </p:nvSpPr>
        <p:spPr>
          <a:xfrm>
            <a:off x="184403" y="985757"/>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666421"/>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9" y="182880"/>
            <a:ext cx="11259816" cy="1552807"/>
          </a:xfrm>
          <a:prstGeom prst="rect">
            <a:avLst/>
          </a:prstGeom>
        </p:spPr>
        <p:txBody>
          <a:bodyPr anchor="ctr"/>
          <a:lstStyle>
            <a:lvl1pPr algn="l">
              <a:defRPr sz="3200" b="1" kern="1200" cap="all" spc="300" baseline="0">
                <a:solidFill>
                  <a:srgbClr val="212121"/>
                </a:solidFill>
                <a:latin typeface="+mj-lt"/>
              </a:defRPr>
            </a:lvl1pPr>
          </a:lstStyle>
          <a:p>
            <a:r>
              <a:rPr lang="en-US"/>
              <a:t>Click to edit title style Click to edit Master title style Click to edit Master title style Click to edit Master title style</a:t>
            </a:r>
          </a:p>
        </p:txBody>
      </p:sp>
      <p:sp>
        <p:nvSpPr>
          <p:cNvPr id="9" name="TextBox 8">
            <a:extLst>
              <a:ext uri="{FF2B5EF4-FFF2-40B4-BE49-F238E27FC236}">
                <a16:creationId xmlns:a16="http://schemas.microsoft.com/office/drawing/2014/main" id="{FB77E4AA-FCA4-3972-06DB-5E14A29DAE60}"/>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5" name="Text Placeholder 14">
            <a:extLst>
              <a:ext uri="{FF2B5EF4-FFF2-40B4-BE49-F238E27FC236}">
                <a16:creationId xmlns:a16="http://schemas.microsoft.com/office/drawing/2014/main" id="{46D80987-F414-1081-8D8E-34F225526824}"/>
              </a:ext>
            </a:extLst>
          </p:cNvPr>
          <p:cNvSpPr>
            <a:spLocks noGrp="1"/>
          </p:cNvSpPr>
          <p:nvPr>
            <p:ph type="body" sz="quarter" idx="11" hasCustomPrompt="1"/>
          </p:nvPr>
        </p:nvSpPr>
        <p:spPr>
          <a:xfrm>
            <a:off x="420688" y="1911853"/>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8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8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8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8" name="Picture 7" descr="A black and purple sign&#10;&#10;Description automatically generated">
            <a:extLst>
              <a:ext uri="{FF2B5EF4-FFF2-40B4-BE49-F238E27FC236}">
                <a16:creationId xmlns:a16="http://schemas.microsoft.com/office/drawing/2014/main" id="{C8632CC7-E1DC-7875-B3E0-C2033C16997C}"/>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78180485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p:bg>
      <p:bgRef idx="1001">
        <a:schemeClr val="bg1"/>
      </p:bgRef>
    </p:bg>
    <p:spTree>
      <p:nvGrpSpPr>
        <p:cNvPr id="1" name="Shape 27"/>
        <p:cNvGrpSpPr/>
        <p:nvPr/>
      </p:nvGrpSpPr>
      <p:grpSpPr>
        <a:xfrm>
          <a:off x="0" y="0"/>
          <a:ext cx="0" cy="0"/>
          <a:chOff x="0" y="0"/>
          <a:chExt cx="0" cy="0"/>
        </a:xfrm>
      </p:grpSpPr>
      <p:sp>
        <p:nvSpPr>
          <p:cNvPr id="2" name="Rounded Rectangle 10">
            <a:extLst>
              <a:ext uri="{FF2B5EF4-FFF2-40B4-BE49-F238E27FC236}">
                <a16:creationId xmlns:a16="http://schemas.microsoft.com/office/drawing/2014/main" id="{B8FB882E-71FA-35E5-0625-FCFDFAC078C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20" name="Title 1">
            <a:extLst>
              <a:ext uri="{FF2B5EF4-FFF2-40B4-BE49-F238E27FC236}">
                <a16:creationId xmlns:a16="http://schemas.microsoft.com/office/drawing/2014/main" id="{4B1DE002-C707-22F1-2023-BA50DCA7693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3" name="Picture 2" descr="A black and purple sign&#10;&#10;Description automatically generated">
            <a:extLst>
              <a:ext uri="{FF2B5EF4-FFF2-40B4-BE49-F238E27FC236}">
                <a16:creationId xmlns:a16="http://schemas.microsoft.com/office/drawing/2014/main" id="{0E066C99-D7BE-228D-A15E-345064A2C196}"/>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06791624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Master" preserve="1" userDrawn="1">
  <p:cSld name="Purple Arrow 1/4">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pic>
        <p:nvPicPr>
          <p:cNvPr id="5" name="Picture 4" descr="A black and white sign with white text&#10;&#10;Description automatically generated">
            <a:extLst>
              <a:ext uri="{FF2B5EF4-FFF2-40B4-BE49-F238E27FC236}">
                <a16:creationId xmlns:a16="http://schemas.microsoft.com/office/drawing/2014/main" id="{2B56ADE4-CC3D-DC3D-6E29-E34BF8C6E477}"/>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
        <p:nvSpPr>
          <p:cNvPr id="6" name="TextBox 5">
            <a:extLst>
              <a:ext uri="{FF2B5EF4-FFF2-40B4-BE49-F238E27FC236}">
                <a16:creationId xmlns:a16="http://schemas.microsoft.com/office/drawing/2014/main" id="{7E030B5F-E3B4-58B9-D49A-54F524A22DF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4" name="Text Placeholder 13">
            <a:extLst>
              <a:ext uri="{FF2B5EF4-FFF2-40B4-BE49-F238E27FC236}">
                <a16:creationId xmlns:a16="http://schemas.microsoft.com/office/drawing/2014/main" id="{16ADF3A6-466E-35D2-3BE0-E603674DBEA6}"/>
              </a:ext>
            </a:extLst>
          </p:cNvPr>
          <p:cNvSpPr>
            <a:spLocks noGrp="1"/>
          </p:cNvSpPr>
          <p:nvPr>
            <p:ph type="body" sz="quarter" idx="11" hasCustomPrompt="1"/>
          </p:nvPr>
        </p:nvSpPr>
        <p:spPr>
          <a:xfrm>
            <a:off x="0" y="576263"/>
            <a:ext cx="3667125" cy="5424487"/>
          </a:xfrm>
          <a:prstGeom prst="rect">
            <a:avLst/>
          </a:prstGeom>
        </p:spPr>
        <p:txBody>
          <a:bodyPr lIns="274320" tIns="0" rIns="182880" anchor="ctr"/>
          <a:lstStyle>
            <a:lvl1pPr>
              <a:defRPr sz="4400" b="1" cap="all" spc="100" baseline="0">
                <a:solidFill>
                  <a:schemeClr val="bg2"/>
                </a:solidFill>
                <a:latin typeface="+mj-lt"/>
              </a:defRPr>
            </a:lvl1pPr>
          </a:lstStyle>
          <a:p>
            <a:pPr lvl="0"/>
            <a:r>
              <a:rPr lang="en-US"/>
              <a:t>CONTENT SLIDE TITLE IN ALL CAPS GOES HERE</a:t>
            </a:r>
          </a:p>
        </p:txBody>
      </p:sp>
      <p:sp>
        <p:nvSpPr>
          <p:cNvPr id="2" name="Text Placeholder 14">
            <a:extLst>
              <a:ext uri="{FF2B5EF4-FFF2-40B4-BE49-F238E27FC236}">
                <a16:creationId xmlns:a16="http://schemas.microsoft.com/office/drawing/2014/main" id="{0D1ABA7C-5127-077E-8433-729104982E27}"/>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4822891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Master" preserve="1" userDrawn="1">
  <p:cSld name="White Arrow 1/4">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sp>
        <p:nvSpPr>
          <p:cNvPr id="4" name="Freeform 14">
            <a:extLst>
              <a:ext uri="{FF2B5EF4-FFF2-40B4-BE49-F238E27FC236}">
                <a16:creationId xmlns:a16="http://schemas.microsoft.com/office/drawing/2014/main" id="{9DCC4E8E-F94C-56F9-900D-B90BA45E91D1}"/>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srgbClr val="000000"/>
              </a:solidFill>
              <a:latin typeface="+mn-lt"/>
              <a:ea typeface="+mn-ea"/>
              <a:cs typeface="+mn-cs"/>
              <a:sym typeface="Trebuchet MS" panose="020B0603020202020204" pitchFamily="34" charset="0"/>
            </a:endParaRPr>
          </a:p>
        </p:txBody>
      </p:sp>
      <p:sp>
        <p:nvSpPr>
          <p:cNvPr id="2" name="Rounded Rectangle 10">
            <a:extLst>
              <a:ext uri="{FF2B5EF4-FFF2-40B4-BE49-F238E27FC236}">
                <a16:creationId xmlns:a16="http://schemas.microsoft.com/office/drawing/2014/main" id="{96BDA8E7-F87B-7F9D-32BF-D8E9172827CB}"/>
              </a:ext>
            </a:extLst>
          </p:cNvPr>
          <p:cNvSpPr/>
          <p:nvPr userDrawn="1"/>
        </p:nvSpPr>
        <p:spPr>
          <a:xfrm>
            <a:off x="184404" y="189395"/>
            <a:ext cx="11823192" cy="6492240"/>
          </a:xfrm>
          <a:prstGeom prst="roundRect">
            <a:avLst>
              <a:gd name="adj" fmla="val 3633"/>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F15DA5A-D0AA-CA9A-3C70-36764170E975}"/>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2">
            <a:extLst>
              <a:ext uri="{FF2B5EF4-FFF2-40B4-BE49-F238E27FC236}">
                <a16:creationId xmlns:a16="http://schemas.microsoft.com/office/drawing/2014/main" id="{2173E29B-AB12-2817-9765-F0428B95EDF8}"/>
              </a:ext>
            </a:extLst>
          </p:cNvPr>
          <p:cNvSpPr>
            <a:spLocks noGrp="1"/>
          </p:cNvSpPr>
          <p:nvPr>
            <p:ph type="title" hasCustomPrompt="1"/>
          </p:nvPr>
        </p:nvSpPr>
        <p:spPr>
          <a:xfrm>
            <a:off x="308519" y="2089071"/>
            <a:ext cx="3374855" cy="2708434"/>
          </a:xfrm>
          <a:prstGeom prst="rect">
            <a:avLst/>
          </a:prstGeom>
        </p:spPr>
        <p:txBody>
          <a:bodyPr vert="horz" wrap="square" lIns="0" tIns="0" rIns="0" bIns="0" rtlCol="0" anchor="ctr" anchorCtr="0">
            <a:spAutoFit/>
          </a:bodyPr>
          <a:lstStyle>
            <a:lvl1pPr algn="l" defTabSz="914400" rtl="0" eaLnBrk="1" latinLnBrk="0" hangingPunct="1">
              <a:lnSpc>
                <a:spcPct val="100000"/>
              </a:lnSpc>
              <a:spcBef>
                <a:spcPct val="0"/>
              </a:spcBef>
              <a:buNone/>
              <a:defRPr sz="4400" b="1" kern="1200" cap="all" spc="200" baseline="0">
                <a:solidFill>
                  <a:schemeClr val="bg1">
                    <a:lumMod val="50000"/>
                  </a:schemeClr>
                </a:solidFill>
                <a:latin typeface="+mj-lt"/>
                <a:ea typeface="+mj-ea"/>
                <a:cs typeface="+mj-cs"/>
                <a:sym typeface="Trebuchet MS" panose="020B0603020202020204" pitchFamily="34" charset="0"/>
              </a:defRPr>
            </a:lvl1pPr>
          </a:lstStyle>
          <a:p>
            <a:r>
              <a:rPr lang="en-US"/>
              <a:t>CONTENT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A282A07E-67B7-895C-6492-09A760BD1CD3}"/>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10" name="Text Placeholder 14">
            <a:extLst>
              <a:ext uri="{FF2B5EF4-FFF2-40B4-BE49-F238E27FC236}">
                <a16:creationId xmlns:a16="http://schemas.microsoft.com/office/drawing/2014/main" id="{CC77A28A-0FEC-0676-CAC8-58D6B3EBF97E}"/>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FFFFFF"/>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FFFFFF"/>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FFFFFF"/>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6364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Shape 21"/>
        <p:cNvGrpSpPr/>
        <p:nvPr/>
      </p:nvGrpSpPr>
      <p:grpSpPr>
        <a:xfrm>
          <a:off x="0" y="0"/>
          <a:ext cx="0" cy="0"/>
          <a:chOff x="0" y="0"/>
          <a:chExt cx="0" cy="0"/>
        </a:xfrm>
      </p:grpSpPr>
      <p:sp>
        <p:nvSpPr>
          <p:cNvPr id="2" name="Rounded Rectangle 10">
            <a:extLst>
              <a:ext uri="{FF2B5EF4-FFF2-40B4-BE49-F238E27FC236}">
                <a16:creationId xmlns:a16="http://schemas.microsoft.com/office/drawing/2014/main" id="{5C801D63-5C4F-2046-E8CF-875DBC415A9D}"/>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665CAAB7-6DA3-B0A1-5198-61F54926290A}"/>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241656"/>
      </p:ext>
    </p:extLst>
  </p:cSld>
  <p:clrMap bg1="lt1" tx1="dk1" bg2="lt2" tx2="dk2" accent1="accent1" accent2="accent2" accent3="accent3" accent4="accent4" accent5="accent5" accent6="accent6" hlink="hlink" folHlink="folHlink"/>
  <p:sldLayoutIdLst>
    <p:sldLayoutId id="2147483659" r:id="rId1"/>
    <p:sldLayoutId id="2147483664" r:id="rId2"/>
    <p:sldLayoutId id="2147483697" r:id="rId3"/>
    <p:sldLayoutId id="2147483681" r:id="rId4"/>
    <p:sldLayoutId id="2147483698" r:id="rId5"/>
    <p:sldLayoutId id="2147483699" r:id="rId6"/>
    <p:sldLayoutId id="2147483703" r:id="rId7"/>
    <p:sldLayoutId id="2147483675" r:id="rId8"/>
    <p:sldLayoutId id="2147483695" r:id="rId9"/>
    <p:sldLayoutId id="2147483702" r:id="rId10"/>
    <p:sldLayoutId id="2147483660" r:id="rId11"/>
    <p:sldLayoutId id="2147483663" r:id="rId12"/>
    <p:sldLayoutId id="2147483680" r:id="rId13"/>
    <p:sldLayoutId id="2147483701" r:id="rId14"/>
  </p:sldLayoutIdLst>
  <p:hf sldNum="0" hdr="0" ftr="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3600" b="1" i="0" u="none" strike="noStrike" cap="none">
          <a:solidFill>
            <a:srgbClr val="000000"/>
          </a:solidFill>
          <a:latin typeface="+mj-lt"/>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0D97F1-8729-B8FB-F2D0-85E24E66BCFA}"/>
              </a:ext>
            </a:extLst>
          </p:cNvPr>
          <p:cNvSpPr>
            <a:spLocks noGrp="1"/>
          </p:cNvSpPr>
          <p:nvPr>
            <p:ph type="title"/>
          </p:nvPr>
        </p:nvSpPr>
        <p:spPr>
          <a:xfrm>
            <a:off x="183893" y="2256576"/>
            <a:ext cx="11823191" cy="2911083"/>
          </a:xfrm>
        </p:spPr>
        <p:txBody>
          <a:bodyPr/>
          <a:lstStyle/>
          <a:p>
            <a:r>
              <a:rPr lang="en-US" sz="5400" dirty="0"/>
              <a:t>Nursing Home </a:t>
            </a:r>
            <a:br>
              <a:rPr lang="en-US" sz="5400" dirty="0"/>
            </a:br>
            <a:r>
              <a:rPr lang="en-US" sz="5400" dirty="0"/>
              <a:t>Certificate of Need</a:t>
            </a:r>
            <a:br>
              <a:rPr lang="en-US" sz="5400" dirty="0"/>
            </a:br>
            <a:r>
              <a:rPr lang="en-US" sz="5400" dirty="0"/>
              <a:t>Ad Hoc Committee</a:t>
            </a:r>
            <a:br>
              <a:rPr lang="en-US" sz="5400" dirty="0"/>
            </a:br>
            <a:endParaRPr lang="en-US" sz="5400" dirty="0"/>
          </a:p>
        </p:txBody>
      </p:sp>
      <p:sp>
        <p:nvSpPr>
          <p:cNvPr id="4" name="Text Placeholder 3">
            <a:extLst>
              <a:ext uri="{FF2B5EF4-FFF2-40B4-BE49-F238E27FC236}">
                <a16:creationId xmlns:a16="http://schemas.microsoft.com/office/drawing/2014/main" id="{2E69197C-8A34-716D-7E22-7F1AA0205E9C}"/>
              </a:ext>
            </a:extLst>
          </p:cNvPr>
          <p:cNvSpPr>
            <a:spLocks noGrp="1"/>
          </p:cNvSpPr>
          <p:nvPr>
            <p:ph type="body" sz="quarter" idx="11"/>
          </p:nvPr>
        </p:nvSpPr>
        <p:spPr>
          <a:xfrm>
            <a:off x="183893" y="4802228"/>
            <a:ext cx="11823700" cy="1081088"/>
          </a:xfrm>
        </p:spPr>
        <p:txBody>
          <a:bodyPr/>
          <a:lstStyle/>
          <a:p>
            <a:r>
              <a:rPr lang="en-US" dirty="0"/>
              <a:t>JANUARY 2026</a:t>
            </a:r>
          </a:p>
        </p:txBody>
      </p:sp>
    </p:spTree>
    <p:extLst>
      <p:ext uri="{BB962C8B-B14F-4D97-AF65-F5344CB8AC3E}">
        <p14:creationId xmlns:p14="http://schemas.microsoft.com/office/powerpoint/2010/main" val="1936778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13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5F80A9-44DA-D48E-2DBE-FFF5B9FB850F}"/>
              </a:ext>
            </a:extLst>
          </p:cNvPr>
          <p:cNvSpPr>
            <a:spLocks noGrp="1"/>
          </p:cNvSpPr>
          <p:nvPr>
            <p:ph type="title"/>
          </p:nvPr>
        </p:nvSpPr>
        <p:spPr/>
        <p:txBody>
          <a:bodyPr>
            <a:normAutofit/>
          </a:bodyPr>
          <a:lstStyle/>
          <a:p>
            <a:pPr algn="ctr"/>
            <a:r>
              <a:rPr lang="en-US" sz="3200" dirty="0"/>
              <a:t>Ad Hoc Committee Focus Areas</a:t>
            </a:r>
          </a:p>
        </p:txBody>
      </p:sp>
      <p:sp>
        <p:nvSpPr>
          <p:cNvPr id="4" name="Text Placeholder 3">
            <a:extLst>
              <a:ext uri="{FF2B5EF4-FFF2-40B4-BE49-F238E27FC236}">
                <a16:creationId xmlns:a16="http://schemas.microsoft.com/office/drawing/2014/main" id="{9DDF7AF3-336A-80BF-3949-316BCAD7F040}"/>
              </a:ext>
            </a:extLst>
          </p:cNvPr>
          <p:cNvSpPr>
            <a:spLocks noGrp="1"/>
          </p:cNvSpPr>
          <p:nvPr>
            <p:ph type="body" sz="quarter" idx="11"/>
          </p:nvPr>
        </p:nvSpPr>
        <p:spPr>
          <a:xfrm>
            <a:off x="184402" y="928530"/>
            <a:ext cx="11823191" cy="4923408"/>
          </a:xfrm>
        </p:spPr>
        <p:txBody>
          <a:bodyPr lIns="91440" tIns="45720" rIns="91440" bIns="45720" anchor="t"/>
          <a:lstStyle/>
          <a:p>
            <a:pPr marR="0" lvl="0" algn="l" defTabSz="914377" rtl="0" eaLnBrk="1" fontAlgn="auto" latinLnBrk="0" hangingPunct="1">
              <a:lnSpc>
                <a:spcPct val="90000"/>
              </a:lnSpc>
              <a:spcBef>
                <a:spcPts val="1000"/>
              </a:spcBef>
              <a:spcAft>
                <a:spcPts val="0"/>
              </a:spcAft>
              <a:buClrTx/>
              <a:buSzTx/>
              <a:tabLst/>
              <a:defRPr/>
            </a:pPr>
            <a:endParaRPr lang="en-US" sz="2000" b="1" kern="1200" dirty="0">
              <a:solidFill>
                <a:schemeClr val="tx1"/>
              </a:solidFill>
              <a:latin typeface="+mn-lt"/>
              <a:ea typeface="+mn-ea"/>
            </a:endParaRPr>
          </a:p>
          <a:p>
            <a:pPr marR="0" lvl="0" algn="l" defTabSz="914377" rtl="0" eaLnBrk="1" fontAlgn="auto" latinLnBrk="0" hangingPunct="1">
              <a:lnSpc>
                <a:spcPct val="90000"/>
              </a:lnSpc>
              <a:spcBef>
                <a:spcPts val="1000"/>
              </a:spcBef>
              <a:spcAft>
                <a:spcPts val="0"/>
              </a:spcAft>
              <a:buClrTx/>
              <a:buSzTx/>
              <a:tabLst/>
              <a:defRPr/>
            </a:pPr>
            <a:r>
              <a:rPr lang="en-US" sz="2000" b="1" kern="1200" dirty="0">
                <a:solidFill>
                  <a:schemeClr val="tx1"/>
                </a:solidFill>
                <a:latin typeface="+mn-lt"/>
                <a:ea typeface="+mn-ea"/>
              </a:rPr>
              <a:t>Charge:</a:t>
            </a:r>
          </a:p>
          <a:p>
            <a:pPr defTabSz="914377">
              <a:lnSpc>
                <a:spcPct val="90000"/>
              </a:lnSpc>
              <a:spcBef>
                <a:spcPts val="1000"/>
              </a:spcBef>
              <a:spcAft>
                <a:spcPts val="0"/>
              </a:spcAft>
              <a:defRPr/>
            </a:pPr>
            <a:r>
              <a:rPr lang="en-US" sz="1800" i="1" dirty="0">
                <a:ea typeface="Aptos" panose="020B0004020202020204" pitchFamily="34" charset="0"/>
                <a:cs typeface="Aptos" panose="020B0004020202020204" pitchFamily="34" charset="0"/>
              </a:rPr>
              <a:t>To examine current policies and practices governing the processes for the review of nursing home Certificate of Need (CON) applications and develop procedural recommendations for the Department of Health (DOH) that could be applied uniformly across all nursing home reviews and utilized in developing project recommendations.</a:t>
            </a:r>
          </a:p>
          <a:p>
            <a:pPr marR="0" lvl="0" algn="l" defTabSz="914377" rtl="0" eaLnBrk="1" fontAlgn="auto" latinLnBrk="0" hangingPunct="1">
              <a:lnSpc>
                <a:spcPct val="90000"/>
              </a:lnSpc>
              <a:spcBef>
                <a:spcPts val="1000"/>
              </a:spcBef>
              <a:spcAft>
                <a:spcPts val="0"/>
              </a:spcAft>
              <a:buClrTx/>
              <a:buSzTx/>
              <a:tabLst/>
              <a:defRPr/>
            </a:pPr>
            <a:endParaRPr lang="en-US" sz="2000" b="1" kern="1200" dirty="0">
              <a:solidFill>
                <a:schemeClr val="tx1"/>
              </a:solidFill>
              <a:latin typeface="+mn-lt"/>
              <a:ea typeface="+mn-ea"/>
            </a:endParaRPr>
          </a:p>
          <a:p>
            <a:pPr marR="0" lvl="0" algn="l" defTabSz="914377" rtl="0" eaLnBrk="1" fontAlgn="auto" latinLnBrk="0" hangingPunct="1">
              <a:lnSpc>
                <a:spcPct val="90000"/>
              </a:lnSpc>
              <a:spcBef>
                <a:spcPts val="1000"/>
              </a:spcBef>
              <a:spcAft>
                <a:spcPts val="0"/>
              </a:spcAft>
              <a:buClrTx/>
              <a:buSzTx/>
              <a:tabLst/>
              <a:defRPr/>
            </a:pPr>
            <a:r>
              <a:rPr lang="en-US" sz="2000" b="1" kern="1200" dirty="0">
                <a:solidFill>
                  <a:schemeClr val="tx1"/>
                </a:solidFill>
                <a:latin typeface="+mn-lt"/>
                <a:ea typeface="+mn-ea"/>
              </a:rPr>
              <a:t>Specific Focus Areas for discussion today include:</a:t>
            </a:r>
          </a:p>
          <a:p>
            <a:pPr marL="0" marR="0">
              <a:spcBef>
                <a:spcPts val="0"/>
              </a:spcBef>
              <a:spcAft>
                <a:spcPts val="0"/>
              </a:spcAft>
            </a:pPr>
            <a:endParaRPr lang="en-US" sz="1600" dirty="0">
              <a:solidFill>
                <a:schemeClr val="tx1"/>
              </a:solidFill>
              <a:effectLst/>
              <a:latin typeface="+mn-l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000" dirty="0">
                <a:solidFill>
                  <a:schemeClr val="tx1"/>
                </a:solidFill>
                <a:effectLst/>
                <a:latin typeface="+mn-lt"/>
                <a:ea typeface="Times New Roman" panose="02020603050405020304" pitchFamily="18" charset="0"/>
                <a:cs typeface="Aptos" panose="020B0004020202020204" pitchFamily="34" charset="0"/>
              </a:rPr>
              <a:t>Assessment of Service Agreements/Related Party Transactions </a:t>
            </a:r>
          </a:p>
          <a:p>
            <a:pPr marL="1234440" lvl="2">
              <a:spcBef>
                <a:spcPts val="0"/>
              </a:spcBef>
              <a:spcAft>
                <a:spcPts val="0"/>
              </a:spcAft>
              <a:buFont typeface="Symbol" panose="05050102010706020507" pitchFamily="18" charset="2"/>
              <a:buChar char=""/>
            </a:pPr>
            <a:r>
              <a:rPr lang="en-US" sz="2000" dirty="0">
                <a:solidFill>
                  <a:schemeClr val="tx1"/>
                </a:solidFill>
                <a:latin typeface="+mn-lt"/>
                <a:ea typeface="Open Sans"/>
                <a:cs typeface="Open Sans"/>
              </a:rPr>
              <a:t>PHL § 2856, 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400.4, 400.19 and 600.9</a:t>
            </a:r>
            <a:endParaRPr lang="en-US" sz="2000" dirty="0">
              <a:solidFill>
                <a:schemeClr val="tx1"/>
              </a:solidFill>
              <a:latin typeface="+mn-lt"/>
              <a:ea typeface="Open Sans"/>
            </a:endParaRPr>
          </a:p>
          <a:p>
            <a:pPr marL="1234440" lvl="2">
              <a:spcBef>
                <a:spcPts val="0"/>
              </a:spcBef>
              <a:spcAft>
                <a:spcPts val="0"/>
              </a:spcAft>
              <a:buFont typeface="Symbol" panose="05050102010706020507" pitchFamily="18" charset="2"/>
              <a:buChar char=""/>
            </a:pPr>
            <a:endParaRPr lang="en-US" sz="1600" dirty="0">
              <a:solidFill>
                <a:schemeClr val="tx1"/>
              </a:solidFill>
              <a:effectLst/>
              <a:latin typeface="+mn-lt"/>
              <a:ea typeface="Times New Roman" panose="02020603050405020304" pitchFamily="18" charset="0"/>
              <a:cs typeface="Aptos" panose="020B0004020202020204" pitchFamily="34" charset="0"/>
            </a:endParaRPr>
          </a:p>
          <a:p>
            <a:pPr marL="342900" indent="-342900">
              <a:spcBef>
                <a:spcPts val="0"/>
              </a:spcBef>
              <a:spcAft>
                <a:spcPts val="0"/>
              </a:spcAft>
              <a:buFont typeface="Symbol" panose="05050102010706020507" pitchFamily="18" charset="2"/>
              <a:buChar char=""/>
            </a:pPr>
            <a:r>
              <a:rPr lang="en-US" sz="2000" dirty="0">
                <a:solidFill>
                  <a:schemeClr val="tx1"/>
                </a:solidFill>
                <a:effectLst/>
                <a:latin typeface="+mn-lt"/>
                <a:ea typeface="Times New Roman" panose="02020603050405020304" pitchFamily="18" charset="0"/>
                <a:cs typeface="Aptos" panose="020B0004020202020204" pitchFamily="34" charset="0"/>
              </a:rPr>
              <a:t>Conditional Approval</a:t>
            </a:r>
          </a:p>
          <a:p>
            <a:pPr marL="1234440" lvl="2">
              <a:spcBef>
                <a:spcPts val="0"/>
              </a:spcBef>
              <a:spcAft>
                <a:spcPts val="0"/>
              </a:spcAft>
              <a:buFont typeface="Symbol" panose="05050102010706020507" pitchFamily="18" charset="2"/>
              <a:buChar char=""/>
            </a:pPr>
            <a:r>
              <a:rPr lang="en-US" sz="2000" dirty="0">
                <a:solidFill>
                  <a:schemeClr val="tx1"/>
                </a:solidFill>
                <a:latin typeface="+mn-lt"/>
                <a:ea typeface="Open Sans"/>
                <a:cs typeface="Open Sans"/>
              </a:rPr>
              <a:t>10 NYCRR </a:t>
            </a:r>
            <a:r>
              <a:rPr lang="en-US" sz="1700" dirty="0">
                <a:solidFill>
                  <a:schemeClr val="tx1"/>
                </a:solidFill>
                <a:latin typeface="+mn-lt"/>
                <a:ea typeface="Open Sans"/>
                <a:cs typeface="Open Sans"/>
              </a:rPr>
              <a:t>§ </a:t>
            </a:r>
            <a:r>
              <a:rPr lang="en-US" sz="2000" dirty="0">
                <a:solidFill>
                  <a:schemeClr val="tx1"/>
                </a:solidFill>
                <a:latin typeface="+mn-lt"/>
                <a:ea typeface="Open Sans"/>
                <a:cs typeface="Open Sans"/>
              </a:rPr>
              <a:t>401.1, 401.2, 600.4, 600.5 and 710.2</a:t>
            </a:r>
            <a:endParaRPr lang="en-US" sz="2000" dirty="0">
              <a:solidFill>
                <a:schemeClr val="tx1"/>
              </a:solidFill>
              <a:latin typeface="+mn-lt"/>
              <a:ea typeface="Open Sans"/>
            </a:endParaRPr>
          </a:p>
          <a:p>
            <a:pPr marL="777240" lvl="1" indent="-342900">
              <a:spcBef>
                <a:spcPts val="0"/>
              </a:spcBef>
              <a:spcAft>
                <a:spcPts val="0"/>
              </a:spcAft>
              <a:buFont typeface="Symbol" panose="05050102010706020507" pitchFamily="18" charset="2"/>
              <a:buChar char=""/>
            </a:pPr>
            <a:endParaRPr lang="en-US" sz="1700" dirty="0">
              <a:solidFill>
                <a:schemeClr val="tx1"/>
              </a:solidFill>
              <a:latin typeface="Aptos"/>
              <a:ea typeface="Times New Roman" panose="02020603050405020304" pitchFamily="18" charset="0"/>
              <a:cs typeface="Aptos" panose="020B0004020202020204" pitchFamily="34" charset="0"/>
            </a:endParaRPr>
          </a:p>
          <a:p>
            <a:pPr lvl="1" indent="0">
              <a:spcBef>
                <a:spcPts val="0"/>
              </a:spcBef>
              <a:spcAft>
                <a:spcPts val="0"/>
              </a:spcAft>
              <a:buNone/>
            </a:pPr>
            <a:r>
              <a:rPr lang="en-US" sz="2000" dirty="0">
                <a:solidFill>
                  <a:schemeClr val="tx1"/>
                </a:solidFill>
                <a:effectLst/>
                <a:latin typeface="Aptos"/>
                <a:ea typeface="Times New Roman" panose="02020603050405020304" pitchFamily="18" charset="0"/>
                <a:cs typeface="Aptos" panose="020B0004020202020204" pitchFamily="34" charset="0"/>
              </a:rPr>
              <a:t> </a:t>
            </a:r>
            <a:endParaRPr lang="en-US" sz="2000" kern="1200" dirty="0">
              <a:solidFill>
                <a:schemeClr val="tx1"/>
              </a:solidFill>
              <a:latin typeface="Aptos"/>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lang="en-US" kern="1200" dirty="0">
              <a:solidFill>
                <a:srgbClr val="646464"/>
              </a:solidFill>
              <a:ea typeface="+mn-ea"/>
              <a:cs typeface="Arial" panose="020B0604020202020204" pitchFamily="34" charset="0"/>
            </a:endParaRPr>
          </a:p>
          <a:p>
            <a:pPr marR="0" lvl="0" algn="l" defTabSz="914377" rtl="0" eaLnBrk="1" fontAlgn="auto" latinLnBrk="0" hangingPunct="1">
              <a:lnSpc>
                <a:spcPct val="90000"/>
              </a:lnSpc>
              <a:spcBef>
                <a:spcPts val="1000"/>
              </a:spcBef>
              <a:spcAft>
                <a:spcPts val="0"/>
              </a:spcAft>
              <a:buClrTx/>
              <a:buSzTx/>
              <a:tabLst/>
              <a:defRPr/>
            </a:pPr>
            <a:endParaRPr kumimoji="0" lang="en-US" sz="2000" b="0" i="0" u="none" strike="noStrike" kern="1200" cap="none" spc="0" normalizeH="0" baseline="0" noProof="0" dirty="0">
              <a:ln>
                <a:noFill/>
              </a:ln>
              <a:solidFill>
                <a:srgbClr val="646464"/>
              </a:solidFill>
              <a:effectLst/>
              <a:uLnTx/>
              <a:uFillTx/>
              <a:latin typeface="Arial"/>
              <a:ea typeface="+mn-ea"/>
              <a:cs typeface="Arial" panose="020B0604020202020204" pitchFamily="34" charset="0"/>
            </a:endParaRPr>
          </a:p>
          <a:p>
            <a:endParaRPr lang="en-US" dirty="0"/>
          </a:p>
        </p:txBody>
      </p:sp>
    </p:spTree>
    <p:extLst>
      <p:ext uri="{BB962C8B-B14F-4D97-AF65-F5344CB8AC3E}">
        <p14:creationId xmlns:p14="http://schemas.microsoft.com/office/powerpoint/2010/main" val="311142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6CC4F-D838-0043-24D5-CE80673018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4538A3-550F-736E-BF79-6E2FE002DEBB}"/>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45A91935-B67F-F889-9428-9BC3D9C1420D}"/>
              </a:ext>
            </a:extLst>
          </p:cNvPr>
          <p:cNvSpPr>
            <a:spLocks noGrp="1"/>
          </p:cNvSpPr>
          <p:nvPr>
            <p:ph type="body" sz="quarter" idx="11"/>
          </p:nvPr>
        </p:nvSpPr>
        <p:spPr>
          <a:xfrm>
            <a:off x="228600" y="1266941"/>
            <a:ext cx="11650904" cy="4772424"/>
          </a:xfrm>
        </p:spPr>
        <p:txBody>
          <a:bodyPr/>
          <a:lstStyle/>
          <a:p>
            <a:r>
              <a:rPr lang="en-US" sz="2800" b="1" dirty="0"/>
              <a:t>EXPLICIT STATUTORY/REGULATORY</a:t>
            </a:r>
            <a:br>
              <a:rPr lang="en-US" sz="2800" b="1" dirty="0"/>
            </a:br>
            <a:r>
              <a:rPr lang="en-US" sz="2800" b="1" dirty="0"/>
              <a:t>CONTRACTUAL POWERS OF A NURSING HOME:</a:t>
            </a:r>
          </a:p>
          <a:p>
            <a:pPr marL="342900" indent="-342900">
              <a:buFont typeface="Arial" panose="020B0604020202020204" pitchFamily="34" charset="0"/>
              <a:buChar char="•"/>
            </a:pPr>
            <a:r>
              <a:rPr lang="en-US" sz="2000" dirty="0"/>
              <a:t>Make and execute contracts</a:t>
            </a:r>
          </a:p>
          <a:p>
            <a:pPr marL="342900" indent="-342900">
              <a:buFont typeface="Arial" panose="020B0604020202020204" pitchFamily="34" charset="0"/>
              <a:buChar char="•"/>
            </a:pPr>
            <a:r>
              <a:rPr lang="en-US" sz="2000" dirty="0"/>
              <a:t>Acquire real property and personal property</a:t>
            </a:r>
          </a:p>
          <a:p>
            <a:pPr marL="342900" indent="-342900">
              <a:buFont typeface="Arial" panose="020B0604020202020204" pitchFamily="34" charset="0"/>
              <a:buChar char="•"/>
            </a:pPr>
            <a:r>
              <a:rPr lang="en-US" sz="2000" dirty="0"/>
              <a:t>Mortgage property</a:t>
            </a:r>
          </a:p>
          <a:p>
            <a:pPr marL="342900" indent="-342900">
              <a:buFont typeface="Arial" panose="020B0604020202020204" pitchFamily="34" charset="0"/>
              <a:buChar char="•"/>
            </a:pPr>
            <a:r>
              <a:rPr lang="en-US" sz="2000" dirty="0"/>
              <a:t>Enter contracts with other healthcare facilities for a broad array of shared services and operations</a:t>
            </a:r>
          </a:p>
          <a:p>
            <a:r>
              <a:rPr lang="en-US" sz="2800" b="1" u="sng" dirty="0"/>
              <a:t>NOT</a:t>
            </a:r>
            <a:r>
              <a:rPr lang="en-US" sz="2800" b="1" dirty="0"/>
              <a:t> PERMITTED:</a:t>
            </a:r>
          </a:p>
          <a:p>
            <a:pPr marL="342900" indent="-342900">
              <a:buFont typeface="Arial" panose="020B0604020202020204" pitchFamily="34" charset="0"/>
              <a:buChar char="•"/>
            </a:pPr>
            <a:r>
              <a:rPr lang="en-US" sz="2000" dirty="0"/>
              <a:t>Sharing gross income or net revenue with non-approved entities</a:t>
            </a:r>
          </a:p>
          <a:p>
            <a:pPr marL="342900" indent="-342900">
              <a:buFont typeface="Arial" panose="020B0604020202020204" pitchFamily="34" charset="0"/>
              <a:buChar char="•"/>
            </a:pPr>
            <a:r>
              <a:rPr lang="en-US" sz="2000" dirty="0"/>
              <a:t>Management services agreements with non-approved entities</a:t>
            </a: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2438977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B97F1-89E4-E3F9-FB93-606C044D96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396008-AFCC-0829-9492-B27F88697E26}"/>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0BD8B8B9-1460-7949-FEF4-343F12D48A3D}"/>
              </a:ext>
            </a:extLst>
          </p:cNvPr>
          <p:cNvSpPr>
            <a:spLocks noGrp="1"/>
          </p:cNvSpPr>
          <p:nvPr>
            <p:ph type="body" sz="quarter" idx="11"/>
          </p:nvPr>
        </p:nvSpPr>
        <p:spPr>
          <a:xfrm>
            <a:off x="228600" y="1266941"/>
            <a:ext cx="11650904" cy="4772424"/>
          </a:xfrm>
        </p:spPr>
        <p:txBody>
          <a:bodyPr/>
          <a:lstStyle/>
          <a:p>
            <a:r>
              <a:rPr lang="en-US" sz="2800" b="1" dirty="0"/>
              <a:t>CHARACTERISTICS OF A MANAGEMENT SERVICES AGREEMENT:</a:t>
            </a:r>
          </a:p>
          <a:p>
            <a:r>
              <a:rPr lang="en-US" dirty="0"/>
              <a:t>(</a:t>
            </a:r>
            <a:r>
              <a:rPr lang="en-US" dirty="0" err="1"/>
              <a:t>i</a:t>
            </a:r>
            <a:r>
              <a:rPr lang="en-US" dirty="0"/>
              <a:t>) authority to hire or fire the administrator or other key management employees;</a:t>
            </a:r>
          </a:p>
          <a:p>
            <a:r>
              <a:rPr lang="en-US" dirty="0"/>
              <a:t>(ii) maintenance and control of the books and records;</a:t>
            </a:r>
          </a:p>
          <a:p>
            <a:r>
              <a:rPr lang="en-US" dirty="0"/>
              <a:t>(iii) authority over the disposition of assets and the incurring of liabilities on behalf of the facility;</a:t>
            </a:r>
          </a:p>
          <a:p>
            <a:r>
              <a:rPr lang="en-US" dirty="0"/>
              <a:t>(iv) the adoption and enforcement of policies regarding the operation of the facility.</a:t>
            </a:r>
          </a:p>
          <a:p>
            <a:pPr defTabSz="914377">
              <a:lnSpc>
                <a:spcPct val="90000"/>
              </a:lnSpc>
              <a:spcBef>
                <a:spcPts val="1000"/>
              </a:spcBef>
              <a:spcAft>
                <a:spcPts val="0"/>
              </a:spcAft>
              <a:defRPr/>
            </a:pPr>
            <a:r>
              <a:rPr lang="en-US" sz="3600" dirty="0"/>
              <a:t>NOTE:</a:t>
            </a:r>
            <a:r>
              <a:rPr lang="en-US" dirty="0"/>
              <a:t> </a:t>
            </a:r>
          </a:p>
          <a:p>
            <a:pPr defTabSz="914377">
              <a:lnSpc>
                <a:spcPct val="90000"/>
              </a:lnSpc>
              <a:spcBef>
                <a:spcPts val="1000"/>
              </a:spcBef>
              <a:spcAft>
                <a:spcPts val="0"/>
              </a:spcAft>
              <a:defRPr/>
            </a:pPr>
            <a:r>
              <a:rPr lang="en-US" dirty="0"/>
              <a:t>The above criteria “shall not be the sole determining factors, but indicators to be considered with such other factors that may be pertinent in particular instances.”</a:t>
            </a:r>
          </a:p>
        </p:txBody>
      </p:sp>
    </p:spTree>
    <p:extLst>
      <p:ext uri="{BB962C8B-B14F-4D97-AF65-F5344CB8AC3E}">
        <p14:creationId xmlns:p14="http://schemas.microsoft.com/office/powerpoint/2010/main" val="3340199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5AFD4-F5A6-5C07-B491-98BE7BC370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A7B35-106E-C57E-6A50-11E267E13688}"/>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0C3309A5-21FF-36C7-8BAA-804F01F6C9E7}"/>
              </a:ext>
            </a:extLst>
          </p:cNvPr>
          <p:cNvSpPr>
            <a:spLocks noGrp="1"/>
          </p:cNvSpPr>
          <p:nvPr>
            <p:ph type="body" sz="quarter" idx="11"/>
          </p:nvPr>
        </p:nvSpPr>
        <p:spPr>
          <a:xfrm>
            <a:off x="228600" y="1266941"/>
            <a:ext cx="11650904" cy="4772424"/>
          </a:xfrm>
        </p:spPr>
        <p:txBody>
          <a:bodyPr/>
          <a:lstStyle/>
          <a:p>
            <a:r>
              <a:rPr lang="en-US" sz="2800" b="1" dirty="0"/>
              <a:t>Consider:</a:t>
            </a:r>
          </a:p>
          <a:p>
            <a:pPr marL="514350" indent="-514350">
              <a:buFont typeface="+mj-lt"/>
              <a:buAutoNum type="arabicPeriod"/>
            </a:pPr>
            <a:r>
              <a:rPr lang="en-US" sz="2800" dirty="0"/>
              <a:t>Leases, consulting or administrative services agreements may be used to circumvent rules governing equity withdrawals or character &amp; competence review</a:t>
            </a:r>
          </a:p>
          <a:p>
            <a:pPr marL="514350" indent="-514350">
              <a:buFont typeface="+mj-lt"/>
              <a:buAutoNum type="arabicPeriod"/>
            </a:pPr>
            <a:r>
              <a:rPr lang="en-US" sz="2800" dirty="0"/>
              <a:t>PHHPC review and contingent/conditional approvals may be one way to prevent these agreements from escaping scrutiny</a:t>
            </a:r>
          </a:p>
          <a:p>
            <a:pPr marL="514350" indent="-514350">
              <a:buFont typeface="+mj-lt"/>
              <a:buAutoNum type="arabicPeriod"/>
            </a:pPr>
            <a:r>
              <a:rPr lang="en-US" sz="2800" dirty="0"/>
              <a:t>A clear and consistent standard is necessary for the Department to be able to provide the PHHPC with any requested advance screening and diligence </a:t>
            </a:r>
          </a:p>
        </p:txBody>
      </p:sp>
    </p:spTree>
    <p:extLst>
      <p:ext uri="{BB962C8B-B14F-4D97-AF65-F5344CB8AC3E}">
        <p14:creationId xmlns:p14="http://schemas.microsoft.com/office/powerpoint/2010/main" val="242963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A3EAF-97E7-1425-2CD7-92B3B4AEDF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4015E-DABF-F1CC-E0DA-F5FA4A8EF7E8}"/>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D05B7E15-0EA9-41F3-C0DB-609ED4270C4F}"/>
              </a:ext>
            </a:extLst>
          </p:cNvPr>
          <p:cNvSpPr>
            <a:spLocks noGrp="1"/>
          </p:cNvSpPr>
          <p:nvPr>
            <p:ph type="body" sz="quarter" idx="11"/>
          </p:nvPr>
        </p:nvSpPr>
        <p:spPr>
          <a:xfrm>
            <a:off x="228600" y="1266941"/>
            <a:ext cx="11650904" cy="4772424"/>
          </a:xfrm>
        </p:spPr>
        <p:txBody>
          <a:bodyPr/>
          <a:lstStyle/>
          <a:p>
            <a:pPr marL="514350" indent="-514350">
              <a:buFont typeface="+mj-lt"/>
              <a:buAutoNum type="arabicPeriod"/>
            </a:pPr>
            <a:r>
              <a:rPr lang="en-US" sz="2800" dirty="0"/>
              <a:t>Like leases, consulting or administrative services agreements may be used to circumvent rules governing equity withdrawals or character &amp; competence review</a:t>
            </a:r>
          </a:p>
          <a:p>
            <a:pPr marL="891540" lvl="1" indent="-457200">
              <a:buFont typeface="Wingdings" panose="05000000000000000000" pitchFamily="2" charset="2"/>
              <a:buChar char="Ø"/>
            </a:pPr>
            <a:r>
              <a:rPr lang="en-US" sz="2800" dirty="0"/>
              <a:t>What are common characteristics of such agreements? How are consulting agreements avoiding the prohibition on management agreements?</a:t>
            </a:r>
          </a:p>
          <a:p>
            <a:pPr marL="891540" lvl="1" indent="-457200">
              <a:buFont typeface="Wingdings" panose="05000000000000000000" pitchFamily="2" charset="2"/>
              <a:buChar char="Ø"/>
            </a:pPr>
            <a:r>
              <a:rPr lang="en-US" sz="2800" dirty="0"/>
              <a:t>Can the payments, rather than the agreement itself, be subject to rules that limit their appeal as a work-around?</a:t>
            </a:r>
          </a:p>
          <a:p>
            <a:pPr marL="891540" lvl="1" indent="-457200">
              <a:buFont typeface="Wingdings" panose="05000000000000000000" pitchFamily="2" charset="2"/>
              <a:buChar char="Ø"/>
            </a:pPr>
            <a:endParaRPr lang="en-US" sz="2800" dirty="0"/>
          </a:p>
        </p:txBody>
      </p:sp>
    </p:spTree>
    <p:extLst>
      <p:ext uri="{BB962C8B-B14F-4D97-AF65-F5344CB8AC3E}">
        <p14:creationId xmlns:p14="http://schemas.microsoft.com/office/powerpoint/2010/main" val="3053390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08EB7-491D-B17F-3CDA-592B8903E7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4ECA5-C5E2-5B6D-C86D-0B400F7FFA13}"/>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54E612CB-2A09-5561-787C-EE6EEC3E97D4}"/>
              </a:ext>
            </a:extLst>
          </p:cNvPr>
          <p:cNvSpPr>
            <a:spLocks noGrp="1"/>
          </p:cNvSpPr>
          <p:nvPr>
            <p:ph type="body" sz="quarter" idx="11"/>
          </p:nvPr>
        </p:nvSpPr>
        <p:spPr>
          <a:xfrm>
            <a:off x="228600" y="1266941"/>
            <a:ext cx="11650904" cy="4772424"/>
          </a:xfrm>
        </p:spPr>
        <p:txBody>
          <a:bodyPr/>
          <a:lstStyle/>
          <a:p>
            <a:pPr marL="514350" indent="-514350">
              <a:buFont typeface="+mj-lt"/>
              <a:buAutoNum type="arabicPeriod" startAt="2"/>
            </a:pPr>
            <a:r>
              <a:rPr lang="en-US" sz="2800" dirty="0"/>
              <a:t>PHHPC review and contingent/conditional approvals may be one way to prevent these agreements from escaping scrutiny</a:t>
            </a:r>
          </a:p>
          <a:p>
            <a:pPr marL="891540" lvl="1" indent="-457200">
              <a:buFont typeface="Wingdings" panose="05000000000000000000" pitchFamily="2" charset="2"/>
              <a:buChar char="Ø"/>
            </a:pPr>
            <a:r>
              <a:rPr lang="en-US" sz="2800" dirty="0"/>
              <a:t>What conditions or contingencies could EPRC or the full PHHPC put on an approval to effectively engage this option?</a:t>
            </a:r>
          </a:p>
          <a:p>
            <a:pPr marL="891540" lvl="1" indent="-457200">
              <a:buFont typeface="Wingdings" panose="05000000000000000000" pitchFamily="2" charset="2"/>
              <a:buChar char="Ø"/>
            </a:pPr>
            <a:r>
              <a:rPr lang="en-US" sz="2800" dirty="0"/>
              <a:t>If the condition applies for a specific time period, would the check at the end of the period be done exclusively by the Department, or would it involve a presentation to EPRC or to the full PHHPC?</a:t>
            </a:r>
          </a:p>
        </p:txBody>
      </p:sp>
    </p:spTree>
    <p:extLst>
      <p:ext uri="{BB962C8B-B14F-4D97-AF65-F5344CB8AC3E}">
        <p14:creationId xmlns:p14="http://schemas.microsoft.com/office/powerpoint/2010/main" val="223450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E5F8-CAC3-E82F-A079-5649120B4D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B5AAF-8C61-8DBB-5242-94AADCE224A8}"/>
              </a:ext>
            </a:extLst>
          </p:cNvPr>
          <p:cNvSpPr>
            <a:spLocks noGrp="1"/>
          </p:cNvSpPr>
          <p:nvPr>
            <p:ph type="title"/>
          </p:nvPr>
        </p:nvSpPr>
        <p:spPr>
          <a:xfrm>
            <a:off x="0" y="123826"/>
            <a:ext cx="12331445" cy="964748"/>
          </a:xfrm>
        </p:spPr>
        <p:txBody>
          <a:bodyPr>
            <a:noAutofit/>
          </a:bodyPr>
          <a:lstStyle/>
          <a:p>
            <a:pPr algn="ctr"/>
            <a:r>
              <a:rPr lang="en-US" sz="2400" dirty="0">
                <a:latin typeface="Oswald SemiBold" panose="020F0502020204030204" pitchFamily="2" charset="0"/>
                <a:ea typeface="Aptos" panose="020B0004020202020204" pitchFamily="34" charset="0"/>
                <a:cs typeface="Aptos" panose="020B0004020202020204" pitchFamily="34" charset="0"/>
              </a:rPr>
              <a:t>Focus Area #3 &amp; #4</a:t>
            </a:r>
            <a:br>
              <a:rPr lang="en-US" sz="2400" dirty="0">
                <a:latin typeface="Oswald SemiBold" panose="020F0502020204030204" pitchFamily="2" charset="0"/>
                <a:ea typeface="Aptos" panose="020B0004020202020204" pitchFamily="34" charset="0"/>
                <a:cs typeface="Aptos" panose="020B0004020202020204" pitchFamily="34" charset="0"/>
              </a:rPr>
            </a:br>
            <a:r>
              <a:rPr lang="en-US" sz="2400" dirty="0">
                <a:latin typeface="Oswald SemiBold" panose="020F0502020204030204" pitchFamily="2" charset="0"/>
                <a:ea typeface="Aptos" panose="020B0004020202020204" pitchFamily="34" charset="0"/>
                <a:cs typeface="Aptos" panose="020B0004020202020204" pitchFamily="34" charset="0"/>
              </a:rPr>
              <a:t>Service agreements and Conditional approvals</a:t>
            </a:r>
            <a:endParaRPr lang="en-US" sz="2400" dirty="0">
              <a:latin typeface="Oswald SemiBold" panose="020F0502020204030204" pitchFamily="2" charset="0"/>
            </a:endParaRPr>
          </a:p>
        </p:txBody>
      </p:sp>
      <p:sp>
        <p:nvSpPr>
          <p:cNvPr id="4" name="Text Placeholder 3">
            <a:extLst>
              <a:ext uri="{FF2B5EF4-FFF2-40B4-BE49-F238E27FC236}">
                <a16:creationId xmlns:a16="http://schemas.microsoft.com/office/drawing/2014/main" id="{52DF6EE9-35F2-01AC-CEBD-9C1C5B33F611}"/>
              </a:ext>
            </a:extLst>
          </p:cNvPr>
          <p:cNvSpPr>
            <a:spLocks noGrp="1"/>
          </p:cNvSpPr>
          <p:nvPr>
            <p:ph type="body" sz="quarter" idx="11"/>
          </p:nvPr>
        </p:nvSpPr>
        <p:spPr>
          <a:xfrm>
            <a:off x="228600" y="1266941"/>
            <a:ext cx="11650904" cy="4772424"/>
          </a:xfrm>
        </p:spPr>
        <p:txBody>
          <a:bodyPr/>
          <a:lstStyle/>
          <a:p>
            <a:pPr marL="514350" indent="-514350">
              <a:buFont typeface="+mj-lt"/>
              <a:buAutoNum type="arabicPeriod" startAt="3"/>
            </a:pPr>
            <a:r>
              <a:rPr lang="en-US" sz="2800" dirty="0"/>
              <a:t>A clear and consistent standard is necessary for the Department to be able to provide the PHHPC with any requested advance screening and diligence </a:t>
            </a:r>
          </a:p>
          <a:p>
            <a:pPr marL="891540" lvl="1" indent="-457200">
              <a:buFont typeface="Wingdings" panose="05000000000000000000" pitchFamily="2" charset="2"/>
              <a:buChar char="Ø"/>
            </a:pPr>
            <a:r>
              <a:rPr lang="en-US" sz="2800" dirty="0"/>
              <a:t>What standards could be applied uniformly? </a:t>
            </a:r>
          </a:p>
          <a:p>
            <a:pPr marL="891540" lvl="1" indent="-457200">
              <a:buFont typeface="Wingdings" panose="05000000000000000000" pitchFamily="2" charset="2"/>
              <a:buChar char="Ø"/>
            </a:pPr>
            <a:r>
              <a:rPr lang="en-US" sz="2800" dirty="0"/>
              <a:t>What criteria are consistent flags for transactions of concern?</a:t>
            </a:r>
          </a:p>
          <a:p>
            <a:pPr marL="891540" lvl="1" indent="-457200">
              <a:buFont typeface="Wingdings" panose="05000000000000000000" pitchFamily="2" charset="2"/>
              <a:buChar char="Ø"/>
            </a:pPr>
            <a:r>
              <a:rPr lang="en-US" sz="2800" dirty="0"/>
              <a:t>How can criteria be set so that they do not inspire increasingly technical work-arounds?</a:t>
            </a:r>
          </a:p>
        </p:txBody>
      </p:sp>
    </p:spTree>
    <p:extLst>
      <p:ext uri="{BB962C8B-B14F-4D97-AF65-F5344CB8AC3E}">
        <p14:creationId xmlns:p14="http://schemas.microsoft.com/office/powerpoint/2010/main" val="135667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94026-18E0-1479-E0D2-07EE166D2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563C2-8063-67BF-6D3E-D25A1BF691EB}"/>
              </a:ext>
            </a:extLst>
          </p:cNvPr>
          <p:cNvSpPr>
            <a:spLocks noGrp="1"/>
          </p:cNvSpPr>
          <p:nvPr>
            <p:ph type="title"/>
          </p:nvPr>
        </p:nvSpPr>
        <p:spPr>
          <a:xfrm>
            <a:off x="0" y="327804"/>
            <a:ext cx="11823192" cy="586597"/>
          </a:xfrm>
        </p:spPr>
        <p:txBody>
          <a:bodyPr>
            <a:noAutofit/>
          </a:bodyPr>
          <a:lstStyle/>
          <a:p>
            <a:pPr algn="ctr"/>
            <a:r>
              <a:rPr lang="en-US" sz="3200"/>
              <a:t>Next Steps</a:t>
            </a:r>
          </a:p>
        </p:txBody>
      </p:sp>
      <p:sp>
        <p:nvSpPr>
          <p:cNvPr id="4" name="Text Placeholder 3">
            <a:extLst>
              <a:ext uri="{FF2B5EF4-FFF2-40B4-BE49-F238E27FC236}">
                <a16:creationId xmlns:a16="http://schemas.microsoft.com/office/drawing/2014/main" id="{262AF932-35BC-EBC8-DF40-2055A1C4383F}"/>
              </a:ext>
            </a:extLst>
          </p:cNvPr>
          <p:cNvSpPr>
            <a:spLocks noGrp="1"/>
          </p:cNvSpPr>
          <p:nvPr>
            <p:ph type="body" sz="quarter" idx="11"/>
          </p:nvPr>
        </p:nvSpPr>
        <p:spPr>
          <a:xfrm>
            <a:off x="293298" y="914401"/>
            <a:ext cx="11567008" cy="4950792"/>
          </a:xfrm>
        </p:spPr>
        <p:txBody>
          <a:bodyPr/>
          <a:lstStyle/>
          <a:p>
            <a:pPr defTabSz="914377">
              <a:lnSpc>
                <a:spcPct val="90000"/>
              </a:lnSpc>
              <a:spcBef>
                <a:spcPts val="1000"/>
              </a:spcBef>
              <a:spcAft>
                <a:spcPts val="0"/>
              </a:spcAft>
              <a:defRPr/>
            </a:pPr>
            <a:endParaRPr lang="en-US" sz="2000" kern="1200" dirty="0">
              <a:solidFill>
                <a:schemeClr val="tx1"/>
              </a:solidFill>
              <a:latin typeface="+mn-lt"/>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Today’s meeting concludes focus area discussion. </a:t>
            </a:r>
          </a:p>
          <a:p>
            <a:pPr marL="777240" lvl="1" indent="-342900"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The next meeting of the Ad Hoc Committee will be scheduled </a:t>
            </a:r>
            <a:r>
              <a:rPr lang="en-US" kern="1200">
                <a:solidFill>
                  <a:schemeClr val="tx1"/>
                </a:solidFill>
                <a:latin typeface="+mn-lt"/>
                <a:ea typeface="+mn-ea"/>
                <a:cs typeface="Arial" panose="020B0604020202020204" pitchFamily="34" charset="0"/>
              </a:rPr>
              <a:t>in late </a:t>
            </a:r>
            <a:r>
              <a:rPr lang="en-US" kern="1200" dirty="0">
                <a:solidFill>
                  <a:schemeClr val="tx1"/>
                </a:solidFill>
                <a:latin typeface="+mn-lt"/>
                <a:ea typeface="+mn-ea"/>
                <a:cs typeface="Arial" panose="020B0604020202020204" pitchFamily="34" charset="0"/>
              </a:rPr>
              <a:t>January 2026 and will be conducted over Zoom. </a:t>
            </a:r>
          </a:p>
          <a:p>
            <a:pPr marL="1234440" lvl="2"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Discussion on various recommendations to be considered by the Ad Hoc Committee members to consider.</a:t>
            </a:r>
          </a:p>
          <a:p>
            <a:pPr marL="1234440" lvl="2"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All interested stakeholders are strongly encouraged to submit comments and recommendations.</a:t>
            </a:r>
          </a:p>
          <a:p>
            <a:pPr marL="777240" lvl="1" defTabSz="914377">
              <a:lnSpc>
                <a:spcPct val="90000"/>
              </a:lnSpc>
              <a:spcBef>
                <a:spcPts val="1000"/>
              </a:spcBef>
              <a:spcAft>
                <a:spcPts val="0"/>
              </a:spcAft>
              <a:defRPr/>
            </a:pPr>
            <a:r>
              <a:rPr lang="en-US" kern="1200" dirty="0">
                <a:solidFill>
                  <a:schemeClr val="tx1"/>
                </a:solidFill>
                <a:latin typeface="+mn-lt"/>
                <a:ea typeface="+mn-ea"/>
                <a:cs typeface="Arial" panose="020B0604020202020204" pitchFamily="34" charset="0"/>
              </a:rPr>
              <a:t>The final recommendations of the Ad Hoc Committee for Nursing Home CON reviews will be presented during the full Public Health and Health Planning Council meeting scheduled February 19, 2026.</a:t>
            </a: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13078416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YSDOH Template 1.0, Fall 2024">
  <a:themeElements>
    <a:clrScheme name="NYSDOHBRAND.Draft2">
      <a:dk1>
        <a:srgbClr val="43285D"/>
      </a:dk1>
      <a:lt1>
        <a:srgbClr val="000000"/>
      </a:lt1>
      <a:dk2>
        <a:srgbClr val="FFFFFF"/>
      </a:dk2>
      <a:lt2>
        <a:srgbClr val="FFFFFF"/>
      </a:lt2>
      <a:accent1>
        <a:srgbClr val="43285D"/>
      </a:accent1>
      <a:accent2>
        <a:srgbClr val="8B7FA0"/>
      </a:accent2>
      <a:accent3>
        <a:srgbClr val="FACE00"/>
      </a:accent3>
      <a:accent4>
        <a:srgbClr val="62666A"/>
      </a:accent4>
      <a:accent5>
        <a:srgbClr val="D0D0CE"/>
      </a:accent5>
      <a:accent6>
        <a:srgbClr val="154973"/>
      </a:accent6>
      <a:hlink>
        <a:srgbClr val="8B7FA0"/>
      </a:hlink>
      <a:folHlink>
        <a:srgbClr val="43285D"/>
      </a:folHlink>
    </a:clrScheme>
    <a:fontScheme name="NYS DOH">
      <a:majorFont>
        <a:latin typeface="Oswa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YS_DOH" id="{5F59667C-6BAB-49F7-B30F-3DC48051AD95}" vid="{103CA3C4-E86B-4B43-B3EA-F46E34AE7069}"/>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8B4FA54E1D704FAACD252765981027" ma:contentTypeVersion="11" ma:contentTypeDescription="Create a new document." ma:contentTypeScope="" ma:versionID="b7e094801b55468e00c87fd089d50f5f">
  <xsd:schema xmlns:xsd="http://www.w3.org/2001/XMLSchema" xmlns:xs="http://www.w3.org/2001/XMLSchema" xmlns:p="http://schemas.microsoft.com/office/2006/metadata/properties" xmlns:ns2="a2ce9d1a-6304-4c87-8f75-261c0eac7d53" xmlns:ns3="890e9c21-b251-49b7-9079-548dd9a8bb22" targetNamespace="http://schemas.microsoft.com/office/2006/metadata/properties" ma:root="true" ma:fieldsID="a8a3c8ad48e97b6529ba87c576267acd" ns2:_="" ns3:_="">
    <xsd:import namespace="a2ce9d1a-6304-4c87-8f75-261c0eac7d53"/>
    <xsd:import namespace="890e9c21-b251-49b7-9079-548dd9a8bb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ce9d1a-6304-4c87-8f75-261c0eac7d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39e25b7-0a97-41c9-a156-d5f3062356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0e9c21-b251-49b7-9079-548dd9a8bb2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e722d18-1bcd-4e7b-be5a-c71a38af9469}" ma:internalName="TaxCatchAll" ma:showField="CatchAllData" ma:web="890e9c21-b251-49b7-9079-548dd9a8bb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90e9c21-b251-49b7-9079-548dd9a8bb22" xsi:nil="true"/>
    <lcf76f155ced4ddcb4097134ff3c332f xmlns="a2ce9d1a-6304-4c87-8f75-261c0eac7d5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B2336E-CA5F-44A5-8638-5DD22F5F4265}">
  <ds:schemaRefs>
    <ds:schemaRef ds:uri="890e9c21-b251-49b7-9079-548dd9a8bb22"/>
    <ds:schemaRef ds:uri="a2ce9d1a-6304-4c87-8f75-261c0eac7d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B049008-70CF-4A71-A8B5-2E5484CB15C0}">
  <ds:schemaRefs>
    <ds:schemaRef ds:uri="http://schemas.microsoft.com/sharepoint/v3/contenttype/forms"/>
  </ds:schemaRefs>
</ds:datastoreItem>
</file>

<file path=customXml/itemProps3.xml><?xml version="1.0" encoding="utf-8"?>
<ds:datastoreItem xmlns:ds="http://schemas.openxmlformats.org/officeDocument/2006/customXml" ds:itemID="{F2DB120F-7F49-4AE3-9EFC-2D7764EDE059}">
  <ds:schemaRefs>
    <ds:schemaRef ds:uri="http://schemas.microsoft.com/office/2006/documentManagement/types"/>
    <ds:schemaRef ds:uri="http://purl.org/dc/terms/"/>
    <ds:schemaRef ds:uri="a2ce9d1a-6304-4c87-8f75-261c0eac7d53"/>
    <ds:schemaRef ds:uri="890e9c21-b251-49b7-9079-548dd9a8bb22"/>
    <ds:schemaRef ds:uri="http://schemas.microsoft.com/office/infopath/2007/PartnerControls"/>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f46cb8ea-7900-4d10-8ceb-80e8c1c81ee7}" enabled="0" method="" siteId="{f46cb8ea-7900-4d10-8ceb-80e8c1c81ee7}" removed="1"/>
</clbl:labelList>
</file>

<file path=docProps/app.xml><?xml version="1.0" encoding="utf-8"?>
<Properties xmlns="http://schemas.openxmlformats.org/officeDocument/2006/extended-properties" xmlns:vt="http://schemas.openxmlformats.org/officeDocument/2006/docPropsVTypes">
  <Template>NYS_DOH_PowerPoint NYSBRAND 12.6.24 TEMPLATE</Template>
  <TotalTime>7383</TotalTime>
  <Words>704</Words>
  <Application>Microsoft Office PowerPoint</Application>
  <PresentationFormat>Widescreen</PresentationFormat>
  <Paragraphs>60</Paragraphs>
  <Slides>10</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8" baseType="lpstr">
      <vt:lpstr>Aptos</vt:lpstr>
      <vt:lpstr>Arial</vt:lpstr>
      <vt:lpstr>Oswald</vt:lpstr>
      <vt:lpstr>Oswald SemiBold</vt:lpstr>
      <vt:lpstr>Symbol</vt:lpstr>
      <vt:lpstr>Wingdings</vt:lpstr>
      <vt:lpstr>NYSDOH Template 1.0, Fall 2024</vt:lpstr>
      <vt:lpstr>think-cell Slide</vt:lpstr>
      <vt:lpstr>Nursing Home  Certificate of Need Ad Hoc Committee </vt:lpstr>
      <vt:lpstr>Ad Hoc Committee Focus Areas</vt:lpstr>
      <vt:lpstr>Focus Area #3 &amp; #4 Service agreements and Conditional approvals</vt:lpstr>
      <vt:lpstr>Focus Area #3 &amp; #4 Service agreements and Conditional approvals</vt:lpstr>
      <vt:lpstr>Focus Area #3 &amp; #4 Service agreements and Conditional approvals</vt:lpstr>
      <vt:lpstr>Focus Area #3 &amp; #4 Service agreements and Conditional approvals</vt:lpstr>
      <vt:lpstr>Focus Area #3 &amp; #4 Service agreements and Conditional approvals</vt:lpstr>
      <vt:lpstr>Focus Area #3 &amp; #4 Service agreements and Conditional approvals</vt:lpstr>
      <vt:lpstr>Next Steps</vt:lpstr>
      <vt:lpstr>PowerPoint Presentation</vt:lpstr>
    </vt:vector>
  </TitlesOfParts>
  <Manager>Kyle Kotary</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Tracy, Kathryn S (HEALTH)</dc:creator>
  <cp:keywords/>
  <dc:description/>
  <cp:lastModifiedBy>Leonard, Colleen M (HEALTH)</cp:lastModifiedBy>
  <cp:revision>27</cp:revision>
  <cp:lastPrinted>2026-01-07T17:15:01Z</cp:lastPrinted>
  <dcterms:created xsi:type="dcterms:W3CDTF">2024-12-06T19:14:22Z</dcterms:created>
  <dcterms:modified xsi:type="dcterms:W3CDTF">2026-01-07T17:15:38Z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0x010100BB8B4FA54E1D704FAACD252765981027</vt:lpwstr>
  </property>
  <property fmtid="{D5CDD505-2E9C-101B-9397-08002B2CF9AE}" pid="3" name="MediaServiceImageTags">
    <vt:lpwstr/>
  </property>
</Properties>
</file>