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9" r:id="rId5"/>
    <p:sldId id="291" r:id="rId6"/>
    <p:sldId id="305" r:id="rId7"/>
    <p:sldId id="301" r:id="rId8"/>
    <p:sldId id="289" r:id="rId9"/>
    <p:sldId id="292" r:id="rId10"/>
    <p:sldId id="264" r:id="rId11"/>
    <p:sldId id="274" r:id="rId12"/>
    <p:sldId id="266" r:id="rId13"/>
    <p:sldId id="271" r:id="rId14"/>
    <p:sldId id="293" r:id="rId15"/>
    <p:sldId id="279" r:id="rId16"/>
    <p:sldId id="302" r:id="rId17"/>
    <p:sldId id="294" r:id="rId18"/>
    <p:sldId id="295" r:id="rId19"/>
    <p:sldId id="296" r:id="rId20"/>
    <p:sldId id="286" r:id="rId21"/>
    <p:sldId id="288" r:id="rId22"/>
    <p:sldId id="269" r:id="rId23"/>
    <p:sldId id="283" r:id="rId24"/>
    <p:sldId id="297" r:id="rId25"/>
    <p:sldId id="273" r:id="rId26"/>
    <p:sldId id="298" r:id="rId27"/>
    <p:sldId id="304" r:id="rId28"/>
    <p:sldId id="299" r:id="rId29"/>
    <p:sldId id="300" r:id="rId30"/>
    <p:sldId id="263" r:id="rId31"/>
    <p:sldId id="258" r:id="rId3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09DCD-F016-45AB-BCFF-C54C68452576}">
          <p14:sldIdLst>
            <p14:sldId id="259"/>
            <p14:sldId id="291"/>
            <p14:sldId id="305"/>
            <p14:sldId id="301"/>
            <p14:sldId id="289"/>
            <p14:sldId id="292"/>
            <p14:sldId id="264"/>
            <p14:sldId id="274"/>
            <p14:sldId id="266"/>
            <p14:sldId id="271"/>
            <p14:sldId id="293"/>
            <p14:sldId id="279"/>
            <p14:sldId id="302"/>
            <p14:sldId id="294"/>
            <p14:sldId id="295"/>
            <p14:sldId id="296"/>
            <p14:sldId id="286"/>
            <p14:sldId id="288"/>
            <p14:sldId id="269"/>
            <p14:sldId id="283"/>
            <p14:sldId id="297"/>
            <p14:sldId id="273"/>
            <p14:sldId id="298"/>
            <p14:sldId id="304"/>
            <p14:sldId id="299"/>
            <p14:sldId id="300"/>
            <p14:sldId id="263"/>
            <p14:sldId id="258"/>
          </p14:sldIdLst>
        </p14:section>
        <p14:section name="Default Section" id="{4111EF10-892D-4C7D-B95D-3AC6D67159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3F0307-CCBD-C215-C7F4-A41F792E29F1}" name="Fredette, Michael (HEALTH)" initials="FM(" userId="S::Michael.Fredette3@health.ny.gov::0aef298a-81c7-4987-ba98-d74c1f34fdc4" providerId="AD"/>
  <p188:author id="{2FDD7613-1CC5-F6AB-835D-214702A56CFA}" name="Kennedy, Madeline (HEALTH)" initials="KM(" userId="S::madeline.kennedy@health.ny.gov::07ced25a-763b-4223-9e01-c797d5052b08" providerId="AD"/>
  <p188:author id="{EF13292A-182E-5061-DFBA-18F35CB847F1}" name="Montgomery, Susan (HEALTH)" initials="MS(" userId="S::Susan.Montgomery@health.ny.gov::b6138c80-4128-496b-ba5a-3aa74b136e81" providerId="AD"/>
  <p188:author id="{46DC447A-E45F-00F0-857A-B2CBB6FE5B68}" name="Karen Meier" initials="KM" userId="68fa050df5c23ac5" providerId="Windows Live"/>
  <p188:author id="{2BC64EA2-5E9C-2CB7-B70C-EDEBF0D404C2}" name="Davis, Angela (HEALTH)" initials="DA(" userId="S::Angela.Davis@health.ny.gov::9e2a3d45-1e52-406e-82b0-d26b2b695513" providerId="AD"/>
  <p188:author id="{64EB78E4-BD3A-EAC2-87D2-7EA7A0968545}" name="Kiernan, Dianne C (HEALTH)" initials="KDC(" userId="S::dianne.kiernan@health.ny.gov::993989e8-4ca2-449f-ab02-e4c28a510f9f" providerId="AD"/>
  <p188:author id="{96A0C0FC-9404-EB59-20AC-8D66254E480D}" name="Hoffman, Sarah (HEALTH)" initials="HS(" userId="S::sarah.hoffman@health.ny.gov::77ae0f25-1ed4-40e9-b4b2-332c203ed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6464"/>
    <a:srgbClr val="646666"/>
    <a:srgbClr val="002D73"/>
    <a:srgbClr val="553278"/>
    <a:srgbClr val="6F5091"/>
    <a:srgbClr val="503278"/>
    <a:srgbClr val="5A336F"/>
    <a:srgbClr val="76588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FCED5-250F-4418-AD15-65AE2075B830}" v="11" dt="2023-07-10T19:54:27.940"/>
    <p1510:client id="{6E9FA1DD-DEFD-45BC-AE45-5AC7C16E7C99}" v="11" dt="2023-07-10T19:25:58.606"/>
    <p1510:client id="{CA5365E7-9977-40B7-BCA7-D972B94E3963}" v="4" dt="2023-07-10T19:13:0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EA66B-8B1A-48EF-81E8-0F36F0E1207E}" type="doc">
      <dgm:prSet loTypeId="urn:microsoft.com/office/officeart/2005/8/layout/vProcess5" loCatId="process" qsTypeId="urn:microsoft.com/office/officeart/2005/8/quickstyle/simple2" qsCatId="simple" csTypeId="urn:microsoft.com/office/officeart/2005/8/colors/accent6_2" csCatId="accent6" phldr="1"/>
      <dgm:spPr/>
      <dgm:t>
        <a:bodyPr/>
        <a:lstStyle/>
        <a:p>
          <a:endParaRPr lang="en-US"/>
        </a:p>
      </dgm:t>
    </dgm:pt>
    <dgm:pt modelId="{7DA756DD-F712-490B-973C-D200B346F225}">
      <dgm:prSet/>
      <dgm:spPr>
        <a:solidFill>
          <a:srgbClr val="002060"/>
        </a:solidFill>
      </dgm:spPr>
      <dgm:t>
        <a:bodyPr/>
        <a:lstStyle/>
        <a:p>
          <a:r>
            <a:rPr lang="en-US" b="1">
              <a:latin typeface="+mn-lt"/>
              <a:cs typeface="Times New Roman" panose="02020603050405020304" pitchFamily="18" charset="0"/>
            </a:rPr>
            <a:t>Person-Centered Thinking </a:t>
          </a:r>
          <a:r>
            <a:rPr lang="en-US">
              <a:latin typeface="+mn-lt"/>
              <a:cs typeface="Times New Roman" panose="02020603050405020304" pitchFamily="18" charset="0"/>
            </a:rPr>
            <a:t>is a way of thinking that helps create the means and resources for a person to live a life that they value.</a:t>
          </a:r>
        </a:p>
      </dgm:t>
    </dgm:pt>
    <dgm:pt modelId="{80CE4A2C-BBB3-4976-AB0A-4E876B4E129F}" type="parTrans" cxnId="{FE00BC96-0B2A-4ED5-ADB5-6C278C7C8E7E}">
      <dgm:prSet/>
      <dgm:spPr/>
      <dgm:t>
        <a:bodyPr/>
        <a:lstStyle/>
        <a:p>
          <a:endParaRPr lang="en-US"/>
        </a:p>
      </dgm:t>
    </dgm:pt>
    <dgm:pt modelId="{F616E9F8-E057-4E78-A5BD-69503A68268D}" type="sibTrans" cxnId="{FE00BC96-0B2A-4ED5-ADB5-6C278C7C8E7E}">
      <dgm:prSet/>
      <dgm:spPr/>
      <dgm:t>
        <a:bodyPr/>
        <a:lstStyle/>
        <a:p>
          <a:endParaRPr lang="en-US"/>
        </a:p>
      </dgm:t>
    </dgm:pt>
    <dgm:pt modelId="{D2080725-020E-47AC-85AD-662609215C0E}">
      <dgm:prSet/>
      <dgm:spPr>
        <a:solidFill>
          <a:srgbClr val="002060"/>
        </a:solidFill>
      </dgm:spPr>
      <dgm:t>
        <a:bodyPr/>
        <a:lstStyle/>
        <a:p>
          <a:r>
            <a:rPr lang="en-US" b="1">
              <a:latin typeface="+mj-lt"/>
              <a:cs typeface="Times New Roman" panose="02020603050405020304" pitchFamily="18" charset="0"/>
            </a:rPr>
            <a:t>Person-Centered Planning </a:t>
          </a:r>
          <a:r>
            <a:rPr lang="en-US">
              <a:latin typeface="+mj-lt"/>
              <a:cs typeface="Times New Roman" panose="02020603050405020304" pitchFamily="18" charset="0"/>
            </a:rPr>
            <a:t>is a way to assist people needing HCBS services and supports to construct and describe what they want and need to bring purpose and meaning to their life.</a:t>
          </a:r>
        </a:p>
      </dgm:t>
    </dgm:pt>
    <dgm:pt modelId="{8083864B-D976-439D-843D-E0B7B1231233}" type="parTrans" cxnId="{91856786-0ADB-4C88-A7BB-C3BB8087F23A}">
      <dgm:prSet/>
      <dgm:spPr/>
      <dgm:t>
        <a:bodyPr/>
        <a:lstStyle/>
        <a:p>
          <a:endParaRPr lang="en-US"/>
        </a:p>
      </dgm:t>
    </dgm:pt>
    <dgm:pt modelId="{EA05CEEE-C079-4F74-9533-889B3E55012C}" type="sibTrans" cxnId="{91856786-0ADB-4C88-A7BB-C3BB8087F23A}">
      <dgm:prSet/>
      <dgm:spPr/>
      <dgm:t>
        <a:bodyPr/>
        <a:lstStyle/>
        <a:p>
          <a:endParaRPr lang="en-US"/>
        </a:p>
      </dgm:t>
    </dgm:pt>
    <dgm:pt modelId="{6494A7F3-79D7-4143-A1DD-E7320963CA10}">
      <dgm:prSet/>
      <dgm:spPr>
        <a:solidFill>
          <a:srgbClr val="002060"/>
        </a:solidFill>
      </dgm:spPr>
      <dgm:t>
        <a:bodyPr/>
        <a:lstStyle/>
        <a:p>
          <a:r>
            <a:rPr lang="en-US" b="1">
              <a:latin typeface="+mn-lt"/>
              <a:cs typeface="Times New Roman" panose="02020603050405020304" pitchFamily="18" charset="0"/>
            </a:rPr>
            <a:t>Person-Centered Practice </a:t>
          </a:r>
          <a:r>
            <a:rPr lang="en-US">
              <a:latin typeface="+mn-lt"/>
              <a:cs typeface="Times New Roman" panose="02020603050405020304" pitchFamily="18" charset="0"/>
            </a:rPr>
            <a:t>is the alignment of service resources that give people access to the full benefits of community living and ensure they receive services in a way that may help them achieve individual goals.</a:t>
          </a:r>
        </a:p>
      </dgm:t>
    </dgm:pt>
    <dgm:pt modelId="{AD36B311-3D43-4DE0-80CB-104F9BF01693}" type="parTrans" cxnId="{567F1A6B-F517-4CCE-896F-4B4C9303B1C2}">
      <dgm:prSet/>
      <dgm:spPr/>
      <dgm:t>
        <a:bodyPr/>
        <a:lstStyle/>
        <a:p>
          <a:endParaRPr lang="en-US"/>
        </a:p>
      </dgm:t>
    </dgm:pt>
    <dgm:pt modelId="{F9B86007-56BF-4435-842F-29286291780F}" type="sibTrans" cxnId="{567F1A6B-F517-4CCE-896F-4B4C9303B1C2}">
      <dgm:prSet/>
      <dgm:spPr/>
      <dgm:t>
        <a:bodyPr/>
        <a:lstStyle/>
        <a:p>
          <a:endParaRPr lang="en-US"/>
        </a:p>
      </dgm:t>
    </dgm:pt>
    <dgm:pt modelId="{A80557E3-A297-4241-935A-1DF6C7C9C237}" type="pres">
      <dgm:prSet presAssocID="{A45EA66B-8B1A-48EF-81E8-0F36F0E1207E}" presName="outerComposite" presStyleCnt="0">
        <dgm:presLayoutVars>
          <dgm:chMax val="5"/>
          <dgm:dir/>
          <dgm:resizeHandles val="exact"/>
        </dgm:presLayoutVars>
      </dgm:prSet>
      <dgm:spPr/>
    </dgm:pt>
    <dgm:pt modelId="{6A8A6500-E95E-40DA-90DB-5E089614A666}" type="pres">
      <dgm:prSet presAssocID="{A45EA66B-8B1A-48EF-81E8-0F36F0E1207E}" presName="dummyMaxCanvas" presStyleCnt="0">
        <dgm:presLayoutVars/>
      </dgm:prSet>
      <dgm:spPr/>
    </dgm:pt>
    <dgm:pt modelId="{AAB869F5-5737-447E-A487-E5389930D45E}" type="pres">
      <dgm:prSet presAssocID="{A45EA66B-8B1A-48EF-81E8-0F36F0E1207E}" presName="ThreeNodes_1" presStyleLbl="node1" presStyleIdx="0" presStyleCnt="3">
        <dgm:presLayoutVars>
          <dgm:bulletEnabled val="1"/>
        </dgm:presLayoutVars>
      </dgm:prSet>
      <dgm:spPr/>
    </dgm:pt>
    <dgm:pt modelId="{CC00E39B-B648-48B1-92C8-0E5E0393CE71}" type="pres">
      <dgm:prSet presAssocID="{A45EA66B-8B1A-48EF-81E8-0F36F0E1207E}" presName="ThreeNodes_2" presStyleLbl="node1" presStyleIdx="1" presStyleCnt="3">
        <dgm:presLayoutVars>
          <dgm:bulletEnabled val="1"/>
        </dgm:presLayoutVars>
      </dgm:prSet>
      <dgm:spPr/>
    </dgm:pt>
    <dgm:pt modelId="{27FB008E-B24F-4CD9-8922-13AEDAEAB78E}" type="pres">
      <dgm:prSet presAssocID="{A45EA66B-8B1A-48EF-81E8-0F36F0E1207E}" presName="ThreeNodes_3" presStyleLbl="node1" presStyleIdx="2" presStyleCnt="3">
        <dgm:presLayoutVars>
          <dgm:bulletEnabled val="1"/>
        </dgm:presLayoutVars>
      </dgm:prSet>
      <dgm:spPr/>
    </dgm:pt>
    <dgm:pt modelId="{456D070D-5386-4BFC-9AC8-823264697048}" type="pres">
      <dgm:prSet presAssocID="{A45EA66B-8B1A-48EF-81E8-0F36F0E1207E}" presName="ThreeConn_1-2" presStyleLbl="fgAccFollowNode1" presStyleIdx="0" presStyleCnt="2">
        <dgm:presLayoutVars>
          <dgm:bulletEnabled val="1"/>
        </dgm:presLayoutVars>
      </dgm:prSet>
      <dgm:spPr/>
    </dgm:pt>
    <dgm:pt modelId="{B76B869A-77FF-4C05-B214-E66E5BF1FAC5}" type="pres">
      <dgm:prSet presAssocID="{A45EA66B-8B1A-48EF-81E8-0F36F0E1207E}" presName="ThreeConn_2-3" presStyleLbl="fgAccFollowNode1" presStyleIdx="1" presStyleCnt="2">
        <dgm:presLayoutVars>
          <dgm:bulletEnabled val="1"/>
        </dgm:presLayoutVars>
      </dgm:prSet>
      <dgm:spPr/>
    </dgm:pt>
    <dgm:pt modelId="{DAE5CD2E-441F-464D-A5D5-1F197DAC170A}" type="pres">
      <dgm:prSet presAssocID="{A45EA66B-8B1A-48EF-81E8-0F36F0E1207E}" presName="ThreeNodes_1_text" presStyleLbl="node1" presStyleIdx="2" presStyleCnt="3">
        <dgm:presLayoutVars>
          <dgm:bulletEnabled val="1"/>
        </dgm:presLayoutVars>
      </dgm:prSet>
      <dgm:spPr/>
    </dgm:pt>
    <dgm:pt modelId="{50F371F4-D9F9-4087-A1C5-24EA72AB4D4C}" type="pres">
      <dgm:prSet presAssocID="{A45EA66B-8B1A-48EF-81E8-0F36F0E1207E}" presName="ThreeNodes_2_text" presStyleLbl="node1" presStyleIdx="2" presStyleCnt="3">
        <dgm:presLayoutVars>
          <dgm:bulletEnabled val="1"/>
        </dgm:presLayoutVars>
      </dgm:prSet>
      <dgm:spPr/>
    </dgm:pt>
    <dgm:pt modelId="{987AF047-3923-40AC-A27E-2A327926520F}" type="pres">
      <dgm:prSet presAssocID="{A45EA66B-8B1A-48EF-81E8-0F36F0E1207E}" presName="ThreeNodes_3_text" presStyleLbl="node1" presStyleIdx="2" presStyleCnt="3">
        <dgm:presLayoutVars>
          <dgm:bulletEnabled val="1"/>
        </dgm:presLayoutVars>
      </dgm:prSet>
      <dgm:spPr/>
    </dgm:pt>
  </dgm:ptLst>
  <dgm:cxnLst>
    <dgm:cxn modelId="{3161DA19-BBBD-44C9-9C42-FE893D9B6C7C}" type="presOf" srcId="{D2080725-020E-47AC-85AD-662609215C0E}" destId="{CC00E39B-B648-48B1-92C8-0E5E0393CE71}" srcOrd="0" destOrd="0" presId="urn:microsoft.com/office/officeart/2005/8/layout/vProcess5"/>
    <dgm:cxn modelId="{094DD31F-A8BC-4BD8-A024-FDD8324AEBD3}" type="presOf" srcId="{A45EA66B-8B1A-48EF-81E8-0F36F0E1207E}" destId="{A80557E3-A297-4241-935A-1DF6C7C9C237}" srcOrd="0" destOrd="0" presId="urn:microsoft.com/office/officeart/2005/8/layout/vProcess5"/>
    <dgm:cxn modelId="{A3910036-88C0-400F-B4C1-77C4E283484C}" type="presOf" srcId="{F616E9F8-E057-4E78-A5BD-69503A68268D}" destId="{456D070D-5386-4BFC-9AC8-823264697048}" srcOrd="0" destOrd="0" presId="urn:microsoft.com/office/officeart/2005/8/layout/vProcess5"/>
    <dgm:cxn modelId="{567F1A6B-F517-4CCE-896F-4B4C9303B1C2}" srcId="{A45EA66B-8B1A-48EF-81E8-0F36F0E1207E}" destId="{6494A7F3-79D7-4143-A1DD-E7320963CA10}" srcOrd="2" destOrd="0" parTransId="{AD36B311-3D43-4DE0-80CB-104F9BF01693}" sibTransId="{F9B86007-56BF-4435-842F-29286291780F}"/>
    <dgm:cxn modelId="{D26B7F70-A36A-4015-B4FF-E21AF1E1046C}" type="presOf" srcId="{D2080725-020E-47AC-85AD-662609215C0E}" destId="{50F371F4-D9F9-4087-A1C5-24EA72AB4D4C}" srcOrd="1" destOrd="0" presId="urn:microsoft.com/office/officeart/2005/8/layout/vProcess5"/>
    <dgm:cxn modelId="{0751C150-B33B-4B30-B6F0-ACB6A5F3AC38}" type="presOf" srcId="{EA05CEEE-C079-4F74-9533-889B3E55012C}" destId="{B76B869A-77FF-4C05-B214-E66E5BF1FAC5}" srcOrd="0" destOrd="0" presId="urn:microsoft.com/office/officeart/2005/8/layout/vProcess5"/>
    <dgm:cxn modelId="{5A7AAA7B-CBB4-4103-96A1-A9E3694BA981}" type="presOf" srcId="{7DA756DD-F712-490B-973C-D200B346F225}" destId="{DAE5CD2E-441F-464D-A5D5-1F197DAC170A}" srcOrd="1" destOrd="0" presId="urn:microsoft.com/office/officeart/2005/8/layout/vProcess5"/>
    <dgm:cxn modelId="{91856786-0ADB-4C88-A7BB-C3BB8087F23A}" srcId="{A45EA66B-8B1A-48EF-81E8-0F36F0E1207E}" destId="{D2080725-020E-47AC-85AD-662609215C0E}" srcOrd="1" destOrd="0" parTransId="{8083864B-D976-439D-843D-E0B7B1231233}" sibTransId="{EA05CEEE-C079-4F74-9533-889B3E55012C}"/>
    <dgm:cxn modelId="{FE00BC96-0B2A-4ED5-ADB5-6C278C7C8E7E}" srcId="{A45EA66B-8B1A-48EF-81E8-0F36F0E1207E}" destId="{7DA756DD-F712-490B-973C-D200B346F225}" srcOrd="0" destOrd="0" parTransId="{80CE4A2C-BBB3-4976-AB0A-4E876B4E129F}" sibTransId="{F616E9F8-E057-4E78-A5BD-69503A68268D}"/>
    <dgm:cxn modelId="{979591A9-4FD3-4826-A080-DB59DD5891EA}" type="presOf" srcId="{6494A7F3-79D7-4143-A1DD-E7320963CA10}" destId="{987AF047-3923-40AC-A27E-2A327926520F}" srcOrd="1" destOrd="0" presId="urn:microsoft.com/office/officeart/2005/8/layout/vProcess5"/>
    <dgm:cxn modelId="{E8AB7BBE-E19E-46BD-AB5F-54D7095ECB2C}" type="presOf" srcId="{6494A7F3-79D7-4143-A1DD-E7320963CA10}" destId="{27FB008E-B24F-4CD9-8922-13AEDAEAB78E}" srcOrd="0" destOrd="0" presId="urn:microsoft.com/office/officeart/2005/8/layout/vProcess5"/>
    <dgm:cxn modelId="{2CB063C4-21E4-41F9-B776-1BF09E4E9F86}" type="presOf" srcId="{7DA756DD-F712-490B-973C-D200B346F225}" destId="{AAB869F5-5737-447E-A487-E5389930D45E}" srcOrd="0" destOrd="0" presId="urn:microsoft.com/office/officeart/2005/8/layout/vProcess5"/>
    <dgm:cxn modelId="{833EA548-D157-49EA-BCB9-3A9A05265425}" type="presParOf" srcId="{A80557E3-A297-4241-935A-1DF6C7C9C237}" destId="{6A8A6500-E95E-40DA-90DB-5E089614A666}" srcOrd="0" destOrd="0" presId="urn:microsoft.com/office/officeart/2005/8/layout/vProcess5"/>
    <dgm:cxn modelId="{0619B3D0-F049-43FD-B50B-CCB4D3350B65}" type="presParOf" srcId="{A80557E3-A297-4241-935A-1DF6C7C9C237}" destId="{AAB869F5-5737-447E-A487-E5389930D45E}" srcOrd="1" destOrd="0" presId="urn:microsoft.com/office/officeart/2005/8/layout/vProcess5"/>
    <dgm:cxn modelId="{7155D9A7-90F2-4C46-9EC2-B2A6021D9DBE}" type="presParOf" srcId="{A80557E3-A297-4241-935A-1DF6C7C9C237}" destId="{CC00E39B-B648-48B1-92C8-0E5E0393CE71}" srcOrd="2" destOrd="0" presId="urn:microsoft.com/office/officeart/2005/8/layout/vProcess5"/>
    <dgm:cxn modelId="{7D1DE3FC-B2EB-4C3F-80C9-4C2EAA63BFB7}" type="presParOf" srcId="{A80557E3-A297-4241-935A-1DF6C7C9C237}" destId="{27FB008E-B24F-4CD9-8922-13AEDAEAB78E}" srcOrd="3" destOrd="0" presId="urn:microsoft.com/office/officeart/2005/8/layout/vProcess5"/>
    <dgm:cxn modelId="{1D293AA6-B6E4-48E0-99BE-D8E2CB0F11E3}" type="presParOf" srcId="{A80557E3-A297-4241-935A-1DF6C7C9C237}" destId="{456D070D-5386-4BFC-9AC8-823264697048}" srcOrd="4" destOrd="0" presId="urn:microsoft.com/office/officeart/2005/8/layout/vProcess5"/>
    <dgm:cxn modelId="{866F9B33-1F25-4327-9F1F-9D6074E6D74F}" type="presParOf" srcId="{A80557E3-A297-4241-935A-1DF6C7C9C237}" destId="{B76B869A-77FF-4C05-B214-E66E5BF1FAC5}" srcOrd="5" destOrd="0" presId="urn:microsoft.com/office/officeart/2005/8/layout/vProcess5"/>
    <dgm:cxn modelId="{CF136209-6521-4519-9366-ECE169FEB6E7}" type="presParOf" srcId="{A80557E3-A297-4241-935A-1DF6C7C9C237}" destId="{DAE5CD2E-441F-464D-A5D5-1F197DAC170A}" srcOrd="6" destOrd="0" presId="urn:microsoft.com/office/officeart/2005/8/layout/vProcess5"/>
    <dgm:cxn modelId="{A6EC8589-8311-4AD4-A61B-0F0179034E90}" type="presParOf" srcId="{A80557E3-A297-4241-935A-1DF6C7C9C237}" destId="{50F371F4-D9F9-4087-A1C5-24EA72AB4D4C}" srcOrd="7" destOrd="0" presId="urn:microsoft.com/office/officeart/2005/8/layout/vProcess5"/>
    <dgm:cxn modelId="{0FC079C4-66CC-4747-AC67-6F531CA010FD}" type="presParOf" srcId="{A80557E3-A297-4241-935A-1DF6C7C9C237}" destId="{987AF047-3923-40AC-A27E-2A327926520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69F5-5737-447E-A487-E5389930D45E}">
      <dsp:nvSpPr>
        <dsp:cNvPr id="0" name=""/>
        <dsp:cNvSpPr/>
      </dsp:nvSpPr>
      <dsp:spPr>
        <a:xfrm>
          <a:off x="0" y="0"/>
          <a:ext cx="4122251" cy="1153440"/>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latin typeface="+mn-lt"/>
              <a:cs typeface="Times New Roman" panose="02020603050405020304" pitchFamily="18" charset="0"/>
            </a:rPr>
            <a:t>Person-Centered Thinking </a:t>
          </a:r>
          <a:r>
            <a:rPr lang="en-US" sz="1200" kern="1200">
              <a:latin typeface="+mn-lt"/>
              <a:cs typeface="Times New Roman" panose="02020603050405020304" pitchFamily="18" charset="0"/>
            </a:rPr>
            <a:t>is a way of thinking that helps create the means and resources for a person to live a life that they value.</a:t>
          </a:r>
        </a:p>
      </dsp:txBody>
      <dsp:txXfrm>
        <a:off x="33783" y="33783"/>
        <a:ext cx="2877600" cy="1085874"/>
      </dsp:txXfrm>
    </dsp:sp>
    <dsp:sp modelId="{CC00E39B-B648-48B1-92C8-0E5E0393CE71}">
      <dsp:nvSpPr>
        <dsp:cNvPr id="0" name=""/>
        <dsp:cNvSpPr/>
      </dsp:nvSpPr>
      <dsp:spPr>
        <a:xfrm>
          <a:off x="363728" y="1345679"/>
          <a:ext cx="4122251" cy="1153440"/>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latin typeface="+mj-lt"/>
              <a:cs typeface="Times New Roman" panose="02020603050405020304" pitchFamily="18" charset="0"/>
            </a:rPr>
            <a:t>Person-Centered Planning </a:t>
          </a:r>
          <a:r>
            <a:rPr lang="en-US" sz="1200" kern="1200">
              <a:latin typeface="+mj-lt"/>
              <a:cs typeface="Times New Roman" panose="02020603050405020304" pitchFamily="18" charset="0"/>
            </a:rPr>
            <a:t>is a way to assist people needing HCBS services and supports to construct and describe what they want and need to bring purpose and meaning to their life.</a:t>
          </a:r>
        </a:p>
      </dsp:txBody>
      <dsp:txXfrm>
        <a:off x="397511" y="1379462"/>
        <a:ext cx="2941221" cy="1085874"/>
      </dsp:txXfrm>
    </dsp:sp>
    <dsp:sp modelId="{27FB008E-B24F-4CD9-8922-13AEDAEAB78E}">
      <dsp:nvSpPr>
        <dsp:cNvPr id="0" name=""/>
        <dsp:cNvSpPr/>
      </dsp:nvSpPr>
      <dsp:spPr>
        <a:xfrm>
          <a:off x="727456" y="2691359"/>
          <a:ext cx="4122251" cy="1153440"/>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latin typeface="+mn-lt"/>
              <a:cs typeface="Times New Roman" panose="02020603050405020304" pitchFamily="18" charset="0"/>
            </a:rPr>
            <a:t>Person-Centered Practice </a:t>
          </a:r>
          <a:r>
            <a:rPr lang="en-US" sz="1200" kern="1200">
              <a:latin typeface="+mn-lt"/>
              <a:cs typeface="Times New Roman" panose="02020603050405020304" pitchFamily="18" charset="0"/>
            </a:rPr>
            <a:t>is the alignment of service resources that give people access to the full benefits of community living and ensure they receive services in a way that may help them achieve individual goals.</a:t>
          </a:r>
        </a:p>
      </dsp:txBody>
      <dsp:txXfrm>
        <a:off x="761239" y="2725142"/>
        <a:ext cx="2941221" cy="1085874"/>
      </dsp:txXfrm>
    </dsp:sp>
    <dsp:sp modelId="{456D070D-5386-4BFC-9AC8-823264697048}">
      <dsp:nvSpPr>
        <dsp:cNvPr id="0" name=""/>
        <dsp:cNvSpPr/>
      </dsp:nvSpPr>
      <dsp:spPr>
        <a:xfrm>
          <a:off x="3372515" y="874692"/>
          <a:ext cx="749736" cy="74973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541206" y="874692"/>
        <a:ext cx="412354" cy="564176"/>
      </dsp:txXfrm>
    </dsp:sp>
    <dsp:sp modelId="{B76B869A-77FF-4C05-B214-E66E5BF1FAC5}">
      <dsp:nvSpPr>
        <dsp:cNvPr id="0" name=""/>
        <dsp:cNvSpPr/>
      </dsp:nvSpPr>
      <dsp:spPr>
        <a:xfrm>
          <a:off x="3736243" y="2212682"/>
          <a:ext cx="749736" cy="74973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904934" y="2212682"/>
        <a:ext cx="412354" cy="5641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5BDC46-4331-454D-B6DA-CC87CCD14DB5}" type="datetimeFigureOut">
              <a:rPr lang="en-US" smtClean="0"/>
              <a:t>6/7/2024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6616D-76C2-4BB5-80C8-760DA70EA0A8}" type="slidenum">
              <a:rPr lang="en-US" smtClean="0"/>
              <a:t>‹#›</a:t>
            </a:fld>
            <a:endParaRPr lang="en-US"/>
          </a:p>
        </p:txBody>
      </p:sp>
    </p:spTree>
    <p:extLst>
      <p:ext uri="{BB962C8B-B14F-4D97-AF65-F5344CB8AC3E}">
        <p14:creationId xmlns:p14="http://schemas.microsoft.com/office/powerpoint/2010/main" val="225955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D0D76-27B4-4C7C-A83A-6CA631507FE4}"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2E723-F28B-403D-A8B9-069F86F64F01}" type="slidenum">
              <a:rPr lang="en-US" smtClean="0"/>
              <a:t>‹#›</a:t>
            </a:fld>
            <a:endParaRPr lang="en-US"/>
          </a:p>
        </p:txBody>
      </p:sp>
    </p:spTree>
    <p:extLst>
      <p:ext uri="{BB962C8B-B14F-4D97-AF65-F5344CB8AC3E}">
        <p14:creationId xmlns:p14="http://schemas.microsoft.com/office/powerpoint/2010/main" val="182569261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a:t>
            </a:fld>
            <a:endParaRPr lang="en-US"/>
          </a:p>
        </p:txBody>
      </p:sp>
    </p:spTree>
    <p:extLst>
      <p:ext uri="{BB962C8B-B14F-4D97-AF65-F5344CB8AC3E}">
        <p14:creationId xmlns:p14="http://schemas.microsoft.com/office/powerpoint/2010/main" val="390052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reasons we released revised guidance and the template is because the State’s transition period under the HCBS rule to ensue that settings in which people in receipt of HCBS live and/or receive services comply with the standards outlined in the rule </a:t>
            </a:r>
            <a:r>
              <a:rPr lang="en-US" b="1"/>
              <a:t>is over</a:t>
            </a:r>
            <a:r>
              <a:rPr lang="en-US"/>
              <a:t>.  </a:t>
            </a:r>
            <a:r>
              <a:rPr lang="en-US" b="1"/>
              <a:t>As of </a:t>
            </a:r>
            <a:r>
              <a:rPr lang="en-US"/>
              <a:t>March 17, 2023 all such settings must be compliant unless they are covered by a Statewide Corrective Action Plan approved by CMS.  The CAP applies to very few settings, specifically Adult Day Health Care, Social Adult Day Care, </a:t>
            </a:r>
            <a:r>
              <a:rPr lang="en-US" b="1"/>
              <a:t>Adult Care Facilities and certain programs </a:t>
            </a:r>
            <a:r>
              <a:rPr lang="en-US"/>
              <a:t>authorized by the Office for People with Development Disabilities (OPWDD).  In New York, we use the PCSP to make sure that all the standards are met and that any modification </a:t>
            </a:r>
            <a:r>
              <a:rPr lang="en-US" b="1"/>
              <a:t>to the additional standards which we will talk about, </a:t>
            </a:r>
            <a:r>
              <a:rPr lang="en-US"/>
              <a:t>that may be appropriate for specific individuals in specific situations are documented.  This is also a primary tool in monitoring ongoing compliance and quality assurance.</a:t>
            </a:r>
          </a:p>
        </p:txBody>
      </p:sp>
      <p:sp>
        <p:nvSpPr>
          <p:cNvPr id="4" name="Slide Number Placeholder 3"/>
          <p:cNvSpPr>
            <a:spLocks noGrp="1"/>
          </p:cNvSpPr>
          <p:nvPr>
            <p:ph type="sldNum" sz="quarter" idx="5"/>
          </p:nvPr>
        </p:nvSpPr>
        <p:spPr/>
        <p:txBody>
          <a:bodyPr/>
          <a:lstStyle/>
          <a:p>
            <a:fld id="{8592E723-F28B-403D-A8B9-069F86F64F01}" type="slidenum">
              <a:rPr lang="en-US" smtClean="0"/>
              <a:t>12</a:t>
            </a:fld>
            <a:endParaRPr lang="en-US"/>
          </a:p>
        </p:txBody>
      </p:sp>
    </p:spTree>
    <p:extLst>
      <p:ext uri="{BB962C8B-B14F-4D97-AF65-F5344CB8AC3E}">
        <p14:creationId xmlns:p14="http://schemas.microsoft.com/office/powerpoint/2010/main" val="85218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14</a:t>
            </a:fld>
            <a:endParaRPr lang="en-US"/>
          </a:p>
        </p:txBody>
      </p:sp>
    </p:spTree>
    <p:extLst>
      <p:ext uri="{BB962C8B-B14F-4D97-AF65-F5344CB8AC3E}">
        <p14:creationId xmlns:p14="http://schemas.microsoft.com/office/powerpoint/2010/main" val="215699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Exactly a provider owned setting means that the provider can select who can live there based on admission/retention standards, like an ACF or a certified setting owned by an OPWDD provider. A provider controlled setting may not be as obvious but the landlord controls who can provide services in the setting (contractually or otherwise).</a:t>
            </a:r>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16</a:t>
            </a:fld>
            <a:endParaRPr lang="en-US"/>
          </a:p>
        </p:txBody>
      </p:sp>
    </p:spTree>
    <p:extLst>
      <p:ext uri="{BB962C8B-B14F-4D97-AF65-F5344CB8AC3E}">
        <p14:creationId xmlns:p14="http://schemas.microsoft.com/office/powerpoint/2010/main" val="424863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 to ensuring that people appreciate the rights they have. . .</a:t>
            </a:r>
          </a:p>
          <a:p>
            <a:endParaRPr lang="en-US"/>
          </a:p>
          <a:p>
            <a:r>
              <a:rPr lang="en-US"/>
              <a:t>Applies to private homes, as well</a:t>
            </a:r>
          </a:p>
          <a:p>
            <a:endParaRPr lang="en-US"/>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As with assessments, the expectation is that a conversation is held between the care manager and the participant and details about their living arrangement are shared. This may take place in an interview like context in which the care manager asks where the person lives, if they are happy with this option, if they feel they can do what they like to do in their home, come and go as they please, see who they want when they want to, etc. . .</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17</a:t>
            </a:fld>
            <a:endParaRPr lang="en-US"/>
          </a:p>
        </p:txBody>
      </p:sp>
    </p:spTree>
    <p:extLst>
      <p:ext uri="{BB962C8B-B14F-4D97-AF65-F5344CB8AC3E}">
        <p14:creationId xmlns:p14="http://schemas.microsoft.com/office/powerpoint/2010/main" val="91236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 to ensuring that people appreciate the rights they have. .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30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19</a:t>
            </a:fld>
            <a:endParaRPr lang="en-US"/>
          </a:p>
        </p:txBody>
      </p:sp>
    </p:spTree>
    <p:extLst>
      <p:ext uri="{BB962C8B-B14F-4D97-AF65-F5344CB8AC3E}">
        <p14:creationId xmlns:p14="http://schemas.microsoft.com/office/powerpoint/2010/main" val="130574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a:solidFill>
                  <a:schemeClr val="tx1"/>
                </a:solidFill>
                <a:cs typeface="Times New Roman" panose="02020603050405020304" pitchFamily="18" charset="0"/>
              </a:rPr>
              <a:t>Supported by a specific assessed need:  Jaime has trouble keeping her blood sugar under control which leads to difficulties managing her diabetes.</a:t>
            </a:r>
          </a:p>
          <a:p>
            <a:r>
              <a:rPr lang="en-US" sz="2600">
                <a:solidFill>
                  <a:schemeClr val="tx1"/>
                </a:solidFill>
                <a:cs typeface="Times New Roman" panose="02020603050405020304" pitchFamily="18" charset="0"/>
              </a:rPr>
              <a:t>Justified in the PCSP and must:</a:t>
            </a:r>
          </a:p>
          <a:p>
            <a:pPr lvl="1"/>
            <a:r>
              <a:rPr lang="en-US" sz="2600">
                <a:solidFill>
                  <a:schemeClr val="tx1"/>
                </a:solidFill>
                <a:cs typeface="Times New Roman" panose="02020603050405020304" pitchFamily="18" charset="0"/>
              </a:rPr>
              <a:t>Follow positive interventions and supports used prior to any modifications Staff tried counseling Jaime about smarter snack choices</a:t>
            </a:r>
          </a:p>
          <a:p>
            <a:pPr lvl="1"/>
            <a:r>
              <a:rPr lang="en-US" sz="2600">
                <a:solidFill>
                  <a:schemeClr val="tx1"/>
                </a:solidFill>
                <a:cs typeface="Times New Roman" panose="02020603050405020304" pitchFamily="18" charset="0"/>
              </a:rPr>
              <a:t>Use less intrusive methods of meeting the need that were tried and did not work  Staff helped Jaime find appropriate snacks</a:t>
            </a:r>
          </a:p>
          <a:p>
            <a:pPr lvl="1"/>
            <a:r>
              <a:rPr lang="en-US" sz="2600">
                <a:solidFill>
                  <a:schemeClr val="tx1"/>
                </a:solidFill>
                <a:cs typeface="Times New Roman" panose="02020603050405020304" pitchFamily="18" charset="0"/>
              </a:rPr>
              <a:t>Come with a clear description of the condition that is directly proportionate to the specified need  Rather than prohibiting snacks, Jaime was able to make smarter choices with staff assistance</a:t>
            </a:r>
          </a:p>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21</a:t>
            </a:fld>
            <a:endParaRPr lang="en-US"/>
          </a:p>
        </p:txBody>
      </p:sp>
    </p:spTree>
    <p:extLst>
      <p:ext uri="{BB962C8B-B14F-4D97-AF65-F5344CB8AC3E}">
        <p14:creationId xmlns:p14="http://schemas.microsoft.com/office/powerpoint/2010/main" val="41792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22</a:t>
            </a:fld>
            <a:endParaRPr lang="en-US"/>
          </a:p>
        </p:txBody>
      </p:sp>
    </p:spTree>
    <p:extLst>
      <p:ext uri="{BB962C8B-B14F-4D97-AF65-F5344CB8AC3E}">
        <p14:creationId xmlns:p14="http://schemas.microsoft.com/office/powerpoint/2010/main" val="192503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page number and included features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25</a:t>
            </a:fld>
            <a:endParaRPr lang="en-US"/>
          </a:p>
        </p:txBody>
      </p:sp>
    </p:spTree>
    <p:extLst>
      <p:ext uri="{BB962C8B-B14F-4D97-AF65-F5344CB8AC3E}">
        <p14:creationId xmlns:p14="http://schemas.microsoft.com/office/powerpoint/2010/main" val="400548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 Centered Service Planning isn’t new.  Everyone listening to this webinar has an idea of what person centered planning is and believes that they or their organization is doing it and has been doing it for years.  The Home and Community Based Services Final Rule published by CMS in 2014 and many other regulations and guidance documents published since lean heavily on the importance of robust person centered service planning to ensure that services are delivered in a manner that gives the recipients the power to direct those services to advance their strengths, preferences and goals in meeting their needs to be as independent as possible and as integrated into the greater community as they desire.  We’ve come a long way in offering home and community based services.  This focus is to make sure that we don’t just provide services in recipients’ homes rather than in an institution, but that they can realize the full benefit of being in the community.</a:t>
            </a:r>
          </a:p>
          <a:p>
            <a:endParaRPr lang="en-US"/>
          </a:p>
          <a:p>
            <a:r>
              <a:rPr lang="en-US"/>
              <a:t>Now that the rule has been out there for over eight years, CMS is very serious about monitoring how states are complying with the requirements.  Remember the rule went into effect immediately for all but two aspects:  settings and modifications in provider owned and controlled settings.  So, while we’ve updated our contracts and sent out guidance and messaged to plans, districts and providers that there are more robust person-centered service plan requirements, we’re here today to make sure those guidance materials are clear, that the revised template is required at least in content, and that it is a key tool the state will be using in many contexts to monitor ongoing compliance and Quality Assurance. </a:t>
            </a:r>
          </a:p>
        </p:txBody>
      </p:sp>
      <p:sp>
        <p:nvSpPr>
          <p:cNvPr id="4" name="Slide Number Placeholder 3"/>
          <p:cNvSpPr>
            <a:spLocks noGrp="1"/>
          </p:cNvSpPr>
          <p:nvPr>
            <p:ph type="sldNum" sz="quarter" idx="5"/>
          </p:nvPr>
        </p:nvSpPr>
        <p:spPr/>
        <p:txBody>
          <a:bodyPr/>
          <a:lstStyle/>
          <a:p>
            <a:fld id="{8592E723-F28B-403D-A8B9-069F86F64F01}" type="slidenum">
              <a:rPr lang="en-US" smtClean="0"/>
              <a:t>2</a:t>
            </a:fld>
            <a:endParaRPr lang="en-US"/>
          </a:p>
        </p:txBody>
      </p:sp>
    </p:spTree>
    <p:extLst>
      <p:ext uri="{BB962C8B-B14F-4D97-AF65-F5344CB8AC3E}">
        <p14:creationId xmlns:p14="http://schemas.microsoft.com/office/powerpoint/2010/main" val="2656223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solidFill>
                  <a:schemeClr val="tx1"/>
                </a:solidFill>
                <a:latin typeface="Times New Roman" panose="02020603050405020304" pitchFamily="18" charset="0"/>
                <a:cs typeface="Times New Roman" panose="02020603050405020304" pitchFamily="18" charset="0"/>
              </a:rPr>
              <a:t>Our</a:t>
            </a:r>
            <a:r>
              <a:rPr lang="en-US" sz="1200" b="1">
                <a:solidFill>
                  <a:schemeClr val="tx1"/>
                </a:solidFill>
                <a:latin typeface="Times New Roman" panose="02020603050405020304" pitchFamily="18" charset="0"/>
                <a:cs typeface="Times New Roman" panose="02020603050405020304" pitchFamily="18" charset="0"/>
              </a:rPr>
              <a:t> </a:t>
            </a:r>
            <a:r>
              <a:rPr lang="en-US" sz="1200">
                <a:solidFill>
                  <a:schemeClr val="tx1"/>
                </a:solidFill>
                <a:latin typeface="Times New Roman" panose="02020603050405020304" pitchFamily="18" charset="0"/>
                <a:cs typeface="Times New Roman" panose="02020603050405020304" pitchFamily="18" charset="0"/>
              </a:rPr>
              <a:t>understanding of the State’s responsibility to monitor private settings on an ongoing basis is evolving.</a:t>
            </a:r>
          </a:p>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26</a:t>
            </a:fld>
            <a:endParaRPr lang="en-US"/>
          </a:p>
        </p:txBody>
      </p:sp>
    </p:spTree>
    <p:extLst>
      <p:ext uri="{BB962C8B-B14F-4D97-AF65-F5344CB8AC3E}">
        <p14:creationId xmlns:p14="http://schemas.microsoft.com/office/powerpoint/2010/main" val="1241713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27</a:t>
            </a:fld>
            <a:endParaRPr lang="en-US"/>
          </a:p>
        </p:txBody>
      </p:sp>
    </p:spTree>
    <p:extLst>
      <p:ext uri="{BB962C8B-B14F-4D97-AF65-F5344CB8AC3E}">
        <p14:creationId xmlns:p14="http://schemas.microsoft.com/office/powerpoint/2010/main" val="278747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https://www.health.ny.gov/health_care/medicaid/program/medicaid_health_homes/hh_children/overview_services_available_hcbs_and_ei.htm</a:t>
            </a:r>
          </a:p>
          <a:p>
            <a:endParaRPr lang="en-US"/>
          </a:p>
          <a:p>
            <a:r>
              <a:rPr lang="en-US"/>
              <a:t>chrome-extension://</a:t>
            </a:r>
            <a:r>
              <a:rPr lang="en-US" err="1"/>
              <a:t>efaidnbmnnnibpcajpcglclefindmkaj</a:t>
            </a:r>
            <a:r>
              <a:rPr lang="en-US"/>
              <a:t>/https://www.health.ny.gov/health_care/medicaid/program/medicaid_health_homes/special_populations/docs/adult_bh_hcbs_workflow_2022.pdf</a:t>
            </a:r>
          </a:p>
        </p:txBody>
      </p:sp>
      <p:sp>
        <p:nvSpPr>
          <p:cNvPr id="4" name="Slide Number Placeholder 3"/>
          <p:cNvSpPr>
            <a:spLocks noGrp="1"/>
          </p:cNvSpPr>
          <p:nvPr>
            <p:ph type="sldNum" sz="quarter" idx="5"/>
          </p:nvPr>
        </p:nvSpPr>
        <p:spPr/>
        <p:txBody>
          <a:bodyPr/>
          <a:lstStyle/>
          <a:p>
            <a:fld id="{8592E723-F28B-403D-A8B9-069F86F64F01}" type="slidenum">
              <a:rPr lang="en-US" smtClean="0"/>
              <a:t>5</a:t>
            </a:fld>
            <a:endParaRPr lang="en-US"/>
          </a:p>
        </p:txBody>
      </p:sp>
    </p:spTree>
    <p:extLst>
      <p:ext uri="{BB962C8B-B14F-4D97-AF65-F5344CB8AC3E}">
        <p14:creationId xmlns:p14="http://schemas.microsoft.com/office/powerpoint/2010/main" val="129619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6</a:t>
            </a:fld>
            <a:endParaRPr lang="en-US"/>
          </a:p>
        </p:txBody>
      </p:sp>
    </p:spTree>
    <p:extLst>
      <p:ext uri="{BB962C8B-B14F-4D97-AF65-F5344CB8AC3E}">
        <p14:creationId xmlns:p14="http://schemas.microsoft.com/office/powerpoint/2010/main" val="109970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7</a:t>
            </a:fld>
            <a:endParaRPr lang="en-US"/>
          </a:p>
        </p:txBody>
      </p:sp>
    </p:spTree>
    <p:extLst>
      <p:ext uri="{BB962C8B-B14F-4D97-AF65-F5344CB8AC3E}">
        <p14:creationId xmlns:p14="http://schemas.microsoft.com/office/powerpoint/2010/main" val="402233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We suggested the MLTC plan complete the HIPAA form so they can share it with the SADC.</a:t>
            </a:r>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8</a:t>
            </a:fld>
            <a:endParaRPr lang="en-US"/>
          </a:p>
        </p:txBody>
      </p:sp>
    </p:spTree>
    <p:extLst>
      <p:ext uri="{BB962C8B-B14F-4D97-AF65-F5344CB8AC3E}">
        <p14:creationId xmlns:p14="http://schemas.microsoft.com/office/powerpoint/2010/main" val="180901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9</a:t>
            </a:fld>
            <a:endParaRPr lang="en-US"/>
          </a:p>
        </p:txBody>
      </p:sp>
    </p:spTree>
    <p:extLst>
      <p:ext uri="{BB962C8B-B14F-4D97-AF65-F5344CB8AC3E}">
        <p14:creationId xmlns:p14="http://schemas.microsoft.com/office/powerpoint/2010/main" val="34752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10</a:t>
            </a:fld>
            <a:endParaRPr lang="en-US"/>
          </a:p>
        </p:txBody>
      </p:sp>
    </p:spTree>
    <p:extLst>
      <p:ext uri="{BB962C8B-B14F-4D97-AF65-F5344CB8AC3E}">
        <p14:creationId xmlns:p14="http://schemas.microsoft.com/office/powerpoint/2010/main" val="19898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92E723-F28B-403D-A8B9-069F86F64F01}" type="slidenum">
              <a:rPr lang="en-US" smtClean="0"/>
              <a:t>11</a:t>
            </a:fld>
            <a:endParaRPr lang="en-US"/>
          </a:p>
        </p:txBody>
      </p:sp>
    </p:spTree>
    <p:extLst>
      <p:ext uri="{BB962C8B-B14F-4D97-AF65-F5344CB8AC3E}">
        <p14:creationId xmlns:p14="http://schemas.microsoft.com/office/powerpoint/2010/main" val="983259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p:cNvSpPr/>
          <p:nvPr userDrawn="1"/>
        </p:nvSpPr>
        <p:spPr>
          <a:xfrm>
            <a:off x="0" y="5545569"/>
            <a:ext cx="12192000" cy="125371"/>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 Placeholder 5"/>
          <p:cNvSpPr>
            <a:spLocks noGrp="1"/>
          </p:cNvSpPr>
          <p:nvPr>
            <p:ph type="body" sz="quarter" idx="13" hasCustomPrompt="1"/>
          </p:nvPr>
        </p:nvSpPr>
        <p:spPr>
          <a:xfrm>
            <a:off x="208546"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6" name="Text Placeholder 5"/>
          <p:cNvSpPr>
            <a:spLocks noGrp="1"/>
          </p:cNvSpPr>
          <p:nvPr>
            <p:ph type="body" sz="quarter" idx="14" hasCustomPrompt="1"/>
          </p:nvPr>
        </p:nvSpPr>
        <p:spPr>
          <a:xfrm>
            <a:off x="646383" y="1881578"/>
            <a:ext cx="6415088" cy="699391"/>
          </a:xfrm>
          <a:prstGeom prst="rect">
            <a:avLst/>
          </a:prstGeom>
        </p:spPr>
        <p:txBody>
          <a:bodyPr/>
          <a:lstStyle>
            <a:lvl1pPr marL="0" indent="0">
              <a:buNone/>
              <a:defRPr sz="4000" b="1" baseline="0">
                <a:solidFill>
                  <a:srgbClr val="002D73"/>
                </a:solidFill>
                <a:latin typeface="Arial" panose="020B0604020202020204" pitchFamily="34" charset="0"/>
                <a:cs typeface="Arial" panose="020B0604020202020204" pitchFamily="34" charset="0"/>
              </a:defRPr>
            </a:lvl1pPr>
          </a:lstStyle>
          <a:p>
            <a:pPr lvl="0"/>
            <a:r>
              <a:rPr lang="en-US"/>
              <a:t>Insert Title Here</a:t>
            </a:r>
          </a:p>
        </p:txBody>
      </p:sp>
      <p:sp>
        <p:nvSpPr>
          <p:cNvPr id="8" name="Text Placeholder 7"/>
          <p:cNvSpPr>
            <a:spLocks noGrp="1"/>
          </p:cNvSpPr>
          <p:nvPr>
            <p:ph type="body" sz="quarter" idx="15" hasCustomPrompt="1"/>
          </p:nvPr>
        </p:nvSpPr>
        <p:spPr>
          <a:xfrm>
            <a:off x="657226" y="2566988"/>
            <a:ext cx="4751388" cy="1498600"/>
          </a:xfrm>
          <a:prstGeom prst="rect">
            <a:avLst/>
          </a:prstGeom>
        </p:spPr>
        <p:txBody>
          <a:bodyPr/>
          <a:lstStyle>
            <a:lvl1pPr marL="0" indent="0">
              <a:buNone/>
              <a:defRPr sz="2800" b="1" baseline="0">
                <a:solidFill>
                  <a:srgbClr val="646666"/>
                </a:solidFill>
                <a:latin typeface="Arial" panose="020B0604020202020204" pitchFamily="34" charset="0"/>
                <a:cs typeface="Arial" panose="020B0604020202020204" pitchFamily="34" charset="0"/>
              </a:defRPr>
            </a:lvl1pPr>
          </a:lstStyle>
          <a:p>
            <a:pPr lvl="0"/>
            <a:r>
              <a:rPr lang="en-US"/>
              <a:t>Insert Subtitle Here</a:t>
            </a:r>
          </a:p>
        </p:txBody>
      </p:sp>
      <p:pic>
        <p:nvPicPr>
          <p:cNvPr id="14" name="Picture 13">
            <a:extLst>
              <a:ext uri="{FF2B5EF4-FFF2-40B4-BE49-F238E27FC236}">
                <a16:creationId xmlns:a16="http://schemas.microsoft.com/office/drawing/2014/main" id="{2DAD64C7-481B-49CF-A74C-25EC427C19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361951"/>
            <a:ext cx="3196703" cy="813816"/>
          </a:xfrm>
          <a:prstGeom prst="rect">
            <a:avLst/>
          </a:prstGeom>
        </p:spPr>
      </p:pic>
    </p:spTree>
    <p:extLst>
      <p:ext uri="{BB962C8B-B14F-4D97-AF65-F5344CB8AC3E}">
        <p14:creationId xmlns:p14="http://schemas.microsoft.com/office/powerpoint/2010/main" val="196927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01837"/>
            <a:ext cx="3932237" cy="1355563"/>
          </a:xfrm>
        </p:spPr>
        <p:txBody>
          <a:bodyPr anchor="b">
            <a:normAutofit/>
          </a:bodyPr>
          <a:lstStyle>
            <a:lvl1pPr>
              <a:defRPr sz="4000" b="1">
                <a:solidFill>
                  <a:srgbClr val="002D73"/>
                </a:solidFill>
                <a:latin typeface="+mj-lt"/>
                <a:cs typeface="Arial" panose="020B0604020202020204" pitchFamily="34" charset="0"/>
              </a:defRPr>
            </a:lvl1pPr>
          </a:lstStyle>
          <a:p>
            <a:r>
              <a:rPr lang="en-US"/>
              <a:t>Insert Slide Heading Here</a:t>
            </a:r>
          </a:p>
        </p:txBody>
      </p:sp>
      <p:sp>
        <p:nvSpPr>
          <p:cNvPr id="3" name="Picture Placeholder 2"/>
          <p:cNvSpPr>
            <a:spLocks noGrp="1"/>
          </p:cNvSpPr>
          <p:nvPr>
            <p:ph type="pic" idx="1"/>
          </p:nvPr>
        </p:nvSpPr>
        <p:spPr>
          <a:xfrm>
            <a:off x="5183188" y="701838"/>
            <a:ext cx="6172200" cy="5159215"/>
          </a:xfrm>
          <a:prstGeom prst="rect">
            <a:avLst/>
          </a:prstGeom>
        </p:spPr>
        <p:txBody>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mn-lt"/>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F5B18DD3-C02F-4873-8713-4102ACCA44EA}"/>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570C90C3-31B1-4CA2-9999-08D39F1F9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DB92D337-C7D9-43F5-99C5-ABBF1A7B2779}"/>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305077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p:cNvSpPr/>
          <p:nvPr userDrawn="1"/>
        </p:nvSpPr>
        <p:spPr>
          <a:xfrm>
            <a:off x="0" y="5545569"/>
            <a:ext cx="12192000" cy="125371"/>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394" y="6176351"/>
            <a:ext cx="2047328" cy="521208"/>
          </a:xfrm>
          <a:prstGeom prst="rect">
            <a:avLst/>
          </a:prstGeom>
        </p:spPr>
      </p:pic>
      <p:sp>
        <p:nvSpPr>
          <p:cNvPr id="3" name="Text Placeholder 2"/>
          <p:cNvSpPr>
            <a:spLocks noGrp="1"/>
          </p:cNvSpPr>
          <p:nvPr>
            <p:ph type="body" sz="quarter" idx="11" hasCustomPrompt="1"/>
          </p:nvPr>
        </p:nvSpPr>
        <p:spPr>
          <a:xfrm>
            <a:off x="611913" y="1905001"/>
            <a:ext cx="2887193" cy="473609"/>
          </a:xfrm>
          <a:prstGeom prst="rect">
            <a:avLst/>
          </a:prstGeom>
        </p:spPr>
        <p:txBody>
          <a:bodyPr/>
          <a:lstStyle>
            <a:lvl1pPr marL="0" indent="0">
              <a:buNone/>
              <a:defRPr sz="2400" b="1" i="1" baseline="0">
                <a:solidFill>
                  <a:schemeClr val="tx1"/>
                </a:solidFill>
              </a:defRPr>
            </a:lvl1pPr>
          </a:lstStyle>
          <a:p>
            <a:pPr lvl="0"/>
            <a:r>
              <a:rPr lang="en-US"/>
              <a:t>Contact Us:</a:t>
            </a:r>
          </a:p>
        </p:txBody>
      </p:sp>
      <p:sp>
        <p:nvSpPr>
          <p:cNvPr id="5" name="Text Placeholder 4"/>
          <p:cNvSpPr>
            <a:spLocks noGrp="1"/>
          </p:cNvSpPr>
          <p:nvPr>
            <p:ph type="body" sz="quarter" idx="12" hasCustomPrompt="1"/>
          </p:nvPr>
        </p:nvSpPr>
        <p:spPr>
          <a:xfrm>
            <a:off x="611911" y="2378610"/>
            <a:ext cx="4353196" cy="768351"/>
          </a:xfrm>
          <a:prstGeom prst="rect">
            <a:avLst/>
          </a:prstGeom>
        </p:spPr>
        <p:txBody>
          <a:bodyPr/>
          <a:lstStyle>
            <a:lvl1pPr marL="0" indent="0">
              <a:buNone/>
              <a:defRPr sz="2400" baseline="0">
                <a:solidFill>
                  <a:srgbClr val="002D73"/>
                </a:solidFill>
              </a:defRPr>
            </a:lvl1pPr>
          </a:lstStyle>
          <a:p>
            <a:pPr lvl="0"/>
            <a:r>
              <a:rPr lang="en-US"/>
              <a:t>Name(s)/ Email Address(es)</a:t>
            </a:r>
          </a:p>
        </p:txBody>
      </p:sp>
    </p:spTree>
    <p:extLst>
      <p:ext uri="{BB962C8B-B14F-4D97-AF65-F5344CB8AC3E}">
        <p14:creationId xmlns:p14="http://schemas.microsoft.com/office/powerpoint/2010/main" val="374619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5"/>
          </a:xfrm>
        </p:spPr>
        <p:txBody>
          <a:bodyPr/>
          <a:lstStyle>
            <a:lvl1pPr>
              <a:defRPr lang="en-US" b="1" i="0" dirty="0">
                <a:solidFill>
                  <a:srgbClr val="002D73"/>
                </a:solidFill>
              </a:defRPr>
            </a:lvl1pPr>
          </a:lstStyle>
          <a:p>
            <a:r>
              <a:rPr lang="en-US" b="1" i="0"/>
              <a:t>Insert Text Here</a:t>
            </a:r>
            <a:endParaRPr lang="en-US"/>
          </a:p>
        </p:txBody>
      </p:sp>
      <p:sp>
        <p:nvSpPr>
          <p:cNvPr id="3" name="Content Placeholder 2"/>
          <p:cNvSpPr>
            <a:spLocks noGrp="1"/>
          </p:cNvSpPr>
          <p:nvPr>
            <p:ph idx="1" hasCustomPrompt="1"/>
          </p:nvPr>
        </p:nvSpPr>
        <p:spPr>
          <a:xfrm>
            <a:off x="838200" y="1825625"/>
            <a:ext cx="10515600" cy="4351339"/>
          </a:xfrm>
          <a:prstGeom prst="rect">
            <a:avLst/>
          </a:prstGeom>
        </p:spPr>
        <p:txBody>
          <a:bodyPr/>
          <a:lstStyle>
            <a:lvl1pPr>
              <a:defRPr sz="2200">
                <a:solidFill>
                  <a:srgbClr val="646464"/>
                </a:solidFill>
                <a:latin typeface="+mn-lt"/>
                <a:cs typeface="Arial" panose="020B0604020202020204" pitchFamily="34" charset="0"/>
              </a:defRPr>
            </a:lvl1pPr>
            <a:lvl2pPr>
              <a:defRPr sz="2200">
                <a:solidFill>
                  <a:srgbClr val="646464"/>
                </a:solidFill>
                <a:latin typeface="+mn-lt"/>
                <a:cs typeface="Arial" panose="020B0604020202020204" pitchFamily="34" charset="0"/>
              </a:defRPr>
            </a:lvl2pPr>
            <a:lvl3pPr>
              <a:defRPr sz="2200">
                <a:solidFill>
                  <a:srgbClr val="646464"/>
                </a:solidFill>
                <a:latin typeface="+mn-lt"/>
                <a:cs typeface="Arial" panose="020B0604020202020204" pitchFamily="34" charset="0"/>
              </a:defRPr>
            </a:lvl3pPr>
            <a:lvl4pPr>
              <a:defRPr sz="2200">
                <a:solidFill>
                  <a:srgbClr val="646464"/>
                </a:solidFill>
                <a:latin typeface="+mn-lt"/>
                <a:cs typeface="Arial" panose="020B0604020202020204" pitchFamily="34" charset="0"/>
              </a:defRPr>
            </a:lvl4pPr>
            <a:lvl5pPr>
              <a:defRPr sz="2200">
                <a:solidFill>
                  <a:srgbClr val="646464"/>
                </a:solidFill>
                <a:latin typeface="+mn-lt"/>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8" name="Rectangle 7"/>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4" name="TextBox 3"/>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5" name="Footer Placeholder 4">
            <a:extLst>
              <a:ext uri="{FF2B5EF4-FFF2-40B4-BE49-F238E27FC236}">
                <a16:creationId xmlns:a16="http://schemas.microsoft.com/office/drawing/2014/main" id="{AB034CFC-53B8-42C2-81A1-5BC4963120EF}"/>
              </a:ext>
            </a:extLst>
          </p:cNvPr>
          <p:cNvSpPr>
            <a:spLocks noGrp="1"/>
          </p:cNvSpPr>
          <p:nvPr>
            <p:ph type="ftr" sz="quarter" idx="11"/>
          </p:nvPr>
        </p:nvSpPr>
        <p:spPr>
          <a:xfrm>
            <a:off x="4038600" y="6356351"/>
            <a:ext cx="4114800" cy="365125"/>
          </a:xfrm>
        </p:spPr>
        <p:txBody>
          <a:bodyPr/>
          <a:lstStyle/>
          <a:p>
            <a:endParaRPr lang="en-US"/>
          </a:p>
        </p:txBody>
      </p:sp>
      <p:pic>
        <p:nvPicPr>
          <p:cNvPr id="17" name="Picture 16">
            <a:extLst>
              <a:ext uri="{FF2B5EF4-FFF2-40B4-BE49-F238E27FC236}">
                <a16:creationId xmlns:a16="http://schemas.microsoft.com/office/drawing/2014/main" id="{B6688CB9-A3D7-4058-BC8A-CCDBA6390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8" name="Text Placeholder 5">
            <a:extLst>
              <a:ext uri="{FF2B5EF4-FFF2-40B4-BE49-F238E27FC236}">
                <a16:creationId xmlns:a16="http://schemas.microsoft.com/office/drawing/2014/main" id="{E5EC1C4F-0E75-43C5-AB66-A2AEDD0FD3FF}"/>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78342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rgbClr val="002D73"/>
                </a:solidFill>
              </a:rPr>
              <a:t>‹#›</a:t>
            </a:fld>
            <a:endParaRPr lang="en-US" sz="1600">
              <a:solidFill>
                <a:srgbClr val="002D73"/>
              </a:solidFill>
            </a:endParaRPr>
          </a:p>
        </p:txBody>
      </p:sp>
      <p:sp>
        <p:nvSpPr>
          <p:cNvPr id="12" name="Rectangle 11">
            <a:extLst>
              <a:ext uri="{FF2B5EF4-FFF2-40B4-BE49-F238E27FC236}">
                <a16:creationId xmlns:a16="http://schemas.microsoft.com/office/drawing/2014/main" id="{BC173A34-D578-4B31-BABA-DC78FF30F8FB}"/>
              </a:ext>
            </a:extLst>
          </p:cNvPr>
          <p:cNvSpPr/>
          <p:nvPr userDrawn="1"/>
        </p:nvSpPr>
        <p:spPr>
          <a:xfrm>
            <a:off x="-1" y="1909585"/>
            <a:ext cx="6511896" cy="356827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8AB0D589-C172-4393-932E-DBA31A8F36B8}"/>
              </a:ext>
            </a:extLst>
          </p:cNvPr>
          <p:cNvSpPr/>
          <p:nvPr userDrawn="1"/>
        </p:nvSpPr>
        <p:spPr>
          <a:xfrm>
            <a:off x="-1" y="1868885"/>
            <a:ext cx="6511896" cy="10587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Text Placeholder 5">
            <a:extLst>
              <a:ext uri="{FF2B5EF4-FFF2-40B4-BE49-F238E27FC236}">
                <a16:creationId xmlns:a16="http://schemas.microsoft.com/office/drawing/2014/main" id="{C6CDF878-1220-4AF2-954D-CBF3C7CA5D9C}"/>
              </a:ext>
            </a:extLst>
          </p:cNvPr>
          <p:cNvSpPr>
            <a:spLocks noGrp="1"/>
          </p:cNvSpPr>
          <p:nvPr>
            <p:ph type="body" sz="quarter" idx="14" hasCustomPrompt="1"/>
          </p:nvPr>
        </p:nvSpPr>
        <p:spPr>
          <a:xfrm>
            <a:off x="0" y="2699230"/>
            <a:ext cx="6415088" cy="1624943"/>
          </a:xfrm>
          <a:prstGeom prst="rect">
            <a:avLst/>
          </a:prstGeom>
          <a:ln>
            <a:noFill/>
          </a:ln>
        </p:spPr>
        <p:txBody>
          <a:bodyPr/>
          <a:lstStyle>
            <a:lvl1pPr marL="0" indent="0">
              <a:buNone/>
              <a:defRPr sz="4000" b="1" baseline="0">
                <a:solidFill>
                  <a:schemeClr val="bg1"/>
                </a:solidFill>
                <a:latin typeface="+mj-lt"/>
                <a:cs typeface="Arial" panose="020B0604020202020204" pitchFamily="34" charset="0"/>
              </a:defRPr>
            </a:lvl1pPr>
          </a:lstStyle>
          <a:p>
            <a:pPr lvl="0"/>
            <a:r>
              <a:rPr lang="en-US"/>
              <a:t>Insert Section Title Here</a:t>
            </a:r>
          </a:p>
        </p:txBody>
      </p:sp>
      <p:sp>
        <p:nvSpPr>
          <p:cNvPr id="11" name="Text Placeholder 5">
            <a:extLst>
              <a:ext uri="{FF2B5EF4-FFF2-40B4-BE49-F238E27FC236}">
                <a16:creationId xmlns:a16="http://schemas.microsoft.com/office/drawing/2014/main" id="{562DF271-5375-4A48-B2EF-A18C8883E144}"/>
              </a:ext>
            </a:extLst>
          </p:cNvPr>
          <p:cNvSpPr>
            <a:spLocks noGrp="1"/>
          </p:cNvSpPr>
          <p:nvPr>
            <p:ph type="body" sz="quarter" idx="15"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pic>
        <p:nvPicPr>
          <p:cNvPr id="15" name="Picture 14">
            <a:extLst>
              <a:ext uri="{FF2B5EF4-FFF2-40B4-BE49-F238E27FC236}">
                <a16:creationId xmlns:a16="http://schemas.microsoft.com/office/drawing/2014/main" id="{75F41364-0722-4AA0-9AB3-F309CA2DA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Tree>
    <p:extLst>
      <p:ext uri="{BB962C8B-B14F-4D97-AF65-F5344CB8AC3E}">
        <p14:creationId xmlns:p14="http://schemas.microsoft.com/office/powerpoint/2010/main" val="557081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9"/>
          </a:xfrm>
          <a:prstGeom prst="rect">
            <a:avLst/>
          </a:prstGeom>
        </p:spPr>
        <p:txBody>
          <a:bodyPr/>
          <a:lstStyle>
            <a:lvl1pPr>
              <a:defRPr sz="2200">
                <a:solidFill>
                  <a:srgbClr val="646464"/>
                </a:solidFill>
                <a:latin typeface="+mn-lt"/>
                <a:cs typeface="Arial" panose="020B0604020202020204" pitchFamily="34" charset="0"/>
              </a:defRPr>
            </a:lvl1pPr>
            <a:lvl2pPr>
              <a:defRPr sz="2200">
                <a:solidFill>
                  <a:srgbClr val="646464"/>
                </a:solidFill>
                <a:latin typeface="+mn-lt"/>
                <a:cs typeface="Arial" panose="020B0604020202020204" pitchFamily="34" charset="0"/>
              </a:defRPr>
            </a:lvl2pPr>
            <a:lvl3pPr>
              <a:defRPr sz="2200">
                <a:solidFill>
                  <a:srgbClr val="646464"/>
                </a:solidFill>
                <a:latin typeface="+mn-lt"/>
                <a:cs typeface="Arial" panose="020B0604020202020204" pitchFamily="34" charset="0"/>
              </a:defRPr>
            </a:lvl3pPr>
            <a:lvl4pPr>
              <a:defRPr sz="2200">
                <a:solidFill>
                  <a:srgbClr val="646464"/>
                </a:solidFill>
                <a:latin typeface="+mn-lt"/>
                <a:cs typeface="Arial" panose="020B0604020202020204" pitchFamily="34" charset="0"/>
              </a:defRPr>
            </a:lvl4pPr>
            <a:lvl5pPr>
              <a:defRPr sz="2200">
                <a:solidFill>
                  <a:srgbClr val="646464"/>
                </a:solidFill>
                <a:latin typeface="+mn-lt"/>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9"/>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36526"/>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17190EAA-2E71-4661-B36F-913B80CF28BC}"/>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99588993-1278-41F7-8D6A-F2CF2D232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D76F3C43-735A-48A4-B276-4AFD124DF193}"/>
              </a:ext>
            </a:extLst>
          </p:cNvPr>
          <p:cNvSpPr>
            <a:spLocks noGrp="1"/>
          </p:cNvSpPr>
          <p:nvPr>
            <p:ph type="body" sz="quarter" idx="14" hasCustomPrompt="1"/>
          </p:nvPr>
        </p:nvSpPr>
        <p:spPr>
          <a:xfrm>
            <a:off x="838201" y="632936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2" name="Title 21">
            <a:extLst>
              <a:ext uri="{FF2B5EF4-FFF2-40B4-BE49-F238E27FC236}">
                <a16:creationId xmlns:a16="http://schemas.microsoft.com/office/drawing/2014/main" id="{16B6460E-3594-4A6B-9E12-BCD97BC532E8}"/>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56896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200" b="1">
                <a:solidFill>
                  <a:srgbClr val="002D73"/>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1" y="2505075"/>
            <a:ext cx="5183188" cy="3684588"/>
          </a:xfrm>
          <a:prstGeom prst="rect">
            <a:avLst/>
          </a:prstGeom>
        </p:spPr>
        <p:txBody>
          <a:bodyPr/>
          <a:lstStyle>
            <a:lvl1pPr>
              <a:defRPr sz="2200">
                <a:solidFill>
                  <a:srgbClr val="646464"/>
                </a:solidFill>
                <a:latin typeface="Arial" panose="020B0604020202020204" pitchFamily="34" charset="0"/>
                <a:cs typeface="Arial" panose="020B0604020202020204" pitchFamily="34" charset="0"/>
              </a:defRPr>
            </a:lvl1pPr>
            <a:lvl2pPr>
              <a:defRPr sz="2200">
                <a:solidFill>
                  <a:srgbClr val="646464"/>
                </a:solidFill>
                <a:latin typeface="Arial" panose="020B0604020202020204" pitchFamily="34" charset="0"/>
                <a:cs typeface="Arial" panose="020B0604020202020204" pitchFamily="34" charset="0"/>
              </a:defRPr>
            </a:lvl2pPr>
            <a:lvl3pPr>
              <a:defRPr sz="2200">
                <a:solidFill>
                  <a:srgbClr val="646464"/>
                </a:solidFill>
                <a:latin typeface="Arial" panose="020B0604020202020204" pitchFamily="34" charset="0"/>
                <a:cs typeface="Arial" panose="020B0604020202020204" pitchFamily="34" charset="0"/>
              </a:defRPr>
            </a:lvl3pPr>
            <a:lvl4pPr>
              <a:defRPr sz="2200">
                <a:solidFill>
                  <a:srgbClr val="646464"/>
                </a:solidFill>
                <a:latin typeface="Arial" panose="020B0604020202020204" pitchFamily="34" charset="0"/>
                <a:cs typeface="Arial" panose="020B0604020202020204" pitchFamily="34" charset="0"/>
              </a:defRPr>
            </a:lvl4pPr>
            <a:lvl5pPr>
              <a:defRPr sz="2200">
                <a:solidFill>
                  <a:srgbClr val="646464"/>
                </a:solidFill>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11" name="Rectangle 10"/>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5" name="TextBox 14"/>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9" name="Footer Placeholder 4">
            <a:extLst>
              <a:ext uri="{FF2B5EF4-FFF2-40B4-BE49-F238E27FC236}">
                <a16:creationId xmlns:a16="http://schemas.microsoft.com/office/drawing/2014/main" id="{86FC284D-8233-414E-9006-CF1269F44E31}"/>
              </a:ext>
            </a:extLst>
          </p:cNvPr>
          <p:cNvSpPr>
            <a:spLocks noGrp="1"/>
          </p:cNvSpPr>
          <p:nvPr>
            <p:ph type="ftr" sz="quarter" idx="11"/>
          </p:nvPr>
        </p:nvSpPr>
        <p:spPr>
          <a:xfrm>
            <a:off x="4038600" y="6356351"/>
            <a:ext cx="4114800" cy="365125"/>
          </a:xfrm>
        </p:spPr>
        <p:txBody>
          <a:bodyPr/>
          <a:lstStyle/>
          <a:p>
            <a:endParaRPr lang="en-US"/>
          </a:p>
        </p:txBody>
      </p:sp>
      <p:pic>
        <p:nvPicPr>
          <p:cNvPr id="20" name="Picture 19">
            <a:extLst>
              <a:ext uri="{FF2B5EF4-FFF2-40B4-BE49-F238E27FC236}">
                <a16:creationId xmlns:a16="http://schemas.microsoft.com/office/drawing/2014/main" id="{6AD43FBA-F711-4AEB-B21E-D6F29036BC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1" name="Text Placeholder 5">
            <a:extLst>
              <a:ext uri="{FF2B5EF4-FFF2-40B4-BE49-F238E27FC236}">
                <a16:creationId xmlns:a16="http://schemas.microsoft.com/office/drawing/2014/main" id="{FAF53FB9-4538-40C3-80E7-40F31338491B}"/>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3" name="Title 21">
            <a:extLst>
              <a:ext uri="{FF2B5EF4-FFF2-40B4-BE49-F238E27FC236}">
                <a16:creationId xmlns:a16="http://schemas.microsoft.com/office/drawing/2014/main" id="{064A05D1-1C4F-42A8-83FF-318228317715}"/>
              </a:ext>
            </a:extLst>
          </p:cNvPr>
          <p:cNvSpPr>
            <a:spLocks noGrp="1"/>
          </p:cNvSpPr>
          <p:nvPr>
            <p:ph type="title" hasCustomPrompt="1"/>
          </p:nvPr>
        </p:nvSpPr>
        <p:spPr>
          <a:xfrm>
            <a:off x="838995" y="579439"/>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284212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7" name="Rectangle 6"/>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1" name="TextBox 10"/>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8" name="Footer Placeholder 4">
            <a:extLst>
              <a:ext uri="{FF2B5EF4-FFF2-40B4-BE49-F238E27FC236}">
                <a16:creationId xmlns:a16="http://schemas.microsoft.com/office/drawing/2014/main" id="{652A8EC3-7190-47E9-9A59-5C2102AF97A9}"/>
              </a:ext>
            </a:extLst>
          </p:cNvPr>
          <p:cNvSpPr>
            <a:spLocks noGrp="1"/>
          </p:cNvSpPr>
          <p:nvPr>
            <p:ph type="ftr" sz="quarter" idx="11"/>
          </p:nvPr>
        </p:nvSpPr>
        <p:spPr>
          <a:xfrm>
            <a:off x="4038600" y="6356351"/>
            <a:ext cx="4114800" cy="365125"/>
          </a:xfrm>
        </p:spPr>
        <p:txBody>
          <a:bodyPr/>
          <a:lstStyle/>
          <a:p>
            <a:endParaRPr lang="en-US"/>
          </a:p>
        </p:txBody>
      </p:sp>
      <p:pic>
        <p:nvPicPr>
          <p:cNvPr id="19" name="Picture 18">
            <a:extLst>
              <a:ext uri="{FF2B5EF4-FFF2-40B4-BE49-F238E27FC236}">
                <a16:creationId xmlns:a16="http://schemas.microsoft.com/office/drawing/2014/main" id="{B9B12142-EF2B-41FC-8219-BE741F9B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20" name="Text Placeholder 5">
            <a:extLst>
              <a:ext uri="{FF2B5EF4-FFF2-40B4-BE49-F238E27FC236}">
                <a16:creationId xmlns:a16="http://schemas.microsoft.com/office/drawing/2014/main" id="{0CF87874-A4DE-47B4-A564-D73770A97990}"/>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
        <p:nvSpPr>
          <p:cNvPr id="21" name="Title 21">
            <a:extLst>
              <a:ext uri="{FF2B5EF4-FFF2-40B4-BE49-F238E27FC236}">
                <a16:creationId xmlns:a16="http://schemas.microsoft.com/office/drawing/2014/main" id="{A1A2307C-2D9E-476F-B32A-170E89001B93}"/>
              </a:ext>
            </a:extLst>
          </p:cNvPr>
          <p:cNvSpPr>
            <a:spLocks noGrp="1"/>
          </p:cNvSpPr>
          <p:nvPr>
            <p:ph type="title" hasCustomPrompt="1"/>
          </p:nvPr>
        </p:nvSpPr>
        <p:spPr>
          <a:xfrm>
            <a:off x="839789" y="703662"/>
            <a:ext cx="10514012" cy="1240535"/>
          </a:xfrm>
        </p:spPr>
        <p:txBody>
          <a:bodyPr/>
          <a:lstStyle>
            <a:lvl1pPr>
              <a:defRPr b="1">
                <a:solidFill>
                  <a:srgbClr val="002D73"/>
                </a:solidFill>
              </a:defRPr>
            </a:lvl1pPr>
          </a:lstStyle>
          <a:p>
            <a:r>
              <a:rPr lang="en-US"/>
              <a:t>Insert Slide Heading Here</a:t>
            </a:r>
          </a:p>
        </p:txBody>
      </p:sp>
    </p:spTree>
    <p:extLst>
      <p:ext uri="{BB962C8B-B14F-4D97-AF65-F5344CB8AC3E}">
        <p14:creationId xmlns:p14="http://schemas.microsoft.com/office/powerpoint/2010/main" val="311542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6" name="Rectangle 5"/>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0" name="TextBox 9"/>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3" name="Footer Placeholder 4">
            <a:extLst>
              <a:ext uri="{FF2B5EF4-FFF2-40B4-BE49-F238E27FC236}">
                <a16:creationId xmlns:a16="http://schemas.microsoft.com/office/drawing/2014/main" id="{F44C49F4-7765-4C34-AB3D-3A03C4F68D20}"/>
              </a:ext>
            </a:extLst>
          </p:cNvPr>
          <p:cNvSpPr>
            <a:spLocks noGrp="1"/>
          </p:cNvSpPr>
          <p:nvPr>
            <p:ph type="ftr" sz="quarter" idx="11"/>
          </p:nvPr>
        </p:nvSpPr>
        <p:spPr>
          <a:xfrm>
            <a:off x="4038600" y="6356351"/>
            <a:ext cx="4114800" cy="365125"/>
          </a:xfrm>
        </p:spPr>
        <p:txBody>
          <a:bodyPr/>
          <a:lstStyle/>
          <a:p>
            <a:endParaRPr lang="en-US"/>
          </a:p>
        </p:txBody>
      </p:sp>
      <p:pic>
        <p:nvPicPr>
          <p:cNvPr id="14" name="Picture 13">
            <a:extLst>
              <a:ext uri="{FF2B5EF4-FFF2-40B4-BE49-F238E27FC236}">
                <a16:creationId xmlns:a16="http://schemas.microsoft.com/office/drawing/2014/main" id="{37157021-CA7D-403E-8E82-616915174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5" name="Text Placeholder 5">
            <a:extLst>
              <a:ext uri="{FF2B5EF4-FFF2-40B4-BE49-F238E27FC236}">
                <a16:creationId xmlns:a16="http://schemas.microsoft.com/office/drawing/2014/main" id="{62F2C56D-A1DA-4917-8A6F-A94B75C77901}"/>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944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6"/>
            <a:ext cx="3932237" cy="1240535"/>
          </a:xfrm>
        </p:spPr>
        <p:txBody>
          <a:bodyPr anchor="b">
            <a:normAutofit/>
          </a:bodyPr>
          <a:lstStyle>
            <a:lvl1pPr>
              <a:defRPr lang="en-US" sz="4000" b="1" dirty="0">
                <a:solidFill>
                  <a:srgbClr val="002D73"/>
                </a:solidFill>
              </a:defRPr>
            </a:lvl1pPr>
          </a:lstStyle>
          <a:p>
            <a:r>
              <a:rPr lang="en-US"/>
              <a:t>Insert Slide Heading Here</a:t>
            </a:r>
          </a:p>
        </p:txBody>
      </p:sp>
      <p:sp>
        <p:nvSpPr>
          <p:cNvPr id="3" name="Content Placeholder 2"/>
          <p:cNvSpPr>
            <a:spLocks noGrp="1"/>
          </p:cNvSpPr>
          <p:nvPr>
            <p:ph idx="1"/>
          </p:nvPr>
        </p:nvSpPr>
        <p:spPr>
          <a:xfrm>
            <a:off x="5183188" y="816865"/>
            <a:ext cx="6172200" cy="5044187"/>
          </a:xfrm>
          <a:prstGeom prst="rect">
            <a:avLst/>
          </a:prstGeom>
        </p:spPr>
        <p:txBody>
          <a:bodyPr/>
          <a:lstStyle>
            <a:lvl1pPr>
              <a:defRPr sz="2000">
                <a:solidFill>
                  <a:srgbClr val="646666"/>
                </a:solidFill>
                <a:latin typeface="+mn-lt"/>
                <a:cs typeface="Arial" panose="020B0604020202020204" pitchFamily="34" charset="0"/>
              </a:defRPr>
            </a:lvl1pPr>
            <a:lvl2pPr>
              <a:defRPr sz="2000">
                <a:solidFill>
                  <a:srgbClr val="646666"/>
                </a:solidFill>
                <a:latin typeface="+mn-lt"/>
                <a:cs typeface="Arial" panose="020B0604020202020204" pitchFamily="34" charset="0"/>
              </a:defRPr>
            </a:lvl2pPr>
            <a:lvl3pPr>
              <a:defRPr sz="2000">
                <a:solidFill>
                  <a:srgbClr val="646666"/>
                </a:solidFill>
                <a:latin typeface="+mn-lt"/>
                <a:cs typeface="Arial" panose="020B0604020202020204" pitchFamily="34" charset="0"/>
              </a:defRPr>
            </a:lvl3pPr>
            <a:lvl4pPr>
              <a:defRPr sz="2000">
                <a:solidFill>
                  <a:srgbClr val="646666"/>
                </a:solidFill>
                <a:latin typeface="+mn-lt"/>
                <a:cs typeface="Arial" panose="020B0604020202020204" pitchFamily="34" charset="0"/>
              </a:defRPr>
            </a:lvl4pPr>
            <a:lvl5pPr>
              <a:defRPr sz="2000">
                <a:solidFill>
                  <a:srgbClr val="646666"/>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7" name="Footer Placeholder 4">
            <a:extLst>
              <a:ext uri="{FF2B5EF4-FFF2-40B4-BE49-F238E27FC236}">
                <a16:creationId xmlns:a16="http://schemas.microsoft.com/office/drawing/2014/main" id="{64648E80-67FC-40B4-8D41-0A524C1BEB8A}"/>
              </a:ext>
            </a:extLst>
          </p:cNvPr>
          <p:cNvSpPr>
            <a:spLocks noGrp="1"/>
          </p:cNvSpPr>
          <p:nvPr>
            <p:ph type="ftr" sz="quarter" idx="11"/>
          </p:nvPr>
        </p:nvSpPr>
        <p:spPr>
          <a:xfrm>
            <a:off x="4038600" y="6356351"/>
            <a:ext cx="4114800" cy="365125"/>
          </a:xfrm>
        </p:spPr>
        <p:txBody>
          <a:bodyPr/>
          <a:lstStyle/>
          <a:p>
            <a:endParaRPr lang="en-US"/>
          </a:p>
        </p:txBody>
      </p:sp>
      <p:pic>
        <p:nvPicPr>
          <p:cNvPr id="18" name="Picture 17">
            <a:extLst>
              <a:ext uri="{FF2B5EF4-FFF2-40B4-BE49-F238E27FC236}">
                <a16:creationId xmlns:a16="http://schemas.microsoft.com/office/drawing/2014/main" id="{FFF5B93E-B24B-47D4-8992-85558E75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9" name="Text Placeholder 5">
            <a:extLst>
              <a:ext uri="{FF2B5EF4-FFF2-40B4-BE49-F238E27FC236}">
                <a16:creationId xmlns:a16="http://schemas.microsoft.com/office/drawing/2014/main" id="{33F0A027-633C-4C93-857C-E0234CDC84F6}"/>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278486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6"/>
            <a:ext cx="3932237" cy="1240535"/>
          </a:xfrm>
        </p:spPr>
        <p:txBody>
          <a:bodyPr anchor="b">
            <a:normAutofit/>
          </a:bodyPr>
          <a:lstStyle>
            <a:lvl1pPr>
              <a:defRPr lang="en-US" sz="4000" b="1" dirty="0">
                <a:solidFill>
                  <a:srgbClr val="002D73"/>
                </a:solidFill>
              </a:defRPr>
            </a:lvl1pPr>
          </a:lstStyle>
          <a:p>
            <a:r>
              <a:rPr lang="en-US"/>
              <a:t>Insert Slide Heading Here</a:t>
            </a:r>
          </a:p>
        </p:txBody>
      </p:sp>
      <p:sp>
        <p:nvSpPr>
          <p:cNvPr id="3" name="Content Placeholder 2"/>
          <p:cNvSpPr>
            <a:spLocks noGrp="1"/>
          </p:cNvSpPr>
          <p:nvPr>
            <p:ph idx="1"/>
          </p:nvPr>
        </p:nvSpPr>
        <p:spPr>
          <a:xfrm>
            <a:off x="5183188" y="816865"/>
            <a:ext cx="6172200" cy="5044187"/>
          </a:xfrm>
          <a:prstGeom prst="rect">
            <a:avLst/>
          </a:prstGeom>
        </p:spPr>
        <p:txBody>
          <a:bodyPr/>
          <a:lstStyle>
            <a:lvl1pPr>
              <a:defRPr sz="2400">
                <a:solidFill>
                  <a:srgbClr val="646666"/>
                </a:solidFill>
                <a:latin typeface="+mn-lt"/>
                <a:cs typeface="Arial" panose="020B0604020202020204" pitchFamily="34" charset="0"/>
              </a:defRPr>
            </a:lvl1pPr>
            <a:lvl2pPr>
              <a:defRPr sz="2400">
                <a:solidFill>
                  <a:srgbClr val="646666"/>
                </a:solidFill>
                <a:latin typeface="+mn-lt"/>
                <a:cs typeface="Arial" panose="020B0604020202020204" pitchFamily="34" charset="0"/>
              </a:defRPr>
            </a:lvl2pPr>
            <a:lvl3pPr>
              <a:defRPr sz="2400">
                <a:solidFill>
                  <a:srgbClr val="646666"/>
                </a:solidFill>
                <a:latin typeface="+mn-lt"/>
                <a:cs typeface="Arial" panose="020B0604020202020204" pitchFamily="34" charset="0"/>
              </a:defRPr>
            </a:lvl3pPr>
            <a:lvl4pPr>
              <a:defRPr sz="2400">
                <a:solidFill>
                  <a:srgbClr val="646666"/>
                </a:solidFill>
                <a:latin typeface="+mn-lt"/>
                <a:cs typeface="Arial" panose="020B0604020202020204" pitchFamily="34" charset="0"/>
              </a:defRPr>
            </a:lvl4pPr>
            <a:lvl5pPr>
              <a:defRPr sz="2400">
                <a:solidFill>
                  <a:srgbClr val="646666"/>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2000">
                <a:solidFill>
                  <a:srgbClr val="646666"/>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8" name="Rectangle 7"/>
          <p:cNvSpPr/>
          <p:nvPr userDrawn="1"/>
        </p:nvSpPr>
        <p:spPr>
          <a:xfrm>
            <a:off x="0" y="156101"/>
            <a:ext cx="12192000" cy="38965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2B800"/>
              </a:solidFill>
            </a:endParaRPr>
          </a:p>
        </p:txBody>
      </p:sp>
      <p:sp>
        <p:nvSpPr>
          <p:cNvPr id="9" name="Rectangle 8"/>
          <p:cNvSpPr/>
          <p:nvPr userDrawn="1"/>
        </p:nvSpPr>
        <p:spPr>
          <a:xfrm>
            <a:off x="0" y="16"/>
            <a:ext cx="12192000" cy="156085"/>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13" name="TextBox 12"/>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a:solidFill>
                <a:schemeClr val="bg1"/>
              </a:solidFill>
            </a:endParaRPr>
          </a:p>
        </p:txBody>
      </p:sp>
      <p:sp>
        <p:nvSpPr>
          <p:cNvPr id="11" name="Footer Placeholder 4">
            <a:extLst>
              <a:ext uri="{FF2B5EF4-FFF2-40B4-BE49-F238E27FC236}">
                <a16:creationId xmlns:a16="http://schemas.microsoft.com/office/drawing/2014/main" id="{288A6B6A-782D-4380-8DC8-5D2EA22E48CB}"/>
              </a:ext>
            </a:extLst>
          </p:cNvPr>
          <p:cNvSpPr>
            <a:spLocks noGrp="1"/>
          </p:cNvSpPr>
          <p:nvPr>
            <p:ph type="ftr" sz="quarter" idx="11"/>
          </p:nvPr>
        </p:nvSpPr>
        <p:spPr>
          <a:xfrm>
            <a:off x="4038600" y="6356351"/>
            <a:ext cx="4114800" cy="365125"/>
          </a:xfrm>
        </p:spPr>
        <p:txBody>
          <a:bodyPr/>
          <a:lstStyle/>
          <a:p>
            <a:endParaRPr lang="en-US"/>
          </a:p>
        </p:txBody>
      </p:sp>
      <p:pic>
        <p:nvPicPr>
          <p:cNvPr id="12" name="Picture 11">
            <a:extLst>
              <a:ext uri="{FF2B5EF4-FFF2-40B4-BE49-F238E27FC236}">
                <a16:creationId xmlns:a16="http://schemas.microsoft.com/office/drawing/2014/main" id="{3BDF0CFD-8D79-4E3A-80B2-D3F6DE3CF7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205" y="6202167"/>
            <a:ext cx="2039867" cy="519309"/>
          </a:xfrm>
          <a:prstGeom prst="rect">
            <a:avLst/>
          </a:prstGeom>
        </p:spPr>
      </p:pic>
      <p:sp>
        <p:nvSpPr>
          <p:cNvPr id="17" name="Text Placeholder 5">
            <a:extLst>
              <a:ext uri="{FF2B5EF4-FFF2-40B4-BE49-F238E27FC236}">
                <a16:creationId xmlns:a16="http://schemas.microsoft.com/office/drawing/2014/main" id="{3C267692-8D99-40CD-B735-F2A0ED0F1F72}"/>
              </a:ext>
            </a:extLst>
          </p:cNvPr>
          <p:cNvSpPr>
            <a:spLocks noGrp="1"/>
          </p:cNvSpPr>
          <p:nvPr>
            <p:ph type="body" sz="quarter" idx="14" hasCustomPrompt="1"/>
          </p:nvPr>
        </p:nvSpPr>
        <p:spPr>
          <a:xfrm>
            <a:off x="838201" y="6319333"/>
            <a:ext cx="2072529" cy="419100"/>
          </a:xfrm>
          <a:prstGeom prst="rect">
            <a:avLst/>
          </a:prstGeom>
        </p:spPr>
        <p:txBody>
          <a:bodyPr/>
          <a:lstStyle>
            <a:lvl1pPr marL="0" indent="0">
              <a:buNone/>
              <a:defRPr sz="1800">
                <a:solidFill>
                  <a:srgbClr val="002D73"/>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Month Year Here</a:t>
            </a:r>
            <a:endParaRPr lang="en-US"/>
          </a:p>
        </p:txBody>
      </p:sp>
    </p:spTree>
    <p:extLst>
      <p:ext uri="{BB962C8B-B14F-4D97-AF65-F5344CB8AC3E}">
        <p14:creationId xmlns:p14="http://schemas.microsoft.com/office/powerpoint/2010/main" val="127723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t>6/7/2024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a:p>
        </p:txBody>
      </p:sp>
    </p:spTree>
    <p:extLst>
      <p:ext uri="{BB962C8B-B14F-4D97-AF65-F5344CB8AC3E}">
        <p14:creationId xmlns:p14="http://schemas.microsoft.com/office/powerpoint/2010/main" val="2324631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69" r:id="rId10"/>
    <p:sldLayoutId id="214748367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health.ny.gov/health_care/medicaid/redesign/hcbs/pcp_guidance.htm" TargetMode="External"/><Relationship Id="rId5" Type="http://schemas.openxmlformats.org/officeDocument/2006/relationships/hyperlink" Target="https://www.health.ny.gov/health_care/medicaid/redesign/hcbs/docs/pcp_template.pdf"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E3E3D8-AFD2-4697-8F62-1DDEC9D7FD09}"/>
              </a:ext>
            </a:extLst>
          </p:cNvPr>
          <p:cNvSpPr>
            <a:spLocks noGrp="1"/>
          </p:cNvSpPr>
          <p:nvPr>
            <p:ph type="body" sz="quarter" idx="13"/>
          </p:nvPr>
        </p:nvSpPr>
        <p:spPr/>
        <p:txBody>
          <a:bodyPr lIns="91440" tIns="45720" rIns="91440" bIns="45720" anchor="t"/>
          <a:lstStyle/>
          <a:p>
            <a:r>
              <a:rPr lang="en-US" dirty="0">
                <a:latin typeface="Arial"/>
                <a:cs typeface="Arial"/>
              </a:rPr>
              <a:t>July 2023</a:t>
            </a:r>
            <a:endParaRPr lang="en-US" dirty="0"/>
          </a:p>
        </p:txBody>
      </p:sp>
      <p:sp>
        <p:nvSpPr>
          <p:cNvPr id="6" name="Text Placeholder 5">
            <a:extLst>
              <a:ext uri="{FF2B5EF4-FFF2-40B4-BE49-F238E27FC236}">
                <a16:creationId xmlns:a16="http://schemas.microsoft.com/office/drawing/2014/main" id="{E71E4DB6-5F97-432F-BAC0-23CC50536A7B}"/>
              </a:ext>
            </a:extLst>
          </p:cNvPr>
          <p:cNvSpPr>
            <a:spLocks noGrp="1"/>
          </p:cNvSpPr>
          <p:nvPr>
            <p:ph type="body" sz="quarter" idx="14"/>
          </p:nvPr>
        </p:nvSpPr>
        <p:spPr>
          <a:xfrm>
            <a:off x="646383" y="1881579"/>
            <a:ext cx="11323944" cy="685410"/>
          </a:xfrm>
        </p:spPr>
        <p:txBody>
          <a:bodyPr lIns="91440" tIns="45720" rIns="91440" bIns="45720" anchor="t"/>
          <a:lstStyle/>
          <a:p>
            <a:r>
              <a:rPr lang="en-US" dirty="0">
                <a:latin typeface="+mn-lt"/>
                <a:cs typeface="Times New Roman" panose="02020603050405020304" pitchFamily="18" charset="0"/>
              </a:rPr>
              <a:t>Person-Centered Service Planning  </a:t>
            </a:r>
          </a:p>
        </p:txBody>
      </p:sp>
      <p:sp>
        <p:nvSpPr>
          <p:cNvPr id="7" name="Text Placeholder 6">
            <a:extLst>
              <a:ext uri="{FF2B5EF4-FFF2-40B4-BE49-F238E27FC236}">
                <a16:creationId xmlns:a16="http://schemas.microsoft.com/office/drawing/2014/main" id="{869690EF-E395-48B6-A3AC-AF62FD5A8B57}"/>
              </a:ext>
            </a:extLst>
          </p:cNvPr>
          <p:cNvSpPr>
            <a:spLocks noGrp="1"/>
          </p:cNvSpPr>
          <p:nvPr>
            <p:ph type="body" sz="quarter" idx="15"/>
          </p:nvPr>
        </p:nvSpPr>
        <p:spPr>
          <a:xfrm>
            <a:off x="646383" y="2679700"/>
            <a:ext cx="8688117" cy="1498600"/>
          </a:xfrm>
        </p:spPr>
        <p:txBody>
          <a:bodyPr lIns="91440" tIns="45720" rIns="91440" bIns="45720" anchor="t"/>
          <a:lstStyle/>
          <a:p>
            <a:r>
              <a:rPr lang="en-US" dirty="0">
                <a:latin typeface="+mn-lt"/>
                <a:cs typeface="Times New Roman" panose="02020603050405020304" pitchFamily="18" charset="0"/>
              </a:rPr>
              <a:t>Home and Community-Based Services </a:t>
            </a:r>
          </a:p>
          <a:p>
            <a:r>
              <a:rPr lang="en-US" dirty="0">
                <a:latin typeface="+mn-lt"/>
                <a:cs typeface="Times New Roman" panose="02020603050405020304" pitchFamily="18" charset="0"/>
              </a:rPr>
              <a:t>Final Rule Implementation</a:t>
            </a:r>
          </a:p>
          <a:p>
            <a:endParaRPr lang="en-US" dirty="0">
              <a:latin typeface="Arial"/>
              <a:cs typeface="Arial"/>
            </a:endParaRPr>
          </a:p>
          <a:p>
            <a:pPr marL="227965" indent="-227965"/>
            <a:r>
              <a:rPr lang="en-US" sz="1000" dirty="0">
                <a:solidFill>
                  <a:schemeClr val="tx1"/>
                </a:solidFill>
                <a:latin typeface="+mn-lt"/>
                <a:cs typeface="Times New Roman" panose="02020603050405020304" pitchFamily="18" charset="0"/>
              </a:rPr>
              <a:t>Presented by:  Center For Long Term Care Finance and Supports Policy Bureau</a:t>
            </a:r>
          </a:p>
          <a:p>
            <a:pPr marL="227965" indent="-227965"/>
            <a:r>
              <a:rPr lang="en-US" sz="1000" dirty="0">
                <a:solidFill>
                  <a:schemeClr val="tx1"/>
                </a:solidFill>
                <a:latin typeface="+mn-lt"/>
                <a:cs typeface="Times New Roman" panose="02020603050405020304" pitchFamily="18" charset="0"/>
              </a:rPr>
              <a:t>Karen Meier, Angela Davis, and Jennifer Alhart</a:t>
            </a:r>
          </a:p>
          <a:p>
            <a:endParaRPr lang="en-US" dirty="0"/>
          </a:p>
        </p:txBody>
      </p:sp>
    </p:spTree>
    <p:extLst>
      <p:ext uri="{BB962C8B-B14F-4D97-AF65-F5344CB8AC3E}">
        <p14:creationId xmlns:p14="http://schemas.microsoft.com/office/powerpoint/2010/main" val="143532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A38B-2BA6-4BBB-A8C7-20B3245AFB5C}"/>
              </a:ext>
            </a:extLst>
          </p:cNvPr>
          <p:cNvSpPr>
            <a:spLocks noGrp="1"/>
          </p:cNvSpPr>
          <p:nvPr>
            <p:ph type="title"/>
          </p:nvPr>
        </p:nvSpPr>
        <p:spPr/>
        <p:txBody>
          <a:bodyPr/>
          <a:lstStyle/>
          <a:p>
            <a:r>
              <a:rPr lang="en-US">
                <a:latin typeface="+mn-lt"/>
                <a:cs typeface="Times New Roman" panose="02020603050405020304" pitchFamily="18" charset="0"/>
              </a:rPr>
              <a:t>Differences In Plan Templates</a:t>
            </a:r>
          </a:p>
        </p:txBody>
      </p:sp>
      <p:pic>
        <p:nvPicPr>
          <p:cNvPr id="5" name="Content Placeholder 4">
            <a:extLst>
              <a:ext uri="{FF2B5EF4-FFF2-40B4-BE49-F238E27FC236}">
                <a16:creationId xmlns:a16="http://schemas.microsoft.com/office/drawing/2014/main" id="{F5EED0E4-BA52-4D22-B2E1-795BEDDA9AA0}"/>
              </a:ext>
            </a:extLst>
          </p:cNvPr>
          <p:cNvPicPr>
            <a:picLocks noGrp="1" noChangeAspect="1"/>
          </p:cNvPicPr>
          <p:nvPr>
            <p:ph idx="1"/>
          </p:nvPr>
        </p:nvPicPr>
        <p:blipFill>
          <a:blip r:embed="rId3"/>
          <a:stretch>
            <a:fillRect/>
          </a:stretch>
        </p:blipFill>
        <p:spPr>
          <a:xfrm>
            <a:off x="503339" y="1825627"/>
            <a:ext cx="5203233" cy="3962269"/>
          </a:xfrm>
          <a:prstGeom prst="rect">
            <a:avLst/>
          </a:prstGeom>
        </p:spPr>
      </p:pic>
      <p:sp>
        <p:nvSpPr>
          <p:cNvPr id="6" name="Arrow: Right 5">
            <a:extLst>
              <a:ext uri="{FF2B5EF4-FFF2-40B4-BE49-F238E27FC236}">
                <a16:creationId xmlns:a16="http://schemas.microsoft.com/office/drawing/2014/main" id="{A8ECB70A-DF1B-46F9-9EEF-6194803052B6}"/>
              </a:ext>
            </a:extLst>
          </p:cNvPr>
          <p:cNvSpPr/>
          <p:nvPr/>
        </p:nvSpPr>
        <p:spPr>
          <a:xfrm>
            <a:off x="5707312" y="3429000"/>
            <a:ext cx="674437" cy="1302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9">
            <a:extLst>
              <a:ext uri="{FF2B5EF4-FFF2-40B4-BE49-F238E27FC236}">
                <a16:creationId xmlns:a16="http://schemas.microsoft.com/office/drawing/2014/main" id="{9DD2D3C3-F708-456E-A008-5B14CBBF5885}"/>
              </a:ext>
            </a:extLst>
          </p:cNvPr>
          <p:cNvPicPr>
            <a:picLocks noGrp="1" noChangeAspect="1"/>
          </p:cNvPicPr>
          <p:nvPr/>
        </p:nvPicPr>
        <p:blipFill>
          <a:blip r:embed="rId4"/>
          <a:stretch>
            <a:fillRect/>
          </a:stretch>
        </p:blipFill>
        <p:spPr>
          <a:xfrm>
            <a:off x="6694414" y="1803289"/>
            <a:ext cx="4659385" cy="4305127"/>
          </a:xfrm>
          <a:prstGeom prst="rect">
            <a:avLst/>
          </a:prstGeom>
        </p:spPr>
      </p:pic>
    </p:spTree>
    <p:extLst>
      <p:ext uri="{BB962C8B-B14F-4D97-AF65-F5344CB8AC3E}">
        <p14:creationId xmlns:p14="http://schemas.microsoft.com/office/powerpoint/2010/main" val="315130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79D991-83CB-4D7D-823E-BF2BFF0ED534}"/>
              </a:ext>
            </a:extLst>
          </p:cNvPr>
          <p:cNvSpPr>
            <a:spLocks noGrp="1"/>
          </p:cNvSpPr>
          <p:nvPr>
            <p:ph type="title"/>
          </p:nvPr>
        </p:nvSpPr>
        <p:spPr>
          <a:xfrm>
            <a:off x="414528" y="773192"/>
            <a:ext cx="10939272" cy="1052435"/>
          </a:xfrm>
        </p:spPr>
        <p:txBody>
          <a:bodyPr>
            <a:noAutofit/>
          </a:bodyPr>
          <a:lstStyle/>
          <a:p>
            <a:r>
              <a:rPr lang="en-US" sz="4000">
                <a:latin typeface="+mn-lt"/>
                <a:cs typeface="Times New Roman" panose="02020603050405020304" pitchFamily="18" charset="0"/>
              </a:rPr>
              <a:t>Roles &amp; Responsibilities </a:t>
            </a:r>
          </a:p>
        </p:txBody>
      </p:sp>
      <p:sp>
        <p:nvSpPr>
          <p:cNvPr id="8" name="Content Placeholder 7">
            <a:extLst>
              <a:ext uri="{FF2B5EF4-FFF2-40B4-BE49-F238E27FC236}">
                <a16:creationId xmlns:a16="http://schemas.microsoft.com/office/drawing/2014/main" id="{EA56F6BA-F5D4-4AD0-8C5F-67F37F994FFC}"/>
              </a:ext>
            </a:extLst>
          </p:cNvPr>
          <p:cNvSpPr>
            <a:spLocks noGrp="1"/>
          </p:cNvSpPr>
          <p:nvPr>
            <p:ph idx="1"/>
          </p:nvPr>
        </p:nvSpPr>
        <p:spPr>
          <a:xfrm>
            <a:off x="414528" y="1733469"/>
            <a:ext cx="10939272" cy="4667331"/>
          </a:xfrm>
        </p:spPr>
        <p:txBody>
          <a:bodyPr/>
          <a:lstStyle/>
          <a:p>
            <a:pPr>
              <a:lnSpc>
                <a:spcPct val="107000"/>
              </a:lnSpc>
              <a:spcBef>
                <a:spcPts val="0"/>
              </a:spcBef>
              <a:spcAft>
                <a:spcPts val="800"/>
              </a:spcAft>
            </a:pPr>
            <a:r>
              <a:rPr lang="en-US" sz="1800">
                <a:solidFill>
                  <a:schemeClr val="tx1"/>
                </a:solidFill>
                <a:effectLst/>
                <a:ea typeface="Calibri" panose="020F0502020204030204" pitchFamily="34" charset="0"/>
                <a:cs typeface="Times New Roman" panose="02020603050405020304" pitchFamily="18" charset="0"/>
              </a:rPr>
              <a:t>MMCO (“plans”) and LDSS (“districts”) are responsible for ensuring that the</a:t>
            </a:r>
            <a:r>
              <a:rPr lang="en-US" sz="1800" b="1">
                <a:solidFill>
                  <a:schemeClr val="tx1"/>
                </a:solidFill>
                <a:effectLst/>
                <a:ea typeface="Calibri" panose="020F0502020204030204" pitchFamily="34" charset="0"/>
                <a:cs typeface="Times New Roman" panose="02020603050405020304" pitchFamily="18" charset="0"/>
              </a:rPr>
              <a:t> </a:t>
            </a:r>
            <a:r>
              <a:rPr lang="en-US" sz="1800">
                <a:solidFill>
                  <a:schemeClr val="tx1"/>
                </a:solidFill>
                <a:effectLst/>
                <a:ea typeface="Calibri" panose="020F0502020204030204" pitchFamily="34" charset="0"/>
                <a:cs typeface="Times New Roman" panose="02020603050405020304" pitchFamily="18" charset="0"/>
              </a:rPr>
              <a:t>primary</a:t>
            </a:r>
            <a:r>
              <a:rPr lang="en-US" sz="1800" b="1">
                <a:solidFill>
                  <a:schemeClr val="tx1"/>
                </a:solidFill>
                <a:effectLst/>
                <a:ea typeface="Calibri" panose="020F0502020204030204" pitchFamily="34" charset="0"/>
                <a:cs typeface="Times New Roman" panose="02020603050405020304" pitchFamily="18" charset="0"/>
              </a:rPr>
              <a:t> </a:t>
            </a:r>
            <a:r>
              <a:rPr lang="en-US" sz="1800">
                <a:solidFill>
                  <a:schemeClr val="tx1"/>
                </a:solidFill>
                <a:effectLst/>
                <a:ea typeface="Calibri" panose="020F0502020204030204" pitchFamily="34" charset="0"/>
                <a:cs typeface="Times New Roman" panose="02020603050405020304" pitchFamily="18" charset="0"/>
              </a:rPr>
              <a:t>PCSP is </a:t>
            </a:r>
            <a:r>
              <a:rPr lang="en-US" sz="1800" i="1">
                <a:solidFill>
                  <a:schemeClr val="tx1"/>
                </a:solidFill>
                <a:effectLst/>
                <a:ea typeface="Calibri" panose="020F0502020204030204" pitchFamily="34" charset="0"/>
                <a:cs typeface="Times New Roman" panose="02020603050405020304" pitchFamily="18" charset="0"/>
              </a:rPr>
              <a:t>developed and maintained</a:t>
            </a:r>
            <a:r>
              <a:rPr lang="en-US" sz="1800">
                <a:solidFill>
                  <a:schemeClr val="tx1"/>
                </a:solidFill>
                <a:effectLst/>
                <a:ea typeface="Calibri" panose="020F0502020204030204" pitchFamily="34" charset="0"/>
                <a:cs typeface="Times New Roman" panose="02020603050405020304" pitchFamily="18" charset="0"/>
              </a:rPr>
              <a:t>, and services are authorized accordingly.  </a:t>
            </a:r>
          </a:p>
          <a:p>
            <a:pPr marR="0">
              <a:lnSpc>
                <a:spcPct val="107000"/>
              </a:lnSpc>
              <a:spcBef>
                <a:spcPts val="0"/>
              </a:spcBef>
              <a:spcAft>
                <a:spcPts val="800"/>
              </a:spcAft>
            </a:pPr>
            <a:r>
              <a:rPr lang="en-US" sz="1800">
                <a:solidFill>
                  <a:schemeClr val="tx1"/>
                </a:solidFill>
                <a:ea typeface="Calibri" panose="020F0502020204030204" pitchFamily="34" charset="0"/>
                <a:cs typeface="Times New Roman" panose="02020603050405020304" pitchFamily="18" charset="0"/>
              </a:rPr>
              <a:t>There is also an expectation that plans and districts coordinate with service providers to ensure that the PCSP remains up-to-date and comprehensively documents the individual’s experience.</a:t>
            </a:r>
          </a:p>
          <a:p>
            <a:pPr marR="0">
              <a:lnSpc>
                <a:spcPct val="107000"/>
              </a:lnSpc>
              <a:spcBef>
                <a:spcPts val="0"/>
              </a:spcBef>
              <a:spcAft>
                <a:spcPts val="800"/>
              </a:spcAft>
            </a:pPr>
            <a:r>
              <a:rPr lang="en-US" sz="1800">
                <a:solidFill>
                  <a:schemeClr val="tx1"/>
                </a:solidFill>
                <a:ea typeface="Calibri" panose="020F0502020204030204" pitchFamily="34" charset="0"/>
                <a:cs typeface="Times New Roman" panose="02020603050405020304" pitchFamily="18" charset="0"/>
              </a:rPr>
              <a:t>It is expected that the MMCO Care Manager will coordinate with the HH Care Manager to ensure that one comprehensive PCSP is completed, and authorization of services is not delayed due to administrative barriers.</a:t>
            </a:r>
          </a:p>
          <a:p>
            <a:pPr marR="0">
              <a:lnSpc>
                <a:spcPct val="107000"/>
              </a:lnSpc>
              <a:spcBef>
                <a:spcPts val="0"/>
              </a:spcBef>
              <a:spcAft>
                <a:spcPts val="800"/>
              </a:spcAft>
            </a:pPr>
            <a:r>
              <a:rPr lang="en-US" sz="1800">
                <a:solidFill>
                  <a:schemeClr val="tx1"/>
                </a:solidFill>
                <a:ea typeface="Calibri" panose="020F0502020204030204" pitchFamily="34" charset="0"/>
                <a:cs typeface="Times New Roman" panose="02020603050405020304" pitchFamily="18" charset="0"/>
              </a:rPr>
              <a:t>The respective roles of the MMCO and the HH must also be formalized by entering into a Statewide Administrative Health Home Services Agreement (ASA) using the template that has been developed by the Department.</a:t>
            </a:r>
          </a:p>
          <a:p>
            <a:endParaRPr lang="en-US"/>
          </a:p>
        </p:txBody>
      </p:sp>
    </p:spTree>
    <p:extLst>
      <p:ext uri="{BB962C8B-B14F-4D97-AF65-F5344CB8AC3E}">
        <p14:creationId xmlns:p14="http://schemas.microsoft.com/office/powerpoint/2010/main" val="26841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5B7E2F-7C3E-C5F5-8FCE-07C4136850C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en-US" sz="5400">
                <a:solidFill>
                  <a:schemeClr val="bg1">
                    <a:lumMod val="95000"/>
                    <a:lumOff val="5000"/>
                  </a:schemeClr>
                </a:solidFill>
              </a:rPr>
              <a:t>PCSP and Settings	</a:t>
            </a:r>
          </a:p>
        </p:txBody>
      </p:sp>
    </p:spTree>
    <p:extLst>
      <p:ext uri="{BB962C8B-B14F-4D97-AF65-F5344CB8AC3E}">
        <p14:creationId xmlns:p14="http://schemas.microsoft.com/office/powerpoint/2010/main" val="8812667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06411-2A18-A798-08AC-2BD3F557A22D}"/>
              </a:ext>
            </a:extLst>
          </p:cNvPr>
          <p:cNvSpPr>
            <a:spLocks noGrp="1"/>
          </p:cNvSpPr>
          <p:nvPr>
            <p:ph type="title"/>
          </p:nvPr>
        </p:nvSpPr>
        <p:spPr/>
        <p:txBody>
          <a:bodyPr>
            <a:normAutofit/>
          </a:bodyPr>
          <a:lstStyle/>
          <a:p>
            <a:r>
              <a:rPr lang="en-US"/>
              <a:t>Settings are:</a:t>
            </a:r>
          </a:p>
        </p:txBody>
      </p:sp>
      <p:sp>
        <p:nvSpPr>
          <p:cNvPr id="4" name="Content Placeholder 3">
            <a:extLst>
              <a:ext uri="{FF2B5EF4-FFF2-40B4-BE49-F238E27FC236}">
                <a16:creationId xmlns:a16="http://schemas.microsoft.com/office/drawing/2014/main" id="{BA2B2A17-0E97-4E1A-817E-E5B56C00E23B}"/>
              </a:ext>
            </a:extLst>
          </p:cNvPr>
          <p:cNvSpPr>
            <a:spLocks noGrp="1"/>
          </p:cNvSpPr>
          <p:nvPr>
            <p:ph idx="1"/>
          </p:nvPr>
        </p:nvSpPr>
        <p:spPr>
          <a:xfrm>
            <a:off x="838200" y="1664677"/>
            <a:ext cx="10515600" cy="4512287"/>
          </a:xfrm>
        </p:spPr>
        <p:txBody>
          <a:bodyPr/>
          <a:lstStyle/>
          <a:p>
            <a:r>
              <a:rPr lang="en-US">
                <a:solidFill>
                  <a:schemeClr val="tx1"/>
                </a:solidFill>
              </a:rPr>
              <a:t>Where someone in receipt of Medicaid-funded HCBS lives, even if the services received only occur outside of the home</a:t>
            </a:r>
          </a:p>
          <a:p>
            <a:r>
              <a:rPr lang="en-US">
                <a:solidFill>
                  <a:schemeClr val="tx1"/>
                </a:solidFill>
              </a:rPr>
              <a:t>Where someone receives HCBS in the community, such as an Adult Day Health Care Program or Social Adult Day Care (for MLTC enrollees)</a:t>
            </a:r>
          </a:p>
          <a:p>
            <a:r>
              <a:rPr lang="en-US">
                <a:solidFill>
                  <a:schemeClr val="tx1"/>
                </a:solidFill>
              </a:rPr>
              <a:t>Community locations such as a park, library or commercial for-profit or not-for-profit space where HCBS may be provided</a:t>
            </a:r>
          </a:p>
          <a:p>
            <a:r>
              <a:rPr lang="en-US">
                <a:solidFill>
                  <a:schemeClr val="tx1"/>
                </a:solidFill>
              </a:rPr>
              <a:t>Sometimes owned or controlled by a provider, which may be obvious, such as a certified setting operated by an OPWDD provider or less obvious where the landlord of the supported housing unit the HCBS recipient lives in controls who provides HCBS in the building</a:t>
            </a:r>
          </a:p>
          <a:p>
            <a:r>
              <a:rPr lang="en-US">
                <a:solidFill>
                  <a:schemeClr val="tx1"/>
                </a:solidFill>
              </a:rPr>
              <a:t>Provider owned or controlled settings have additional standards that must be met to comply with the HCBS Final Rule</a:t>
            </a:r>
          </a:p>
        </p:txBody>
      </p:sp>
      <p:sp>
        <p:nvSpPr>
          <p:cNvPr id="5" name="Text Placeholder 4">
            <a:extLst>
              <a:ext uri="{FF2B5EF4-FFF2-40B4-BE49-F238E27FC236}">
                <a16:creationId xmlns:a16="http://schemas.microsoft.com/office/drawing/2014/main" id="{D56F8209-F0A3-6957-E422-554FCB14DA5D}"/>
              </a:ext>
            </a:extLst>
          </p:cNvPr>
          <p:cNvSpPr>
            <a:spLocks noGrp="1"/>
          </p:cNvSpPr>
          <p:nvPr>
            <p:ph type="body" sz="quarter" idx="14"/>
          </p:nvPr>
        </p:nvSpPr>
        <p:spPr/>
        <p:txBody>
          <a:bodyPr/>
          <a:lstStyle/>
          <a:p>
            <a:r>
              <a:rPr lang="en-US" dirty="0"/>
              <a:t>July 2023</a:t>
            </a:r>
          </a:p>
        </p:txBody>
      </p:sp>
    </p:spTree>
    <p:extLst>
      <p:ext uri="{BB962C8B-B14F-4D97-AF65-F5344CB8AC3E}">
        <p14:creationId xmlns:p14="http://schemas.microsoft.com/office/powerpoint/2010/main" val="215677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101F-45E3-ED66-32FE-BAFAD657AE12}"/>
              </a:ext>
            </a:extLst>
          </p:cNvPr>
          <p:cNvSpPr>
            <a:spLocks noGrp="1"/>
          </p:cNvSpPr>
          <p:nvPr>
            <p:ph type="title"/>
          </p:nvPr>
        </p:nvSpPr>
        <p:spPr>
          <a:xfrm>
            <a:off x="712518" y="773192"/>
            <a:ext cx="10641281" cy="1052435"/>
          </a:xfrm>
        </p:spPr>
        <p:txBody>
          <a:bodyPr>
            <a:normAutofit fontScale="90000"/>
          </a:bodyPr>
          <a:lstStyle/>
          <a:p>
            <a:r>
              <a:rPr lang="en-US"/>
              <a:t>Five Inalienable Standards For All Settings</a:t>
            </a:r>
          </a:p>
        </p:txBody>
      </p:sp>
      <p:sp>
        <p:nvSpPr>
          <p:cNvPr id="3" name="Content Placeholder 2">
            <a:extLst>
              <a:ext uri="{FF2B5EF4-FFF2-40B4-BE49-F238E27FC236}">
                <a16:creationId xmlns:a16="http://schemas.microsoft.com/office/drawing/2014/main" id="{86229F65-FAA4-A122-8263-40BE8676C31F}"/>
              </a:ext>
            </a:extLst>
          </p:cNvPr>
          <p:cNvSpPr>
            <a:spLocks noGrp="1"/>
          </p:cNvSpPr>
          <p:nvPr>
            <p:ph idx="1"/>
          </p:nvPr>
        </p:nvSpPr>
        <p:spPr/>
        <p:txBody>
          <a:bodyPr/>
          <a:lstStyle/>
          <a:p>
            <a:pPr marL="0" indent="0">
              <a:buNone/>
            </a:pPr>
            <a:r>
              <a:rPr lang="en-US" sz="2700" b="1">
                <a:solidFill>
                  <a:schemeClr val="tx1"/>
                </a:solidFill>
                <a:cs typeface="Times New Roman" panose="02020603050405020304" pitchFamily="18" charset="0"/>
              </a:rPr>
              <a:t>HCBS recipients must both live and receive services in settings that:</a:t>
            </a:r>
          </a:p>
          <a:p>
            <a:r>
              <a:rPr lang="en-US" sz="2700">
                <a:solidFill>
                  <a:schemeClr val="tx1"/>
                </a:solidFill>
                <a:cs typeface="Times New Roman" panose="02020603050405020304" pitchFamily="18" charset="0"/>
              </a:rPr>
              <a:t>Are integrated in and support full access to the greater community; and selected by the individual from among options</a:t>
            </a:r>
            <a:endParaRPr lang="en-US" sz="2700"/>
          </a:p>
          <a:p>
            <a:r>
              <a:rPr lang="en-US" sz="2700">
                <a:solidFill>
                  <a:schemeClr val="tx1"/>
                </a:solidFill>
                <a:cs typeface="Times New Roman" panose="02020603050405020304" pitchFamily="18" charset="0"/>
              </a:rPr>
              <a:t>Ensure an individual’s rights of privacy, dignity and respect</a:t>
            </a:r>
          </a:p>
          <a:p>
            <a:r>
              <a:rPr lang="en-US" sz="2700">
                <a:solidFill>
                  <a:schemeClr val="tx1"/>
                </a:solidFill>
                <a:cs typeface="Times New Roman" panose="02020603050405020304" pitchFamily="18" charset="0"/>
              </a:rPr>
              <a:t>Assure freedom from coercion and restraint</a:t>
            </a:r>
          </a:p>
          <a:p>
            <a:r>
              <a:rPr lang="en-US" sz="2700">
                <a:solidFill>
                  <a:schemeClr val="tx1"/>
                </a:solidFill>
                <a:cs typeface="Times New Roman" panose="02020603050405020304" pitchFamily="18" charset="0"/>
              </a:rPr>
              <a:t>Optimize autonomy and independence in making life choices </a:t>
            </a:r>
          </a:p>
          <a:p>
            <a:r>
              <a:rPr lang="en-US" sz="2700">
                <a:solidFill>
                  <a:schemeClr val="tx1"/>
                </a:solidFill>
                <a:cs typeface="Times New Roman" panose="02020603050405020304" pitchFamily="18" charset="0"/>
              </a:rPr>
              <a:t>Facilitate choice about services and who provides them </a:t>
            </a:r>
          </a:p>
          <a:p>
            <a:endParaRPr lang="en-US"/>
          </a:p>
        </p:txBody>
      </p:sp>
    </p:spTree>
    <p:extLst>
      <p:ext uri="{BB962C8B-B14F-4D97-AF65-F5344CB8AC3E}">
        <p14:creationId xmlns:p14="http://schemas.microsoft.com/office/powerpoint/2010/main" val="248712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FB1F-5976-4E19-ACE0-1DD182471D3F}"/>
              </a:ext>
            </a:extLst>
          </p:cNvPr>
          <p:cNvSpPr>
            <a:spLocks noGrp="1"/>
          </p:cNvSpPr>
          <p:nvPr>
            <p:ph type="title"/>
          </p:nvPr>
        </p:nvSpPr>
        <p:spPr>
          <a:xfrm>
            <a:off x="838199" y="1027780"/>
            <a:ext cx="10952748" cy="1052435"/>
          </a:xfrm>
        </p:spPr>
        <p:txBody>
          <a:bodyPr>
            <a:normAutofit fontScale="90000"/>
          </a:bodyPr>
          <a:lstStyle/>
          <a:p>
            <a:br>
              <a:rPr lang="en-US">
                <a:ea typeface="+mj-lt"/>
                <a:cs typeface="Times New Roman" panose="02020603050405020304" pitchFamily="18" charset="0"/>
              </a:rPr>
            </a:br>
            <a:r>
              <a:rPr lang="en-US">
                <a:ea typeface="+mj-lt"/>
                <a:cs typeface="Times New Roman" panose="02020603050405020304" pitchFamily="18" charset="0"/>
              </a:rPr>
              <a:t>Additional standards for </a:t>
            </a:r>
            <a:r>
              <a:rPr lang="en-US" u="sng">
                <a:ea typeface="+mj-lt"/>
                <a:cs typeface="Times New Roman" panose="02020603050405020304" pitchFamily="18" charset="0"/>
              </a:rPr>
              <a:t>residential </a:t>
            </a:r>
            <a:r>
              <a:rPr lang="en-US">
                <a:ea typeface="+mj-lt"/>
                <a:cs typeface="Times New Roman" panose="02020603050405020304" pitchFamily="18" charset="0"/>
              </a:rPr>
              <a:t>settings that are provider owned or controlled</a:t>
            </a:r>
            <a:br>
              <a:rPr lang="en-US"/>
            </a:br>
            <a:endParaRPr lang="en-US"/>
          </a:p>
        </p:txBody>
      </p:sp>
      <p:sp>
        <p:nvSpPr>
          <p:cNvPr id="20" name="Content Placeholder 19">
            <a:extLst>
              <a:ext uri="{FF2B5EF4-FFF2-40B4-BE49-F238E27FC236}">
                <a16:creationId xmlns:a16="http://schemas.microsoft.com/office/drawing/2014/main" id="{74DF3F47-EB4F-4A1E-911A-DE97A9AEB74B}"/>
              </a:ext>
            </a:extLst>
          </p:cNvPr>
          <p:cNvSpPr>
            <a:spLocks noGrp="1"/>
          </p:cNvSpPr>
          <p:nvPr>
            <p:ph idx="1"/>
          </p:nvPr>
        </p:nvSpPr>
        <p:spPr>
          <a:xfrm>
            <a:off x="838199" y="2316480"/>
            <a:ext cx="10195561" cy="4137321"/>
          </a:xfrm>
        </p:spPr>
        <p:txBody>
          <a:bodyPr/>
          <a:lstStyle/>
          <a:p>
            <a:pPr marL="342900" indent="-228600" defTabSz="914400"/>
            <a:r>
              <a:rPr lang="en-US" sz="2600">
                <a:solidFill>
                  <a:schemeClr val="tx1"/>
                </a:solidFill>
                <a:cs typeface="Times New Roman" panose="02020603050405020304" pitchFamily="18" charset="0"/>
              </a:rPr>
              <a:t>Individuals in residential units have legally enforceable agreements giving them the same protections and responsibilities as any tenant living in that jurisdiction </a:t>
            </a:r>
          </a:p>
          <a:p>
            <a:pPr marL="342900" indent="-228600" defTabSz="914400"/>
            <a:r>
              <a:rPr lang="en-US" sz="2600">
                <a:solidFill>
                  <a:schemeClr val="tx1"/>
                </a:solidFill>
                <a:cs typeface="Times New Roman" panose="02020603050405020304" pitchFamily="18" charset="0"/>
              </a:rPr>
              <a:t>Privacy in sleeping or living unit </a:t>
            </a:r>
          </a:p>
          <a:p>
            <a:pPr marL="342900" indent="-228600" defTabSz="914400"/>
            <a:r>
              <a:rPr lang="en-US" sz="2600">
                <a:solidFill>
                  <a:schemeClr val="tx1"/>
                </a:solidFill>
                <a:cs typeface="Times New Roman" panose="02020603050405020304" pitchFamily="18" charset="0"/>
              </a:rPr>
              <a:t>Units have lockable entrance doors </a:t>
            </a:r>
          </a:p>
          <a:p>
            <a:pPr marL="342900" indent="-228600" defTabSz="914400"/>
            <a:r>
              <a:rPr lang="en-US" sz="2600">
                <a:solidFill>
                  <a:schemeClr val="tx1"/>
                </a:solidFill>
                <a:cs typeface="Times New Roman" panose="02020603050405020304" pitchFamily="18" charset="0"/>
              </a:rPr>
              <a:t>The individual and appropriate staff have keys/codes to doors </a:t>
            </a:r>
          </a:p>
          <a:p>
            <a:pPr marL="342900" indent="-228600" defTabSz="914400"/>
            <a:r>
              <a:rPr lang="en-US" sz="2600">
                <a:solidFill>
                  <a:schemeClr val="tx1"/>
                </a:solidFill>
                <a:cs typeface="Times New Roman" panose="02020603050405020304" pitchFamily="18" charset="0"/>
              </a:rPr>
              <a:t>Choice of roommates in shared units </a:t>
            </a:r>
          </a:p>
          <a:p>
            <a:pPr marL="342900" indent="-228600" defTabSz="914400"/>
            <a:r>
              <a:rPr lang="en-US" sz="2600">
                <a:solidFill>
                  <a:schemeClr val="tx1"/>
                </a:solidFill>
                <a:cs typeface="Times New Roman" panose="02020603050405020304" pitchFamily="18" charset="0"/>
              </a:rPr>
              <a:t>Freedom to furnish and decorate sleeping or living units</a:t>
            </a:r>
          </a:p>
          <a:p>
            <a:endParaRPr lang="en-US"/>
          </a:p>
        </p:txBody>
      </p:sp>
    </p:spTree>
    <p:extLst>
      <p:ext uri="{BB962C8B-B14F-4D97-AF65-F5344CB8AC3E}">
        <p14:creationId xmlns:p14="http://schemas.microsoft.com/office/powerpoint/2010/main" val="216008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7714-8F1F-F67A-0313-331B31A56E17}"/>
              </a:ext>
            </a:extLst>
          </p:cNvPr>
          <p:cNvSpPr>
            <a:spLocks noGrp="1"/>
          </p:cNvSpPr>
          <p:nvPr>
            <p:ph type="title"/>
          </p:nvPr>
        </p:nvSpPr>
        <p:spPr>
          <a:xfrm>
            <a:off x="838200" y="941868"/>
            <a:ext cx="10755297" cy="1052435"/>
          </a:xfrm>
        </p:spPr>
        <p:txBody>
          <a:bodyPr>
            <a:normAutofit/>
          </a:bodyPr>
          <a:lstStyle/>
          <a:p>
            <a:r>
              <a:rPr lang="en-US" sz="3200"/>
              <a:t>Additional Standards For Residential And Non-Residential Settings (Provider-Owned or Controlled)</a:t>
            </a:r>
          </a:p>
        </p:txBody>
      </p:sp>
      <p:sp>
        <p:nvSpPr>
          <p:cNvPr id="3" name="Content Placeholder 2">
            <a:extLst>
              <a:ext uri="{FF2B5EF4-FFF2-40B4-BE49-F238E27FC236}">
                <a16:creationId xmlns:a16="http://schemas.microsoft.com/office/drawing/2014/main" id="{37D54E6D-4E27-CCD9-A812-B6A1D295DD66}"/>
              </a:ext>
            </a:extLst>
          </p:cNvPr>
          <p:cNvSpPr>
            <a:spLocks noGrp="1"/>
          </p:cNvSpPr>
          <p:nvPr>
            <p:ph idx="1"/>
          </p:nvPr>
        </p:nvSpPr>
        <p:spPr>
          <a:xfrm>
            <a:off x="838200" y="1994303"/>
            <a:ext cx="10515600" cy="4182661"/>
          </a:xfrm>
        </p:spPr>
        <p:txBody>
          <a:bodyPr/>
          <a:lstStyle/>
          <a:p>
            <a:endParaRPr lang="en-US"/>
          </a:p>
          <a:p>
            <a:pPr marL="342900" indent="-228600" defTabSz="914400"/>
            <a:r>
              <a:rPr lang="en-US" sz="2400">
                <a:solidFill>
                  <a:schemeClr val="tx1"/>
                </a:solidFill>
                <a:latin typeface="Arial"/>
                <a:cs typeface="Arial"/>
              </a:rPr>
              <a:t>Freedom and support to control one’s own schedule and activities </a:t>
            </a:r>
          </a:p>
          <a:p>
            <a:pPr marL="800089" lvl="1" indent="-228600" defTabSz="914400"/>
            <a:r>
              <a:rPr lang="en-US">
                <a:solidFill>
                  <a:schemeClr val="tx1"/>
                </a:solidFill>
                <a:latin typeface="Arial"/>
                <a:cs typeface="Arial"/>
              </a:rPr>
              <a:t>Community Integration and Corrective Action Plan (CAP)</a:t>
            </a:r>
            <a:endParaRPr lang="en-US">
              <a:solidFill>
                <a:schemeClr val="tx1"/>
              </a:solidFill>
            </a:endParaRPr>
          </a:p>
          <a:p>
            <a:pPr marL="342900" indent="-228600" defTabSz="914400"/>
            <a:r>
              <a:rPr lang="en-US" sz="2400">
                <a:solidFill>
                  <a:schemeClr val="tx1"/>
                </a:solidFill>
                <a:latin typeface="Arial"/>
                <a:cs typeface="Arial"/>
              </a:rPr>
              <a:t>Access to food and visitors at any time </a:t>
            </a:r>
            <a:endParaRPr lang="en-US">
              <a:solidFill>
                <a:schemeClr val="tx1"/>
              </a:solidFill>
            </a:endParaRPr>
          </a:p>
          <a:p>
            <a:pPr marL="342900" indent="-228600" defTabSz="914400"/>
            <a:r>
              <a:rPr lang="en-US" sz="2400">
                <a:solidFill>
                  <a:schemeClr val="tx1"/>
                </a:solidFill>
                <a:latin typeface="Arial"/>
                <a:cs typeface="Arial"/>
              </a:rPr>
              <a:t>The setting is physically accessible to the individual (*not modifiable) </a:t>
            </a:r>
            <a:endParaRPr lang="en-US">
              <a:solidFill>
                <a:schemeClr val="tx1"/>
              </a:solidFill>
            </a:endParaRPr>
          </a:p>
          <a:p>
            <a:endParaRPr lang="en-US"/>
          </a:p>
        </p:txBody>
      </p:sp>
      <p:sp>
        <p:nvSpPr>
          <p:cNvPr id="4" name="Text Placeholder 3">
            <a:extLst>
              <a:ext uri="{FF2B5EF4-FFF2-40B4-BE49-F238E27FC236}">
                <a16:creationId xmlns:a16="http://schemas.microsoft.com/office/drawing/2014/main" id="{602DAEA6-692C-42F6-FC24-C7DA339F219B}"/>
              </a:ext>
            </a:extLst>
          </p:cNvPr>
          <p:cNvSpPr>
            <a:spLocks noGrp="1"/>
          </p:cNvSpPr>
          <p:nvPr>
            <p:ph type="body" sz="quarter" idx="14"/>
          </p:nvPr>
        </p:nvSpPr>
        <p:spPr/>
        <p:txBody>
          <a:bodyPr/>
          <a:lstStyle/>
          <a:p>
            <a:r>
              <a:rPr lang="en-US" dirty="0"/>
              <a:t>July 2023</a:t>
            </a:r>
          </a:p>
        </p:txBody>
      </p:sp>
    </p:spTree>
    <p:extLst>
      <p:ext uri="{BB962C8B-B14F-4D97-AF65-F5344CB8AC3E}">
        <p14:creationId xmlns:p14="http://schemas.microsoft.com/office/powerpoint/2010/main" val="252228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43D8A-D3AE-4852-BD38-151B45CF6852}"/>
              </a:ext>
            </a:extLst>
          </p:cNvPr>
          <p:cNvSpPr>
            <a:spLocks noGrp="1"/>
          </p:cNvSpPr>
          <p:nvPr>
            <p:ph type="title"/>
          </p:nvPr>
        </p:nvSpPr>
        <p:spPr>
          <a:xfrm>
            <a:off x="699713" y="186045"/>
            <a:ext cx="7063721" cy="1159200"/>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Person Centered Service Plan and Settings</a:t>
            </a:r>
          </a:p>
        </p:txBody>
      </p:sp>
      <p:pic>
        <p:nvPicPr>
          <p:cNvPr id="5" name="Content Placeholder 4">
            <a:extLst>
              <a:ext uri="{FF2B5EF4-FFF2-40B4-BE49-F238E27FC236}">
                <a16:creationId xmlns:a16="http://schemas.microsoft.com/office/drawing/2014/main" id="{91008A68-6E48-16D9-087D-81D44C8682D5}"/>
              </a:ext>
            </a:extLst>
          </p:cNvPr>
          <p:cNvPicPr>
            <a:picLocks noGrp="1" noChangeAspect="1"/>
          </p:cNvPicPr>
          <p:nvPr>
            <p:ph idx="1"/>
          </p:nvPr>
        </p:nvPicPr>
        <p:blipFill>
          <a:blip r:embed="rId3"/>
          <a:stretch>
            <a:fillRect/>
          </a:stretch>
        </p:blipFill>
        <p:spPr>
          <a:xfrm>
            <a:off x="599504" y="1966293"/>
            <a:ext cx="10992990" cy="4452160"/>
          </a:xfrm>
          <a:prstGeom prst="rect">
            <a:avLst/>
          </a:prstGeom>
        </p:spPr>
      </p:pic>
    </p:spTree>
    <p:extLst>
      <p:ext uri="{BB962C8B-B14F-4D97-AF65-F5344CB8AC3E}">
        <p14:creationId xmlns:p14="http://schemas.microsoft.com/office/powerpoint/2010/main" val="238950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AC243D8A-D3AE-4852-BD38-151B45CF6852}"/>
              </a:ext>
            </a:extLst>
          </p:cNvPr>
          <p:cNvSpPr>
            <a:spLocks noGrp="1"/>
          </p:cNvSpPr>
          <p:nvPr>
            <p:ph type="title"/>
          </p:nvPr>
        </p:nvSpPr>
        <p:spPr>
          <a:xfrm>
            <a:off x="699713" y="186045"/>
            <a:ext cx="7063721" cy="1159200"/>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Person Centered Service Plan and Settings, continued</a:t>
            </a:r>
          </a:p>
        </p:txBody>
      </p:sp>
      <p:pic>
        <p:nvPicPr>
          <p:cNvPr id="6" name="Picture 5" descr="Text&#10;&#10;Description automatically generated with medium confidence">
            <a:extLst>
              <a:ext uri="{FF2B5EF4-FFF2-40B4-BE49-F238E27FC236}">
                <a16:creationId xmlns:a16="http://schemas.microsoft.com/office/drawing/2014/main" id="{6EDBD264-75A5-406F-8F8F-616DCBCE3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11" y="1632669"/>
            <a:ext cx="10521245" cy="5225331"/>
          </a:xfrm>
          <a:prstGeom prst="rect">
            <a:avLst/>
          </a:prstGeom>
        </p:spPr>
      </p:pic>
    </p:spTree>
    <p:extLst>
      <p:ext uri="{BB962C8B-B14F-4D97-AF65-F5344CB8AC3E}">
        <p14:creationId xmlns:p14="http://schemas.microsoft.com/office/powerpoint/2010/main" val="283622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D17E-020A-47D7-AA5D-48BB0BFFC687}"/>
              </a:ext>
            </a:extLst>
          </p:cNvPr>
          <p:cNvSpPr>
            <a:spLocks noGrp="1"/>
          </p:cNvSpPr>
          <p:nvPr>
            <p:ph type="title"/>
          </p:nvPr>
        </p:nvSpPr>
        <p:spPr/>
        <p:txBody>
          <a:bodyPr>
            <a:normAutofit/>
          </a:bodyPr>
          <a:lstStyle/>
          <a:p>
            <a:r>
              <a:rPr lang="en-US" sz="4000">
                <a:ea typeface="+mj-lt"/>
                <a:cs typeface="Times New Roman" panose="02020603050405020304" pitchFamily="18" charset="0"/>
              </a:rPr>
              <a:t>Modifications to Person-Centered Plans</a:t>
            </a:r>
            <a:endParaRPr lang="en-US" sz="4000">
              <a:cs typeface="Times New Roman" panose="02020603050405020304" pitchFamily="18" charset="0"/>
            </a:endParaRPr>
          </a:p>
        </p:txBody>
      </p:sp>
      <p:sp>
        <p:nvSpPr>
          <p:cNvPr id="3" name="Content Placeholder 2">
            <a:extLst>
              <a:ext uri="{FF2B5EF4-FFF2-40B4-BE49-F238E27FC236}">
                <a16:creationId xmlns:a16="http://schemas.microsoft.com/office/drawing/2014/main" id="{8D4490AA-5892-4FF4-972E-5BE94359C853}"/>
              </a:ext>
            </a:extLst>
          </p:cNvPr>
          <p:cNvSpPr>
            <a:spLocks noGrp="1"/>
          </p:cNvSpPr>
          <p:nvPr>
            <p:ph idx="1"/>
          </p:nvPr>
        </p:nvSpPr>
        <p:spPr/>
        <p:txBody>
          <a:bodyPr/>
          <a:lstStyle/>
          <a:p>
            <a:pPr marL="75577" lvl="1" indent="0">
              <a:lnSpc>
                <a:spcPct val="100000"/>
              </a:lnSpc>
              <a:spcBef>
                <a:spcPct val="20000"/>
              </a:spcBef>
              <a:buNone/>
            </a:pPr>
            <a:r>
              <a:rPr lang="en-US" sz="2800" b="1">
                <a:solidFill>
                  <a:schemeClr val="tx1"/>
                </a:solidFill>
                <a:ea typeface="+mn-lt"/>
                <a:cs typeface="Times New Roman" panose="02020603050405020304" pitchFamily="18" charset="0"/>
              </a:rPr>
              <a:t>Any modification to the standards on slides 15 and 16 must be:</a:t>
            </a:r>
          </a:p>
          <a:p>
            <a:r>
              <a:rPr lang="en-US" sz="2600">
                <a:solidFill>
                  <a:schemeClr val="tx1"/>
                </a:solidFill>
                <a:cs typeface="Times New Roman" panose="02020603050405020304" pitchFamily="18" charset="0"/>
              </a:rPr>
              <a:t>Supported by a specific assessed need</a:t>
            </a:r>
          </a:p>
          <a:p>
            <a:r>
              <a:rPr lang="en-US" sz="2600">
                <a:solidFill>
                  <a:schemeClr val="tx1"/>
                </a:solidFill>
                <a:cs typeface="Times New Roman" panose="02020603050405020304" pitchFamily="18" charset="0"/>
              </a:rPr>
              <a:t>Justified in the PCSP and must:</a:t>
            </a:r>
          </a:p>
          <a:p>
            <a:pPr lvl="1"/>
            <a:r>
              <a:rPr lang="en-US" sz="2600">
                <a:solidFill>
                  <a:schemeClr val="tx1"/>
                </a:solidFill>
                <a:cs typeface="Times New Roman" panose="02020603050405020304" pitchFamily="18" charset="0"/>
              </a:rPr>
              <a:t>Follow positive interventions and supports used prior to any modifications</a:t>
            </a:r>
          </a:p>
          <a:p>
            <a:pPr lvl="1"/>
            <a:r>
              <a:rPr lang="en-US" sz="2600">
                <a:solidFill>
                  <a:schemeClr val="tx1"/>
                </a:solidFill>
                <a:cs typeface="Times New Roman" panose="02020603050405020304" pitchFamily="18" charset="0"/>
              </a:rPr>
              <a:t>Use less intrusive methods of meeting the need that were tried and did not work</a:t>
            </a:r>
          </a:p>
          <a:p>
            <a:pPr lvl="1"/>
            <a:r>
              <a:rPr lang="en-US" sz="2600">
                <a:solidFill>
                  <a:schemeClr val="tx1"/>
                </a:solidFill>
                <a:cs typeface="Times New Roman" panose="02020603050405020304" pitchFamily="18" charset="0"/>
              </a:rPr>
              <a:t>Come with a clear description of the condition that is directly proportionate to the specified need</a:t>
            </a:r>
          </a:p>
          <a:p>
            <a:pPr marL="0" indent="0">
              <a:buNone/>
            </a:pPr>
            <a:endParaRPr lang="en-US"/>
          </a:p>
        </p:txBody>
      </p:sp>
    </p:spTree>
    <p:extLst>
      <p:ext uri="{BB962C8B-B14F-4D97-AF65-F5344CB8AC3E}">
        <p14:creationId xmlns:p14="http://schemas.microsoft.com/office/powerpoint/2010/main" val="151005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ACC8F-4C5C-4422-8A68-4A41C37181D7}"/>
              </a:ext>
            </a:extLst>
          </p:cNvPr>
          <p:cNvSpPr>
            <a:spLocks noGrp="1"/>
          </p:cNvSpPr>
          <p:nvPr>
            <p:ph type="title"/>
          </p:nvPr>
        </p:nvSpPr>
        <p:spPr/>
        <p:txBody>
          <a:bodyPr>
            <a:normAutofit/>
          </a:bodyPr>
          <a:lstStyle/>
          <a:p>
            <a:r>
              <a:rPr lang="en-US">
                <a:latin typeface="+mn-lt"/>
                <a:cs typeface="Times New Roman" panose="02020603050405020304" pitchFamily="18" charset="0"/>
              </a:rPr>
              <a:t>Agenda</a:t>
            </a:r>
            <a:r>
              <a:rPr lang="en-US">
                <a:latin typeface="+mn-lt"/>
                <a:cs typeface="Arial"/>
              </a:rPr>
              <a:t> </a:t>
            </a:r>
          </a:p>
        </p:txBody>
      </p:sp>
      <p:sp>
        <p:nvSpPr>
          <p:cNvPr id="4" name="Content Placeholder 3">
            <a:extLst>
              <a:ext uri="{FF2B5EF4-FFF2-40B4-BE49-F238E27FC236}">
                <a16:creationId xmlns:a16="http://schemas.microsoft.com/office/drawing/2014/main" id="{F9C10366-F090-4021-B295-51AA789CC292}"/>
              </a:ext>
            </a:extLst>
          </p:cNvPr>
          <p:cNvSpPr>
            <a:spLocks noGrp="1"/>
          </p:cNvSpPr>
          <p:nvPr>
            <p:ph idx="1"/>
          </p:nvPr>
        </p:nvSpPr>
        <p:spPr>
          <a:xfrm>
            <a:off x="838200" y="1825627"/>
            <a:ext cx="10515600" cy="4259181"/>
          </a:xfrm>
        </p:spPr>
        <p:txBody>
          <a:bodyPr lIns="91440" tIns="45720" rIns="91440" bIns="45720" anchor="t"/>
          <a:lstStyle/>
          <a:p>
            <a:pPr marL="457200" indent="-457200" defTabSz="914400">
              <a:buAutoNum type="arabicPeriod"/>
            </a:pPr>
            <a:r>
              <a:rPr lang="en-US" sz="2600">
                <a:solidFill>
                  <a:schemeClr val="tx1"/>
                </a:solidFill>
                <a:cs typeface="Times New Roman"/>
              </a:rPr>
              <a:t>Person-Centered Service Planning (PCSP) in Context – Goal of HCBS Final Rule, Applicability</a:t>
            </a:r>
          </a:p>
          <a:p>
            <a:pPr marL="457200" indent="-457200" defTabSz="914400">
              <a:buAutoNum type="arabicPeriod"/>
            </a:pPr>
            <a:r>
              <a:rPr lang="en-US" sz="2600">
                <a:solidFill>
                  <a:schemeClr val="tx1"/>
                </a:solidFill>
                <a:cs typeface="Times New Roman"/>
              </a:rPr>
              <a:t>What’s new with PCSP? </a:t>
            </a:r>
            <a:endParaRPr lang="en-US" sz="2600">
              <a:solidFill>
                <a:schemeClr val="tx1"/>
              </a:solidFill>
              <a:cs typeface="Times New Roman" panose="02020603050405020304" pitchFamily="18" charset="0"/>
            </a:endParaRPr>
          </a:p>
          <a:p>
            <a:pPr marL="457200" indent="-457200" defTabSz="914400">
              <a:buAutoNum type="arabicPeriod"/>
            </a:pPr>
            <a:r>
              <a:rPr lang="en-US" sz="2600">
                <a:solidFill>
                  <a:schemeClr val="tx1"/>
                </a:solidFill>
                <a:cs typeface="Times New Roman"/>
              </a:rPr>
              <a:t>Summary of PCSP Requirements</a:t>
            </a:r>
          </a:p>
          <a:p>
            <a:pPr marL="457200" indent="-457200" defTabSz="914400">
              <a:buAutoNum type="arabicPeriod"/>
            </a:pPr>
            <a:r>
              <a:rPr lang="en-US" sz="2600">
                <a:solidFill>
                  <a:schemeClr val="tx1"/>
                </a:solidFill>
                <a:cs typeface="Times New Roman"/>
              </a:rPr>
              <a:t>Overview of Roles and Responsibilities in PCSP Process and new Template </a:t>
            </a:r>
          </a:p>
          <a:p>
            <a:pPr marL="457200" indent="-457200" defTabSz="914400">
              <a:buAutoNum type="arabicPeriod"/>
            </a:pPr>
            <a:r>
              <a:rPr lang="en-US" sz="2600">
                <a:solidFill>
                  <a:schemeClr val="tx1"/>
                </a:solidFill>
                <a:cs typeface="Times New Roman"/>
              </a:rPr>
              <a:t>PCSP &amp; Settings </a:t>
            </a:r>
            <a:endParaRPr lang="en-US" sz="2600">
              <a:solidFill>
                <a:schemeClr val="tx1"/>
              </a:solidFill>
              <a:cs typeface="Times New Roman" panose="02020603050405020304" pitchFamily="18" charset="0"/>
            </a:endParaRPr>
          </a:p>
          <a:p>
            <a:pPr marL="457200" indent="-457200" defTabSz="914400">
              <a:buAutoNum type="arabicPeriod"/>
            </a:pPr>
            <a:r>
              <a:rPr lang="en-US" sz="2600">
                <a:solidFill>
                  <a:schemeClr val="tx1"/>
                </a:solidFill>
                <a:cs typeface="Times New Roman"/>
              </a:rPr>
              <a:t>Role of PCSP in Ongoing Monitoring and Quality Assurance</a:t>
            </a:r>
          </a:p>
          <a:p>
            <a:pPr marL="0" indent="0" defTabSz="914400">
              <a:buNone/>
            </a:pPr>
            <a:endParaRPr lang="en-US" sz="2400">
              <a:solidFill>
                <a:schemeClr val="tx1"/>
              </a:solidFill>
              <a:latin typeface="Times New Roman" panose="02020603050405020304" pitchFamily="18" charset="0"/>
              <a:cs typeface="Times New Roman" panose="02020603050405020304" pitchFamily="18" charset="0"/>
            </a:endParaRPr>
          </a:p>
          <a:p>
            <a:pPr marL="0" indent="0" defTabSz="914400">
              <a:buNone/>
            </a:pPr>
            <a:endParaRPr lang="en-US" sz="2400">
              <a:solidFill>
                <a:schemeClr val="tx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6955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F84F04-D809-553C-C54D-B757985792B9}"/>
              </a:ext>
            </a:extLst>
          </p:cNvPr>
          <p:cNvSpPr>
            <a:spLocks noGrp="1"/>
          </p:cNvSpPr>
          <p:nvPr>
            <p:ph type="title"/>
          </p:nvPr>
        </p:nvSpPr>
        <p:spPr>
          <a:xfrm>
            <a:off x="838200" y="905714"/>
            <a:ext cx="10515600" cy="1052435"/>
          </a:xfrm>
        </p:spPr>
        <p:txBody>
          <a:bodyPr>
            <a:normAutofit fontScale="90000"/>
          </a:bodyPr>
          <a:lstStyle/>
          <a:p>
            <a:br>
              <a:rPr lang="en-US" sz="4400">
                <a:cs typeface="Times New Roman" panose="02020603050405020304" pitchFamily="18" charset="0"/>
              </a:rPr>
            </a:br>
            <a:r>
              <a:rPr lang="en-US" sz="4400">
                <a:cs typeface="Times New Roman" panose="02020603050405020304" pitchFamily="18" charset="0"/>
              </a:rPr>
              <a:t>Modifying A PCSP On A Case-by-Case Basis</a:t>
            </a:r>
            <a:br>
              <a:rPr lang="en-US" sz="4400">
                <a:latin typeface="Times New Roman" panose="02020603050405020304" pitchFamily="18" charset="0"/>
                <a:cs typeface="Times New Roman" panose="02020603050405020304" pitchFamily="18" charset="0"/>
              </a:rPr>
            </a:br>
            <a:endParaRPr lang="en-US"/>
          </a:p>
        </p:txBody>
      </p:sp>
      <p:sp>
        <p:nvSpPr>
          <p:cNvPr id="8" name="Content Placeholder 7">
            <a:extLst>
              <a:ext uri="{FF2B5EF4-FFF2-40B4-BE49-F238E27FC236}">
                <a16:creationId xmlns:a16="http://schemas.microsoft.com/office/drawing/2014/main" id="{9B2C11A6-DB3C-9FA6-6934-DD708B2A49EC}"/>
              </a:ext>
            </a:extLst>
          </p:cNvPr>
          <p:cNvSpPr>
            <a:spLocks noGrp="1"/>
          </p:cNvSpPr>
          <p:nvPr>
            <p:ph idx="1"/>
          </p:nvPr>
        </p:nvSpPr>
        <p:spPr>
          <a:xfrm>
            <a:off x="838200" y="1958149"/>
            <a:ext cx="10515600" cy="4351339"/>
          </a:xfrm>
        </p:spPr>
        <p:txBody>
          <a:bodyPr/>
          <a:lstStyle/>
          <a:p>
            <a:pPr marL="532765" lvl="2" indent="0">
              <a:lnSpc>
                <a:spcPct val="100000"/>
              </a:lnSpc>
              <a:spcBef>
                <a:spcPct val="20000"/>
              </a:spcBef>
              <a:buNone/>
            </a:pPr>
            <a:r>
              <a:rPr lang="en-US" sz="2800">
                <a:solidFill>
                  <a:schemeClr val="tx1">
                    <a:lumMod val="85000"/>
                    <a:lumOff val="15000"/>
                  </a:schemeClr>
                </a:solidFill>
                <a:cs typeface="Times New Roman" panose="02020603050405020304" pitchFamily="18" charset="0"/>
              </a:rPr>
              <a:t>Modifications to the additional standards must be:</a:t>
            </a:r>
            <a:endParaRPr lang="en-US" sz="2800">
              <a:solidFill>
                <a:schemeClr val="tx1">
                  <a:lumMod val="85000"/>
                  <a:lumOff val="15000"/>
                </a:schemeClr>
              </a:solidFill>
              <a:ea typeface="+mn-lt"/>
              <a:cs typeface="Times New Roman" panose="02020603050405020304" pitchFamily="18" charset="0"/>
            </a:endParaRPr>
          </a:p>
          <a:p>
            <a:pPr marL="989965" lvl="2" indent="-457200">
              <a:lnSpc>
                <a:spcPct val="100000"/>
              </a:lnSpc>
              <a:spcBef>
                <a:spcPct val="20000"/>
              </a:spcBef>
            </a:pPr>
            <a:r>
              <a:rPr lang="en-US" sz="2800">
                <a:solidFill>
                  <a:schemeClr val="tx1">
                    <a:lumMod val="85000"/>
                    <a:lumOff val="15000"/>
                  </a:schemeClr>
                </a:solidFill>
                <a:ea typeface="+mn-lt"/>
                <a:cs typeface="Times New Roman" panose="02020603050405020304" pitchFamily="18" charset="0"/>
              </a:rPr>
              <a:t>Directed by and with the informed consent of the individual being supported</a:t>
            </a:r>
          </a:p>
          <a:p>
            <a:pPr marL="989965" lvl="2" indent="-457200">
              <a:lnSpc>
                <a:spcPct val="100000"/>
              </a:lnSpc>
              <a:spcBef>
                <a:spcPct val="20000"/>
              </a:spcBef>
            </a:pPr>
            <a:r>
              <a:rPr lang="en-US" sz="2800">
                <a:solidFill>
                  <a:schemeClr val="tx1">
                    <a:lumMod val="85000"/>
                    <a:lumOff val="15000"/>
                  </a:schemeClr>
                </a:solidFill>
                <a:ea typeface="+mn-lt"/>
                <a:cs typeface="Times New Roman" panose="02020603050405020304" pitchFamily="18" charset="0"/>
              </a:rPr>
              <a:t>Subject to regular collection and review of data measuring the ongoing effectiveness of the intervention(s) used</a:t>
            </a:r>
            <a:endParaRPr lang="en-US" sz="2800">
              <a:solidFill>
                <a:schemeClr val="tx1">
                  <a:lumMod val="85000"/>
                  <a:lumOff val="15000"/>
                </a:schemeClr>
              </a:solidFill>
              <a:cs typeface="Times New Roman" panose="02020603050405020304" pitchFamily="18" charset="0"/>
            </a:endParaRPr>
          </a:p>
          <a:p>
            <a:pPr marL="989965" lvl="2" indent="-457200">
              <a:lnSpc>
                <a:spcPct val="100000"/>
              </a:lnSpc>
              <a:spcBef>
                <a:spcPct val="20000"/>
              </a:spcBef>
            </a:pPr>
            <a:r>
              <a:rPr lang="en-US" sz="2800">
                <a:solidFill>
                  <a:schemeClr val="tx1">
                    <a:lumMod val="85000"/>
                    <a:lumOff val="15000"/>
                  </a:schemeClr>
                </a:solidFill>
                <a:ea typeface="+mn-lt"/>
                <a:cs typeface="Times New Roman" panose="02020603050405020304" pitchFamily="18" charset="0"/>
              </a:rPr>
              <a:t>Reviewed periodically within defined time limits to determine if the modification is still necessary</a:t>
            </a:r>
          </a:p>
          <a:p>
            <a:pPr marL="989965" lvl="2" indent="-457200">
              <a:lnSpc>
                <a:spcPct val="100000"/>
              </a:lnSpc>
              <a:spcBef>
                <a:spcPct val="20000"/>
              </a:spcBef>
            </a:pPr>
            <a:r>
              <a:rPr lang="en-US" sz="2800">
                <a:solidFill>
                  <a:schemeClr val="tx1">
                    <a:lumMod val="85000"/>
                    <a:lumOff val="15000"/>
                  </a:schemeClr>
                </a:solidFill>
                <a:ea typeface="+mn-lt"/>
                <a:cs typeface="Times New Roman" panose="02020603050405020304" pitchFamily="18" charset="0"/>
              </a:rPr>
              <a:t>Developed to assure that interventions and supports will cause no harm </a:t>
            </a:r>
            <a:endParaRPr lang="en-US" sz="2800">
              <a:solidFill>
                <a:schemeClr val="tx1">
                  <a:lumMod val="85000"/>
                  <a:lumOff val="15000"/>
                </a:schemeClr>
              </a:solidFill>
              <a:cs typeface="Times New Roman" panose="02020603050405020304" pitchFamily="18" charset="0"/>
            </a:endParaRPr>
          </a:p>
          <a:p>
            <a:endParaRPr lang="en-US"/>
          </a:p>
        </p:txBody>
      </p:sp>
    </p:spTree>
    <p:extLst>
      <p:ext uri="{BB962C8B-B14F-4D97-AF65-F5344CB8AC3E}">
        <p14:creationId xmlns:p14="http://schemas.microsoft.com/office/powerpoint/2010/main" val="113900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0D91-A2C8-4402-982C-50865BBFB122}"/>
              </a:ext>
            </a:extLst>
          </p:cNvPr>
          <p:cNvSpPr>
            <a:spLocks noGrp="1"/>
          </p:cNvSpPr>
          <p:nvPr>
            <p:ph type="title"/>
          </p:nvPr>
        </p:nvSpPr>
        <p:spPr/>
        <p:txBody>
          <a:bodyPr>
            <a:normAutofit/>
          </a:bodyPr>
          <a:lstStyle/>
          <a:p>
            <a:pPr algn="ctr"/>
            <a:r>
              <a:rPr lang="en-US" sz="4000">
                <a:cs typeface="Times New Roman" panose="02020603050405020304" pitchFamily="18" charset="0"/>
              </a:rPr>
              <a:t>Modification Example </a:t>
            </a:r>
          </a:p>
        </p:txBody>
      </p:sp>
      <p:sp>
        <p:nvSpPr>
          <p:cNvPr id="3" name="Content Placeholder 2">
            <a:extLst>
              <a:ext uri="{FF2B5EF4-FFF2-40B4-BE49-F238E27FC236}">
                <a16:creationId xmlns:a16="http://schemas.microsoft.com/office/drawing/2014/main" id="{17F72CA9-AA62-44E9-932C-5E8C34C89FCC}"/>
              </a:ext>
            </a:extLst>
          </p:cNvPr>
          <p:cNvSpPr>
            <a:spLocks noGrp="1"/>
          </p:cNvSpPr>
          <p:nvPr>
            <p:ph idx="1"/>
          </p:nvPr>
        </p:nvSpPr>
        <p:spPr>
          <a:xfrm>
            <a:off x="838200" y="2471577"/>
            <a:ext cx="10515600" cy="3411865"/>
          </a:xfrm>
        </p:spPr>
        <p:txBody>
          <a:bodyPr/>
          <a:lstStyle/>
          <a:p>
            <a:pPr marL="0" indent="0">
              <a:buNone/>
            </a:pPr>
            <a:r>
              <a:rPr lang="en-US" sz="2600">
                <a:solidFill>
                  <a:schemeClr val="tx1"/>
                </a:solidFill>
                <a:cs typeface="Times New Roman" panose="02020603050405020304" pitchFamily="18" charset="0"/>
              </a:rPr>
              <a:t>Jaime requires assistance with managing access to snack foods due to their tendency to eat frequently, which raises Jaime's blood sugar levels. ADHC or SADC staff tried counseling Jaime but were not successful. With Jaime’s informed consent (or that of Jamie’s representative) staff will support Jaime with accessing the snack cabinet for at least the next 6 months and will document this information in Jaime’s PCSP to make sure that it is working well. The modification will be reviewed periodically to determine if it is still needed. </a:t>
            </a:r>
          </a:p>
          <a:p>
            <a:endParaRPr lang="en-US"/>
          </a:p>
        </p:txBody>
      </p:sp>
    </p:spTree>
    <p:extLst>
      <p:ext uri="{BB962C8B-B14F-4D97-AF65-F5344CB8AC3E}">
        <p14:creationId xmlns:p14="http://schemas.microsoft.com/office/powerpoint/2010/main" val="114179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8305-AEAE-4514-ADB0-25C7C1FBFBA8}"/>
              </a:ext>
            </a:extLst>
          </p:cNvPr>
          <p:cNvSpPr>
            <a:spLocks noGrp="1"/>
          </p:cNvSpPr>
          <p:nvPr>
            <p:ph type="title"/>
          </p:nvPr>
        </p:nvSpPr>
        <p:spPr>
          <a:xfrm>
            <a:off x="613611" y="773192"/>
            <a:ext cx="11141241" cy="1052435"/>
          </a:xfrm>
        </p:spPr>
        <p:txBody>
          <a:bodyPr>
            <a:normAutofit fontScale="90000"/>
          </a:bodyPr>
          <a:lstStyle/>
          <a:p>
            <a:br>
              <a:rPr lang="en-US" sz="4000">
                <a:cs typeface="Times New Roman" panose="02020603050405020304" pitchFamily="18" charset="0"/>
              </a:rPr>
            </a:br>
            <a:r>
              <a:rPr lang="en-US" sz="4000">
                <a:cs typeface="Times New Roman" panose="02020603050405020304" pitchFamily="18" charset="0"/>
              </a:rPr>
              <a:t>Modifications Can Be Used When An HCBS Recipient:</a:t>
            </a:r>
            <a:br>
              <a:rPr lang="en-US" sz="4000">
                <a:cs typeface="Times New Roman" panose="02020603050405020304" pitchFamily="18" charset="0"/>
              </a:rPr>
            </a:br>
            <a:endParaRPr lang="en-US" sz="4000">
              <a:cs typeface="Times New Roman" panose="02020603050405020304" pitchFamily="18" charset="0"/>
            </a:endParaRPr>
          </a:p>
        </p:txBody>
      </p:sp>
      <p:sp>
        <p:nvSpPr>
          <p:cNvPr id="3" name="Content Placeholder 2">
            <a:extLst>
              <a:ext uri="{FF2B5EF4-FFF2-40B4-BE49-F238E27FC236}">
                <a16:creationId xmlns:a16="http://schemas.microsoft.com/office/drawing/2014/main" id="{41E51EF2-6E30-4697-BF2A-9A5020028746}"/>
              </a:ext>
            </a:extLst>
          </p:cNvPr>
          <p:cNvSpPr>
            <a:spLocks noGrp="1"/>
          </p:cNvSpPr>
          <p:nvPr>
            <p:ph idx="1"/>
          </p:nvPr>
        </p:nvSpPr>
        <p:spPr>
          <a:xfrm>
            <a:off x="838200" y="1994068"/>
            <a:ext cx="10515600" cy="4351339"/>
          </a:xfrm>
        </p:spPr>
        <p:txBody>
          <a:bodyPr/>
          <a:lstStyle/>
          <a:p>
            <a:pPr>
              <a:spcBef>
                <a:spcPts val="0"/>
              </a:spcBef>
            </a:pPr>
            <a:r>
              <a:rPr lang="en-US" sz="2400">
                <a:solidFill>
                  <a:schemeClr val="tx1"/>
                </a:solidFill>
                <a:effectLst/>
                <a:ea typeface="Times New Roman" panose="02020603050405020304" pitchFamily="18" charset="0"/>
                <a:cs typeface="Times New Roman" panose="02020603050405020304" pitchFamily="18" charset="0"/>
              </a:rPr>
              <a:t>Lives in a provider-owned </a:t>
            </a:r>
            <a:r>
              <a:rPr lang="en-US" sz="2400">
                <a:solidFill>
                  <a:schemeClr val="tx1"/>
                </a:solidFill>
                <a:ea typeface="Times New Roman" panose="02020603050405020304" pitchFamily="18" charset="0"/>
                <a:cs typeface="Times New Roman" panose="02020603050405020304" pitchFamily="18" charset="0"/>
              </a:rPr>
              <a:t>or</a:t>
            </a:r>
            <a:r>
              <a:rPr lang="en-US" sz="2400">
                <a:solidFill>
                  <a:schemeClr val="tx1"/>
                </a:solidFill>
                <a:effectLst/>
                <a:ea typeface="Times New Roman" panose="02020603050405020304" pitchFamily="18" charset="0"/>
                <a:cs typeface="Times New Roman" panose="02020603050405020304" pitchFamily="18" charset="0"/>
              </a:rPr>
              <a:t> controlled setting, e.g., group homes and select supportive housing units that have house rules and are </a:t>
            </a:r>
            <a:r>
              <a:rPr lang="en-US" sz="2400" u="sng">
                <a:solidFill>
                  <a:schemeClr val="tx1"/>
                </a:solidFill>
                <a:effectLst/>
                <a:ea typeface="Times New Roman" panose="02020603050405020304" pitchFamily="18" charset="0"/>
                <a:cs typeface="Times New Roman" panose="02020603050405020304" pitchFamily="18" charset="0"/>
              </a:rPr>
              <a:t>not</a:t>
            </a:r>
            <a:r>
              <a:rPr lang="en-US" sz="2400">
                <a:solidFill>
                  <a:schemeClr val="tx1"/>
                </a:solidFill>
                <a:effectLst/>
                <a:ea typeface="Times New Roman" panose="02020603050405020304" pitchFamily="18" charset="0"/>
                <a:cs typeface="Times New Roman" panose="02020603050405020304" pitchFamily="18" charset="0"/>
              </a:rPr>
              <a:t> run like private homes </a:t>
            </a:r>
          </a:p>
          <a:p>
            <a:pPr>
              <a:spcBef>
                <a:spcPts val="0"/>
              </a:spcBef>
            </a:pPr>
            <a:r>
              <a:rPr lang="en-US" sz="2400">
                <a:solidFill>
                  <a:schemeClr val="tx1"/>
                </a:solidFill>
                <a:effectLst/>
                <a:ea typeface="Times New Roman" panose="02020603050405020304" pitchFamily="18" charset="0"/>
                <a:cs typeface="Times New Roman" panose="02020603050405020304" pitchFamily="18" charset="0"/>
              </a:rPr>
              <a:t>Receives services in a setting that is provider-owned or controlled, where their ability to control their own schedule, activities, or access to food or visitors may need to be modified to better support them, e.g., Adult Day Health Care Program, Social Adult Day Care, Structured Day</a:t>
            </a:r>
            <a:endParaRPr lang="en-US" sz="240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a:solidFill>
                  <a:schemeClr val="tx1"/>
                </a:solidFill>
                <a:effectLst/>
                <a:ea typeface="Times New Roman" panose="02020603050405020304" pitchFamily="18" charset="0"/>
                <a:cs typeface="Times New Roman" panose="02020603050405020304" pitchFamily="18" charset="0"/>
              </a:rPr>
              <a:t>When a member lives 24 hours a day with an unrelated paid caregiver receiving HCBS funding (these are provider-owned </a:t>
            </a:r>
            <a:r>
              <a:rPr lang="en-US" sz="2400">
                <a:solidFill>
                  <a:schemeClr val="tx1"/>
                </a:solidFill>
                <a:ea typeface="Times New Roman" panose="02020603050405020304" pitchFamily="18" charset="0"/>
                <a:cs typeface="Times New Roman" panose="02020603050405020304" pitchFamily="18" charset="0"/>
              </a:rPr>
              <a:t>or</a:t>
            </a:r>
            <a:r>
              <a:rPr lang="en-US" sz="2400">
                <a:solidFill>
                  <a:schemeClr val="tx1"/>
                </a:solidFill>
                <a:effectLst/>
                <a:ea typeface="Times New Roman" panose="02020603050405020304" pitchFamily="18" charset="0"/>
                <a:cs typeface="Times New Roman" panose="02020603050405020304" pitchFamily="18" charset="0"/>
              </a:rPr>
              <a:t> controlled settings </a:t>
            </a:r>
            <a:r>
              <a:rPr lang="en-US" sz="2400">
                <a:solidFill>
                  <a:schemeClr val="tx1"/>
                </a:solidFill>
                <a:ea typeface="Times New Roman" panose="02020603050405020304" pitchFamily="18" charset="0"/>
                <a:cs typeface="Times New Roman" panose="02020603050405020304" pitchFamily="18" charset="0"/>
              </a:rPr>
              <a:t>under</a:t>
            </a:r>
            <a:r>
              <a:rPr lang="en-US" sz="2400">
                <a:solidFill>
                  <a:schemeClr val="tx1"/>
                </a:solidFill>
                <a:effectLst/>
                <a:ea typeface="Times New Roman" panose="02020603050405020304" pitchFamily="18" charset="0"/>
                <a:cs typeface="Times New Roman" panose="02020603050405020304" pitchFamily="18" charset="0"/>
              </a:rPr>
              <a:t> the Rule)</a:t>
            </a:r>
          </a:p>
          <a:p>
            <a:pPr>
              <a:spcBef>
                <a:spcPts val="0"/>
              </a:spcBef>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40384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F247-B672-45BC-AEFD-21C9E8B0B8B2}"/>
              </a:ext>
            </a:extLst>
          </p:cNvPr>
          <p:cNvSpPr>
            <a:spLocks noGrp="1"/>
          </p:cNvSpPr>
          <p:nvPr>
            <p:ph type="title"/>
          </p:nvPr>
        </p:nvSpPr>
        <p:spPr>
          <a:xfrm>
            <a:off x="838200" y="773192"/>
            <a:ext cx="10772274" cy="1052435"/>
          </a:xfrm>
        </p:spPr>
        <p:txBody>
          <a:bodyPr>
            <a:normAutofit fontScale="90000"/>
          </a:bodyPr>
          <a:lstStyle/>
          <a:p>
            <a:r>
              <a:rPr lang="en-US" sz="4000">
                <a:cs typeface="Times New Roman" panose="02020603050405020304" pitchFamily="18" charset="0"/>
              </a:rPr>
              <a:t>Modifications Cannot Be Used In Private Homes</a:t>
            </a:r>
          </a:p>
        </p:txBody>
      </p:sp>
      <p:sp>
        <p:nvSpPr>
          <p:cNvPr id="3" name="Content Placeholder 2">
            <a:extLst>
              <a:ext uri="{FF2B5EF4-FFF2-40B4-BE49-F238E27FC236}">
                <a16:creationId xmlns:a16="http://schemas.microsoft.com/office/drawing/2014/main" id="{2D1AAA0B-1158-4AD0-98B7-3FA157BAAD2B}"/>
              </a:ext>
            </a:extLst>
          </p:cNvPr>
          <p:cNvSpPr>
            <a:spLocks noGrp="1"/>
          </p:cNvSpPr>
          <p:nvPr>
            <p:ph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People living in private homes are presumed to have more control over their food, visitors, activities and when they come and go.  Modifications should not be necessary in these environments.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2600">
              <a:solidFill>
                <a:prstClr val="black"/>
              </a:solidFill>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However, when PCSP are developed, maintained and monitored; and when reviewing PCSP during routine or focused surveillance activities, plan, district or state staff should ensure that HCBS recipients living in private homes realize the inalienable rights required in all appropriate settings, as well as this kind of control of their environment.</a:t>
            </a:r>
          </a:p>
          <a:p>
            <a:endParaRPr lang="en-US"/>
          </a:p>
        </p:txBody>
      </p:sp>
    </p:spTree>
    <p:extLst>
      <p:ext uri="{BB962C8B-B14F-4D97-AF65-F5344CB8AC3E}">
        <p14:creationId xmlns:p14="http://schemas.microsoft.com/office/powerpoint/2010/main" val="140454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017BCE15-43E2-E365-7465-CEFB026EB077}"/>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Person-Centered Service Plan and Modifications</a:t>
            </a:r>
          </a:p>
        </p:txBody>
      </p:sp>
      <p:sp>
        <p:nvSpPr>
          <p:cNvPr id="14" name="TextBox 13">
            <a:extLst>
              <a:ext uri="{FF2B5EF4-FFF2-40B4-BE49-F238E27FC236}">
                <a16:creationId xmlns:a16="http://schemas.microsoft.com/office/drawing/2014/main" id="{A992AA8F-2022-4F00-A917-F3ACE2F93CAE}"/>
              </a:ext>
            </a:extLst>
          </p:cNvPr>
          <p:cNvSpPr txBox="1"/>
          <p:nvPr/>
        </p:nvSpPr>
        <p:spPr>
          <a:xfrm>
            <a:off x="401443" y="1655276"/>
            <a:ext cx="11641873"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Person-Centered Service Plan Template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In accordance with Person-Centered Service Planning Guidelines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 </a:t>
            </a:r>
            <a:r>
              <a:rPr kumimoji="0" lang="en-US" sz="1200" b="1" i="0" u="none" strike="noStrike" kern="1200" cap="none" spc="0" normalizeH="0" baseline="0" noProof="0">
                <a:ln>
                  <a:noFill/>
                </a:ln>
                <a:solidFill>
                  <a:prstClr val="black"/>
                </a:solidFill>
                <a:effectLst/>
                <a:uLnTx/>
                <a:uFillTx/>
                <a:latin typeface="Arial"/>
                <a:ea typeface="+mn-ea"/>
                <a:cs typeface="+mn-cs"/>
              </a:rPr>
              <a:t>Residential and Non-Residential Modifications (applies when a HCBS provider owns or controls the Residential or Non-Residential setting): </a:t>
            </a:r>
          </a:p>
        </p:txBody>
      </p:sp>
      <p:graphicFrame>
        <p:nvGraphicFramePr>
          <p:cNvPr id="9" name="Table 9">
            <a:extLst>
              <a:ext uri="{FF2B5EF4-FFF2-40B4-BE49-F238E27FC236}">
                <a16:creationId xmlns:a16="http://schemas.microsoft.com/office/drawing/2014/main" id="{38F68452-BC4E-4BB3-8F1A-BBB984FB49E2}"/>
              </a:ext>
            </a:extLst>
          </p:cNvPr>
          <p:cNvGraphicFramePr>
            <a:graphicFrameLocks noGrp="1"/>
          </p:cNvGraphicFramePr>
          <p:nvPr/>
        </p:nvGraphicFramePr>
        <p:xfrm>
          <a:off x="401443" y="2301610"/>
          <a:ext cx="11229279" cy="4498708"/>
        </p:xfrm>
        <a:graphic>
          <a:graphicData uri="http://schemas.openxmlformats.org/drawingml/2006/table">
            <a:tbl>
              <a:tblPr firstRow="1" bandRow="1">
                <a:tableStyleId>{5C22544A-7EE6-4342-B048-85BDC9FD1C3A}</a:tableStyleId>
              </a:tblPr>
              <a:tblGrid>
                <a:gridCol w="11229279">
                  <a:extLst>
                    <a:ext uri="{9D8B030D-6E8A-4147-A177-3AD203B41FA5}">
                      <a16:colId xmlns:a16="http://schemas.microsoft.com/office/drawing/2014/main" val="2567434223"/>
                    </a:ext>
                  </a:extLst>
                </a:gridCol>
              </a:tblGrid>
              <a:tr h="1511799">
                <a:tc>
                  <a:txBody>
                    <a:bodyPr/>
                    <a:lstStyle/>
                    <a:p>
                      <a:r>
                        <a:rPr lang="en-US" sz="1200" b="0">
                          <a:solidFill>
                            <a:schemeClr val="tx1"/>
                          </a:solidFill>
                          <a:latin typeface="+mn-lt"/>
                        </a:rPr>
                        <a:t>Fill out these boxes for special populations receiving HCB services under 42 CFR 441 Subparts G, K, or self-directed 1905(a) State plan services, including the Consumer Directed Personal Assistance Program (CDPAP). Such residential modifications described here may relate to a change in status of written, legal agreements to live in the current setting; privacy; sleeping/living unit having lockable entrance doors with only the person and appropriate staff keeping keys; choice of roommate(s); freedom to furnish/decorate within legal agreements; and for both residential and non-residential settings, control of schedules, activities, and access to food at all times; or the ability to receive visitors of the person’s choosing at any time. [Duplicate modifications box if needed for multiple modifications]. </a:t>
                      </a:r>
                    </a:p>
                    <a:p>
                      <a:endParaRPr lang="en-US" sz="1200" b="0">
                        <a:solidFill>
                          <a:schemeClr val="tx1"/>
                        </a:solidFill>
                        <a:latin typeface="+mn-lt"/>
                      </a:endParaRPr>
                    </a:p>
                    <a:p>
                      <a:r>
                        <a:rPr lang="en-US" sz="1200" b="0">
                          <a:solidFill>
                            <a:schemeClr val="tx1"/>
                          </a:solidFill>
                          <a:latin typeface="+mn-lt"/>
                        </a:rPr>
                        <a:t>☐ I, ______________________, understand the information below and agree to the use of the modification(s) required to address my assessed risks and needs. I know that I can change my mind and will tell my Care/Case Manager if I do.</a:t>
                      </a:r>
                    </a:p>
                  </a:txBody>
                  <a:tcPr>
                    <a:solidFill>
                      <a:schemeClr val="bg2"/>
                    </a:solidFill>
                  </a:tcPr>
                </a:tc>
                <a:extLst>
                  <a:ext uri="{0D108BD9-81ED-4DB2-BD59-A6C34878D82A}">
                    <a16:rowId xmlns:a16="http://schemas.microsoft.com/office/drawing/2014/main" val="3081031608"/>
                  </a:ext>
                </a:extLst>
              </a:tr>
              <a:tr h="420604">
                <a:tc>
                  <a:txBody>
                    <a:bodyPr/>
                    <a:lstStyle/>
                    <a:p>
                      <a:r>
                        <a:rPr lang="en-US" sz="1200">
                          <a:latin typeface="+mn-lt"/>
                        </a:rPr>
                        <a:t>Modification:</a:t>
                      </a:r>
                    </a:p>
                  </a:txBody>
                  <a:tcPr/>
                </a:tc>
                <a:extLst>
                  <a:ext uri="{0D108BD9-81ED-4DB2-BD59-A6C34878D82A}">
                    <a16:rowId xmlns:a16="http://schemas.microsoft.com/office/drawing/2014/main" val="1505867408"/>
                  </a:ext>
                </a:extLst>
              </a:tr>
              <a:tr h="420604">
                <a:tc>
                  <a:txBody>
                    <a:bodyPr/>
                    <a:lstStyle/>
                    <a:p>
                      <a:r>
                        <a:rPr lang="en-US" sz="1200">
                          <a:latin typeface="+mn-lt"/>
                        </a:rPr>
                        <a:t>Specific Individualized Assessed Need (Note: a diagnosed disability is not a specific assessed need):</a:t>
                      </a:r>
                    </a:p>
                  </a:txBody>
                  <a:tcPr/>
                </a:tc>
                <a:extLst>
                  <a:ext uri="{0D108BD9-81ED-4DB2-BD59-A6C34878D82A}">
                    <a16:rowId xmlns:a16="http://schemas.microsoft.com/office/drawing/2014/main" val="3120770186"/>
                  </a:ext>
                </a:extLst>
              </a:tr>
              <a:tr h="420604">
                <a:tc>
                  <a:txBody>
                    <a:bodyPr/>
                    <a:lstStyle/>
                    <a:p>
                      <a:r>
                        <a:rPr lang="en-US" sz="1200">
                          <a:latin typeface="+mn-lt"/>
                        </a:rPr>
                        <a:t>Positive Interventions and Supports used Before this Modification:</a:t>
                      </a:r>
                    </a:p>
                  </a:txBody>
                  <a:tcPr/>
                </a:tc>
                <a:extLst>
                  <a:ext uri="{0D108BD9-81ED-4DB2-BD59-A6C34878D82A}">
                    <a16:rowId xmlns:a16="http://schemas.microsoft.com/office/drawing/2014/main" val="3001641665"/>
                  </a:ext>
                </a:extLst>
              </a:tr>
              <a:tr h="420604">
                <a:tc>
                  <a:txBody>
                    <a:bodyPr/>
                    <a:lstStyle/>
                    <a:p>
                      <a:r>
                        <a:rPr lang="en-US" sz="1200">
                          <a:latin typeface="+mn-lt"/>
                        </a:rPr>
                        <a:t>Diagnosis/Condition Related to the Modification:</a:t>
                      </a:r>
                    </a:p>
                  </a:txBody>
                  <a:tcPr/>
                </a:tc>
                <a:extLst>
                  <a:ext uri="{0D108BD9-81ED-4DB2-BD59-A6C34878D82A}">
                    <a16:rowId xmlns:a16="http://schemas.microsoft.com/office/drawing/2014/main" val="3002002755"/>
                  </a:ext>
                </a:extLst>
              </a:tr>
              <a:tr h="420604">
                <a:tc>
                  <a:txBody>
                    <a:bodyPr/>
                    <a:lstStyle/>
                    <a:p>
                      <a:r>
                        <a:rPr lang="en-US" sz="1200">
                          <a:latin typeface="+mn-lt"/>
                        </a:rPr>
                        <a:t>Method for Collection and Review of Data for Effectiveness:</a:t>
                      </a:r>
                    </a:p>
                  </a:txBody>
                  <a:tcPr/>
                </a:tc>
                <a:extLst>
                  <a:ext uri="{0D108BD9-81ED-4DB2-BD59-A6C34878D82A}">
                    <a16:rowId xmlns:a16="http://schemas.microsoft.com/office/drawing/2014/main" val="1687130589"/>
                  </a:ext>
                </a:extLst>
              </a:tr>
              <a:tr h="420604">
                <a:tc>
                  <a:txBody>
                    <a:bodyPr/>
                    <a:lstStyle/>
                    <a:p>
                      <a:r>
                        <a:rPr lang="en-US" sz="1200">
                          <a:latin typeface="+mn-lt"/>
                        </a:rPr>
                        <a:t>Timeframes/Limits for Review and Determination of Need for Modification:</a:t>
                      </a:r>
                    </a:p>
                  </a:txBody>
                  <a:tcPr/>
                </a:tc>
                <a:extLst>
                  <a:ext uri="{0D108BD9-81ED-4DB2-BD59-A6C34878D82A}">
                    <a16:rowId xmlns:a16="http://schemas.microsoft.com/office/drawing/2014/main" val="2149292446"/>
                  </a:ext>
                </a:extLst>
              </a:tr>
              <a:tr h="420604">
                <a:tc>
                  <a:txBody>
                    <a:bodyPr/>
                    <a:lstStyle/>
                    <a:p>
                      <a:r>
                        <a:rPr lang="en-US" sz="1200">
                          <a:latin typeface="+mn-lt"/>
                        </a:rPr>
                        <a:t>Assurance that the Modification Will Cause No Harm: </a:t>
                      </a:r>
                    </a:p>
                  </a:txBody>
                  <a:tcPr/>
                </a:tc>
                <a:extLst>
                  <a:ext uri="{0D108BD9-81ED-4DB2-BD59-A6C34878D82A}">
                    <a16:rowId xmlns:a16="http://schemas.microsoft.com/office/drawing/2014/main" val="3377703621"/>
                  </a:ext>
                </a:extLst>
              </a:tr>
            </a:tbl>
          </a:graphicData>
        </a:graphic>
      </p:graphicFrame>
    </p:spTree>
    <p:extLst>
      <p:ext uri="{BB962C8B-B14F-4D97-AF65-F5344CB8AC3E}">
        <p14:creationId xmlns:p14="http://schemas.microsoft.com/office/powerpoint/2010/main" val="414868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7DA-FFA1-43D0-AF7B-DCB0B7321F94}"/>
              </a:ext>
            </a:extLst>
          </p:cNvPr>
          <p:cNvSpPr>
            <a:spLocks noGrp="1"/>
          </p:cNvSpPr>
          <p:nvPr>
            <p:ph type="title"/>
          </p:nvPr>
        </p:nvSpPr>
        <p:spPr>
          <a:xfrm>
            <a:off x="838200" y="677861"/>
            <a:ext cx="10515600" cy="1052435"/>
          </a:xfrm>
        </p:spPr>
        <p:txBody>
          <a:bodyPr>
            <a:normAutofit/>
          </a:bodyPr>
          <a:lstStyle/>
          <a:p>
            <a:r>
              <a:rPr lang="en-US" sz="4000">
                <a:cs typeface="Times New Roman" panose="02020603050405020304" pitchFamily="18" charset="0"/>
              </a:rPr>
              <a:t>PCSP Follows The Person</a:t>
            </a:r>
          </a:p>
        </p:txBody>
      </p:sp>
      <p:sp>
        <p:nvSpPr>
          <p:cNvPr id="3" name="Content Placeholder 2">
            <a:extLst>
              <a:ext uri="{FF2B5EF4-FFF2-40B4-BE49-F238E27FC236}">
                <a16:creationId xmlns:a16="http://schemas.microsoft.com/office/drawing/2014/main" id="{7B59D227-47DC-4918-868F-8CD7F893B16C}"/>
              </a:ext>
            </a:extLst>
          </p:cNvPr>
          <p:cNvSpPr>
            <a:spLocks noGrp="1"/>
          </p:cNvSpPr>
          <p:nvPr>
            <p:ph idx="1"/>
          </p:nvPr>
        </p:nvSpPr>
        <p:spPr>
          <a:xfrm>
            <a:off x="838200" y="1730296"/>
            <a:ext cx="10515600" cy="4351339"/>
          </a:xfrm>
        </p:spPr>
        <p:txBody>
          <a:bodyPr/>
          <a:lstStyle/>
          <a:p>
            <a:r>
              <a:rPr lang="en-US" sz="2400">
                <a:solidFill>
                  <a:schemeClr val="tx1"/>
                </a:solidFill>
                <a:cs typeface="Times New Roman" panose="02020603050405020304" pitchFamily="18" charset="0"/>
              </a:rPr>
              <a:t>The revised template focuses more specifically on the person and includes all the required standards/modifications. Strengths and Preferences are addressed first, allowing the person to talk about themselves, and build a trusting, meaningful relationship with the Care Manager. </a:t>
            </a:r>
          </a:p>
          <a:p>
            <a:r>
              <a:rPr lang="en-US" sz="2400">
                <a:solidFill>
                  <a:schemeClr val="tx1"/>
                </a:solidFill>
                <a:cs typeface="Times New Roman" panose="02020603050405020304" pitchFamily="18" charset="0"/>
              </a:rPr>
              <a:t>The template must be written, and easily accessible and understandable to all of those involved in the PCSP.</a:t>
            </a:r>
          </a:p>
          <a:p>
            <a:r>
              <a:rPr lang="en-US" sz="2400">
                <a:solidFill>
                  <a:schemeClr val="tx1"/>
                </a:solidFill>
                <a:cs typeface="Times New Roman" panose="02020603050405020304" pitchFamily="18" charset="0"/>
              </a:rPr>
              <a:t>The person and representative must receive a copy of the signed PCSP.  </a:t>
            </a:r>
          </a:p>
          <a:p>
            <a:r>
              <a:rPr lang="en-US" sz="2400">
                <a:solidFill>
                  <a:schemeClr val="tx1"/>
                </a:solidFill>
                <a:cs typeface="Times New Roman" panose="02020603050405020304" pitchFamily="18" charset="0"/>
              </a:rPr>
              <a:t>Ideally, the document will be updated with notes from the all service providers involved in carrying it out. This will ensure that all parties are aware of modifications to the additional standards and that documentation is maintained for ongoing monitoring and quality assurance</a:t>
            </a:r>
            <a:r>
              <a:rPr lang="en-US" sz="2600">
                <a:solidFill>
                  <a:schemeClr val="tx1"/>
                </a:solidFill>
                <a:cs typeface="Times New Roman" panose="02020603050405020304" pitchFamily="18" charset="0"/>
              </a:rPr>
              <a:t>.</a:t>
            </a:r>
          </a:p>
        </p:txBody>
      </p:sp>
    </p:spTree>
    <p:extLst>
      <p:ext uri="{BB962C8B-B14F-4D97-AF65-F5344CB8AC3E}">
        <p14:creationId xmlns:p14="http://schemas.microsoft.com/office/powerpoint/2010/main" val="43164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0315-DE68-B8DD-8E63-901731A06AB9}"/>
              </a:ext>
            </a:extLst>
          </p:cNvPr>
          <p:cNvSpPr>
            <a:spLocks noGrp="1"/>
          </p:cNvSpPr>
          <p:nvPr>
            <p:ph type="title"/>
          </p:nvPr>
        </p:nvSpPr>
        <p:spPr/>
        <p:txBody>
          <a:bodyPr>
            <a:normAutofit/>
          </a:bodyPr>
          <a:lstStyle/>
          <a:p>
            <a:r>
              <a:rPr lang="en-US"/>
              <a:t>PCSP and Private Settings</a:t>
            </a:r>
          </a:p>
        </p:txBody>
      </p:sp>
      <p:sp>
        <p:nvSpPr>
          <p:cNvPr id="3" name="Content Placeholder 2">
            <a:extLst>
              <a:ext uri="{FF2B5EF4-FFF2-40B4-BE49-F238E27FC236}">
                <a16:creationId xmlns:a16="http://schemas.microsoft.com/office/drawing/2014/main" id="{B547B762-7646-7F2A-9C64-5B6675286CE4}"/>
              </a:ext>
            </a:extLst>
          </p:cNvPr>
          <p:cNvSpPr>
            <a:spLocks noGrp="1"/>
          </p:cNvSpPr>
          <p:nvPr>
            <p:ph idx="1"/>
          </p:nvPr>
        </p:nvSpPr>
        <p:spPr>
          <a:xfrm>
            <a:off x="838200" y="1826233"/>
            <a:ext cx="10515600" cy="4526441"/>
          </a:xfrm>
        </p:spPr>
        <p:txBody>
          <a:bodyPr/>
          <a:lstStyle/>
          <a:p>
            <a:r>
              <a:rPr lang="en-US" sz="2400">
                <a:solidFill>
                  <a:schemeClr val="tx1"/>
                </a:solidFill>
                <a:cs typeface="Times New Roman" panose="02020603050405020304" pitchFamily="18" charset="0"/>
              </a:rPr>
              <a:t>In May 2019, CMS made it clear that states’ responsibility to oversee compliant settings extends beyond provider-owned or controlled settings to private homes and permitted states to presume that recipients’ homes and those of relatives, friends or neighbors were compliant.</a:t>
            </a:r>
          </a:p>
          <a:p>
            <a:r>
              <a:rPr lang="en-US" sz="2400">
                <a:solidFill>
                  <a:schemeClr val="tx1"/>
                </a:solidFill>
                <a:cs typeface="Times New Roman" panose="02020603050405020304" pitchFamily="18" charset="0"/>
              </a:rPr>
              <a:t>Now CMS is expecting states to commit to ongoing monitoring of private homes in a more direct manner.  NYS is working with agencies/programs overseeing HCBS and</a:t>
            </a:r>
            <a:r>
              <a:rPr lang="en-US" sz="2400" b="1">
                <a:solidFill>
                  <a:schemeClr val="tx1"/>
                </a:solidFill>
                <a:cs typeface="Times New Roman" panose="02020603050405020304" pitchFamily="18" charset="0"/>
              </a:rPr>
              <a:t> </a:t>
            </a:r>
            <a:r>
              <a:rPr lang="en-US" sz="2400">
                <a:solidFill>
                  <a:schemeClr val="tx1"/>
                </a:solidFill>
                <a:cs typeface="Times New Roman" panose="02020603050405020304" pitchFamily="18" charset="0"/>
              </a:rPr>
              <a:t>with</a:t>
            </a:r>
            <a:r>
              <a:rPr lang="en-US" sz="2400" b="1">
                <a:solidFill>
                  <a:schemeClr val="tx1"/>
                </a:solidFill>
                <a:cs typeface="Times New Roman" panose="02020603050405020304" pitchFamily="18" charset="0"/>
              </a:rPr>
              <a:t> </a:t>
            </a:r>
            <a:r>
              <a:rPr lang="en-US" sz="2400">
                <a:solidFill>
                  <a:schemeClr val="tx1"/>
                </a:solidFill>
                <a:cs typeface="Times New Roman" panose="02020603050405020304" pitchFamily="18" charset="0"/>
              </a:rPr>
              <a:t>CMS to better understand the purpose of the Rule and then develop a plan to comply within NYS resources.</a:t>
            </a:r>
          </a:p>
          <a:p>
            <a:r>
              <a:rPr lang="en-US" sz="2400">
                <a:solidFill>
                  <a:schemeClr val="tx1"/>
                </a:solidFill>
                <a:cs typeface="Times New Roman" panose="02020603050405020304" pitchFamily="18" charset="0"/>
              </a:rPr>
              <a:t>In the meantime, NYS is revising the NYS</a:t>
            </a:r>
            <a:r>
              <a:rPr lang="en-US" sz="2400">
                <a:solidFill>
                  <a:srgbClr val="FF0000"/>
                </a:solidFill>
                <a:cs typeface="Times New Roman" panose="02020603050405020304" pitchFamily="18" charset="0"/>
              </a:rPr>
              <a:t> </a:t>
            </a:r>
            <a:r>
              <a:rPr lang="en-US" sz="2400">
                <a:solidFill>
                  <a:schemeClr val="tx1"/>
                </a:solidFill>
                <a:cs typeface="Times New Roman" panose="02020603050405020304" pitchFamily="18" charset="0"/>
              </a:rPr>
              <a:t>STP as requested by CMS to provide additional detail about our member and/or provider settings and their compliance status</a:t>
            </a:r>
            <a:r>
              <a:rPr lang="en-US" sz="2500">
                <a:solidFill>
                  <a:schemeClr val="tx1"/>
                </a:solidFill>
                <a:cs typeface="Times New Roman" panose="02020603050405020304" pitchFamily="18" charset="0"/>
              </a:rPr>
              <a:t>.</a:t>
            </a:r>
          </a:p>
        </p:txBody>
      </p:sp>
    </p:spTree>
    <p:extLst>
      <p:ext uri="{BB962C8B-B14F-4D97-AF65-F5344CB8AC3E}">
        <p14:creationId xmlns:p14="http://schemas.microsoft.com/office/powerpoint/2010/main" val="308069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B399FB0-1BCA-48D9-AFEA-1EBA6AEFC3A5}"/>
              </a:ext>
            </a:extLst>
          </p:cNvPr>
          <p:cNvSpPr>
            <a:spLocks noGrp="1"/>
          </p:cNvSpPr>
          <p:nvPr>
            <p:ph sz="half" idx="2"/>
          </p:nvPr>
        </p:nvSpPr>
        <p:spPr>
          <a:xfrm>
            <a:off x="6476302" y="2291740"/>
            <a:ext cx="4877499" cy="3528598"/>
          </a:xfrm>
        </p:spPr>
        <p:txBody>
          <a:bodyPr/>
          <a:lstStyle/>
          <a:p>
            <a:pPr marL="0" indent="0">
              <a:buNone/>
            </a:pPr>
            <a:endParaRPr lang="en-US" sz="2800">
              <a:latin typeface="Times New Roman" panose="02020603050405020304" pitchFamily="18" charset="0"/>
              <a:cs typeface="Times New Roman" panose="02020603050405020304" pitchFamily="18" charset="0"/>
            </a:endParaRPr>
          </a:p>
          <a:p>
            <a:pPr marL="0" indent="0">
              <a:buNone/>
            </a:pPr>
            <a:r>
              <a:rPr lang="en-US" sz="2400">
                <a:solidFill>
                  <a:schemeClr val="tx1"/>
                </a:solidFill>
                <a:latin typeface="+mn-lt"/>
                <a:cs typeface="Times New Roman" panose="02020603050405020304" pitchFamily="18" charset="0"/>
              </a:rPr>
              <a:t>Applicable Waivers </a:t>
            </a:r>
          </a:p>
          <a:p>
            <a:r>
              <a:rPr lang="en-US" sz="2400">
                <a:solidFill>
                  <a:schemeClr val="tx1"/>
                </a:solidFill>
                <a:latin typeface="+mn-lt"/>
                <a:cs typeface="Times New Roman" panose="02020603050405020304" pitchFamily="18" charset="0"/>
              </a:rPr>
              <a:t>1915(c) NHTD, Children’s Waiver, TBI, OPWDD Comprehensive Waiver</a:t>
            </a:r>
          </a:p>
          <a:p>
            <a:r>
              <a:rPr lang="en-US" sz="2400">
                <a:solidFill>
                  <a:schemeClr val="tx1"/>
                </a:solidFill>
                <a:latin typeface="+mn-lt"/>
                <a:cs typeface="Times New Roman" panose="02020603050405020304" pitchFamily="18" charset="0"/>
              </a:rPr>
              <a:t>1915(k) Community First Choice Option</a:t>
            </a:r>
          </a:p>
          <a:p>
            <a:r>
              <a:rPr lang="en-US" sz="2400">
                <a:solidFill>
                  <a:schemeClr val="tx1"/>
                </a:solidFill>
                <a:latin typeface="+mn-lt"/>
                <a:cs typeface="Times New Roman" panose="02020603050405020304" pitchFamily="18" charset="0"/>
              </a:rPr>
              <a:t>1115</a:t>
            </a:r>
          </a:p>
          <a:p>
            <a:endParaRPr lang="en-US"/>
          </a:p>
        </p:txBody>
      </p:sp>
      <p:sp>
        <p:nvSpPr>
          <p:cNvPr id="5" name="Title 4">
            <a:extLst>
              <a:ext uri="{FF2B5EF4-FFF2-40B4-BE49-F238E27FC236}">
                <a16:creationId xmlns:a16="http://schemas.microsoft.com/office/drawing/2014/main" id="{3169DDCA-824B-4B60-8FE5-AA095535AD29}"/>
              </a:ext>
            </a:extLst>
          </p:cNvPr>
          <p:cNvSpPr>
            <a:spLocks noGrp="1"/>
          </p:cNvSpPr>
          <p:nvPr>
            <p:ph type="title"/>
          </p:nvPr>
        </p:nvSpPr>
        <p:spPr>
          <a:xfrm>
            <a:off x="263172" y="703662"/>
            <a:ext cx="11531263" cy="1240535"/>
          </a:xfrm>
        </p:spPr>
        <p:txBody>
          <a:bodyPr>
            <a:noAutofit/>
          </a:bodyPr>
          <a:lstStyle/>
          <a:p>
            <a:pPr algn="ctr"/>
            <a:r>
              <a:rPr lang="en-US" sz="3600">
                <a:cs typeface="Times New Roman" panose="02020603050405020304" pitchFamily="18" charset="0"/>
              </a:rPr>
              <a:t>HCBS Final Rule Guidance and PCSP Template</a:t>
            </a:r>
          </a:p>
        </p:txBody>
      </p:sp>
      <p:pic>
        <p:nvPicPr>
          <p:cNvPr id="11" name="Content Placeholder 10">
            <a:extLst>
              <a:ext uri="{FF2B5EF4-FFF2-40B4-BE49-F238E27FC236}">
                <a16:creationId xmlns:a16="http://schemas.microsoft.com/office/drawing/2014/main" id="{50AD4C75-BDC1-344D-6373-FAFF22C1333C}"/>
              </a:ext>
            </a:extLst>
          </p:cNvPr>
          <p:cNvPicPr>
            <a:picLocks noGrp="1" noChangeAspect="1"/>
          </p:cNvPicPr>
          <p:nvPr>
            <p:ph sz="half" idx="1"/>
          </p:nvPr>
        </p:nvPicPr>
        <p:blipFill>
          <a:blip r:embed="rId3"/>
          <a:stretch>
            <a:fillRect/>
          </a:stretch>
        </p:blipFill>
        <p:spPr>
          <a:xfrm>
            <a:off x="3688810" y="3626433"/>
            <a:ext cx="2185518" cy="2223861"/>
          </a:xfrm>
          <a:prstGeom prst="rect">
            <a:avLst/>
          </a:prstGeom>
        </p:spPr>
      </p:pic>
      <p:pic>
        <p:nvPicPr>
          <p:cNvPr id="12" name="Picture 11">
            <a:extLst>
              <a:ext uri="{FF2B5EF4-FFF2-40B4-BE49-F238E27FC236}">
                <a16:creationId xmlns:a16="http://schemas.microsoft.com/office/drawing/2014/main" id="{CCA244F9-1CDE-880C-9B37-C94EE7F214C2}"/>
              </a:ext>
            </a:extLst>
          </p:cNvPr>
          <p:cNvPicPr>
            <a:picLocks noChangeAspect="1"/>
          </p:cNvPicPr>
          <p:nvPr/>
        </p:nvPicPr>
        <p:blipFill>
          <a:blip r:embed="rId4"/>
          <a:stretch>
            <a:fillRect/>
          </a:stretch>
        </p:blipFill>
        <p:spPr>
          <a:xfrm>
            <a:off x="1237773" y="3626433"/>
            <a:ext cx="2268221" cy="2273218"/>
          </a:xfrm>
          <a:prstGeom prst="rect">
            <a:avLst/>
          </a:prstGeom>
          <a:effectLst/>
        </p:spPr>
      </p:pic>
      <p:sp>
        <p:nvSpPr>
          <p:cNvPr id="15" name="TextBox 14">
            <a:extLst>
              <a:ext uri="{FF2B5EF4-FFF2-40B4-BE49-F238E27FC236}">
                <a16:creationId xmlns:a16="http://schemas.microsoft.com/office/drawing/2014/main" id="{68673202-F74A-40D7-9DD5-CE096E77E989}"/>
              </a:ext>
            </a:extLst>
          </p:cNvPr>
          <p:cNvSpPr txBox="1"/>
          <p:nvPr/>
        </p:nvSpPr>
        <p:spPr>
          <a:xfrm>
            <a:off x="746619" y="2314290"/>
            <a:ext cx="5127708" cy="341632"/>
          </a:xfrm>
          <a:prstGeom prst="rect">
            <a:avLst/>
          </a:prstGeom>
          <a:noFill/>
        </p:spPr>
        <p:txBody>
          <a:bodyPr wrap="square" rtlCol="0">
            <a:spAutoFit/>
          </a:bodyPr>
          <a:lstStyle/>
          <a:p>
            <a:pPr indent="-228600" algn="ctr" defTabSz="914400">
              <a:lnSpc>
                <a:spcPct val="90000"/>
              </a:lnSpc>
              <a:spcAft>
                <a:spcPts val="600"/>
              </a:spcAft>
              <a:buFont typeface="Arial" panose="020B0604020202020204" pitchFamily="34" charset="0"/>
              <a:buChar char="•"/>
            </a:pPr>
            <a:r>
              <a:rPr lang="en-US" sz="1800" b="1">
                <a:hlinkClick r:id="rId5"/>
              </a:rPr>
              <a:t>PCSP Template</a:t>
            </a:r>
            <a:endParaRPr lang="en-US" sz="1800" b="1">
              <a:cs typeface="Arial"/>
            </a:endParaRPr>
          </a:p>
        </p:txBody>
      </p:sp>
      <p:sp>
        <p:nvSpPr>
          <p:cNvPr id="17" name="TextBox 16">
            <a:extLst>
              <a:ext uri="{FF2B5EF4-FFF2-40B4-BE49-F238E27FC236}">
                <a16:creationId xmlns:a16="http://schemas.microsoft.com/office/drawing/2014/main" id="{A2A2765E-6AAC-4660-ACD5-2953E4F4955E}"/>
              </a:ext>
            </a:extLst>
          </p:cNvPr>
          <p:cNvSpPr txBox="1"/>
          <p:nvPr/>
        </p:nvSpPr>
        <p:spPr>
          <a:xfrm>
            <a:off x="263172" y="2799545"/>
            <a:ext cx="6094602" cy="341632"/>
          </a:xfrm>
          <a:prstGeom prst="rect">
            <a:avLst/>
          </a:prstGeom>
          <a:noFill/>
        </p:spPr>
        <p:txBody>
          <a:bodyPr wrap="square">
            <a:spAutoFit/>
          </a:bodyPr>
          <a:lstStyle/>
          <a:p>
            <a:pPr indent="-228600" algn="ctr" defTabSz="914400">
              <a:lnSpc>
                <a:spcPct val="90000"/>
              </a:lnSpc>
              <a:spcAft>
                <a:spcPts val="600"/>
              </a:spcAft>
              <a:buFont typeface="Arial" panose="020B0604020202020204" pitchFamily="34" charset="0"/>
              <a:buChar char="•"/>
            </a:pPr>
            <a:r>
              <a:rPr lang="en-US" sz="1800" b="1">
                <a:hlinkClick r:id="rId6"/>
              </a:rPr>
              <a:t>PCSP Guidance</a:t>
            </a:r>
            <a:endParaRPr lang="en-US" sz="1800" b="1">
              <a:cs typeface="Arial"/>
            </a:endParaRPr>
          </a:p>
        </p:txBody>
      </p:sp>
      <p:sp>
        <p:nvSpPr>
          <p:cNvPr id="2" name="TextBox 1">
            <a:extLst>
              <a:ext uri="{FF2B5EF4-FFF2-40B4-BE49-F238E27FC236}">
                <a16:creationId xmlns:a16="http://schemas.microsoft.com/office/drawing/2014/main" id="{E0932E70-F612-DBBE-DC91-9CAA77477405}"/>
              </a:ext>
            </a:extLst>
          </p:cNvPr>
          <p:cNvSpPr txBox="1"/>
          <p:nvPr/>
        </p:nvSpPr>
        <p:spPr>
          <a:xfrm>
            <a:off x="1046747" y="6196263"/>
            <a:ext cx="8590548" cy="646331"/>
          </a:xfrm>
          <a:prstGeom prst="rect">
            <a:avLst/>
          </a:prstGeom>
          <a:noFill/>
        </p:spPr>
        <p:txBody>
          <a:bodyPr wrap="square" rtlCol="0">
            <a:spAutoFit/>
          </a:bodyPr>
          <a:lstStyle/>
          <a:p>
            <a:pPr marL="0" indent="0">
              <a:buNone/>
            </a:pPr>
            <a:r>
              <a:rPr lang="en-US" sz="1800" i="1">
                <a:solidFill>
                  <a:schemeClr val="tx1"/>
                </a:solidFill>
                <a:latin typeface="+mn-lt"/>
                <a:cs typeface="Times New Roman" panose="02020603050405020304" pitchFamily="18" charset="0"/>
              </a:rPr>
              <a:t>The Person-Centered Plan requirements are included in Section 2402(a) of the Affordable Care Act</a:t>
            </a:r>
            <a:endParaRPr lang="en-US" sz="18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32970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9CD2A2-06EF-40FA-B10D-8F894188933F}"/>
              </a:ext>
            </a:extLst>
          </p:cNvPr>
          <p:cNvSpPr>
            <a:spLocks noGrp="1"/>
          </p:cNvSpPr>
          <p:nvPr>
            <p:ph type="body" sz="quarter" idx="11"/>
          </p:nvPr>
        </p:nvSpPr>
        <p:spPr>
          <a:xfrm>
            <a:off x="519634" y="931878"/>
            <a:ext cx="5654663" cy="1115036"/>
          </a:xfrm>
        </p:spPr>
        <p:txBody>
          <a:bodyPr/>
          <a:lstStyle/>
          <a:p>
            <a:r>
              <a:rPr lang="en-US" sz="4800"/>
              <a:t>Questions?</a:t>
            </a:r>
          </a:p>
          <a:p>
            <a:endParaRPr lang="en-US"/>
          </a:p>
        </p:txBody>
      </p:sp>
      <p:sp>
        <p:nvSpPr>
          <p:cNvPr id="5" name="Text Placeholder 4">
            <a:extLst>
              <a:ext uri="{FF2B5EF4-FFF2-40B4-BE49-F238E27FC236}">
                <a16:creationId xmlns:a16="http://schemas.microsoft.com/office/drawing/2014/main" id="{DD82CB09-F1CF-4D37-A37B-BB52D31D3F52}"/>
              </a:ext>
            </a:extLst>
          </p:cNvPr>
          <p:cNvSpPr>
            <a:spLocks noGrp="1"/>
          </p:cNvSpPr>
          <p:nvPr>
            <p:ph type="body" sz="quarter" idx="12"/>
          </p:nvPr>
        </p:nvSpPr>
        <p:spPr>
          <a:xfrm>
            <a:off x="3149616" y="2800002"/>
            <a:ext cx="7265044" cy="1115036"/>
          </a:xfrm>
        </p:spPr>
        <p:txBody>
          <a:bodyPr/>
          <a:lstStyle/>
          <a:p>
            <a:r>
              <a:rPr lang="en-US" sz="4800">
                <a:cs typeface="Times New Roman" panose="02020603050405020304" pitchFamily="18" charset="0"/>
              </a:rPr>
              <a:t>HCBSrule@health.ny.gov</a:t>
            </a:r>
          </a:p>
        </p:txBody>
      </p:sp>
      <p:sp>
        <p:nvSpPr>
          <p:cNvPr id="6" name="TextBox 5">
            <a:extLst>
              <a:ext uri="{FF2B5EF4-FFF2-40B4-BE49-F238E27FC236}">
                <a16:creationId xmlns:a16="http://schemas.microsoft.com/office/drawing/2014/main" id="{5E2022C6-09E0-4260-B13E-A52DE1DD7301}"/>
              </a:ext>
            </a:extLst>
          </p:cNvPr>
          <p:cNvSpPr txBox="1"/>
          <p:nvPr/>
        </p:nvSpPr>
        <p:spPr>
          <a:xfrm>
            <a:off x="5353050" y="3561095"/>
            <a:ext cx="6250235" cy="707886"/>
          </a:xfrm>
          <a:prstGeom prst="rect">
            <a:avLst/>
          </a:prstGeom>
          <a:noFill/>
        </p:spPr>
        <p:txBody>
          <a:bodyPr wrap="square" rtlCol="0">
            <a:spAutoFit/>
          </a:bodyPr>
          <a:lstStyle/>
          <a:p>
            <a:r>
              <a:rPr lang="en-US" sz="4000">
                <a:cs typeface="Times New Roman" panose="02020603050405020304" pitchFamily="18" charset="0"/>
              </a:rPr>
              <a:t> </a:t>
            </a:r>
          </a:p>
        </p:txBody>
      </p:sp>
    </p:spTree>
    <p:extLst>
      <p:ext uri="{BB962C8B-B14F-4D97-AF65-F5344CB8AC3E}">
        <p14:creationId xmlns:p14="http://schemas.microsoft.com/office/powerpoint/2010/main" val="33018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0707D0-DDBE-379C-28AB-A59CF2B9487B}"/>
              </a:ext>
            </a:extLst>
          </p:cNvPr>
          <p:cNvGraphicFramePr>
            <a:graphicFrameLocks noGrp="1"/>
          </p:cNvGraphicFramePr>
          <p:nvPr>
            <p:extLst>
              <p:ext uri="{D42A27DB-BD31-4B8C-83A1-F6EECF244321}">
                <p14:modId xmlns:p14="http://schemas.microsoft.com/office/powerpoint/2010/main" val="148141805"/>
              </p:ext>
            </p:extLst>
          </p:nvPr>
        </p:nvGraphicFramePr>
        <p:xfrm>
          <a:off x="144378" y="695159"/>
          <a:ext cx="11915099" cy="6063451"/>
        </p:xfrm>
        <a:graphic>
          <a:graphicData uri="http://schemas.openxmlformats.org/drawingml/2006/table">
            <a:tbl>
              <a:tblPr firstRow="1" firstCol="1" bandRow="1"/>
              <a:tblGrid>
                <a:gridCol w="2598030">
                  <a:extLst>
                    <a:ext uri="{9D8B030D-6E8A-4147-A177-3AD203B41FA5}">
                      <a16:colId xmlns:a16="http://schemas.microsoft.com/office/drawing/2014/main" val="1360479930"/>
                    </a:ext>
                  </a:extLst>
                </a:gridCol>
                <a:gridCol w="2226882">
                  <a:extLst>
                    <a:ext uri="{9D8B030D-6E8A-4147-A177-3AD203B41FA5}">
                      <a16:colId xmlns:a16="http://schemas.microsoft.com/office/drawing/2014/main" val="2900352288"/>
                    </a:ext>
                  </a:extLst>
                </a:gridCol>
                <a:gridCol w="2252478">
                  <a:extLst>
                    <a:ext uri="{9D8B030D-6E8A-4147-A177-3AD203B41FA5}">
                      <a16:colId xmlns:a16="http://schemas.microsoft.com/office/drawing/2014/main" val="1849793769"/>
                    </a:ext>
                  </a:extLst>
                </a:gridCol>
                <a:gridCol w="2252478">
                  <a:extLst>
                    <a:ext uri="{9D8B030D-6E8A-4147-A177-3AD203B41FA5}">
                      <a16:colId xmlns:a16="http://schemas.microsoft.com/office/drawing/2014/main" val="4117610440"/>
                    </a:ext>
                  </a:extLst>
                </a:gridCol>
                <a:gridCol w="2585231">
                  <a:extLst>
                    <a:ext uri="{9D8B030D-6E8A-4147-A177-3AD203B41FA5}">
                      <a16:colId xmlns:a16="http://schemas.microsoft.com/office/drawing/2014/main" val="2943373093"/>
                    </a:ext>
                  </a:extLst>
                </a:gridCol>
              </a:tblGrid>
              <a:tr h="925891">
                <a:tc>
                  <a:txBody>
                    <a:bodyPr/>
                    <a:lstStyle/>
                    <a:p>
                      <a:endParaRPr lang="en-US" sz="1100">
                        <a:effectLst/>
                        <a:latin typeface="Times New Roman" panose="02020603050405020304" pitchFamily="18"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Institutional</a:t>
                      </a:r>
                      <a:r>
                        <a:rPr lang="en-US" sz="1400" b="1">
                          <a:solidFill>
                            <a:srgbClr val="FFFFFF"/>
                          </a:solidFill>
                          <a:effectLst/>
                          <a:latin typeface="Calibri" panose="020F0502020204030204" pitchFamily="34" charset="0"/>
                          <a:ea typeface="Calibri" panose="020F0502020204030204" pitchFamily="34" charset="0"/>
                        </a:rPr>
                        <a:t> </a:t>
                      </a:r>
                      <a:r>
                        <a:rPr lang="en-US" sz="2000" b="1">
                          <a:solidFill>
                            <a:srgbClr val="FFFFFF"/>
                          </a:solidFill>
                          <a:effectLst/>
                          <a:latin typeface="Calibri" panose="020F0502020204030204" pitchFamily="34" charset="0"/>
                          <a:ea typeface="Calibri" panose="020F0502020204030204" pitchFamily="34" charset="0"/>
                        </a:rPr>
                        <a:t>Care</a:t>
                      </a:r>
                      <a:endParaRPr lang="en-US" sz="1100">
                        <a:effectLst/>
                        <a:latin typeface="Calibri" panose="020F0502020204030204" pitchFamily="34" charset="0"/>
                        <a:ea typeface="Calibri" panose="020F0502020204030204" pitchFamily="34" charset="0"/>
                      </a:endParaRPr>
                    </a:p>
                  </a:txBody>
                  <a:tcPr marL="60499" marR="60499" marT="30250" marB="302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Managed Care</a:t>
                      </a:r>
                      <a:endParaRPr lang="en-US" sz="1100">
                        <a:effectLst/>
                        <a:latin typeface="Calibri" panose="020F0502020204030204" pitchFamily="34" charset="0"/>
                        <a:ea typeface="Calibri" panose="020F0502020204030204" pitchFamily="34" charset="0"/>
                      </a:endParaRPr>
                    </a:p>
                  </a:txBody>
                  <a:tcPr marL="60499" marR="60499" marT="30250" marB="302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Integrative Supports</a:t>
                      </a:r>
                      <a:endParaRPr lang="en-US" sz="1100">
                        <a:effectLst/>
                        <a:latin typeface="Calibri" panose="020F0502020204030204" pitchFamily="34" charset="0"/>
                        <a:ea typeface="Calibri" panose="020F0502020204030204" pitchFamily="34" charset="0"/>
                      </a:endParaRPr>
                    </a:p>
                  </a:txBody>
                  <a:tcPr marL="60499" marR="60499" marT="30250" marB="302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Community Supports</a:t>
                      </a:r>
                      <a:endParaRPr lang="en-US" sz="1100">
                        <a:effectLst/>
                        <a:latin typeface="Calibri" panose="020F0502020204030204" pitchFamily="34" charset="0"/>
                        <a:ea typeface="Calibri" panose="020F0502020204030204" pitchFamily="34" charset="0"/>
                      </a:endParaRPr>
                    </a:p>
                  </a:txBody>
                  <a:tcPr marL="60499" marR="60499" marT="30250" marB="302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360544007"/>
                  </a:ext>
                </a:extLst>
              </a:tr>
              <a:tr h="925891">
                <a:tc>
                  <a:txBody>
                    <a:bodyPr/>
                    <a:lstStyle/>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Organizing Principle</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System Centered Based on Targeted Population</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Coordinated Services and Outcome Centered based on targeted population</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Person-Centered – Based on unique qualities of each Individual</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Citizen/community centered Based on the individual rights and for the betterment of community</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454704116"/>
                  </a:ext>
                </a:extLst>
              </a:tr>
              <a:tr h="932906">
                <a:tc>
                  <a:txBody>
                    <a:bodyPr/>
                    <a:lstStyle/>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Individual-Professional Relationship</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Expert-Patient. Professional directed &amp; power over</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Provider-Consumer Professional responds to consumer need &amp; power- over</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Facilitator/Broker-self-directed individual (individual designs with others &amp; power shared.</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Resource-Autonomous Citizen. Community supporting with professional auxiliary &amp; power collective.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74042596"/>
                  </a:ext>
                </a:extLst>
              </a:tr>
              <a:tr h="1118211">
                <a:tc>
                  <a:txBody>
                    <a:bodyPr/>
                    <a:lstStyle/>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Individual-Service Experience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Functionally specific and pre-set services &amp; programs based assessed deficiencies.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Push-Model Driven</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Habilitation pathways or treatment protocols determined by clinical assessments.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Coordinated care – pull driven.</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Individualized supports, circles of support, peer-supported, wrap-around services.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Person driven- supports negotiated.</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Self or co-directed.</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Home &amp; community located</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Community-driven (allocation).</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841423342"/>
                  </a:ext>
                </a:extLst>
              </a:tr>
              <a:tr h="1118211">
                <a:tc>
                  <a:txBody>
                    <a:bodyPr/>
                    <a:lstStyle/>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Organizational Culture, Coordination Mechanism – How Power Shows Up</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.Bureaucratic or paternalistic culture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Hierarchy, command &amp; control</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Rules-based, clinically dominated culture.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Managed care entities &amp; care management</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Affiliation, appreciation -based culture.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Network, facilitated dialog &amp; mutual adaptation (person-centered planning)</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Inclusive, diverse culture.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Seeing from the whole – through a process of collective sense making &amp; innovation cycles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880077407"/>
                  </a:ext>
                </a:extLst>
              </a:tr>
              <a:tr h="1042341">
                <a:tc>
                  <a:txBody>
                    <a:bodyPr/>
                    <a:lstStyle/>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Outcomes for Individuals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Placement.</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Personal Care, face to face service</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Activity &amp; supervised housing</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Appropriate service levels.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Reduced service costs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Consumer satisfaction</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Individualized supports leading to own home, relationships &amp; meaningful activity</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Citizenship, full inclusion &amp; participation in the community in typical settings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Life of distinction (assumption of valued roles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45375" marR="45375" marT="630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3715682049"/>
                  </a:ext>
                </a:extLst>
              </a:tr>
            </a:tbl>
          </a:graphicData>
        </a:graphic>
      </p:graphicFrame>
    </p:spTree>
    <p:extLst>
      <p:ext uri="{BB962C8B-B14F-4D97-AF65-F5344CB8AC3E}">
        <p14:creationId xmlns:p14="http://schemas.microsoft.com/office/powerpoint/2010/main" val="137793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D9C6-5BF6-5F48-84A2-688375901A25}"/>
              </a:ext>
            </a:extLst>
          </p:cNvPr>
          <p:cNvSpPr>
            <a:spLocks noGrp="1"/>
          </p:cNvSpPr>
          <p:nvPr>
            <p:ph type="title"/>
          </p:nvPr>
        </p:nvSpPr>
        <p:spPr/>
        <p:txBody>
          <a:bodyPr>
            <a:normAutofit fontScale="90000"/>
          </a:bodyPr>
          <a:lstStyle/>
          <a:p>
            <a:r>
              <a:rPr lang="en-US"/>
              <a:t>Goal of HCBS Final Rule:  </a:t>
            </a:r>
            <a:br>
              <a:rPr lang="en-US"/>
            </a:br>
            <a:r>
              <a:rPr lang="en-US" sz="4000"/>
              <a:t>What matters to me; not what matters for me</a:t>
            </a:r>
          </a:p>
        </p:txBody>
      </p:sp>
      <p:sp>
        <p:nvSpPr>
          <p:cNvPr id="3" name="Content Placeholder 2">
            <a:extLst>
              <a:ext uri="{FF2B5EF4-FFF2-40B4-BE49-F238E27FC236}">
                <a16:creationId xmlns:a16="http://schemas.microsoft.com/office/drawing/2014/main" id="{4EC96C5B-B1BD-A23E-959C-7A44FD8AD5EB}"/>
              </a:ext>
            </a:extLst>
          </p:cNvPr>
          <p:cNvSpPr>
            <a:spLocks noGrp="1"/>
          </p:cNvSpPr>
          <p:nvPr>
            <p:ph idx="1"/>
          </p:nvPr>
        </p:nvSpPr>
        <p:spPr/>
        <p:txBody>
          <a:bodyPr/>
          <a:lstStyle/>
          <a:p>
            <a:r>
              <a:rPr lang="en-US">
                <a:solidFill>
                  <a:schemeClr val="tx1"/>
                </a:solidFill>
              </a:rPr>
              <a:t>The HCBS Settings Rule was created to ensure that every person receiving Medicaid-funded HCBS has full access to the benefits of community living. </a:t>
            </a:r>
          </a:p>
          <a:p>
            <a:r>
              <a:rPr lang="en-US">
                <a:solidFill>
                  <a:schemeClr val="tx1"/>
                </a:solidFill>
              </a:rPr>
              <a:t>Provides freedom to make choices and to control the decisions that impact their lives, including controlling personal resources; being treated with privacy, dignity, respect, and freedom from coercion and restraint.</a:t>
            </a:r>
          </a:p>
          <a:p>
            <a:r>
              <a:rPr lang="en-US">
                <a:solidFill>
                  <a:schemeClr val="tx1"/>
                </a:solidFill>
              </a:rPr>
              <a:t>Includes, even when living and/or receiving services in provider owned or controlled settings, deciding what and when to eat; having visitors; being able to lock doors; and having the protections of a lease or other legally enforceable agreement. </a:t>
            </a:r>
          </a:p>
          <a:p>
            <a:r>
              <a:rPr lang="en-US">
                <a:solidFill>
                  <a:schemeClr val="tx1"/>
                </a:solidFill>
              </a:rPr>
              <a:t>The rule requires a person-centered process for receipt of HCBS, which means that the individuals receiving services direct the planning process and the plan reflects their own preferences and goals they have set for themselves. </a:t>
            </a:r>
          </a:p>
          <a:p>
            <a:endParaRPr lang="en-US"/>
          </a:p>
        </p:txBody>
      </p:sp>
      <p:sp>
        <p:nvSpPr>
          <p:cNvPr id="4" name="Text Placeholder 3">
            <a:extLst>
              <a:ext uri="{FF2B5EF4-FFF2-40B4-BE49-F238E27FC236}">
                <a16:creationId xmlns:a16="http://schemas.microsoft.com/office/drawing/2014/main" id="{AEDD2D97-6DC8-79C2-0146-D05A8B6BBD8E}"/>
              </a:ext>
            </a:extLst>
          </p:cNvPr>
          <p:cNvSpPr>
            <a:spLocks noGrp="1"/>
          </p:cNvSpPr>
          <p:nvPr>
            <p:ph type="body" sz="quarter" idx="14"/>
          </p:nvPr>
        </p:nvSpPr>
        <p:spPr/>
        <p:txBody>
          <a:bodyPr/>
          <a:lstStyle/>
          <a:p>
            <a:r>
              <a:rPr lang="en-US" dirty="0"/>
              <a:t>July 2023</a:t>
            </a:r>
          </a:p>
        </p:txBody>
      </p:sp>
    </p:spTree>
    <p:extLst>
      <p:ext uri="{BB962C8B-B14F-4D97-AF65-F5344CB8AC3E}">
        <p14:creationId xmlns:p14="http://schemas.microsoft.com/office/powerpoint/2010/main" val="367235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23732F-0A2D-4DFA-8A83-E482555CAAF6}"/>
              </a:ext>
            </a:extLst>
          </p:cNvPr>
          <p:cNvSpPr>
            <a:spLocks noGrp="1"/>
          </p:cNvSpPr>
          <p:nvPr>
            <p:ph type="title"/>
          </p:nvPr>
        </p:nvSpPr>
        <p:spPr>
          <a:xfrm>
            <a:off x="838200" y="606796"/>
            <a:ext cx="10515600" cy="1052435"/>
          </a:xfrm>
        </p:spPr>
        <p:txBody>
          <a:bodyPr>
            <a:normAutofit/>
          </a:bodyPr>
          <a:lstStyle/>
          <a:p>
            <a:r>
              <a:rPr lang="en-US" sz="4400">
                <a:latin typeface="+mn-lt"/>
                <a:cs typeface="Times New Roman" panose="02020603050405020304" pitchFamily="18" charset="0"/>
              </a:rPr>
              <a:t>HCBS Final Rule and Managed Care</a:t>
            </a:r>
            <a:endParaRPr lang="en-US">
              <a:latin typeface="+mn-lt"/>
            </a:endParaRPr>
          </a:p>
        </p:txBody>
      </p:sp>
      <p:sp>
        <p:nvSpPr>
          <p:cNvPr id="7" name="Content Placeholder 6">
            <a:extLst>
              <a:ext uri="{FF2B5EF4-FFF2-40B4-BE49-F238E27FC236}">
                <a16:creationId xmlns:a16="http://schemas.microsoft.com/office/drawing/2014/main" id="{6306542A-F38B-4B2C-B0E4-E71792C44ECC}"/>
              </a:ext>
            </a:extLst>
          </p:cNvPr>
          <p:cNvSpPr>
            <a:spLocks noGrp="1"/>
          </p:cNvSpPr>
          <p:nvPr>
            <p:ph idx="1"/>
          </p:nvPr>
        </p:nvSpPr>
        <p:spPr>
          <a:xfrm>
            <a:off x="359735" y="1529782"/>
            <a:ext cx="11472530" cy="4762868"/>
          </a:xfrm>
        </p:spPr>
        <p:txBody>
          <a:bodyPr/>
          <a:lstStyle/>
          <a:p>
            <a:pPr marL="0" indent="0" defTabSz="914400">
              <a:spcBef>
                <a:spcPts val="750"/>
              </a:spcBef>
              <a:buNone/>
            </a:pPr>
            <a:r>
              <a:rPr lang="en-US" sz="1600" dirty="0">
                <a:solidFill>
                  <a:schemeClr val="tx1"/>
                </a:solidFill>
                <a:cs typeface="Times New Roman" panose="02020603050405020304" pitchFamily="18" charset="0"/>
              </a:rPr>
              <a:t>Requirement to conduct Person-Centered Planning are included throughout the relevant sections of the Medicaid Managed Care Model Contracts, including but not limited to:</a:t>
            </a:r>
          </a:p>
          <a:p>
            <a:pPr marL="0" indent="0" defTabSz="914400">
              <a:spcBef>
                <a:spcPts val="750"/>
              </a:spcBef>
              <a:buNone/>
            </a:pPr>
            <a:endParaRPr lang="en-US" sz="1600" dirty="0">
              <a:solidFill>
                <a:schemeClr val="tx1"/>
              </a:solidFill>
              <a:cs typeface="Times New Roman" panose="02020603050405020304" pitchFamily="18" charset="0"/>
            </a:endParaRPr>
          </a:p>
          <a:p>
            <a:pPr defTabSz="914400">
              <a:spcBef>
                <a:spcPts val="750"/>
              </a:spcBef>
            </a:pPr>
            <a:r>
              <a:rPr lang="en-US" sz="1600" dirty="0">
                <a:solidFill>
                  <a:schemeClr val="tx1"/>
                </a:solidFill>
                <a:cs typeface="Times New Roman" panose="02020603050405020304" pitchFamily="18" charset="0"/>
              </a:rPr>
              <a:t>Medicaid Managed Care/HIV Special Needs Plan/ Health And Recovery Plan Model Contract: Section 10.35; Appendix S</a:t>
            </a:r>
          </a:p>
          <a:p>
            <a:pPr defTabSz="914400">
              <a:spcBef>
                <a:spcPts val="750"/>
              </a:spcBef>
            </a:pPr>
            <a:r>
              <a:rPr lang="en-US" sz="1600" dirty="0">
                <a:solidFill>
                  <a:schemeClr val="tx1"/>
                </a:solidFill>
                <a:cs typeface="Times New Roman" panose="02020603050405020304" pitchFamily="18" charset="0"/>
              </a:rPr>
              <a:t>Managed Long Term Care Partial Capitation Contract: Article V, Section J</a:t>
            </a:r>
          </a:p>
          <a:p>
            <a:pPr defTabSz="914400">
              <a:spcBef>
                <a:spcPts val="750"/>
              </a:spcBef>
            </a:pPr>
            <a:r>
              <a:rPr lang="en-US" sz="1600" dirty="0">
                <a:solidFill>
                  <a:schemeClr val="tx1"/>
                </a:solidFill>
                <a:cs typeface="Times New Roman" panose="02020603050405020304" pitchFamily="18" charset="0"/>
              </a:rPr>
              <a:t>Medicaid Advantage Plus (MAP): Section 10.13</a:t>
            </a:r>
          </a:p>
          <a:p>
            <a:pPr defTabSz="914400">
              <a:spcBef>
                <a:spcPts val="750"/>
              </a:spcBef>
            </a:pPr>
            <a:endParaRPr lang="en-US" sz="1600" dirty="0">
              <a:solidFill>
                <a:schemeClr val="tx1"/>
              </a:solidFill>
              <a:cs typeface="Times New Roman" panose="02020603050405020304" pitchFamily="18" charset="0"/>
            </a:endParaRPr>
          </a:p>
          <a:p>
            <a:pPr marL="0" indent="0" defTabSz="914400">
              <a:spcBef>
                <a:spcPts val="750"/>
              </a:spcBef>
              <a:buNone/>
            </a:pPr>
            <a:r>
              <a:rPr lang="en-US" sz="1600" dirty="0">
                <a:solidFill>
                  <a:schemeClr val="tx1"/>
                </a:solidFill>
                <a:cs typeface="Times New Roman" panose="02020603050405020304" pitchFamily="18" charset="0"/>
              </a:rPr>
              <a:t>Covered Services which are classified as HCBS include:</a:t>
            </a:r>
          </a:p>
          <a:p>
            <a:pPr defTabSz="914400">
              <a:spcBef>
                <a:spcPts val="750"/>
              </a:spcBef>
            </a:pPr>
            <a:r>
              <a:rPr lang="en-US" sz="1600" dirty="0">
                <a:solidFill>
                  <a:schemeClr val="tx1"/>
                </a:solidFill>
                <a:cs typeface="Times New Roman" panose="02020603050405020304" pitchFamily="18" charset="0"/>
              </a:rPr>
              <a:t>LTSS – personal care, consumer directed personal assistance services, ADHC, Long-term Home health care, private duty nursing</a:t>
            </a:r>
          </a:p>
          <a:p>
            <a:pPr defTabSz="914400">
              <a:spcBef>
                <a:spcPts val="750"/>
              </a:spcBef>
            </a:pPr>
            <a:r>
              <a:rPr lang="en-US" sz="1600" dirty="0">
                <a:solidFill>
                  <a:schemeClr val="tx1"/>
                </a:solidFill>
                <a:cs typeface="Times New Roman" panose="02020603050405020304" pitchFamily="18" charset="0"/>
              </a:rPr>
              <a:t>MLTC benefits: SADC, Home delivered meals, environmental modification</a:t>
            </a:r>
          </a:p>
          <a:p>
            <a:pPr defTabSz="914400">
              <a:spcBef>
                <a:spcPts val="750"/>
              </a:spcBef>
            </a:pPr>
            <a:r>
              <a:rPr lang="en-US" sz="1600" dirty="0">
                <a:solidFill>
                  <a:schemeClr val="tx1"/>
                </a:solidFill>
                <a:cs typeface="Times New Roman" panose="02020603050405020304" pitchFamily="18" charset="0"/>
              </a:rPr>
              <a:t>Children’s HCBS – community habilitation, day habilitation, prevocational services, supported employment, planned and crisis respite, adaptive and assistive equipment, environmental modifications, vehicle modifications, caregiver/family supports, community self advocacy training and supports, non-medical transportation, palliative care (express therapy, pain and symptom management, bereavement service, massage therapy). </a:t>
            </a:r>
          </a:p>
          <a:p>
            <a:pPr defTabSz="914400">
              <a:spcBef>
                <a:spcPts val="750"/>
              </a:spcBef>
            </a:pPr>
            <a:r>
              <a:rPr lang="en-US" sz="1600" dirty="0">
                <a:solidFill>
                  <a:schemeClr val="tx1"/>
                </a:solidFill>
                <a:cs typeface="Times New Roman" panose="02020603050405020304" pitchFamily="18" charset="0"/>
              </a:rPr>
              <a:t>BH HCBS (HARP) – habilitation, educational support services, pre-vocational services, transitional employment, intensive supported employment support, ongoing supported employment support, non-medical transportation</a:t>
            </a:r>
          </a:p>
          <a:p>
            <a:pPr marL="285750" indent="-285750" defTabSz="914400">
              <a:spcBef>
                <a:spcPts val="750"/>
              </a:spcBef>
            </a:pPr>
            <a:endParaRPr lang="en-US" sz="2000" dirty="0">
              <a:solidFill>
                <a:schemeClr val="tx1"/>
              </a:solidFill>
              <a:highlight>
                <a:srgbClr val="FFFF00"/>
              </a:highlight>
              <a:latin typeface="Times New Roman" panose="02020603050405020304" pitchFamily="18" charset="0"/>
              <a:cs typeface="Times New Roman" panose="02020603050405020304" pitchFamily="18" charset="0"/>
            </a:endParaRPr>
          </a:p>
          <a:p>
            <a:pPr marL="285750" indent="-285750" defTabSz="914400">
              <a:spcBef>
                <a:spcPts val="750"/>
              </a:spcBef>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650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12741-A992-4737-9A5B-A36B66995581}"/>
              </a:ext>
            </a:extLst>
          </p:cNvPr>
          <p:cNvSpPr>
            <a:spLocks noGrp="1"/>
          </p:cNvSpPr>
          <p:nvPr>
            <p:ph type="title"/>
          </p:nvPr>
        </p:nvSpPr>
        <p:spPr>
          <a:xfrm>
            <a:off x="524656" y="709127"/>
            <a:ext cx="10829145" cy="1235070"/>
          </a:xfrm>
        </p:spPr>
        <p:txBody>
          <a:bodyPr>
            <a:normAutofit fontScale="90000"/>
          </a:bodyPr>
          <a:lstStyle/>
          <a:p>
            <a:r>
              <a:rPr lang="en-US">
                <a:latin typeface="+mn-lt"/>
                <a:cs typeface="Times New Roman" panose="02020603050405020304" pitchFamily="18" charset="0"/>
              </a:rPr>
              <a:t>The Person Comes First in Person Centered Planning </a:t>
            </a:r>
          </a:p>
        </p:txBody>
      </p:sp>
      <p:pic>
        <p:nvPicPr>
          <p:cNvPr id="5" name="Content Placeholder 2" descr="Woman with blonde hair">
            <a:extLst>
              <a:ext uri="{FF2B5EF4-FFF2-40B4-BE49-F238E27FC236}">
                <a16:creationId xmlns:a16="http://schemas.microsoft.com/office/drawing/2014/main" id="{9E5CD943-E261-4E71-98C8-D2243D1ED992}"/>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8296" r="23294" b="-1"/>
          <a:stretch/>
        </p:blipFill>
        <p:spPr>
          <a:xfrm>
            <a:off x="524656" y="1944197"/>
            <a:ext cx="4465080" cy="435133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aphicFrame>
        <p:nvGraphicFramePr>
          <p:cNvPr id="7" name="Content Placeholder 2">
            <a:extLst>
              <a:ext uri="{FF2B5EF4-FFF2-40B4-BE49-F238E27FC236}">
                <a16:creationId xmlns:a16="http://schemas.microsoft.com/office/drawing/2014/main" id="{4582A251-453A-AECB-6BBA-0D989F3A313E}"/>
              </a:ext>
            </a:extLst>
          </p:cNvPr>
          <p:cNvGraphicFramePr>
            <a:graphicFrameLocks noGrp="1"/>
          </p:cNvGraphicFramePr>
          <p:nvPr/>
        </p:nvGraphicFramePr>
        <p:xfrm>
          <a:off x="5374111" y="2197466"/>
          <a:ext cx="4849708" cy="384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125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816DD7-6366-4F90-BA46-1A5C4E318C30}"/>
              </a:ext>
            </a:extLst>
          </p:cNvPr>
          <p:cNvSpPr>
            <a:spLocks noGrp="1"/>
          </p:cNvSpPr>
          <p:nvPr>
            <p:ph type="title"/>
          </p:nvPr>
        </p:nvSpPr>
        <p:spPr>
          <a:xfrm>
            <a:off x="728471" y="447630"/>
            <a:ext cx="10514012" cy="1240535"/>
          </a:xfrm>
        </p:spPr>
        <p:txBody>
          <a:bodyPr>
            <a:noAutofit/>
          </a:bodyPr>
          <a:lstStyle/>
          <a:p>
            <a:r>
              <a:rPr lang="en-US">
                <a:cs typeface="Times New Roman" panose="02020603050405020304" pitchFamily="18" charset="0"/>
              </a:rPr>
              <a:t>PCSP Process</a:t>
            </a:r>
          </a:p>
        </p:txBody>
      </p:sp>
      <p:sp>
        <p:nvSpPr>
          <p:cNvPr id="6" name="TextBox 5">
            <a:extLst>
              <a:ext uri="{FF2B5EF4-FFF2-40B4-BE49-F238E27FC236}">
                <a16:creationId xmlns:a16="http://schemas.microsoft.com/office/drawing/2014/main" id="{9B661162-D9EA-4721-A665-AFAD8BD9614C}"/>
              </a:ext>
            </a:extLst>
          </p:cNvPr>
          <p:cNvSpPr txBox="1"/>
          <p:nvPr/>
        </p:nvSpPr>
        <p:spPr>
          <a:xfrm>
            <a:off x="923674" y="1400624"/>
            <a:ext cx="9815119" cy="4565352"/>
          </a:xfrm>
          <a:prstGeom prst="rect">
            <a:avLst/>
          </a:prstGeom>
          <a:noFill/>
        </p:spPr>
        <p:txBody>
          <a:bodyPr wrap="square">
            <a:spAutoFit/>
          </a:bodyPr>
          <a:lstStyle/>
          <a:p>
            <a:pPr>
              <a:lnSpc>
                <a:spcPct val="90000"/>
              </a:lnSpc>
              <a:spcBef>
                <a:spcPts val="1000"/>
              </a:spcBef>
              <a:buFont typeface="Arial" panose="020B0604020202020204" pitchFamily="34" charset="0"/>
            </a:pPr>
            <a:r>
              <a:rPr lang="en-US" sz="2000">
                <a:cs typeface="Times New Roman" panose="02020603050405020304" pitchFamily="18" charset="0"/>
              </a:rPr>
              <a:t>Authorizers of HCBS (Medicaid Managed Care (MMC) and MLTC Plans and Local Districts of Social Services (LDSS), Regional Resource Development Centers (RRDCs), or Health Homes (HH)) must:</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Provide all information and support to make sure the person directs the process whenever possible</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Include people chosen by the person receiving services and their representative in the planning process</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Make sure the person can make informed decisions about their life and goals</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Ensure a timely and convenient process, including a convenient location for the person</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Reflect cultural considerations and be in a language suitable to the person, and </a:t>
            </a:r>
          </a:p>
          <a:p>
            <a:pPr marL="285750" indent="-285750">
              <a:lnSpc>
                <a:spcPct val="90000"/>
              </a:lnSpc>
              <a:spcBef>
                <a:spcPts val="1000"/>
              </a:spcBef>
              <a:buFont typeface="Arial" panose="020B0604020202020204" pitchFamily="34" charset="0"/>
              <a:buChar char="•"/>
            </a:pPr>
            <a:r>
              <a:rPr lang="en-US" sz="2000">
                <a:cs typeface="Times New Roman" panose="02020603050405020304" pitchFamily="18" charset="0"/>
              </a:rPr>
              <a:t>Offer the person choices about their services and from whom they receive them</a:t>
            </a:r>
          </a:p>
          <a:p>
            <a:pPr marL="285750" indent="-285750" defTabSz="914400">
              <a:spcBef>
                <a:spcPts val="750"/>
              </a:spcBef>
              <a:buFont typeface="Arial" panose="020B0604020202020204" pitchFamily="34" charset="0"/>
              <a:buChar char="•"/>
            </a:pPr>
            <a:endParaRPr lang="en-US" sz="1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71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B96F-B7A8-485D-8FE1-B192393A3E70}"/>
              </a:ext>
            </a:extLst>
          </p:cNvPr>
          <p:cNvSpPr>
            <a:spLocks noGrp="1"/>
          </p:cNvSpPr>
          <p:nvPr>
            <p:ph type="title"/>
          </p:nvPr>
        </p:nvSpPr>
        <p:spPr/>
        <p:txBody>
          <a:bodyPr>
            <a:normAutofit/>
          </a:bodyPr>
          <a:lstStyle/>
          <a:p>
            <a:r>
              <a:rPr lang="en-US">
                <a:cs typeface="Times New Roman" panose="02020603050405020304" pitchFamily="18" charset="0"/>
              </a:rPr>
              <a:t>PCSP Process, Continued</a:t>
            </a:r>
          </a:p>
        </p:txBody>
      </p:sp>
      <p:sp>
        <p:nvSpPr>
          <p:cNvPr id="3" name="Content Placeholder 2">
            <a:extLst>
              <a:ext uri="{FF2B5EF4-FFF2-40B4-BE49-F238E27FC236}">
                <a16:creationId xmlns:a16="http://schemas.microsoft.com/office/drawing/2014/main" id="{EFFFDA13-43C2-4594-966D-CA2E967FF621}"/>
              </a:ext>
            </a:extLst>
          </p:cNvPr>
          <p:cNvSpPr>
            <a:spLocks noGrp="1"/>
          </p:cNvSpPr>
          <p:nvPr>
            <p:ph idx="1"/>
          </p:nvPr>
        </p:nvSpPr>
        <p:spPr>
          <a:xfrm>
            <a:off x="838200" y="1900602"/>
            <a:ext cx="10515600" cy="4184206"/>
          </a:xfrm>
        </p:spPr>
        <p:txBody>
          <a:bodyPr/>
          <a:lstStyle/>
          <a:p>
            <a:pPr marL="0" indent="0">
              <a:buNone/>
            </a:pPr>
            <a:r>
              <a:rPr lang="en-US" sz="2400">
                <a:solidFill>
                  <a:schemeClr val="tx1"/>
                </a:solidFill>
                <a:latin typeface="+mj-lt"/>
                <a:cs typeface="Times New Roman" panose="02020603050405020304" pitchFamily="18" charset="0"/>
              </a:rPr>
              <a:t>Authorizers must also:</a:t>
            </a:r>
          </a:p>
          <a:p>
            <a:r>
              <a:rPr lang="en-US" sz="2300">
                <a:solidFill>
                  <a:schemeClr val="tx1"/>
                </a:solidFill>
                <a:latin typeface="+mj-lt"/>
                <a:cs typeface="Times New Roman" panose="02020603050405020304" pitchFamily="18" charset="0"/>
              </a:rPr>
              <a:t>Ensure the person-centered service plan (PCSP) is written and updated as needed (whenever there is a significant change in condition, upon reassessment interval, or upon request by individual)</a:t>
            </a:r>
          </a:p>
          <a:p>
            <a:r>
              <a:rPr lang="en-US" sz="2300">
                <a:solidFill>
                  <a:schemeClr val="tx1"/>
                </a:solidFill>
                <a:latin typeface="+mj-lt"/>
                <a:cs typeface="Times New Roman" panose="02020603050405020304" pitchFamily="18" charset="0"/>
              </a:rPr>
              <a:t>Include a method for the person to request changes to the PCSP</a:t>
            </a:r>
          </a:p>
          <a:p>
            <a:r>
              <a:rPr lang="en-US" sz="2300">
                <a:solidFill>
                  <a:schemeClr val="tx1"/>
                </a:solidFill>
                <a:latin typeface="+mj-lt"/>
                <a:cs typeface="Times New Roman" panose="02020603050405020304" pitchFamily="18" charset="0"/>
              </a:rPr>
              <a:t>Ensure the process includes strategies for resolving conflict</a:t>
            </a:r>
          </a:p>
          <a:p>
            <a:r>
              <a:rPr lang="en-US" sz="2300">
                <a:solidFill>
                  <a:schemeClr val="tx1"/>
                </a:solidFill>
                <a:latin typeface="+mj-lt"/>
                <a:cs typeface="Times New Roman" panose="02020603050405020304" pitchFamily="18" charset="0"/>
              </a:rPr>
              <a:t>Record the alternative HCBS settings that were considered by the person </a:t>
            </a:r>
          </a:p>
          <a:p>
            <a:r>
              <a:rPr lang="en-US" sz="2300">
                <a:solidFill>
                  <a:schemeClr val="tx1"/>
                </a:solidFill>
                <a:latin typeface="+mj-lt"/>
                <a:cs typeface="Times New Roman" panose="02020603050405020304" pitchFamily="18" charset="0"/>
              </a:rPr>
              <a:t>Ensure the PCSP is finalized and signed upon agreement </a:t>
            </a:r>
          </a:p>
          <a:p>
            <a:r>
              <a:rPr lang="en-US" sz="2300">
                <a:solidFill>
                  <a:schemeClr val="tx1"/>
                </a:solidFill>
                <a:latin typeface="+mj-lt"/>
                <a:cs typeface="Times New Roman" panose="02020603050405020304" pitchFamily="18" charset="0"/>
              </a:rPr>
              <a:t>Ensure the finalized PCSP is distributed to any persons involved, including the individual served and</a:t>
            </a:r>
            <a:r>
              <a:rPr lang="en-US" sz="2300" b="1">
                <a:solidFill>
                  <a:schemeClr val="tx1"/>
                </a:solidFill>
                <a:latin typeface="+mj-lt"/>
                <a:cs typeface="Times New Roman" panose="02020603050405020304" pitchFamily="18" charset="0"/>
              </a:rPr>
              <a:t> </a:t>
            </a:r>
            <a:r>
              <a:rPr lang="en-US" sz="2300">
                <a:solidFill>
                  <a:schemeClr val="tx1"/>
                </a:solidFill>
                <a:latin typeface="+mj-lt"/>
                <a:cs typeface="Times New Roman" panose="02020603050405020304" pitchFamily="18" charset="0"/>
              </a:rPr>
              <a:t>service providers, and redistributed whenever changes are made </a:t>
            </a:r>
          </a:p>
          <a:p>
            <a:endParaRPr lang="en-US">
              <a:solidFill>
                <a:schemeClr val="tx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27070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B2CC35-1A5F-47C7-A851-6AFE23B87E60}"/>
              </a:ext>
            </a:extLst>
          </p:cNvPr>
          <p:cNvSpPr>
            <a:spLocks noGrp="1"/>
          </p:cNvSpPr>
          <p:nvPr>
            <p:ph type="body" sz="quarter" idx="14"/>
          </p:nvPr>
        </p:nvSpPr>
        <p:spPr>
          <a:xfrm>
            <a:off x="87086" y="2362200"/>
            <a:ext cx="6415088" cy="2960914"/>
          </a:xfrm>
        </p:spPr>
        <p:txBody>
          <a:bodyPr/>
          <a:lstStyle/>
          <a:p>
            <a:pPr defTabSz="914400">
              <a:lnSpc>
                <a:spcPct val="100000"/>
              </a:lnSpc>
              <a:spcBef>
                <a:spcPct val="20000"/>
              </a:spcBef>
            </a:pPr>
            <a:r>
              <a:rPr lang="en-US" sz="4000">
                <a:cs typeface="Times New Roman" panose="02020603050405020304" pitchFamily="18" charset="0"/>
              </a:rPr>
              <a:t>PCSPs Must Identify:</a:t>
            </a:r>
          </a:p>
          <a:p>
            <a:pPr marL="342900" indent="-342900" defTabSz="914400">
              <a:lnSpc>
                <a:spcPct val="100000"/>
              </a:lnSpc>
              <a:spcBef>
                <a:spcPct val="20000"/>
              </a:spcBef>
              <a:buFont typeface="Arial" panose="020B0604020202020204" pitchFamily="34" charset="0"/>
              <a:buChar char="•"/>
            </a:pPr>
            <a:r>
              <a:rPr lang="en-US" sz="2800">
                <a:latin typeface="+mj-lt"/>
                <a:cs typeface="Times New Roman" panose="02020603050405020304" pitchFamily="18" charset="0"/>
              </a:rPr>
              <a:t>Strengths </a:t>
            </a:r>
          </a:p>
          <a:p>
            <a:pPr marL="285750" indent="-285750" defTabSz="914400">
              <a:lnSpc>
                <a:spcPct val="100000"/>
              </a:lnSpc>
              <a:spcBef>
                <a:spcPct val="20000"/>
              </a:spcBef>
              <a:buFont typeface="Arial" panose="020B0604020202020204" pitchFamily="34" charset="0"/>
              <a:buChar char="•"/>
            </a:pPr>
            <a:r>
              <a:rPr lang="en-US" sz="2800">
                <a:latin typeface="+mj-lt"/>
                <a:cs typeface="Times New Roman" panose="02020603050405020304" pitchFamily="18" charset="0"/>
              </a:rPr>
              <a:t>Preferences</a:t>
            </a:r>
          </a:p>
          <a:p>
            <a:pPr marL="285750" indent="-285750" defTabSz="914400">
              <a:lnSpc>
                <a:spcPct val="100000"/>
              </a:lnSpc>
              <a:spcBef>
                <a:spcPct val="20000"/>
              </a:spcBef>
              <a:buFont typeface="Arial" panose="020B0604020202020204" pitchFamily="34" charset="0"/>
              <a:buChar char="•"/>
            </a:pPr>
            <a:r>
              <a:rPr lang="en-US" sz="2800">
                <a:latin typeface="+mj-lt"/>
                <a:cs typeface="Times New Roman" panose="02020603050405020304" pitchFamily="18" charset="0"/>
              </a:rPr>
              <a:t>Needs (Clinical and Supportive)</a:t>
            </a:r>
          </a:p>
          <a:p>
            <a:pPr marL="285750" indent="-285750" defTabSz="914400">
              <a:lnSpc>
                <a:spcPct val="100000"/>
              </a:lnSpc>
              <a:spcBef>
                <a:spcPct val="20000"/>
              </a:spcBef>
              <a:buFont typeface="Arial" panose="020B0604020202020204" pitchFamily="34" charset="0"/>
              <a:buChar char="•"/>
            </a:pPr>
            <a:r>
              <a:rPr lang="en-US" sz="2800">
                <a:latin typeface="+mj-lt"/>
                <a:cs typeface="Times New Roman" panose="02020603050405020304" pitchFamily="18" charset="0"/>
              </a:rPr>
              <a:t>Desired Outcomes/Goals</a:t>
            </a:r>
          </a:p>
          <a:p>
            <a:endParaRPr lang="en-US"/>
          </a:p>
        </p:txBody>
      </p:sp>
    </p:spTree>
    <p:extLst>
      <p:ext uri="{BB962C8B-B14F-4D97-AF65-F5344CB8AC3E}">
        <p14:creationId xmlns:p14="http://schemas.microsoft.com/office/powerpoint/2010/main" val="6290013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d689d90-dc86-465c-8655-03c97e06aa2c">6</Category>
    <Subcategory xmlns="1d689d90-dc86-465c-8655-03c97e06aa2c">14</Subcategory>
    <TaxCatchAll xmlns="fb8529d6-23c4-4aca-ad7d-122f1ab60e60" xsi:nil="true"/>
    <lcf76f155ced4ddcb4097134ff3c332f xmlns="1d689d90-dc86-465c-8655-03c97e06aa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76944F85C1494F951E6087F9B8A7FA" ma:contentTypeVersion="16" ma:contentTypeDescription="Create a new document." ma:contentTypeScope="" ma:versionID="ccd29479c5087355d0b3022cb0eabc12">
  <xsd:schema xmlns:xsd="http://www.w3.org/2001/XMLSchema" xmlns:xs="http://www.w3.org/2001/XMLSchema" xmlns:p="http://schemas.microsoft.com/office/2006/metadata/properties" xmlns:ns2="1d689d90-dc86-465c-8655-03c97e06aa2c" xmlns:ns3="fb8529d6-23c4-4aca-ad7d-122f1ab60e60" targetNamespace="http://schemas.microsoft.com/office/2006/metadata/properties" ma:root="true" ma:fieldsID="e9b9efdb75eaad486f7e734dc05d575a" ns2:_="" ns3:_="">
    <xsd:import namespace="1d689d90-dc86-465c-8655-03c97e06aa2c"/>
    <xsd:import namespace="fb8529d6-23c4-4aca-ad7d-122f1ab60e60"/>
    <xsd:element name="properties">
      <xsd:complexType>
        <xsd:sequence>
          <xsd:element name="documentManagement">
            <xsd:complexType>
              <xsd:all>
                <xsd:element ref="ns2:MediaServiceMetadata" minOccurs="0"/>
                <xsd:element ref="ns2:MediaServiceFastMetadata" minOccurs="0"/>
                <xsd:element ref="ns2:Category"/>
                <xsd:element ref="ns2:Subcategory"/>
                <xsd:element ref="ns3:SharedWithUsers" minOccurs="0"/>
                <xsd:element ref="ns3:SharedWithDetails" minOccurs="0"/>
                <xsd:element ref="ns2:MediaLengthInSeconds" minOccurs="0"/>
                <xsd:element ref="ns2:MediaServiceDateTaken"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689d90-dc86-465c-8655-03c97e06a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ma:displayName="Category" ma:indexed="true" ma:list="{7301562f-1acb-437a-be84-be424a332d61}" ma:internalName="Category" ma:showField="Title">
      <xsd:simpleType>
        <xsd:restriction base="dms:Lookup"/>
      </xsd:simpleType>
    </xsd:element>
    <xsd:element name="Subcategory" ma:index="11" ma:displayName="Subcategory" ma:list="{9b42a7bb-b176-4575-a742-87ae60efcf9e}" ma:internalName="Subcategory" ma:readOnly="false" ma:showField="Title">
      <xsd:simpleType>
        <xsd:restriction base="dms:Lookup"/>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8529d6-23c4-4aca-ad7d-122f1ab60e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e9b225-1ac1-4286-802c-b6bde8a6f3c7}" ma:internalName="TaxCatchAll" ma:showField="CatchAllData" ma:web="fb8529d6-23c4-4aca-ad7d-122f1ab60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CDF6B-895E-4301-9615-074AE6018904}">
  <ds:schemaRefs>
    <ds:schemaRef ds:uri="http://purl.org/dc/terms/"/>
    <ds:schemaRef ds:uri="http://schemas.microsoft.com/office/2006/documentManagement/types"/>
    <ds:schemaRef ds:uri="1d689d90-dc86-465c-8655-03c97e06aa2c"/>
    <ds:schemaRef ds:uri="http://schemas.openxmlformats.org/package/2006/metadata/core-properties"/>
    <ds:schemaRef ds:uri="http://purl.org/dc/elements/1.1/"/>
    <ds:schemaRef ds:uri="http://schemas.microsoft.com/office/infopath/2007/PartnerControls"/>
    <ds:schemaRef ds:uri="fb8529d6-23c4-4aca-ad7d-122f1ab60e6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FD696AC-2A4D-497D-8E24-50F582A70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689d90-dc86-465c-8655-03c97e06aa2c"/>
    <ds:schemaRef ds:uri="fb8529d6-23c4-4aca-ad7d-122f1ab60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7873E-EB2D-45F6-BEDF-DC2F395B6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3557</Words>
  <Application>Microsoft Office PowerPoint</Application>
  <PresentationFormat>Widescreen</PresentationFormat>
  <Paragraphs>264</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Segoe UI</vt:lpstr>
      <vt:lpstr>Times New Roman</vt:lpstr>
      <vt:lpstr>Custom Design</vt:lpstr>
      <vt:lpstr>PowerPoint Presentation</vt:lpstr>
      <vt:lpstr>Agenda </vt:lpstr>
      <vt:lpstr>PowerPoint Presentation</vt:lpstr>
      <vt:lpstr>Goal of HCBS Final Rule:   What matters to me; not what matters for me</vt:lpstr>
      <vt:lpstr>HCBS Final Rule and Managed Care</vt:lpstr>
      <vt:lpstr>The Person Comes First in Person Centered Planning </vt:lpstr>
      <vt:lpstr>PCSP Process</vt:lpstr>
      <vt:lpstr>PCSP Process, Continued</vt:lpstr>
      <vt:lpstr>PowerPoint Presentation</vt:lpstr>
      <vt:lpstr>Differences In Plan Templates</vt:lpstr>
      <vt:lpstr>Roles &amp; Responsibilities </vt:lpstr>
      <vt:lpstr>PCSP and Settings </vt:lpstr>
      <vt:lpstr>Settings are:</vt:lpstr>
      <vt:lpstr>Five Inalienable Standards For All Settings</vt:lpstr>
      <vt:lpstr> Additional standards for residential settings that are provider owned or controlled </vt:lpstr>
      <vt:lpstr>Additional Standards For Residential And Non-Residential Settings (Provider-Owned or Controlled)</vt:lpstr>
      <vt:lpstr>Person Centered Service Plan and Settings</vt:lpstr>
      <vt:lpstr>Person Centered Service Plan and Settings, continued</vt:lpstr>
      <vt:lpstr>Modifications to Person-Centered Plans</vt:lpstr>
      <vt:lpstr> Modifying A PCSP On A Case-by-Case Basis </vt:lpstr>
      <vt:lpstr>Modification Example </vt:lpstr>
      <vt:lpstr> Modifications Can Be Used When An HCBS Recipient: </vt:lpstr>
      <vt:lpstr>Modifications Cannot Be Used In Private Homes</vt:lpstr>
      <vt:lpstr>Person-Centered Service Plan and Modifications</vt:lpstr>
      <vt:lpstr>PCSP Follows The Person</vt:lpstr>
      <vt:lpstr>PCSP and Private Settings</vt:lpstr>
      <vt:lpstr>HCBS Final Rule Guidance and PCSP Template</vt:lpstr>
      <vt:lpstr>PowerPoint Presentation</vt:lpstr>
    </vt:vector>
  </TitlesOfParts>
  <Company>NYS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Golden</dc:creator>
  <cp:lastModifiedBy>Francis, Euella (HEALTH)</cp:lastModifiedBy>
  <cp:revision>1</cp:revision>
  <dcterms:created xsi:type="dcterms:W3CDTF">2014-12-12T19:37:34Z</dcterms:created>
  <dcterms:modified xsi:type="dcterms:W3CDTF">2024-06-07T15:56:17Z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0x0101009876944F85C1494F951E6087F9B8A7FA</vt:lpwstr>
  </property>
</Properties>
</file>