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69" r:id="rId2"/>
    <p:sldId id="268" r:id="rId3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F209DCD-F016-45AB-BCFF-C54C68452576}">
          <p14:sldIdLst>
            <p14:sldId id="269"/>
            <p14:sldId id="26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tz, Nichole (HEALTH)" initials="KN(" lastIdx="2" clrIdx="0">
    <p:extLst>
      <p:ext uri="{19B8F6BF-5375-455C-9EA6-DF929625EA0E}">
        <p15:presenceInfo xmlns:p15="http://schemas.microsoft.com/office/powerpoint/2012/main" userId="S-1-5-21-218105429-2715934002-73406468-10881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F5091"/>
    <a:srgbClr val="503278"/>
    <a:srgbClr val="5A336F"/>
    <a:srgbClr val="765884"/>
    <a:srgbClr val="F2B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9" d="100"/>
          <a:sy n="59" d="100"/>
        </p:scale>
        <p:origin x="3006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35BDC46-4331-454D-B6DA-CC87CCD14DB5}" type="datetimeFigureOut">
              <a:rPr lang="en-US" smtClean="0"/>
              <a:t>6/30/2017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E56616D-76C2-4BB5-80C8-760DA70EA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5532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37D0D76-27B4-4C7C-A83A-6CA631507FE4}" type="datetimeFigureOut">
              <a:rPr lang="en-US" smtClean="0"/>
              <a:t>6/30/2017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592E723-F28B-403D-A8B9-069F86F64F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6926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475859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592976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DE7F7-9603-44BC-AE8B-EA10FDB3B77A}" type="datetimeFigureOut">
              <a:rPr lang="en-US" smtClean="0"/>
              <a:t>6/30/2017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5670940"/>
            <a:ext cx="12192000" cy="1198605"/>
          </a:xfrm>
          <a:prstGeom prst="rect">
            <a:avLst/>
          </a:prstGeom>
          <a:solidFill>
            <a:srgbClr val="5032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5545570"/>
            <a:ext cx="12192000" cy="125370"/>
          </a:xfrm>
          <a:prstGeom prst="rect">
            <a:avLst/>
          </a:prstGeom>
          <a:solidFill>
            <a:srgbClr val="F2B8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484" y="238539"/>
            <a:ext cx="4947414" cy="540331"/>
          </a:xfrm>
          <a:prstGeom prst="rect">
            <a:avLst/>
          </a:prstGeom>
        </p:spPr>
      </p:pic>
      <p:sp>
        <p:nvSpPr>
          <p:cNvPr id="13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208545" y="6084115"/>
            <a:ext cx="2072529" cy="419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Month Year Here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657225" y="1828800"/>
            <a:ext cx="6415088" cy="5619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 baseline="0">
                <a:solidFill>
                  <a:srgbClr val="50327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Insert Title Here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 hasCustomPrompt="1"/>
          </p:nvPr>
        </p:nvSpPr>
        <p:spPr>
          <a:xfrm>
            <a:off x="657225" y="2566988"/>
            <a:ext cx="4751388" cy="149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solidFill>
                  <a:srgbClr val="6F509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Insert subtitle(s)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272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5670940"/>
            <a:ext cx="12192000" cy="1198605"/>
          </a:xfrm>
          <a:prstGeom prst="rect">
            <a:avLst/>
          </a:prstGeom>
          <a:solidFill>
            <a:srgbClr val="5032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5545570"/>
            <a:ext cx="12192000" cy="125370"/>
          </a:xfrm>
          <a:prstGeom prst="rect">
            <a:avLst/>
          </a:prstGeom>
          <a:solidFill>
            <a:srgbClr val="F2B8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334" y="6102626"/>
            <a:ext cx="5038054" cy="550231"/>
          </a:xfrm>
          <a:prstGeom prst="rect">
            <a:avLst/>
          </a:prstGeom>
        </p:spPr>
      </p:pic>
      <p:sp>
        <p:nvSpPr>
          <p:cNvPr id="12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611911" y="982076"/>
            <a:ext cx="7045325" cy="5111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 baseline="0"/>
            </a:lvl1pPr>
          </a:lstStyle>
          <a:p>
            <a:pPr lvl="0"/>
            <a:r>
              <a:rPr lang="en-US" dirty="0"/>
              <a:t>Contact Person Information Here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611911" y="1905000"/>
            <a:ext cx="2887193" cy="47360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i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Contact Us: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611911" y="2406183"/>
            <a:ext cx="3132137" cy="7683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aseline="0">
                <a:solidFill>
                  <a:srgbClr val="503278"/>
                </a:solidFill>
              </a:defRPr>
            </a:lvl1pPr>
          </a:lstStyle>
          <a:p>
            <a:pPr lvl="0"/>
            <a:r>
              <a:rPr lang="en-US" dirty="0"/>
              <a:t>Email Address(</a:t>
            </a:r>
            <a:r>
              <a:rPr lang="en-US" dirty="0" err="1"/>
              <a:t>es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46190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6/30/2017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48738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773192"/>
            <a:ext cx="10515600" cy="1052434"/>
          </a:xfrm>
        </p:spPr>
        <p:txBody>
          <a:bodyPr/>
          <a:lstStyle>
            <a:lvl1pPr>
              <a:defRPr b="0">
                <a:solidFill>
                  <a:srgbClr val="503278"/>
                </a:solidFill>
                <a:latin typeface="+mj-lt"/>
              </a:defRPr>
            </a:lvl1pPr>
          </a:lstStyle>
          <a:p>
            <a:r>
              <a:rPr lang="en-US" b="1" dirty="0">
                <a:solidFill>
                  <a:srgbClr val="5032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Put Text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>
              <a:defRPr sz="22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>
              <a:defRPr sz="22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2pPr>
            <a:lvl3pPr>
              <a:defRPr sz="22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3pPr>
            <a:lvl4pPr>
              <a:defRPr sz="22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4pPr>
            <a:lvl5pPr>
              <a:defRPr sz="22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156100"/>
            <a:ext cx="12192000" cy="389652"/>
          </a:xfrm>
          <a:prstGeom prst="rect">
            <a:avLst/>
          </a:prstGeom>
          <a:solidFill>
            <a:srgbClr val="5032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2B800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15"/>
            <a:ext cx="12192000" cy="156085"/>
          </a:xfrm>
          <a:prstGeom prst="rect">
            <a:avLst/>
          </a:prstGeom>
          <a:solidFill>
            <a:srgbClr val="F2B8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2" hasCustomPrompt="1"/>
          </p:nvPr>
        </p:nvSpPr>
        <p:spPr>
          <a:xfrm>
            <a:off x="231775" y="155575"/>
            <a:ext cx="3806825" cy="39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Put Date Here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8621486" y="185719"/>
            <a:ext cx="33360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A9B235A3-0D85-4059-91E2-0DDBFD540D92}" type="slidenum">
              <a:rPr lang="en-US" sz="1600" smtClean="0">
                <a:solidFill>
                  <a:schemeClr val="bg1"/>
                </a:solidFill>
              </a:rPr>
              <a:t>‹#›</a:t>
            </a:fld>
            <a:endParaRPr lang="en-US" sz="1600" dirty="0">
              <a:solidFill>
                <a:schemeClr val="bg1"/>
              </a:solidFill>
            </a:endParaRPr>
          </a:p>
        </p:txBody>
      </p:sp>
      <p:pic>
        <p:nvPicPr>
          <p:cNvPr id="11" name="Picture 10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1759" y="6291469"/>
            <a:ext cx="3823199" cy="417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424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0">
                <a:solidFill>
                  <a:srgbClr val="503278"/>
                </a:solidFill>
                <a:latin typeface="+mj-lt"/>
              </a:defRPr>
            </a:lvl1pPr>
          </a:lstStyle>
          <a:p>
            <a:r>
              <a:rPr lang="en-US" b="1" dirty="0">
                <a:solidFill>
                  <a:srgbClr val="5032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Put Text Here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>
                <a:solidFill>
                  <a:schemeClr val="bg1">
                    <a:lumMod val="50000"/>
                  </a:schemeClr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156100"/>
            <a:ext cx="12192000" cy="389652"/>
          </a:xfrm>
          <a:prstGeom prst="rect">
            <a:avLst/>
          </a:prstGeom>
          <a:solidFill>
            <a:srgbClr val="5032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2B800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15"/>
            <a:ext cx="12192000" cy="156085"/>
          </a:xfrm>
          <a:prstGeom prst="rect">
            <a:avLst/>
          </a:prstGeom>
          <a:solidFill>
            <a:srgbClr val="F2B8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ontent Placeholder 5"/>
          <p:cNvSpPr>
            <a:spLocks noGrp="1"/>
          </p:cNvSpPr>
          <p:nvPr>
            <p:ph sz="quarter" idx="12" hasCustomPrompt="1"/>
          </p:nvPr>
        </p:nvSpPr>
        <p:spPr>
          <a:xfrm>
            <a:off x="231775" y="155575"/>
            <a:ext cx="3806825" cy="39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Put Date Here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8621486" y="185719"/>
            <a:ext cx="33360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A9B235A3-0D85-4059-91E2-0DDBFD540D92}" type="slidenum">
              <a:rPr lang="en-US" sz="1600" smtClean="0">
                <a:solidFill>
                  <a:schemeClr val="bg1"/>
                </a:solidFill>
              </a:rPr>
              <a:t>‹#›</a:t>
            </a:fld>
            <a:endParaRPr lang="en-US" sz="1600" dirty="0">
              <a:solidFill>
                <a:schemeClr val="bg1"/>
              </a:solidFill>
            </a:endParaRPr>
          </a:p>
        </p:txBody>
      </p:sp>
      <p:pic>
        <p:nvPicPr>
          <p:cNvPr id="14" name="Picture 13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1759" y="6291469"/>
            <a:ext cx="3823199" cy="417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7081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656860"/>
            <a:ext cx="10515600" cy="1168765"/>
          </a:xfrm>
        </p:spPr>
        <p:txBody>
          <a:bodyPr/>
          <a:lstStyle>
            <a:lvl1pPr>
              <a:defRPr b="0">
                <a:solidFill>
                  <a:srgbClr val="503278"/>
                </a:solidFill>
                <a:latin typeface="+mj-lt"/>
              </a:defRPr>
            </a:lvl1pPr>
          </a:lstStyle>
          <a:p>
            <a:r>
              <a:rPr lang="en-US" b="1" dirty="0">
                <a:solidFill>
                  <a:srgbClr val="5032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Put Text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 sz="22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>
              <a:defRPr sz="22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2pPr>
            <a:lvl3pPr>
              <a:defRPr sz="22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3pPr>
            <a:lvl4pPr>
              <a:defRPr sz="22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4pPr>
            <a:lvl5pPr>
              <a:defRPr sz="22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156100"/>
            <a:ext cx="12192000" cy="389652"/>
          </a:xfrm>
          <a:prstGeom prst="rect">
            <a:avLst/>
          </a:prstGeom>
          <a:solidFill>
            <a:srgbClr val="5032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2B800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15"/>
            <a:ext cx="12192000" cy="156085"/>
          </a:xfrm>
          <a:prstGeom prst="rect">
            <a:avLst/>
          </a:prstGeom>
          <a:solidFill>
            <a:srgbClr val="F2B8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ontent Placeholder 5"/>
          <p:cNvSpPr>
            <a:spLocks noGrp="1"/>
          </p:cNvSpPr>
          <p:nvPr>
            <p:ph sz="quarter" idx="12" hasCustomPrompt="1"/>
          </p:nvPr>
        </p:nvSpPr>
        <p:spPr>
          <a:xfrm>
            <a:off x="231775" y="155575"/>
            <a:ext cx="3806825" cy="39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Put Date Here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8621486" y="185719"/>
            <a:ext cx="33360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A9B235A3-0D85-4059-91E2-0DDBFD540D92}" type="slidenum">
              <a:rPr lang="en-US" sz="1600" smtClean="0">
                <a:solidFill>
                  <a:schemeClr val="bg1"/>
                </a:solidFill>
              </a:rPr>
              <a:t>‹#›</a:t>
            </a:fld>
            <a:endParaRPr lang="en-US" sz="1600" dirty="0">
              <a:solidFill>
                <a:schemeClr val="bg1"/>
              </a:solidFill>
            </a:endParaRPr>
          </a:p>
        </p:txBody>
      </p:sp>
      <p:pic>
        <p:nvPicPr>
          <p:cNvPr id="15" name="Picture 14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1759" y="6291469"/>
            <a:ext cx="3823199" cy="417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8962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9788" y="585817"/>
            <a:ext cx="10515600" cy="1004539"/>
          </a:xfrm>
        </p:spPr>
        <p:txBody>
          <a:bodyPr/>
          <a:lstStyle>
            <a:lvl1pPr>
              <a:defRPr b="0">
                <a:solidFill>
                  <a:srgbClr val="503278"/>
                </a:solidFill>
                <a:latin typeface="+mj-lt"/>
              </a:defRPr>
            </a:lvl1pPr>
          </a:lstStyle>
          <a:p>
            <a:r>
              <a:rPr lang="en-US" b="1" dirty="0">
                <a:solidFill>
                  <a:srgbClr val="5032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Put Text Here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>
            <a:lvl1pPr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level\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>
            <a:lvl1pPr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156100"/>
            <a:ext cx="12192000" cy="389652"/>
          </a:xfrm>
          <a:prstGeom prst="rect">
            <a:avLst/>
          </a:prstGeom>
          <a:solidFill>
            <a:srgbClr val="5032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2B800"/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0" y="15"/>
            <a:ext cx="12192000" cy="156085"/>
          </a:xfrm>
          <a:prstGeom prst="rect">
            <a:avLst/>
          </a:prstGeom>
          <a:solidFill>
            <a:srgbClr val="F2B8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ontent Placeholder 5"/>
          <p:cNvSpPr>
            <a:spLocks noGrp="1"/>
          </p:cNvSpPr>
          <p:nvPr>
            <p:ph sz="quarter" idx="12" hasCustomPrompt="1"/>
          </p:nvPr>
        </p:nvSpPr>
        <p:spPr>
          <a:xfrm>
            <a:off x="231775" y="155575"/>
            <a:ext cx="3806825" cy="39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Put Date Here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8621486" y="185719"/>
            <a:ext cx="33360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A9B235A3-0D85-4059-91E2-0DDBFD540D92}" type="slidenum">
              <a:rPr lang="en-US" sz="1600" smtClean="0">
                <a:solidFill>
                  <a:schemeClr val="bg1"/>
                </a:solidFill>
              </a:rPr>
              <a:t>‹#›</a:t>
            </a:fld>
            <a:endParaRPr lang="en-US" sz="1600" dirty="0">
              <a:solidFill>
                <a:schemeClr val="bg1"/>
              </a:solidFill>
            </a:endParaRPr>
          </a:p>
        </p:txBody>
      </p:sp>
      <p:pic>
        <p:nvPicPr>
          <p:cNvPr id="17" name="Picture 16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1759" y="6291469"/>
            <a:ext cx="3823199" cy="417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129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0">
                <a:solidFill>
                  <a:srgbClr val="503278"/>
                </a:solidFill>
                <a:latin typeface="+mj-lt"/>
              </a:defRPr>
            </a:lvl1pPr>
          </a:lstStyle>
          <a:p>
            <a:r>
              <a:rPr lang="en-US" b="1" dirty="0">
                <a:solidFill>
                  <a:srgbClr val="5032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Put Text Here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156100"/>
            <a:ext cx="12192000" cy="389652"/>
          </a:xfrm>
          <a:prstGeom prst="rect">
            <a:avLst/>
          </a:prstGeom>
          <a:solidFill>
            <a:srgbClr val="5032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2B800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15"/>
            <a:ext cx="12192000" cy="156085"/>
          </a:xfrm>
          <a:prstGeom prst="rect">
            <a:avLst/>
          </a:prstGeom>
          <a:solidFill>
            <a:srgbClr val="F2B8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5"/>
          <p:cNvSpPr>
            <a:spLocks noGrp="1"/>
          </p:cNvSpPr>
          <p:nvPr>
            <p:ph sz="quarter" idx="12" hasCustomPrompt="1"/>
          </p:nvPr>
        </p:nvSpPr>
        <p:spPr>
          <a:xfrm>
            <a:off x="231775" y="155575"/>
            <a:ext cx="3806825" cy="39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Put Date Here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8621486" y="185719"/>
            <a:ext cx="33360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A9B235A3-0D85-4059-91E2-0DDBFD540D92}" type="slidenum">
              <a:rPr lang="en-US" sz="1600" smtClean="0">
                <a:solidFill>
                  <a:schemeClr val="bg1"/>
                </a:solidFill>
              </a:rPr>
              <a:t>‹#›</a:t>
            </a:fld>
            <a:endParaRPr lang="en-US" sz="1600" dirty="0">
              <a:solidFill>
                <a:schemeClr val="bg1"/>
              </a:solidFill>
            </a:endParaRPr>
          </a:p>
        </p:txBody>
      </p:sp>
      <p:pic>
        <p:nvPicPr>
          <p:cNvPr id="10" name="Picture 9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1759" y="6291469"/>
            <a:ext cx="3823199" cy="417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5423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0" y="156100"/>
            <a:ext cx="12192000" cy="389652"/>
          </a:xfrm>
          <a:prstGeom prst="rect">
            <a:avLst/>
          </a:prstGeom>
          <a:solidFill>
            <a:srgbClr val="5032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2B800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15"/>
            <a:ext cx="12192000" cy="156085"/>
          </a:xfrm>
          <a:prstGeom prst="rect">
            <a:avLst/>
          </a:prstGeom>
          <a:solidFill>
            <a:srgbClr val="F2B8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ontent Placeholder 5"/>
          <p:cNvSpPr>
            <a:spLocks noGrp="1"/>
          </p:cNvSpPr>
          <p:nvPr>
            <p:ph sz="quarter" idx="12" hasCustomPrompt="1"/>
          </p:nvPr>
        </p:nvSpPr>
        <p:spPr>
          <a:xfrm>
            <a:off x="231775" y="155575"/>
            <a:ext cx="3806825" cy="39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Put Date Here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8621486" y="185719"/>
            <a:ext cx="33360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A9B235A3-0D85-4059-91E2-0DDBFD540D92}" type="slidenum">
              <a:rPr lang="en-US" sz="1600" smtClean="0">
                <a:solidFill>
                  <a:schemeClr val="bg1"/>
                </a:solidFill>
              </a:rPr>
              <a:t>‹#›</a:t>
            </a:fld>
            <a:endParaRPr lang="en-US" sz="1600" dirty="0">
              <a:solidFill>
                <a:schemeClr val="bg1"/>
              </a:solidFill>
            </a:endParaRPr>
          </a:p>
        </p:txBody>
      </p:sp>
      <p:pic>
        <p:nvPicPr>
          <p:cNvPr id="11" name="Picture 10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1759" y="6291469"/>
            <a:ext cx="3823199" cy="417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455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9788" y="816864"/>
            <a:ext cx="3932237" cy="1240535"/>
          </a:xfrm>
        </p:spPr>
        <p:txBody>
          <a:bodyPr anchor="b"/>
          <a:lstStyle>
            <a:lvl1pPr>
              <a:defRPr sz="3200">
                <a:solidFill>
                  <a:srgbClr val="503278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b="1" dirty="0">
                <a:solidFill>
                  <a:srgbClr val="5032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Put Text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816865"/>
            <a:ext cx="6172200" cy="5044186"/>
          </a:xfrm>
          <a:prstGeom prst="rect">
            <a:avLst/>
          </a:prstGeom>
        </p:spPr>
        <p:txBody>
          <a:bodyPr/>
          <a:lstStyle>
            <a:lvl1pPr>
              <a:defRPr sz="22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>
              <a:defRPr sz="22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2pPr>
            <a:lvl3pPr>
              <a:defRPr sz="22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3pPr>
            <a:lvl4pPr>
              <a:defRPr sz="22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4pPr>
            <a:lvl5pPr>
              <a:defRPr sz="22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156100"/>
            <a:ext cx="12192000" cy="389652"/>
          </a:xfrm>
          <a:prstGeom prst="rect">
            <a:avLst/>
          </a:prstGeom>
          <a:solidFill>
            <a:srgbClr val="5032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2B800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15"/>
            <a:ext cx="12192000" cy="156085"/>
          </a:xfrm>
          <a:prstGeom prst="rect">
            <a:avLst/>
          </a:prstGeom>
          <a:solidFill>
            <a:srgbClr val="F2B8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ontent Placeholder 5"/>
          <p:cNvSpPr>
            <a:spLocks noGrp="1"/>
          </p:cNvSpPr>
          <p:nvPr>
            <p:ph sz="quarter" idx="12" hasCustomPrompt="1"/>
          </p:nvPr>
        </p:nvSpPr>
        <p:spPr>
          <a:xfrm>
            <a:off x="231775" y="155575"/>
            <a:ext cx="3806825" cy="39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Put Date Here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8621486" y="185719"/>
            <a:ext cx="33360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A9B235A3-0D85-4059-91E2-0DDBFD540D92}" type="slidenum">
              <a:rPr lang="en-US" sz="1600" smtClean="0">
                <a:solidFill>
                  <a:schemeClr val="bg1"/>
                </a:solidFill>
              </a:rPr>
              <a:t>‹#›</a:t>
            </a:fld>
            <a:endParaRPr lang="en-US" sz="1600" dirty="0">
              <a:solidFill>
                <a:schemeClr val="bg1"/>
              </a:solidFill>
            </a:endParaRPr>
          </a:p>
        </p:txBody>
      </p:sp>
      <p:pic>
        <p:nvPicPr>
          <p:cNvPr id="14" name="Picture 13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1759" y="6291469"/>
            <a:ext cx="3823199" cy="417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4861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01836"/>
            <a:ext cx="3932237" cy="1355563"/>
          </a:xfrm>
        </p:spPr>
        <p:txBody>
          <a:bodyPr anchor="b">
            <a:normAutofit/>
          </a:bodyPr>
          <a:lstStyle>
            <a:lvl1pPr>
              <a:defRPr sz="3200">
                <a:solidFill>
                  <a:srgbClr val="503278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01837"/>
            <a:ext cx="6172200" cy="515921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156100"/>
            <a:ext cx="12192000" cy="389652"/>
          </a:xfrm>
          <a:prstGeom prst="rect">
            <a:avLst/>
          </a:prstGeom>
          <a:solidFill>
            <a:srgbClr val="5032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2B800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15"/>
            <a:ext cx="12192000" cy="156085"/>
          </a:xfrm>
          <a:prstGeom prst="rect">
            <a:avLst/>
          </a:prstGeom>
          <a:solidFill>
            <a:srgbClr val="F2B8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ontent Placeholder 5"/>
          <p:cNvSpPr>
            <a:spLocks noGrp="1"/>
          </p:cNvSpPr>
          <p:nvPr>
            <p:ph sz="quarter" idx="12" hasCustomPrompt="1"/>
          </p:nvPr>
        </p:nvSpPr>
        <p:spPr>
          <a:xfrm>
            <a:off x="231775" y="155575"/>
            <a:ext cx="3806825" cy="39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Put Date Here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8621486" y="185719"/>
            <a:ext cx="33360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A9B235A3-0D85-4059-91E2-0DDBFD540D92}" type="slidenum">
              <a:rPr lang="en-US" sz="1600" smtClean="0">
                <a:solidFill>
                  <a:schemeClr val="bg1"/>
                </a:solidFill>
              </a:rPr>
              <a:t>‹#›</a:t>
            </a:fld>
            <a:endParaRPr lang="en-US" sz="1600" dirty="0">
              <a:solidFill>
                <a:schemeClr val="bg1"/>
              </a:solidFill>
            </a:endParaRPr>
          </a:p>
        </p:txBody>
      </p:sp>
      <p:pic>
        <p:nvPicPr>
          <p:cNvPr id="14" name="Picture 13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1759" y="6291469"/>
            <a:ext cx="3823199" cy="417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774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25757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DE7F7-9603-44BC-AE8B-EA10FDB3B77A}" type="datetimeFigureOut">
              <a:rPr lang="en-US" smtClean="0"/>
              <a:t>6/30/2017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C229FA-BA79-4B40-91A2-65580036B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631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887978" y="1270344"/>
            <a:ext cx="7162800" cy="462151"/>
          </a:xfrm>
          <a:custGeom>
            <a:avLst/>
            <a:gdLst/>
            <a:ahLst/>
            <a:cxnLst/>
            <a:rect l="l" t="t" r="r" b="b"/>
            <a:pathLst>
              <a:path w="7162800" h="457200">
                <a:moveTo>
                  <a:pt x="0" y="0"/>
                </a:moveTo>
                <a:lnTo>
                  <a:pt x="7162800" y="0"/>
                </a:lnTo>
                <a:lnTo>
                  <a:pt x="7162800" y="457200"/>
                </a:lnTo>
                <a:lnTo>
                  <a:pt x="0" y="457200"/>
                </a:lnTo>
                <a:lnTo>
                  <a:pt x="0" y="0"/>
                </a:lnTo>
                <a:close/>
              </a:path>
            </a:pathLst>
          </a:custGeom>
          <a:solidFill>
            <a:srgbClr val="ABD958"/>
          </a:solidFill>
          <a:ln w="28575">
            <a:solidFill>
              <a:srgbClr val="476314"/>
            </a:solidFill>
          </a:ln>
        </p:spPr>
        <p:txBody>
          <a:bodyPr wrap="square" lIns="0" tIns="0" rIns="0" bIns="0" rtlCol="0"/>
          <a:lstStyle/>
          <a:p>
            <a:pPr marL="797560" marR="770255" algn="ctr">
              <a:lnSpc>
                <a:spcPct val="118700"/>
              </a:lnSpc>
            </a:pPr>
            <a:r>
              <a:rPr lang="en-US" sz="1600" b="1" spc="-10" dirty="0">
                <a:latin typeface="Arial" panose="020B0604020202020204" pitchFamily="34" charset="0"/>
                <a:cs typeface="Arial" panose="020B0604020202020204" pitchFamily="34" charset="0"/>
              </a:rPr>
              <a:t>Care Coordination Organization/ He</a:t>
            </a:r>
            <a:r>
              <a:rPr lang="en-US" sz="1600" b="1" spc="-15" dirty="0">
                <a:latin typeface="Arial" panose="020B0604020202020204" pitchFamily="34" charset="0"/>
                <a:cs typeface="Arial" panose="020B0604020202020204" pitchFamily="34" charset="0"/>
              </a:rPr>
              <a:t>al</a:t>
            </a:r>
            <a:r>
              <a:rPr lang="en-US" sz="1600" b="1" spc="-5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1600" b="1" spc="-10" dirty="0">
                <a:latin typeface="Arial" panose="020B0604020202020204" pitchFamily="34" charset="0"/>
                <a:cs typeface="Arial" panose="020B0604020202020204" pitchFamily="34" charset="0"/>
              </a:rPr>
              <a:t>h </a:t>
            </a:r>
            <a:r>
              <a:rPr lang="en-US" sz="1600" b="1" spc="-15" dirty="0">
                <a:latin typeface="Arial" panose="020B0604020202020204" pitchFamily="34" charset="0"/>
                <a:cs typeface="Arial" panose="020B0604020202020204" pitchFamily="34" charset="0"/>
              </a:rPr>
              <a:t>Ho</a:t>
            </a:r>
            <a:r>
              <a:rPr lang="en-US" sz="1600" b="1" spc="-2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1600" b="1" spc="-10" dirty="0">
                <a:latin typeface="Arial" panose="020B0604020202020204" pitchFamily="34" charset="0"/>
                <a:cs typeface="Arial" panose="020B0604020202020204" pitchFamily="34" charset="0"/>
              </a:rPr>
              <a:t>e (CCO/HH)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lang="en-US" sz="1000" spc="-20" dirty="0">
                <a:latin typeface="Arial" panose="020B0604020202020204" pitchFamily="34" charset="0"/>
                <a:cs typeface="Arial" panose="020B0604020202020204" pitchFamily="34" charset="0"/>
              </a:rPr>
              <a:t>Ad</a:t>
            </a:r>
            <a:r>
              <a:rPr lang="en-US" sz="1000" spc="-5" dirty="0">
                <a:latin typeface="Arial" panose="020B0604020202020204" pitchFamily="34" charset="0"/>
                <a:cs typeface="Arial" panose="020B0604020202020204" pitchFamily="34" charset="0"/>
              </a:rPr>
              <a:t>minist</a:t>
            </a:r>
            <a:r>
              <a:rPr lang="en-US" sz="1000" spc="-35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en-US" sz="1000" spc="-25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000" spc="-40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sz="1000" spc="-1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1000"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1000" spc="-1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1000" spc="-15" dirty="0">
                <a:latin typeface="Arial" panose="020B0604020202020204" pitchFamily="34" charset="0"/>
                <a:cs typeface="Arial" panose="020B0604020202020204" pitchFamily="34" charset="0"/>
              </a:rPr>
              <a:t>rv</a:t>
            </a:r>
            <a:r>
              <a:rPr lang="en-US" sz="1000" spc="-5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000" spc="-15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1000" spc="-10" dirty="0">
                <a:latin typeface="Arial" panose="020B0604020202020204" pitchFamily="34" charset="0"/>
                <a:cs typeface="Arial" panose="020B0604020202020204" pitchFamily="34" charset="0"/>
              </a:rPr>
              <a:t>es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10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spc="-15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et</a:t>
            </a:r>
            <a:r>
              <a:rPr lang="en-US" sz="1000" spc="-20" dirty="0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US" sz="1000" spc="-15" dirty="0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10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spc="5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ana</a:t>
            </a:r>
            <a:r>
              <a:rPr lang="en-US" sz="1000" spc="-5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en-US" sz="1000" spc="-1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1000" spc="-15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1000" spc="1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1000" spc="-10" dirty="0">
                <a:latin typeface="Arial" panose="020B0604020202020204" pitchFamily="34" charset="0"/>
                <a:cs typeface="Arial" panose="020B0604020202020204" pitchFamily="34" charset="0"/>
              </a:rPr>
              <a:t> H</a:t>
            </a:r>
            <a:r>
              <a:rPr lang="en-US" sz="1000" spc="-5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000" spc="-1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10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1000" spc="-5" dirty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pp</a:t>
            </a:r>
            <a:r>
              <a:rPr lang="en-US" sz="1000" spc="-15" dirty="0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1000" spc="-5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1000" spc="-15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ata</a:t>
            </a:r>
            <a:r>
              <a:rPr lang="en-US" sz="1000"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spc="5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1000" spc="-3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1000" spc="-15" dirty="0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en-US" sz="1000" spc="-5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en-US" sz="1000" spc="-1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405022" y="1810351"/>
            <a:ext cx="3886095" cy="1826614"/>
          </a:xfrm>
          <a:custGeom>
            <a:avLst/>
            <a:gdLst/>
            <a:ahLst/>
            <a:cxnLst/>
            <a:rect l="l" t="t" r="r" b="b"/>
            <a:pathLst>
              <a:path w="3257550" h="2286000">
                <a:moveTo>
                  <a:pt x="1628775" y="0"/>
                </a:moveTo>
                <a:lnTo>
                  <a:pt x="1495189" y="3788"/>
                </a:lnTo>
                <a:lnTo>
                  <a:pt x="1364577" y="14959"/>
                </a:lnTo>
                <a:lnTo>
                  <a:pt x="1237359" y="33218"/>
                </a:lnTo>
                <a:lnTo>
                  <a:pt x="1113953" y="58270"/>
                </a:lnTo>
                <a:lnTo>
                  <a:pt x="994779" y="89821"/>
                </a:lnTo>
                <a:lnTo>
                  <a:pt x="880256" y="127578"/>
                </a:lnTo>
                <a:lnTo>
                  <a:pt x="770803" y="171246"/>
                </a:lnTo>
                <a:lnTo>
                  <a:pt x="666839" y="220531"/>
                </a:lnTo>
                <a:lnTo>
                  <a:pt x="568783" y="275138"/>
                </a:lnTo>
                <a:lnTo>
                  <a:pt x="477054" y="334775"/>
                </a:lnTo>
                <a:lnTo>
                  <a:pt x="392073" y="399145"/>
                </a:lnTo>
                <a:lnTo>
                  <a:pt x="314257" y="467957"/>
                </a:lnTo>
                <a:lnTo>
                  <a:pt x="244026" y="540914"/>
                </a:lnTo>
                <a:lnTo>
                  <a:pt x="181799" y="617723"/>
                </a:lnTo>
                <a:lnTo>
                  <a:pt x="127996" y="698090"/>
                </a:lnTo>
                <a:lnTo>
                  <a:pt x="83035" y="781721"/>
                </a:lnTo>
                <a:lnTo>
                  <a:pt x="47336" y="868322"/>
                </a:lnTo>
                <a:lnTo>
                  <a:pt x="21317" y="957598"/>
                </a:lnTo>
                <a:lnTo>
                  <a:pt x="5399" y="1049255"/>
                </a:lnTo>
                <a:lnTo>
                  <a:pt x="0" y="1143000"/>
                </a:lnTo>
                <a:lnTo>
                  <a:pt x="5399" y="1236744"/>
                </a:lnTo>
                <a:lnTo>
                  <a:pt x="21317" y="1328401"/>
                </a:lnTo>
                <a:lnTo>
                  <a:pt x="47336" y="1417677"/>
                </a:lnTo>
                <a:lnTo>
                  <a:pt x="83035" y="1504278"/>
                </a:lnTo>
                <a:lnTo>
                  <a:pt x="127996" y="1587909"/>
                </a:lnTo>
                <a:lnTo>
                  <a:pt x="181799" y="1668276"/>
                </a:lnTo>
                <a:lnTo>
                  <a:pt x="244026" y="1745085"/>
                </a:lnTo>
                <a:lnTo>
                  <a:pt x="314257" y="1818042"/>
                </a:lnTo>
                <a:lnTo>
                  <a:pt x="392073" y="1886854"/>
                </a:lnTo>
                <a:lnTo>
                  <a:pt x="477054" y="1951224"/>
                </a:lnTo>
                <a:lnTo>
                  <a:pt x="568783" y="2010861"/>
                </a:lnTo>
                <a:lnTo>
                  <a:pt x="666839" y="2065468"/>
                </a:lnTo>
                <a:lnTo>
                  <a:pt x="770803" y="2114753"/>
                </a:lnTo>
                <a:lnTo>
                  <a:pt x="880256" y="2158421"/>
                </a:lnTo>
                <a:lnTo>
                  <a:pt x="994779" y="2196178"/>
                </a:lnTo>
                <a:lnTo>
                  <a:pt x="1113953" y="2227729"/>
                </a:lnTo>
                <a:lnTo>
                  <a:pt x="1237359" y="2252781"/>
                </a:lnTo>
                <a:lnTo>
                  <a:pt x="1364577" y="2271040"/>
                </a:lnTo>
                <a:lnTo>
                  <a:pt x="1495189" y="2282211"/>
                </a:lnTo>
                <a:lnTo>
                  <a:pt x="1628775" y="2286000"/>
                </a:lnTo>
                <a:lnTo>
                  <a:pt x="1762360" y="2282211"/>
                </a:lnTo>
                <a:lnTo>
                  <a:pt x="1892972" y="2271040"/>
                </a:lnTo>
                <a:lnTo>
                  <a:pt x="2020190" y="2252781"/>
                </a:lnTo>
                <a:lnTo>
                  <a:pt x="2143596" y="2227729"/>
                </a:lnTo>
                <a:lnTo>
                  <a:pt x="2262770" y="2196178"/>
                </a:lnTo>
                <a:lnTo>
                  <a:pt x="2377293" y="2158421"/>
                </a:lnTo>
                <a:lnTo>
                  <a:pt x="2486746" y="2114753"/>
                </a:lnTo>
                <a:lnTo>
                  <a:pt x="2590710" y="2065468"/>
                </a:lnTo>
                <a:lnTo>
                  <a:pt x="2688766" y="2010861"/>
                </a:lnTo>
                <a:lnTo>
                  <a:pt x="2780495" y="1951224"/>
                </a:lnTo>
                <a:lnTo>
                  <a:pt x="2865476" y="1886854"/>
                </a:lnTo>
                <a:lnTo>
                  <a:pt x="2943292" y="1818042"/>
                </a:lnTo>
                <a:lnTo>
                  <a:pt x="3013523" y="1745085"/>
                </a:lnTo>
                <a:lnTo>
                  <a:pt x="3075750" y="1668276"/>
                </a:lnTo>
                <a:lnTo>
                  <a:pt x="3129553" y="1587909"/>
                </a:lnTo>
                <a:lnTo>
                  <a:pt x="3174514" y="1504278"/>
                </a:lnTo>
                <a:lnTo>
                  <a:pt x="3210213" y="1417677"/>
                </a:lnTo>
                <a:lnTo>
                  <a:pt x="3236232" y="1328401"/>
                </a:lnTo>
                <a:lnTo>
                  <a:pt x="3252150" y="1236744"/>
                </a:lnTo>
                <a:lnTo>
                  <a:pt x="3257550" y="1143000"/>
                </a:lnTo>
                <a:lnTo>
                  <a:pt x="3252150" y="1049255"/>
                </a:lnTo>
                <a:lnTo>
                  <a:pt x="3236232" y="957598"/>
                </a:lnTo>
                <a:lnTo>
                  <a:pt x="3210213" y="868322"/>
                </a:lnTo>
                <a:lnTo>
                  <a:pt x="3174514" y="781721"/>
                </a:lnTo>
                <a:lnTo>
                  <a:pt x="3129553" y="698090"/>
                </a:lnTo>
                <a:lnTo>
                  <a:pt x="3075750" y="617723"/>
                </a:lnTo>
                <a:lnTo>
                  <a:pt x="3013523" y="540914"/>
                </a:lnTo>
                <a:lnTo>
                  <a:pt x="2943292" y="467957"/>
                </a:lnTo>
                <a:lnTo>
                  <a:pt x="2865476" y="399145"/>
                </a:lnTo>
                <a:lnTo>
                  <a:pt x="2780495" y="334775"/>
                </a:lnTo>
                <a:lnTo>
                  <a:pt x="2688766" y="275138"/>
                </a:lnTo>
                <a:lnTo>
                  <a:pt x="2590710" y="220531"/>
                </a:lnTo>
                <a:lnTo>
                  <a:pt x="2486746" y="171246"/>
                </a:lnTo>
                <a:lnTo>
                  <a:pt x="2377293" y="127578"/>
                </a:lnTo>
                <a:lnTo>
                  <a:pt x="2262770" y="89821"/>
                </a:lnTo>
                <a:lnTo>
                  <a:pt x="2143596" y="58270"/>
                </a:lnTo>
                <a:lnTo>
                  <a:pt x="2020190" y="33218"/>
                </a:lnTo>
                <a:lnTo>
                  <a:pt x="1892972" y="14959"/>
                </a:lnTo>
                <a:lnTo>
                  <a:pt x="1762360" y="3788"/>
                </a:lnTo>
                <a:lnTo>
                  <a:pt x="1628775" y="0"/>
                </a:lnTo>
                <a:close/>
              </a:path>
            </a:pathLst>
          </a:custGeom>
          <a:solidFill>
            <a:schemeClr val="accent6"/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5298820" y="1977340"/>
            <a:ext cx="2524953" cy="153888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09245">
              <a:lnSpc>
                <a:spcPct val="100000"/>
              </a:lnSpc>
            </a:pPr>
            <a:r>
              <a:rPr sz="1000" b="1" spc="-15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1000" b="1" spc="-15" dirty="0">
                <a:latin typeface="Arial" panose="020B0604020202020204" pitchFamily="34" charset="0"/>
                <a:cs typeface="Arial" panose="020B0604020202020204" pitchFamily="34" charset="0"/>
              </a:rPr>
              <a:t>ealth Home Core Services </a:t>
            </a:r>
            <a:endParaRPr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4785" marR="605790" indent="-172085">
              <a:lnSpc>
                <a:spcPct val="100000"/>
              </a:lnSpc>
              <a:buFont typeface="Wingdings"/>
              <a:buChar char=""/>
              <a:tabLst>
                <a:tab pos="185420" algn="l"/>
              </a:tabLst>
            </a:pP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Com</a:t>
            </a:r>
            <a:r>
              <a:rPr sz="1000" spc="-5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rehe</a:t>
            </a:r>
            <a:r>
              <a:rPr sz="1000" spc="5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1000" spc="-5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000" spc="-5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000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00" spc="-5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are </a:t>
            </a:r>
            <a:r>
              <a:rPr sz="1000" spc="-5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1000" spc="5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1000" spc="-10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eme</a:t>
            </a:r>
            <a:r>
              <a:rPr sz="1000" spc="5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</a:p>
          <a:p>
            <a:pPr marL="184785" marR="51435" indent="-172085">
              <a:lnSpc>
                <a:spcPct val="100000"/>
              </a:lnSpc>
              <a:buFont typeface="Wingdings"/>
              <a:buChar char=""/>
              <a:tabLst>
                <a:tab pos="185420" algn="l"/>
              </a:tabLst>
            </a:pP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Care</a:t>
            </a:r>
            <a:r>
              <a:rPr sz="1000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Coor</a:t>
            </a:r>
            <a:r>
              <a:rPr sz="1000" spc="-5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000" spc="5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1000" spc="-1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ion</a:t>
            </a:r>
            <a:r>
              <a:rPr sz="10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1000" spc="5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10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Hea</a:t>
            </a:r>
            <a:r>
              <a:rPr sz="1000" spc="-5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1000" spc="-1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h </a:t>
            </a:r>
            <a:r>
              <a:rPr sz="1000" spc="5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romo</a:t>
            </a:r>
            <a:r>
              <a:rPr sz="1000" spc="-1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ion</a:t>
            </a:r>
          </a:p>
          <a:p>
            <a:pPr marL="184785" marR="125730" indent="-172085">
              <a:lnSpc>
                <a:spcPct val="100000"/>
              </a:lnSpc>
              <a:buFont typeface="Wingdings"/>
              <a:buChar char=""/>
              <a:tabLst>
                <a:tab pos="185420" algn="l"/>
              </a:tabLst>
            </a:pP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Com</a:t>
            </a:r>
            <a:r>
              <a:rPr sz="1000" spc="-5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rehe</a:t>
            </a:r>
            <a:r>
              <a:rPr sz="1000" spc="5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1000" spc="-5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000" spc="-5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000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Tra</a:t>
            </a:r>
            <a:r>
              <a:rPr sz="1000" spc="5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1000" spc="-5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000" spc="-1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io</a:t>
            </a:r>
            <a:r>
              <a:rPr sz="1000" spc="5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al Care</a:t>
            </a:r>
          </a:p>
          <a:p>
            <a:pPr marL="184785" indent="-172085">
              <a:lnSpc>
                <a:spcPct val="100000"/>
              </a:lnSpc>
              <a:buFont typeface="Wingdings"/>
              <a:buChar char=""/>
              <a:tabLst>
                <a:tab pos="185420" algn="l"/>
              </a:tabLst>
            </a:pPr>
            <a:r>
              <a:rPr sz="1000" spc="-5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000" spc="5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1000" spc="-5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000" spc="-5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000" spc="-5" dirty="0">
                <a:latin typeface="Arial" panose="020B0604020202020204" pitchFamily="34" charset="0"/>
                <a:cs typeface="Arial" panose="020B0604020202020204" pitchFamily="34" charset="0"/>
              </a:rPr>
              <a:t>du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al</a:t>
            </a:r>
            <a:r>
              <a:rPr sz="10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1000" spc="5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10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00" spc="5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ami</a:t>
            </a:r>
            <a:r>
              <a:rPr sz="1000" spc="-5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sz="10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1000" spc="-5" dirty="0">
                <a:latin typeface="Arial" panose="020B0604020202020204" pitchFamily="34" charset="0"/>
                <a:cs typeface="Arial" panose="020B0604020202020204" pitchFamily="34" charset="0"/>
              </a:rPr>
              <a:t>upp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ort</a:t>
            </a:r>
          </a:p>
          <a:p>
            <a:pPr marL="184785" marR="204470" indent="-172085">
              <a:lnSpc>
                <a:spcPct val="100000"/>
              </a:lnSpc>
              <a:buFont typeface="Wingdings"/>
              <a:buChar char=""/>
              <a:tabLst>
                <a:tab pos="185420" algn="l"/>
              </a:tabLst>
            </a:pP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  <a:r>
              <a:rPr sz="1000" spc="-5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erral</a:t>
            </a:r>
            <a:r>
              <a:rPr sz="1000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00" spc="-1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10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Comm</a:t>
            </a:r>
            <a:r>
              <a:rPr sz="1000" spc="-5" dirty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sz="1000" spc="5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000" spc="-1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sz="10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1000" spc="5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d So</a:t>
            </a:r>
            <a:r>
              <a:rPr sz="1000" spc="-5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ial</a:t>
            </a:r>
            <a:r>
              <a:rPr sz="10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1000" spc="-5" dirty="0">
                <a:latin typeface="Arial" panose="020B0604020202020204" pitchFamily="34" charset="0"/>
                <a:cs typeface="Arial" panose="020B0604020202020204" pitchFamily="34" charset="0"/>
              </a:rPr>
              <a:t>upp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ort</a:t>
            </a:r>
            <a:r>
              <a:rPr sz="10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Ser</a:t>
            </a:r>
            <a:r>
              <a:rPr sz="1000" spc="-5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000" spc="-5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es</a:t>
            </a:r>
          </a:p>
          <a:p>
            <a:pPr marL="184785" indent="-172085">
              <a:lnSpc>
                <a:spcPct val="100000"/>
              </a:lnSpc>
              <a:buFont typeface="Wingdings"/>
              <a:buChar char=""/>
              <a:tabLst>
                <a:tab pos="185420" algn="l"/>
              </a:tabLst>
            </a:pPr>
            <a:r>
              <a:rPr sz="1000" spc="-5" dirty="0">
                <a:latin typeface="Arial" panose="020B0604020202020204" pitchFamily="34" charset="0"/>
                <a:cs typeface="Arial" panose="020B0604020202020204" pitchFamily="34" charset="0"/>
              </a:rPr>
              <a:t>Us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000"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10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sz="1000" spc="-5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T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for Care Plan and </a:t>
            </a:r>
            <a:r>
              <a:rPr sz="1000" spc="-1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10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00" spc="5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000" spc="5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sz="1000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Ser</a:t>
            </a:r>
            <a:r>
              <a:rPr sz="1000" spc="-5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000" spc="-5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es</a:t>
            </a:r>
          </a:p>
        </p:txBody>
      </p:sp>
      <p:sp>
        <p:nvSpPr>
          <p:cNvPr id="40" name="object 40"/>
          <p:cNvSpPr/>
          <p:nvPr/>
        </p:nvSpPr>
        <p:spPr>
          <a:xfrm>
            <a:off x="6056172" y="3970020"/>
            <a:ext cx="413206" cy="20796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5500115" y="3970020"/>
            <a:ext cx="331088" cy="12960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5500115" y="4620094"/>
            <a:ext cx="969263" cy="25213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4692492" y="4034821"/>
            <a:ext cx="294906" cy="9234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4285488" y="4735360"/>
            <a:ext cx="752855" cy="13686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3596640" y="4066032"/>
            <a:ext cx="115823" cy="8474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2709672" y="4066032"/>
            <a:ext cx="37236" cy="22618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3506139" y="4647044"/>
            <a:ext cx="206324" cy="127643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2709672" y="4709236"/>
            <a:ext cx="127761" cy="65451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8859101" y="2807449"/>
            <a:ext cx="150787" cy="109486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8004047" y="2874213"/>
            <a:ext cx="69049" cy="4272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 txBox="1"/>
          <p:nvPr/>
        </p:nvSpPr>
        <p:spPr>
          <a:xfrm>
            <a:off x="1773142" y="5141428"/>
            <a:ext cx="10062134" cy="923330"/>
          </a:xfrm>
          <a:prstGeom prst="rect">
            <a:avLst/>
          </a:prstGeom>
          <a:solidFill>
            <a:srgbClr val="00B0F0"/>
          </a:solidFill>
        </p:spPr>
        <p:txBody>
          <a:bodyPr vert="horz" wrap="square" lIns="0" tIns="0" rIns="0" bIns="0" rtlCol="0">
            <a:spAutoFit/>
          </a:bodyPr>
          <a:lstStyle/>
          <a:p>
            <a:pPr marL="401955" marR="454659" indent="0" algn="ctr">
              <a:lnSpc>
                <a:spcPct val="100000"/>
              </a:lnSpc>
              <a:buNone/>
            </a:pPr>
            <a:r>
              <a:rPr lang="en-US" sz="1000" b="1" spc="-20" dirty="0">
                <a:latin typeface="Arial" panose="020B0604020202020204" pitchFamily="34" charset="0"/>
              </a:rPr>
              <a:t>A</a:t>
            </a:r>
            <a:r>
              <a:rPr lang="en-US" sz="1000" b="1" spc="-10" dirty="0">
                <a:latin typeface="Arial" panose="020B0604020202020204" pitchFamily="34" charset="0"/>
              </a:rPr>
              <a:t>c</a:t>
            </a:r>
            <a:r>
              <a:rPr lang="en-US" sz="1000" b="1" spc="-15" dirty="0">
                <a:latin typeface="Arial" panose="020B0604020202020204" pitchFamily="34" charset="0"/>
              </a:rPr>
              <a:t>c</a:t>
            </a:r>
            <a:r>
              <a:rPr lang="en-US" sz="1000" b="1" spc="-5" dirty="0">
                <a:latin typeface="Arial" panose="020B0604020202020204" pitchFamily="34" charset="0"/>
              </a:rPr>
              <a:t>e</a:t>
            </a:r>
            <a:r>
              <a:rPr lang="en-US" sz="1000" b="1" dirty="0">
                <a:latin typeface="Arial" panose="020B0604020202020204" pitchFamily="34" charset="0"/>
              </a:rPr>
              <a:t>ss</a:t>
            </a:r>
            <a:r>
              <a:rPr lang="en-US" sz="1000" b="1" spc="-20" dirty="0">
                <a:latin typeface="Arial" panose="020B0604020202020204" pitchFamily="34" charset="0"/>
              </a:rPr>
              <a:t> </a:t>
            </a:r>
            <a:r>
              <a:rPr lang="en-US" sz="1000" b="1" spc="-25" dirty="0">
                <a:latin typeface="Arial" panose="020B0604020202020204" pitchFamily="34" charset="0"/>
              </a:rPr>
              <a:t>t</a:t>
            </a:r>
            <a:r>
              <a:rPr lang="en-US" sz="1000" b="1" dirty="0">
                <a:latin typeface="Arial" panose="020B0604020202020204" pitchFamily="34" charset="0"/>
              </a:rPr>
              <a:t>o</a:t>
            </a:r>
            <a:r>
              <a:rPr lang="en-US" sz="1000" b="1" spc="5" dirty="0">
                <a:latin typeface="Arial" panose="020B0604020202020204" pitchFamily="34" charset="0"/>
              </a:rPr>
              <a:t> </a:t>
            </a:r>
            <a:r>
              <a:rPr lang="en-US" sz="1000" b="1" spc="-10" dirty="0">
                <a:latin typeface="Arial" panose="020B0604020202020204" pitchFamily="34" charset="0"/>
              </a:rPr>
              <a:t>N</a:t>
            </a:r>
            <a:r>
              <a:rPr lang="en-US" sz="1000" b="1" spc="-5" dirty="0">
                <a:latin typeface="Arial" panose="020B0604020202020204" pitchFamily="34" charset="0"/>
              </a:rPr>
              <a:t>ee</a:t>
            </a:r>
            <a:r>
              <a:rPr lang="en-US" sz="1000" b="1" dirty="0">
                <a:latin typeface="Arial" panose="020B0604020202020204" pitchFamily="34" charset="0"/>
              </a:rPr>
              <a:t>d</a:t>
            </a:r>
            <a:r>
              <a:rPr lang="en-US" sz="1000" b="1" spc="-5" dirty="0">
                <a:latin typeface="Arial" panose="020B0604020202020204" pitchFamily="34" charset="0"/>
              </a:rPr>
              <a:t>e</a:t>
            </a:r>
            <a:r>
              <a:rPr lang="en-US" sz="1000" b="1" dirty="0">
                <a:latin typeface="Arial" panose="020B0604020202020204" pitchFamily="34" charset="0"/>
              </a:rPr>
              <a:t>d</a:t>
            </a:r>
            <a:r>
              <a:rPr lang="en-US" sz="1000" b="1" spc="-20" dirty="0">
                <a:latin typeface="Arial" panose="020B0604020202020204" pitchFamily="34" charset="0"/>
              </a:rPr>
              <a:t> </a:t>
            </a:r>
            <a:r>
              <a:rPr lang="en-US" sz="1000" b="1" dirty="0">
                <a:latin typeface="Arial" panose="020B0604020202020204" pitchFamily="34" charset="0"/>
              </a:rPr>
              <a:t>Pri</a:t>
            </a:r>
            <a:r>
              <a:rPr lang="en-US" sz="1000" b="1" spc="-5" dirty="0">
                <a:latin typeface="Arial" panose="020B0604020202020204" pitchFamily="34" charset="0"/>
              </a:rPr>
              <a:t>m</a:t>
            </a:r>
            <a:r>
              <a:rPr lang="en-US" sz="1000" b="1" dirty="0">
                <a:latin typeface="Arial" panose="020B0604020202020204" pitchFamily="34" charset="0"/>
              </a:rPr>
              <a:t>ar</a:t>
            </a:r>
            <a:r>
              <a:rPr lang="en-US" sz="1000" b="1" spc="-135" dirty="0">
                <a:latin typeface="Arial" panose="020B0604020202020204" pitchFamily="34" charset="0"/>
              </a:rPr>
              <a:t>y</a:t>
            </a:r>
            <a:r>
              <a:rPr lang="en-US" sz="1000" b="1" dirty="0">
                <a:latin typeface="Arial" panose="020B0604020202020204" pitchFamily="34" charset="0"/>
              </a:rPr>
              <a:t>,</a:t>
            </a:r>
            <a:r>
              <a:rPr lang="en-US" sz="1000" b="1" spc="-10" dirty="0">
                <a:latin typeface="Arial" panose="020B0604020202020204" pitchFamily="34" charset="0"/>
              </a:rPr>
              <a:t> </a:t>
            </a:r>
            <a:r>
              <a:rPr lang="en-US" sz="1000" b="1" spc="-15" dirty="0">
                <a:latin typeface="Arial" panose="020B0604020202020204" pitchFamily="34" charset="0"/>
              </a:rPr>
              <a:t>C</a:t>
            </a:r>
            <a:r>
              <a:rPr lang="en-US" sz="1000" b="1" dirty="0">
                <a:latin typeface="Arial" panose="020B0604020202020204" pitchFamily="34" charset="0"/>
              </a:rPr>
              <a:t>o</a:t>
            </a:r>
            <a:r>
              <a:rPr lang="en-US" sz="1000" b="1" spc="-5" dirty="0">
                <a:latin typeface="Arial" panose="020B0604020202020204" pitchFamily="34" charset="0"/>
              </a:rPr>
              <a:t>mm</a:t>
            </a:r>
            <a:r>
              <a:rPr lang="en-US" sz="1000" b="1" dirty="0">
                <a:latin typeface="Arial" panose="020B0604020202020204" pitchFamily="34" charset="0"/>
              </a:rPr>
              <a:t>unity </a:t>
            </a:r>
            <a:r>
              <a:rPr lang="en-US" sz="1000" b="1" spc="-10" dirty="0">
                <a:latin typeface="Arial" panose="020B0604020202020204" pitchFamily="34" charset="0"/>
              </a:rPr>
              <a:t> </a:t>
            </a:r>
            <a:r>
              <a:rPr lang="en-US" sz="1000" b="1" dirty="0">
                <a:latin typeface="Arial" panose="020B0604020202020204" pitchFamily="34" charset="0"/>
              </a:rPr>
              <a:t>and</a:t>
            </a:r>
            <a:r>
              <a:rPr lang="en-US" sz="1000" b="1" spc="-10" dirty="0">
                <a:latin typeface="Arial" panose="020B0604020202020204" pitchFamily="34" charset="0"/>
              </a:rPr>
              <a:t> </a:t>
            </a:r>
            <a:r>
              <a:rPr lang="en-US" sz="1000" b="1" spc="-5" dirty="0">
                <a:latin typeface="Arial" panose="020B0604020202020204" pitchFamily="34" charset="0"/>
              </a:rPr>
              <a:t>S</a:t>
            </a:r>
            <a:r>
              <a:rPr lang="en-US" sz="1000" b="1" dirty="0">
                <a:latin typeface="Arial" panose="020B0604020202020204" pitchFamily="34" charset="0"/>
              </a:rPr>
              <a:t>p</a:t>
            </a:r>
            <a:r>
              <a:rPr lang="en-US" sz="1000" b="1" spc="-5" dirty="0">
                <a:latin typeface="Arial" panose="020B0604020202020204" pitchFamily="34" charset="0"/>
              </a:rPr>
              <a:t>e</a:t>
            </a:r>
            <a:r>
              <a:rPr lang="en-US" sz="1000" b="1" dirty="0">
                <a:latin typeface="Arial" panose="020B0604020202020204" pitchFamily="34" charset="0"/>
              </a:rPr>
              <a:t>cia</a:t>
            </a:r>
            <a:r>
              <a:rPr lang="en-US" sz="1000" b="1" spc="-5" dirty="0">
                <a:latin typeface="Arial" panose="020B0604020202020204" pitchFamily="34" charset="0"/>
              </a:rPr>
              <a:t>l</a:t>
            </a:r>
            <a:r>
              <a:rPr lang="en-US" sz="1000" b="1" dirty="0">
                <a:latin typeface="Arial" panose="020B0604020202020204" pitchFamily="34" charset="0"/>
              </a:rPr>
              <a:t>ty </a:t>
            </a:r>
            <a:r>
              <a:rPr lang="en-US" sz="1000" b="1" spc="10" dirty="0">
                <a:latin typeface="Arial" panose="020B0604020202020204" pitchFamily="34" charset="0"/>
              </a:rPr>
              <a:t>S</a:t>
            </a:r>
            <a:r>
              <a:rPr lang="en-US" sz="1000" b="1" spc="-5" dirty="0">
                <a:latin typeface="Arial" panose="020B0604020202020204" pitchFamily="34" charset="0"/>
              </a:rPr>
              <a:t>e</a:t>
            </a:r>
            <a:r>
              <a:rPr lang="en-US" sz="1000" b="1" dirty="0">
                <a:latin typeface="Arial" panose="020B0604020202020204" pitchFamily="34" charset="0"/>
              </a:rPr>
              <a:t>r</a:t>
            </a:r>
            <a:r>
              <a:rPr lang="en-US" sz="1000" b="1" spc="-5" dirty="0">
                <a:latin typeface="Arial" panose="020B0604020202020204" pitchFamily="34" charset="0"/>
              </a:rPr>
              <a:t>v</a:t>
            </a:r>
            <a:r>
              <a:rPr lang="en-US" sz="1000" b="1" dirty="0">
                <a:latin typeface="Arial" panose="020B0604020202020204" pitchFamily="34" charset="0"/>
              </a:rPr>
              <a:t>i</a:t>
            </a:r>
            <a:r>
              <a:rPr lang="en-US" sz="1000" b="1" spc="-15" dirty="0">
                <a:latin typeface="Arial" panose="020B0604020202020204" pitchFamily="34" charset="0"/>
              </a:rPr>
              <a:t>c</a:t>
            </a:r>
            <a:r>
              <a:rPr lang="en-US" sz="1000" b="1" spc="-5" dirty="0">
                <a:latin typeface="Arial" panose="020B0604020202020204" pitchFamily="34" charset="0"/>
              </a:rPr>
              <a:t>e</a:t>
            </a:r>
            <a:r>
              <a:rPr lang="en-US" sz="1000" b="1" dirty="0">
                <a:latin typeface="Arial" panose="020B0604020202020204" pitchFamily="34" charset="0"/>
              </a:rPr>
              <a:t>s**</a:t>
            </a:r>
          </a:p>
          <a:p>
            <a:pPr marL="401955" marR="454659" indent="0">
              <a:lnSpc>
                <a:spcPct val="100000"/>
              </a:lnSpc>
              <a:buNone/>
            </a:pPr>
            <a:r>
              <a:rPr lang="en-US" sz="1000" dirty="0"/>
              <a:t>OPWDD Developmental Disabilities Regional Offices (DDROs), medical care providers (e.g. primary care, ambulatory care, preventive and wellness care, FQHCs, clinics, specialists including hospitals, rehabilitation/skilled nursing facilities, pharmacies/medication management services, home health services, chronic disease self-management and enrollee education services, etc.); developmental disability service providers; long term supports and service providers; dentists; behavioral health care providers (e.g. acute and outpatient mental health, substance abuse services and rehabilitation providers, etc.); regional START teams, and community-based organizations. and social services providers (e.g. public assistance support services, housing services, etc.) ; </a:t>
            </a:r>
          </a:p>
        </p:txBody>
      </p:sp>
      <p:sp>
        <p:nvSpPr>
          <p:cNvPr id="85" name="object 85"/>
          <p:cNvSpPr/>
          <p:nvPr/>
        </p:nvSpPr>
        <p:spPr>
          <a:xfrm>
            <a:off x="4728717" y="2806687"/>
            <a:ext cx="151129" cy="110248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3845980" y="2895574"/>
            <a:ext cx="67779" cy="41960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TextBox 13"/>
          <p:cNvSpPr txBox="1"/>
          <p:nvPr/>
        </p:nvSpPr>
        <p:spPr>
          <a:xfrm>
            <a:off x="1868564" y="627686"/>
            <a:ext cx="103234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New York State Health Home Model for Individuals with Intellectual and/or Developmental Disabilities</a:t>
            </a:r>
          </a:p>
        </p:txBody>
      </p:sp>
      <p:sp>
        <p:nvSpPr>
          <p:cNvPr id="2" name="Oval 1"/>
          <p:cNvSpPr/>
          <p:nvPr/>
        </p:nvSpPr>
        <p:spPr>
          <a:xfrm>
            <a:off x="4483824" y="3744858"/>
            <a:ext cx="3989613" cy="1097854"/>
          </a:xfrm>
          <a:prstGeom prst="ellipse">
            <a:avLst/>
          </a:prstGeom>
          <a:solidFill>
            <a:srgbClr val="6F5091"/>
          </a:solidFill>
          <a:ln>
            <a:solidFill>
              <a:srgbClr val="7030A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Care Managers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Former Medicaid Service Coordinators (MSCs) and other qualified care managers </a:t>
            </a:r>
          </a:p>
        </p:txBody>
      </p:sp>
      <p:cxnSp>
        <p:nvCxnSpPr>
          <p:cNvPr id="38" name="Straight Arrow Connector 37"/>
          <p:cNvCxnSpPr/>
          <p:nvPr/>
        </p:nvCxnSpPr>
        <p:spPr>
          <a:xfrm flipH="1">
            <a:off x="5225457" y="4699465"/>
            <a:ext cx="9337" cy="459401"/>
          </a:xfrm>
          <a:prstGeom prst="straightConnector1">
            <a:avLst/>
          </a:prstGeom>
          <a:ln w="539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7684569" y="4709236"/>
            <a:ext cx="13563" cy="439860"/>
          </a:xfrm>
          <a:prstGeom prst="straightConnector1">
            <a:avLst/>
          </a:prstGeom>
          <a:ln w="539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Arrow: Curved Left 48"/>
          <p:cNvSpPr/>
          <p:nvPr/>
        </p:nvSpPr>
        <p:spPr>
          <a:xfrm>
            <a:off x="9475786" y="1527717"/>
            <a:ext cx="1877817" cy="3836743"/>
          </a:xfrm>
          <a:prstGeom prst="curvedLeftArrow">
            <a:avLst/>
          </a:prstGeom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5" name="Arrow: Curved Left 64"/>
          <p:cNvSpPr/>
          <p:nvPr/>
        </p:nvSpPr>
        <p:spPr>
          <a:xfrm rot="10800000">
            <a:off x="1619597" y="1235441"/>
            <a:ext cx="1649036" cy="3984960"/>
          </a:xfrm>
          <a:prstGeom prst="curvedLeftArrow">
            <a:avLst/>
          </a:prstGeom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66" name="Straight Arrow Connector 65"/>
          <p:cNvCxnSpPr/>
          <p:nvPr/>
        </p:nvCxnSpPr>
        <p:spPr>
          <a:xfrm>
            <a:off x="5225457" y="3425922"/>
            <a:ext cx="0" cy="523931"/>
          </a:xfrm>
          <a:prstGeom prst="straightConnector1">
            <a:avLst/>
          </a:prstGeom>
          <a:ln w="539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>
            <a:off x="7657208" y="3374999"/>
            <a:ext cx="0" cy="523931"/>
          </a:xfrm>
          <a:prstGeom prst="straightConnector1">
            <a:avLst/>
          </a:prstGeom>
          <a:ln w="539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 rot="16200000">
            <a:off x="-1235157" y="3169649"/>
            <a:ext cx="4549571" cy="51254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Network Requirements  CCO/HH</a:t>
            </a:r>
          </a:p>
        </p:txBody>
      </p:sp>
      <p:sp>
        <p:nvSpPr>
          <p:cNvPr id="10" name="Rectangle: Rounded Corners 9"/>
          <p:cNvSpPr/>
          <p:nvPr/>
        </p:nvSpPr>
        <p:spPr>
          <a:xfrm>
            <a:off x="1499438" y="2714950"/>
            <a:ext cx="1310547" cy="85283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HIT EHR/Life Plan</a:t>
            </a:r>
          </a:p>
        </p:txBody>
      </p:sp>
      <p:sp>
        <p:nvSpPr>
          <p:cNvPr id="39" name="Rectangle: Rounded Corners 38"/>
          <p:cNvSpPr/>
          <p:nvPr/>
        </p:nvSpPr>
        <p:spPr>
          <a:xfrm>
            <a:off x="9869914" y="2644522"/>
            <a:ext cx="1310547" cy="85283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HIT EHR/Life Plan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73214" y="773748"/>
            <a:ext cx="1763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Attachment C</a:t>
            </a:r>
          </a:p>
        </p:txBody>
      </p:sp>
    </p:spTree>
    <p:extLst>
      <p:ext uri="{BB962C8B-B14F-4D97-AF65-F5344CB8AC3E}">
        <p14:creationId xmlns:p14="http://schemas.microsoft.com/office/powerpoint/2010/main" val="1152418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887978" y="1270344"/>
            <a:ext cx="7162800" cy="462151"/>
          </a:xfrm>
          <a:custGeom>
            <a:avLst/>
            <a:gdLst/>
            <a:ahLst/>
            <a:cxnLst/>
            <a:rect l="l" t="t" r="r" b="b"/>
            <a:pathLst>
              <a:path w="7162800" h="457200">
                <a:moveTo>
                  <a:pt x="0" y="0"/>
                </a:moveTo>
                <a:lnTo>
                  <a:pt x="7162800" y="0"/>
                </a:lnTo>
                <a:lnTo>
                  <a:pt x="7162800" y="457200"/>
                </a:lnTo>
                <a:lnTo>
                  <a:pt x="0" y="457200"/>
                </a:lnTo>
                <a:lnTo>
                  <a:pt x="0" y="0"/>
                </a:lnTo>
                <a:close/>
              </a:path>
            </a:pathLst>
          </a:custGeom>
          <a:solidFill>
            <a:srgbClr val="ABD958"/>
          </a:solidFill>
          <a:ln w="28575">
            <a:solidFill>
              <a:srgbClr val="476314"/>
            </a:solidFill>
          </a:ln>
        </p:spPr>
        <p:txBody>
          <a:bodyPr wrap="square" lIns="0" tIns="0" rIns="0" bIns="0" rtlCol="0"/>
          <a:lstStyle/>
          <a:p>
            <a:pPr marL="797560" marR="770255" algn="ctr">
              <a:lnSpc>
                <a:spcPct val="118700"/>
              </a:lnSpc>
            </a:pPr>
            <a:r>
              <a:rPr lang="en-US" sz="1600" b="1" spc="-10" dirty="0">
                <a:latin typeface="Arial" panose="020B0604020202020204" pitchFamily="34" charset="0"/>
                <a:cs typeface="Arial" panose="020B0604020202020204" pitchFamily="34" charset="0"/>
              </a:rPr>
              <a:t>Care Coordination Organization/ He</a:t>
            </a:r>
            <a:r>
              <a:rPr lang="en-US" sz="1600" b="1" spc="-15" dirty="0">
                <a:latin typeface="Arial" panose="020B0604020202020204" pitchFamily="34" charset="0"/>
                <a:cs typeface="Arial" panose="020B0604020202020204" pitchFamily="34" charset="0"/>
              </a:rPr>
              <a:t>al</a:t>
            </a:r>
            <a:r>
              <a:rPr lang="en-US" sz="1600" b="1" spc="-5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1600" b="1" spc="-10" dirty="0">
                <a:latin typeface="Arial" panose="020B0604020202020204" pitchFamily="34" charset="0"/>
                <a:cs typeface="Arial" panose="020B0604020202020204" pitchFamily="34" charset="0"/>
              </a:rPr>
              <a:t>h </a:t>
            </a:r>
            <a:r>
              <a:rPr lang="en-US" sz="1600" b="1" spc="-15" dirty="0">
                <a:latin typeface="Arial" panose="020B0604020202020204" pitchFamily="34" charset="0"/>
                <a:cs typeface="Arial" panose="020B0604020202020204" pitchFamily="34" charset="0"/>
              </a:rPr>
              <a:t>Ho</a:t>
            </a:r>
            <a:r>
              <a:rPr lang="en-US" sz="1600" b="1" spc="-2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1600" b="1" spc="-10" dirty="0">
                <a:latin typeface="Arial" panose="020B0604020202020204" pitchFamily="34" charset="0"/>
                <a:cs typeface="Arial" panose="020B0604020202020204" pitchFamily="34" charset="0"/>
              </a:rPr>
              <a:t>e (CCO/HH)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lang="en-US" sz="1000" spc="-20" dirty="0">
                <a:latin typeface="Arial" panose="020B0604020202020204" pitchFamily="34" charset="0"/>
                <a:cs typeface="Arial" panose="020B0604020202020204" pitchFamily="34" charset="0"/>
              </a:rPr>
              <a:t>Ad</a:t>
            </a:r>
            <a:r>
              <a:rPr lang="en-US" sz="1000" spc="-5" dirty="0">
                <a:latin typeface="Arial" panose="020B0604020202020204" pitchFamily="34" charset="0"/>
                <a:cs typeface="Arial" panose="020B0604020202020204" pitchFamily="34" charset="0"/>
              </a:rPr>
              <a:t>minist</a:t>
            </a:r>
            <a:r>
              <a:rPr lang="en-US" sz="1000" spc="-35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en-US" sz="1000" spc="-25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000" spc="-40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sz="1000" spc="-1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1000"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1000" spc="-1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1000" spc="-15" dirty="0">
                <a:latin typeface="Arial" panose="020B0604020202020204" pitchFamily="34" charset="0"/>
                <a:cs typeface="Arial" panose="020B0604020202020204" pitchFamily="34" charset="0"/>
              </a:rPr>
              <a:t>rv</a:t>
            </a:r>
            <a:r>
              <a:rPr lang="en-US" sz="1000" spc="-5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000" spc="-15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1000" spc="-10" dirty="0">
                <a:latin typeface="Arial" panose="020B0604020202020204" pitchFamily="34" charset="0"/>
                <a:cs typeface="Arial" panose="020B0604020202020204" pitchFamily="34" charset="0"/>
              </a:rPr>
              <a:t>es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10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spc="-15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et</a:t>
            </a:r>
            <a:r>
              <a:rPr lang="en-US" sz="1000" spc="-20" dirty="0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US" sz="1000" spc="-15" dirty="0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10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spc="5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ana</a:t>
            </a:r>
            <a:r>
              <a:rPr lang="en-US" sz="1000" spc="-5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en-US" sz="1000" spc="-1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1000" spc="-15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1000" spc="1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1000" spc="-10" dirty="0">
                <a:latin typeface="Arial" panose="020B0604020202020204" pitchFamily="34" charset="0"/>
                <a:cs typeface="Arial" panose="020B0604020202020204" pitchFamily="34" charset="0"/>
              </a:rPr>
              <a:t> H</a:t>
            </a:r>
            <a:r>
              <a:rPr lang="en-US" sz="1000" spc="-5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000" spc="-1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10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1000" spc="-5" dirty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pp</a:t>
            </a:r>
            <a:r>
              <a:rPr lang="en-US" sz="1000" spc="-15" dirty="0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1000" spc="-5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1000" spc="-15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ata</a:t>
            </a:r>
            <a:r>
              <a:rPr lang="en-US" sz="1000"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spc="5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1000" spc="-3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1000" spc="-15" dirty="0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en-US" sz="1000" spc="-5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en-US" sz="1000" spc="-1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405022" y="1810351"/>
            <a:ext cx="3886095" cy="1826614"/>
          </a:xfrm>
          <a:custGeom>
            <a:avLst/>
            <a:gdLst/>
            <a:ahLst/>
            <a:cxnLst/>
            <a:rect l="l" t="t" r="r" b="b"/>
            <a:pathLst>
              <a:path w="3257550" h="2286000">
                <a:moveTo>
                  <a:pt x="1628775" y="0"/>
                </a:moveTo>
                <a:lnTo>
                  <a:pt x="1495189" y="3788"/>
                </a:lnTo>
                <a:lnTo>
                  <a:pt x="1364577" y="14959"/>
                </a:lnTo>
                <a:lnTo>
                  <a:pt x="1237359" y="33218"/>
                </a:lnTo>
                <a:lnTo>
                  <a:pt x="1113953" y="58270"/>
                </a:lnTo>
                <a:lnTo>
                  <a:pt x="994779" y="89821"/>
                </a:lnTo>
                <a:lnTo>
                  <a:pt x="880256" y="127578"/>
                </a:lnTo>
                <a:lnTo>
                  <a:pt x="770803" y="171246"/>
                </a:lnTo>
                <a:lnTo>
                  <a:pt x="666839" y="220531"/>
                </a:lnTo>
                <a:lnTo>
                  <a:pt x="568783" y="275138"/>
                </a:lnTo>
                <a:lnTo>
                  <a:pt x="477054" y="334775"/>
                </a:lnTo>
                <a:lnTo>
                  <a:pt x="392073" y="399145"/>
                </a:lnTo>
                <a:lnTo>
                  <a:pt x="314257" y="467957"/>
                </a:lnTo>
                <a:lnTo>
                  <a:pt x="244026" y="540914"/>
                </a:lnTo>
                <a:lnTo>
                  <a:pt x="181799" y="617723"/>
                </a:lnTo>
                <a:lnTo>
                  <a:pt x="127996" y="698090"/>
                </a:lnTo>
                <a:lnTo>
                  <a:pt x="83035" y="781721"/>
                </a:lnTo>
                <a:lnTo>
                  <a:pt x="47336" y="868322"/>
                </a:lnTo>
                <a:lnTo>
                  <a:pt x="21317" y="957598"/>
                </a:lnTo>
                <a:lnTo>
                  <a:pt x="5399" y="1049255"/>
                </a:lnTo>
                <a:lnTo>
                  <a:pt x="0" y="1143000"/>
                </a:lnTo>
                <a:lnTo>
                  <a:pt x="5399" y="1236744"/>
                </a:lnTo>
                <a:lnTo>
                  <a:pt x="21317" y="1328401"/>
                </a:lnTo>
                <a:lnTo>
                  <a:pt x="47336" y="1417677"/>
                </a:lnTo>
                <a:lnTo>
                  <a:pt x="83035" y="1504278"/>
                </a:lnTo>
                <a:lnTo>
                  <a:pt x="127996" y="1587909"/>
                </a:lnTo>
                <a:lnTo>
                  <a:pt x="181799" y="1668276"/>
                </a:lnTo>
                <a:lnTo>
                  <a:pt x="244026" y="1745085"/>
                </a:lnTo>
                <a:lnTo>
                  <a:pt x="314257" y="1818042"/>
                </a:lnTo>
                <a:lnTo>
                  <a:pt x="392073" y="1886854"/>
                </a:lnTo>
                <a:lnTo>
                  <a:pt x="477054" y="1951224"/>
                </a:lnTo>
                <a:lnTo>
                  <a:pt x="568783" y="2010861"/>
                </a:lnTo>
                <a:lnTo>
                  <a:pt x="666839" y="2065468"/>
                </a:lnTo>
                <a:lnTo>
                  <a:pt x="770803" y="2114753"/>
                </a:lnTo>
                <a:lnTo>
                  <a:pt x="880256" y="2158421"/>
                </a:lnTo>
                <a:lnTo>
                  <a:pt x="994779" y="2196178"/>
                </a:lnTo>
                <a:lnTo>
                  <a:pt x="1113953" y="2227729"/>
                </a:lnTo>
                <a:lnTo>
                  <a:pt x="1237359" y="2252781"/>
                </a:lnTo>
                <a:lnTo>
                  <a:pt x="1364577" y="2271040"/>
                </a:lnTo>
                <a:lnTo>
                  <a:pt x="1495189" y="2282211"/>
                </a:lnTo>
                <a:lnTo>
                  <a:pt x="1628775" y="2286000"/>
                </a:lnTo>
                <a:lnTo>
                  <a:pt x="1762360" y="2282211"/>
                </a:lnTo>
                <a:lnTo>
                  <a:pt x="1892972" y="2271040"/>
                </a:lnTo>
                <a:lnTo>
                  <a:pt x="2020190" y="2252781"/>
                </a:lnTo>
                <a:lnTo>
                  <a:pt x="2143596" y="2227729"/>
                </a:lnTo>
                <a:lnTo>
                  <a:pt x="2262770" y="2196178"/>
                </a:lnTo>
                <a:lnTo>
                  <a:pt x="2377293" y="2158421"/>
                </a:lnTo>
                <a:lnTo>
                  <a:pt x="2486746" y="2114753"/>
                </a:lnTo>
                <a:lnTo>
                  <a:pt x="2590710" y="2065468"/>
                </a:lnTo>
                <a:lnTo>
                  <a:pt x="2688766" y="2010861"/>
                </a:lnTo>
                <a:lnTo>
                  <a:pt x="2780495" y="1951224"/>
                </a:lnTo>
                <a:lnTo>
                  <a:pt x="2865476" y="1886854"/>
                </a:lnTo>
                <a:lnTo>
                  <a:pt x="2943292" y="1818042"/>
                </a:lnTo>
                <a:lnTo>
                  <a:pt x="3013523" y="1745085"/>
                </a:lnTo>
                <a:lnTo>
                  <a:pt x="3075750" y="1668276"/>
                </a:lnTo>
                <a:lnTo>
                  <a:pt x="3129553" y="1587909"/>
                </a:lnTo>
                <a:lnTo>
                  <a:pt x="3174514" y="1504278"/>
                </a:lnTo>
                <a:lnTo>
                  <a:pt x="3210213" y="1417677"/>
                </a:lnTo>
                <a:lnTo>
                  <a:pt x="3236232" y="1328401"/>
                </a:lnTo>
                <a:lnTo>
                  <a:pt x="3252150" y="1236744"/>
                </a:lnTo>
                <a:lnTo>
                  <a:pt x="3257550" y="1143000"/>
                </a:lnTo>
                <a:lnTo>
                  <a:pt x="3252150" y="1049255"/>
                </a:lnTo>
                <a:lnTo>
                  <a:pt x="3236232" y="957598"/>
                </a:lnTo>
                <a:lnTo>
                  <a:pt x="3210213" y="868322"/>
                </a:lnTo>
                <a:lnTo>
                  <a:pt x="3174514" y="781721"/>
                </a:lnTo>
                <a:lnTo>
                  <a:pt x="3129553" y="698090"/>
                </a:lnTo>
                <a:lnTo>
                  <a:pt x="3075750" y="617723"/>
                </a:lnTo>
                <a:lnTo>
                  <a:pt x="3013523" y="540914"/>
                </a:lnTo>
                <a:lnTo>
                  <a:pt x="2943292" y="467957"/>
                </a:lnTo>
                <a:lnTo>
                  <a:pt x="2865476" y="399145"/>
                </a:lnTo>
                <a:lnTo>
                  <a:pt x="2780495" y="334775"/>
                </a:lnTo>
                <a:lnTo>
                  <a:pt x="2688766" y="275138"/>
                </a:lnTo>
                <a:lnTo>
                  <a:pt x="2590710" y="220531"/>
                </a:lnTo>
                <a:lnTo>
                  <a:pt x="2486746" y="171246"/>
                </a:lnTo>
                <a:lnTo>
                  <a:pt x="2377293" y="127578"/>
                </a:lnTo>
                <a:lnTo>
                  <a:pt x="2262770" y="89821"/>
                </a:lnTo>
                <a:lnTo>
                  <a:pt x="2143596" y="58270"/>
                </a:lnTo>
                <a:lnTo>
                  <a:pt x="2020190" y="33218"/>
                </a:lnTo>
                <a:lnTo>
                  <a:pt x="1892972" y="14959"/>
                </a:lnTo>
                <a:lnTo>
                  <a:pt x="1762360" y="3788"/>
                </a:lnTo>
                <a:lnTo>
                  <a:pt x="1628775" y="0"/>
                </a:lnTo>
                <a:close/>
              </a:path>
            </a:pathLst>
          </a:custGeom>
          <a:solidFill>
            <a:schemeClr val="accent6"/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595552" y="782599"/>
            <a:ext cx="7837822" cy="453225"/>
          </a:xfrm>
          <a:custGeom>
            <a:avLst/>
            <a:gdLst/>
            <a:ahLst/>
            <a:cxnLst/>
            <a:rect l="l" t="t" r="r" b="b"/>
            <a:pathLst>
              <a:path w="7791450" h="304800">
                <a:moveTo>
                  <a:pt x="0" y="0"/>
                </a:moveTo>
                <a:lnTo>
                  <a:pt x="7791450" y="0"/>
                </a:lnTo>
                <a:lnTo>
                  <a:pt x="7791450" y="304800"/>
                </a:lnTo>
                <a:lnTo>
                  <a:pt x="0" y="3048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 w="25400">
            <a:solidFill>
              <a:srgbClr val="476314"/>
            </a:solidFill>
          </a:ln>
        </p:spPr>
        <p:txBody>
          <a:bodyPr wrap="square" lIns="0" tIns="0" rIns="0" bIns="0" rtlCol="0"/>
          <a:lstStyle/>
          <a:p>
            <a:pPr algn="ctr"/>
            <a:r>
              <a:rPr lang="en-US" b="1" dirty="0"/>
              <a:t>Specialized IDD / Managed Care Organizations (MCOs) </a:t>
            </a:r>
          </a:p>
          <a:p>
            <a:pPr algn="ctr"/>
            <a:r>
              <a:rPr lang="en-US" sz="1100" b="1" dirty="0"/>
              <a:t>(when HH benefit moves into Plan) </a:t>
            </a:r>
            <a:endParaRPr sz="1100" b="1" dirty="0"/>
          </a:p>
        </p:txBody>
      </p:sp>
      <p:sp>
        <p:nvSpPr>
          <p:cNvPr id="19" name="object 19"/>
          <p:cNvSpPr txBox="1"/>
          <p:nvPr/>
        </p:nvSpPr>
        <p:spPr>
          <a:xfrm>
            <a:off x="5298820" y="1977340"/>
            <a:ext cx="2524953" cy="153888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09245">
              <a:lnSpc>
                <a:spcPct val="100000"/>
              </a:lnSpc>
            </a:pPr>
            <a:r>
              <a:rPr sz="1000" b="1" spc="-15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1000" b="1" spc="-15" dirty="0">
                <a:latin typeface="Arial" panose="020B0604020202020204" pitchFamily="34" charset="0"/>
                <a:cs typeface="Arial" panose="020B0604020202020204" pitchFamily="34" charset="0"/>
              </a:rPr>
              <a:t>ealth Home Core Services </a:t>
            </a:r>
            <a:endParaRPr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4785" marR="605790" indent="-172085">
              <a:lnSpc>
                <a:spcPct val="100000"/>
              </a:lnSpc>
              <a:buFont typeface="Wingdings"/>
              <a:buChar char=""/>
              <a:tabLst>
                <a:tab pos="185420" algn="l"/>
              </a:tabLst>
            </a:pP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Com</a:t>
            </a:r>
            <a:r>
              <a:rPr sz="1000" spc="-5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rehe</a:t>
            </a:r>
            <a:r>
              <a:rPr sz="1000" spc="5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1000" spc="-5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000" spc="-5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000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00" spc="-5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are </a:t>
            </a:r>
            <a:r>
              <a:rPr sz="1000" spc="-5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1000" spc="5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1000" spc="-10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eme</a:t>
            </a:r>
            <a:r>
              <a:rPr sz="1000" spc="5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</a:p>
          <a:p>
            <a:pPr marL="184785" marR="51435" indent="-172085">
              <a:lnSpc>
                <a:spcPct val="100000"/>
              </a:lnSpc>
              <a:buFont typeface="Wingdings"/>
              <a:buChar char=""/>
              <a:tabLst>
                <a:tab pos="185420" algn="l"/>
              </a:tabLst>
            </a:pP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Care</a:t>
            </a:r>
            <a:r>
              <a:rPr sz="1000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Coor</a:t>
            </a:r>
            <a:r>
              <a:rPr sz="1000" spc="-5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000" spc="5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1000" spc="-1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ion</a:t>
            </a:r>
            <a:r>
              <a:rPr sz="10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1000" spc="5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10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Hea</a:t>
            </a:r>
            <a:r>
              <a:rPr sz="1000" spc="-5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1000" spc="-1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h </a:t>
            </a:r>
            <a:r>
              <a:rPr sz="1000" spc="5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romo</a:t>
            </a:r>
            <a:r>
              <a:rPr sz="1000" spc="-1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ion</a:t>
            </a:r>
          </a:p>
          <a:p>
            <a:pPr marL="184785" marR="125730" indent="-172085">
              <a:lnSpc>
                <a:spcPct val="100000"/>
              </a:lnSpc>
              <a:buFont typeface="Wingdings"/>
              <a:buChar char=""/>
              <a:tabLst>
                <a:tab pos="185420" algn="l"/>
              </a:tabLst>
            </a:pP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Com</a:t>
            </a:r>
            <a:r>
              <a:rPr sz="1000" spc="-5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rehe</a:t>
            </a:r>
            <a:r>
              <a:rPr sz="1000" spc="5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1000" spc="-5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000" spc="-5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000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Tra</a:t>
            </a:r>
            <a:r>
              <a:rPr sz="1000" spc="5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1000" spc="-5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000" spc="-1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io</a:t>
            </a:r>
            <a:r>
              <a:rPr sz="1000" spc="5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al Care</a:t>
            </a:r>
          </a:p>
          <a:p>
            <a:pPr marL="184785" indent="-172085">
              <a:lnSpc>
                <a:spcPct val="100000"/>
              </a:lnSpc>
              <a:buFont typeface="Wingdings"/>
              <a:buChar char=""/>
              <a:tabLst>
                <a:tab pos="185420" algn="l"/>
              </a:tabLst>
            </a:pPr>
            <a:r>
              <a:rPr sz="1000" spc="-5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000" spc="5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1000" spc="-5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000" spc="-5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000" spc="-5" dirty="0">
                <a:latin typeface="Arial" panose="020B0604020202020204" pitchFamily="34" charset="0"/>
                <a:cs typeface="Arial" panose="020B0604020202020204" pitchFamily="34" charset="0"/>
              </a:rPr>
              <a:t>du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al</a:t>
            </a:r>
            <a:r>
              <a:rPr sz="10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1000" spc="5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10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00" spc="5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ami</a:t>
            </a:r>
            <a:r>
              <a:rPr sz="1000" spc="-5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sz="10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1000" spc="-5" dirty="0">
                <a:latin typeface="Arial" panose="020B0604020202020204" pitchFamily="34" charset="0"/>
                <a:cs typeface="Arial" panose="020B0604020202020204" pitchFamily="34" charset="0"/>
              </a:rPr>
              <a:t>upp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ort</a:t>
            </a:r>
          </a:p>
          <a:p>
            <a:pPr marL="184785" marR="204470" indent="-172085">
              <a:lnSpc>
                <a:spcPct val="100000"/>
              </a:lnSpc>
              <a:buFont typeface="Wingdings"/>
              <a:buChar char=""/>
              <a:tabLst>
                <a:tab pos="185420" algn="l"/>
              </a:tabLst>
            </a:pP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  <a:r>
              <a:rPr sz="1000" spc="-5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erral</a:t>
            </a:r>
            <a:r>
              <a:rPr sz="1000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00" spc="-1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10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Comm</a:t>
            </a:r>
            <a:r>
              <a:rPr sz="1000" spc="-5" dirty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sz="1000" spc="5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000" spc="-1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sz="10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1000" spc="5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d So</a:t>
            </a:r>
            <a:r>
              <a:rPr sz="1000" spc="-5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ial</a:t>
            </a:r>
            <a:r>
              <a:rPr sz="10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1000" spc="-5" dirty="0">
                <a:latin typeface="Arial" panose="020B0604020202020204" pitchFamily="34" charset="0"/>
                <a:cs typeface="Arial" panose="020B0604020202020204" pitchFamily="34" charset="0"/>
              </a:rPr>
              <a:t>upp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ort</a:t>
            </a:r>
            <a:r>
              <a:rPr sz="10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Ser</a:t>
            </a:r>
            <a:r>
              <a:rPr sz="1000" spc="-5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000" spc="-5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es</a:t>
            </a:r>
          </a:p>
          <a:p>
            <a:pPr marL="184785" indent="-172085">
              <a:lnSpc>
                <a:spcPct val="100000"/>
              </a:lnSpc>
              <a:buFont typeface="Wingdings"/>
              <a:buChar char=""/>
              <a:tabLst>
                <a:tab pos="185420" algn="l"/>
              </a:tabLst>
            </a:pPr>
            <a:r>
              <a:rPr sz="1000" spc="-5" dirty="0">
                <a:latin typeface="Arial" panose="020B0604020202020204" pitchFamily="34" charset="0"/>
                <a:cs typeface="Arial" panose="020B0604020202020204" pitchFamily="34" charset="0"/>
              </a:rPr>
              <a:t>Us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000"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10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sz="1000" spc="-5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T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for Care Plan and </a:t>
            </a:r>
            <a:r>
              <a:rPr sz="1000" spc="-1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10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00" spc="5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000" spc="5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sz="1000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Ser</a:t>
            </a:r>
            <a:r>
              <a:rPr sz="1000" spc="-5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000" spc="-5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es</a:t>
            </a:r>
          </a:p>
        </p:txBody>
      </p:sp>
      <p:sp>
        <p:nvSpPr>
          <p:cNvPr id="40" name="object 40"/>
          <p:cNvSpPr/>
          <p:nvPr/>
        </p:nvSpPr>
        <p:spPr>
          <a:xfrm>
            <a:off x="6056172" y="3970020"/>
            <a:ext cx="413206" cy="20796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5500115" y="3970020"/>
            <a:ext cx="331088" cy="12960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5500115" y="4620094"/>
            <a:ext cx="969263" cy="25213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4692492" y="4034821"/>
            <a:ext cx="294906" cy="9234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4285488" y="4735360"/>
            <a:ext cx="752855" cy="13686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3596640" y="4066032"/>
            <a:ext cx="115823" cy="8474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2709672" y="4066032"/>
            <a:ext cx="37236" cy="22618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3506139" y="4647044"/>
            <a:ext cx="206324" cy="127643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2709672" y="4709236"/>
            <a:ext cx="127761" cy="65451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8859101" y="2807449"/>
            <a:ext cx="150787" cy="109486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8004047" y="2874213"/>
            <a:ext cx="69049" cy="4272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 txBox="1"/>
          <p:nvPr/>
        </p:nvSpPr>
        <p:spPr>
          <a:xfrm>
            <a:off x="2036488" y="5138880"/>
            <a:ext cx="9798787" cy="923330"/>
          </a:xfrm>
          <a:prstGeom prst="rect">
            <a:avLst/>
          </a:prstGeom>
          <a:solidFill>
            <a:srgbClr val="00B0F0"/>
          </a:solidFill>
        </p:spPr>
        <p:txBody>
          <a:bodyPr vert="horz" wrap="square" lIns="0" tIns="0" rIns="0" bIns="0" rtlCol="0">
            <a:spAutoFit/>
          </a:bodyPr>
          <a:lstStyle/>
          <a:p>
            <a:pPr marL="401955" marR="454659" indent="0" algn="ctr">
              <a:lnSpc>
                <a:spcPct val="100000"/>
              </a:lnSpc>
              <a:buNone/>
            </a:pPr>
            <a:r>
              <a:rPr lang="en-US" sz="1000" b="1" spc="-20" dirty="0">
                <a:latin typeface="Arial" panose="020B0604020202020204" pitchFamily="34" charset="0"/>
              </a:rPr>
              <a:t>A</a:t>
            </a:r>
            <a:r>
              <a:rPr lang="en-US" sz="1000" b="1" spc="-10" dirty="0">
                <a:latin typeface="Arial" panose="020B0604020202020204" pitchFamily="34" charset="0"/>
              </a:rPr>
              <a:t>c</a:t>
            </a:r>
            <a:r>
              <a:rPr lang="en-US" sz="1000" b="1" spc="-15" dirty="0">
                <a:latin typeface="Arial" panose="020B0604020202020204" pitchFamily="34" charset="0"/>
              </a:rPr>
              <a:t>c</a:t>
            </a:r>
            <a:r>
              <a:rPr lang="en-US" sz="1000" b="1" spc="-5" dirty="0">
                <a:latin typeface="Arial" panose="020B0604020202020204" pitchFamily="34" charset="0"/>
              </a:rPr>
              <a:t>e</a:t>
            </a:r>
            <a:r>
              <a:rPr lang="en-US" sz="1000" b="1" dirty="0">
                <a:latin typeface="Arial" panose="020B0604020202020204" pitchFamily="34" charset="0"/>
              </a:rPr>
              <a:t>ss</a:t>
            </a:r>
            <a:r>
              <a:rPr lang="en-US" sz="1000" b="1" spc="-20" dirty="0">
                <a:latin typeface="Arial" panose="020B0604020202020204" pitchFamily="34" charset="0"/>
              </a:rPr>
              <a:t> </a:t>
            </a:r>
            <a:r>
              <a:rPr lang="en-US" sz="1000" b="1" spc="-25" dirty="0">
                <a:latin typeface="Arial" panose="020B0604020202020204" pitchFamily="34" charset="0"/>
              </a:rPr>
              <a:t>t</a:t>
            </a:r>
            <a:r>
              <a:rPr lang="en-US" sz="1000" b="1" dirty="0">
                <a:latin typeface="Arial" panose="020B0604020202020204" pitchFamily="34" charset="0"/>
              </a:rPr>
              <a:t>o</a:t>
            </a:r>
            <a:r>
              <a:rPr lang="en-US" sz="1000" b="1" spc="5" dirty="0">
                <a:latin typeface="Arial" panose="020B0604020202020204" pitchFamily="34" charset="0"/>
              </a:rPr>
              <a:t> </a:t>
            </a:r>
            <a:r>
              <a:rPr lang="en-US" sz="1000" b="1" spc="-10" dirty="0">
                <a:latin typeface="Arial" panose="020B0604020202020204" pitchFamily="34" charset="0"/>
              </a:rPr>
              <a:t>N</a:t>
            </a:r>
            <a:r>
              <a:rPr lang="en-US" sz="1000" b="1" spc="-5" dirty="0">
                <a:latin typeface="Arial" panose="020B0604020202020204" pitchFamily="34" charset="0"/>
              </a:rPr>
              <a:t>ee</a:t>
            </a:r>
            <a:r>
              <a:rPr lang="en-US" sz="1000" b="1" dirty="0">
                <a:latin typeface="Arial" panose="020B0604020202020204" pitchFamily="34" charset="0"/>
              </a:rPr>
              <a:t>d</a:t>
            </a:r>
            <a:r>
              <a:rPr lang="en-US" sz="1000" b="1" spc="-5" dirty="0">
                <a:latin typeface="Arial" panose="020B0604020202020204" pitchFamily="34" charset="0"/>
              </a:rPr>
              <a:t>e</a:t>
            </a:r>
            <a:r>
              <a:rPr lang="en-US" sz="1000" b="1" dirty="0">
                <a:latin typeface="Arial" panose="020B0604020202020204" pitchFamily="34" charset="0"/>
              </a:rPr>
              <a:t>d</a:t>
            </a:r>
            <a:r>
              <a:rPr lang="en-US" sz="1000" b="1" spc="-20" dirty="0">
                <a:latin typeface="Arial" panose="020B0604020202020204" pitchFamily="34" charset="0"/>
              </a:rPr>
              <a:t> </a:t>
            </a:r>
            <a:r>
              <a:rPr lang="en-US" sz="1000" b="1" dirty="0">
                <a:latin typeface="Arial" panose="020B0604020202020204" pitchFamily="34" charset="0"/>
              </a:rPr>
              <a:t>Pri</a:t>
            </a:r>
            <a:r>
              <a:rPr lang="en-US" sz="1000" b="1" spc="-5" dirty="0">
                <a:latin typeface="Arial" panose="020B0604020202020204" pitchFamily="34" charset="0"/>
              </a:rPr>
              <a:t>m</a:t>
            </a:r>
            <a:r>
              <a:rPr lang="en-US" sz="1000" b="1" dirty="0">
                <a:latin typeface="Arial" panose="020B0604020202020204" pitchFamily="34" charset="0"/>
              </a:rPr>
              <a:t>ar</a:t>
            </a:r>
            <a:r>
              <a:rPr lang="en-US" sz="1000" b="1" spc="-135" dirty="0">
                <a:latin typeface="Arial" panose="020B0604020202020204" pitchFamily="34" charset="0"/>
              </a:rPr>
              <a:t>y</a:t>
            </a:r>
            <a:r>
              <a:rPr lang="en-US" sz="1000" b="1" dirty="0">
                <a:latin typeface="Arial" panose="020B0604020202020204" pitchFamily="34" charset="0"/>
              </a:rPr>
              <a:t>,</a:t>
            </a:r>
            <a:r>
              <a:rPr lang="en-US" sz="1000" b="1" spc="-10" dirty="0">
                <a:latin typeface="Arial" panose="020B0604020202020204" pitchFamily="34" charset="0"/>
              </a:rPr>
              <a:t> </a:t>
            </a:r>
            <a:r>
              <a:rPr lang="en-US" sz="1000" b="1" spc="-15" dirty="0">
                <a:latin typeface="Arial" panose="020B0604020202020204" pitchFamily="34" charset="0"/>
              </a:rPr>
              <a:t>C</a:t>
            </a:r>
            <a:r>
              <a:rPr lang="en-US" sz="1000" b="1" dirty="0">
                <a:latin typeface="Arial" panose="020B0604020202020204" pitchFamily="34" charset="0"/>
              </a:rPr>
              <a:t>o</a:t>
            </a:r>
            <a:r>
              <a:rPr lang="en-US" sz="1000" b="1" spc="-5" dirty="0">
                <a:latin typeface="Arial" panose="020B0604020202020204" pitchFamily="34" charset="0"/>
              </a:rPr>
              <a:t>mm</a:t>
            </a:r>
            <a:r>
              <a:rPr lang="en-US" sz="1000" b="1" dirty="0">
                <a:latin typeface="Arial" panose="020B0604020202020204" pitchFamily="34" charset="0"/>
              </a:rPr>
              <a:t>unity </a:t>
            </a:r>
            <a:r>
              <a:rPr lang="en-US" sz="1000" b="1" spc="-10" dirty="0">
                <a:latin typeface="Arial" panose="020B0604020202020204" pitchFamily="34" charset="0"/>
              </a:rPr>
              <a:t> </a:t>
            </a:r>
            <a:r>
              <a:rPr lang="en-US" sz="1000" b="1" dirty="0">
                <a:latin typeface="Arial" panose="020B0604020202020204" pitchFamily="34" charset="0"/>
              </a:rPr>
              <a:t>and</a:t>
            </a:r>
            <a:r>
              <a:rPr lang="en-US" sz="1000" b="1" spc="-10" dirty="0">
                <a:latin typeface="Arial" panose="020B0604020202020204" pitchFamily="34" charset="0"/>
              </a:rPr>
              <a:t> </a:t>
            </a:r>
            <a:r>
              <a:rPr lang="en-US" sz="1000" b="1" spc="-5" dirty="0">
                <a:latin typeface="Arial" panose="020B0604020202020204" pitchFamily="34" charset="0"/>
              </a:rPr>
              <a:t>S</a:t>
            </a:r>
            <a:r>
              <a:rPr lang="en-US" sz="1000" b="1" dirty="0">
                <a:latin typeface="Arial" panose="020B0604020202020204" pitchFamily="34" charset="0"/>
              </a:rPr>
              <a:t>p</a:t>
            </a:r>
            <a:r>
              <a:rPr lang="en-US" sz="1000" b="1" spc="-5" dirty="0">
                <a:latin typeface="Arial" panose="020B0604020202020204" pitchFamily="34" charset="0"/>
              </a:rPr>
              <a:t>e</a:t>
            </a:r>
            <a:r>
              <a:rPr lang="en-US" sz="1000" b="1" dirty="0">
                <a:latin typeface="Arial" panose="020B0604020202020204" pitchFamily="34" charset="0"/>
              </a:rPr>
              <a:t>cia</a:t>
            </a:r>
            <a:r>
              <a:rPr lang="en-US" sz="1000" b="1" spc="-5" dirty="0">
                <a:latin typeface="Arial" panose="020B0604020202020204" pitchFamily="34" charset="0"/>
              </a:rPr>
              <a:t>l</a:t>
            </a:r>
            <a:r>
              <a:rPr lang="en-US" sz="1000" b="1" dirty="0">
                <a:latin typeface="Arial" panose="020B0604020202020204" pitchFamily="34" charset="0"/>
              </a:rPr>
              <a:t>ty </a:t>
            </a:r>
            <a:r>
              <a:rPr lang="en-US" sz="1000" b="1" spc="10" dirty="0">
                <a:latin typeface="Arial" panose="020B0604020202020204" pitchFamily="34" charset="0"/>
              </a:rPr>
              <a:t>S</a:t>
            </a:r>
            <a:r>
              <a:rPr lang="en-US" sz="1000" b="1" spc="-5" dirty="0">
                <a:latin typeface="Arial" panose="020B0604020202020204" pitchFamily="34" charset="0"/>
              </a:rPr>
              <a:t>e</a:t>
            </a:r>
            <a:r>
              <a:rPr lang="en-US" sz="1000" b="1" dirty="0">
                <a:latin typeface="Arial" panose="020B0604020202020204" pitchFamily="34" charset="0"/>
              </a:rPr>
              <a:t>r</a:t>
            </a:r>
            <a:r>
              <a:rPr lang="en-US" sz="1000" b="1" spc="-5" dirty="0">
                <a:latin typeface="Arial" panose="020B0604020202020204" pitchFamily="34" charset="0"/>
              </a:rPr>
              <a:t>v</a:t>
            </a:r>
            <a:r>
              <a:rPr lang="en-US" sz="1000" b="1" dirty="0">
                <a:latin typeface="Arial" panose="020B0604020202020204" pitchFamily="34" charset="0"/>
              </a:rPr>
              <a:t>i</a:t>
            </a:r>
            <a:r>
              <a:rPr lang="en-US" sz="1000" b="1" spc="-15" dirty="0">
                <a:latin typeface="Arial" panose="020B0604020202020204" pitchFamily="34" charset="0"/>
              </a:rPr>
              <a:t>c</a:t>
            </a:r>
            <a:r>
              <a:rPr lang="en-US" sz="1000" b="1" spc="-5" dirty="0">
                <a:latin typeface="Arial" panose="020B0604020202020204" pitchFamily="34" charset="0"/>
              </a:rPr>
              <a:t>e</a:t>
            </a:r>
            <a:r>
              <a:rPr lang="en-US" sz="1000" b="1" dirty="0">
                <a:latin typeface="Arial" panose="020B0604020202020204" pitchFamily="34" charset="0"/>
              </a:rPr>
              <a:t>s**</a:t>
            </a:r>
          </a:p>
          <a:p>
            <a:pPr marL="401955" marR="454659" indent="0">
              <a:lnSpc>
                <a:spcPct val="100000"/>
              </a:lnSpc>
              <a:buNone/>
            </a:pPr>
            <a:r>
              <a:rPr lang="en-US" sz="1000" dirty="0"/>
              <a:t>OPWDD Developmental Disabilities Regional Offices (DDROs), medical care providers (e.g. primary care, ambulatory care, preventive and wellness care, FQHCs, clinics, specialists including hospitals, rehabilitation/skilled nursing facilities, pharmacies/medication management services, home health services, chronic disease self-management and enrollee education services, etc.); developmental disability service providers; long term supports and service providers; dentists; behavioral health care providers (e.g. acute and outpatient mental health, substance abuse services and rehabilitation providers, etc.); regional START teams, and community-based organizations, and social services providers (e.g. public assistance support services, housing services, etc.)</a:t>
            </a:r>
          </a:p>
        </p:txBody>
      </p:sp>
      <p:sp>
        <p:nvSpPr>
          <p:cNvPr id="85" name="object 85"/>
          <p:cNvSpPr/>
          <p:nvPr/>
        </p:nvSpPr>
        <p:spPr>
          <a:xfrm>
            <a:off x="4728717" y="2806687"/>
            <a:ext cx="151129" cy="110248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3845980" y="2895574"/>
            <a:ext cx="67779" cy="41960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TextBox 13"/>
          <p:cNvSpPr txBox="1"/>
          <p:nvPr/>
        </p:nvSpPr>
        <p:spPr>
          <a:xfrm>
            <a:off x="273213" y="476158"/>
            <a:ext cx="115620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NYS Health Home Model for Individuals with Intellectual and/or Developmental Disabilities – Population Transitioned to Managed Care </a:t>
            </a:r>
          </a:p>
        </p:txBody>
      </p:sp>
      <p:sp>
        <p:nvSpPr>
          <p:cNvPr id="2" name="Oval 1"/>
          <p:cNvSpPr/>
          <p:nvPr/>
        </p:nvSpPr>
        <p:spPr>
          <a:xfrm>
            <a:off x="4474571" y="3752378"/>
            <a:ext cx="3989613" cy="1097854"/>
          </a:xfrm>
          <a:prstGeom prst="ellipse">
            <a:avLst/>
          </a:prstGeom>
          <a:solidFill>
            <a:srgbClr val="6F5091"/>
          </a:solidFill>
          <a:ln>
            <a:solidFill>
              <a:srgbClr val="7030A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Care Managers 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Former Medicaid Service Coordinators (MSCs) and other qualified care managers </a:t>
            </a:r>
          </a:p>
        </p:txBody>
      </p:sp>
      <p:cxnSp>
        <p:nvCxnSpPr>
          <p:cNvPr id="38" name="Straight Arrow Connector 37"/>
          <p:cNvCxnSpPr/>
          <p:nvPr/>
        </p:nvCxnSpPr>
        <p:spPr>
          <a:xfrm flipH="1">
            <a:off x="5142150" y="4709236"/>
            <a:ext cx="9337" cy="459401"/>
          </a:xfrm>
          <a:prstGeom prst="straightConnector1">
            <a:avLst/>
          </a:prstGeom>
          <a:ln w="539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7647972" y="4709236"/>
            <a:ext cx="13563" cy="439860"/>
          </a:xfrm>
          <a:prstGeom prst="straightConnector1">
            <a:avLst/>
          </a:prstGeom>
          <a:ln w="539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Arrow: Curved Left 48"/>
          <p:cNvSpPr/>
          <p:nvPr/>
        </p:nvSpPr>
        <p:spPr>
          <a:xfrm>
            <a:off x="10242411" y="886912"/>
            <a:ext cx="1071121" cy="4432660"/>
          </a:xfrm>
          <a:prstGeom prst="curvedLeftArrow">
            <a:avLst/>
          </a:prstGeom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5" name="Arrow: Curved Left 64"/>
          <p:cNvSpPr/>
          <p:nvPr/>
        </p:nvSpPr>
        <p:spPr>
          <a:xfrm rot="10800000">
            <a:off x="1932682" y="679622"/>
            <a:ext cx="1228859" cy="4528481"/>
          </a:xfrm>
          <a:prstGeom prst="curvedLeftArrow">
            <a:avLst/>
          </a:prstGeom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66" name="Straight Arrow Connector 65"/>
          <p:cNvCxnSpPr/>
          <p:nvPr/>
        </p:nvCxnSpPr>
        <p:spPr>
          <a:xfrm>
            <a:off x="5177156" y="3425922"/>
            <a:ext cx="0" cy="523931"/>
          </a:xfrm>
          <a:prstGeom prst="straightConnector1">
            <a:avLst/>
          </a:prstGeom>
          <a:ln w="539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>
            <a:off x="7647972" y="3367633"/>
            <a:ext cx="0" cy="523931"/>
          </a:xfrm>
          <a:prstGeom prst="straightConnector1">
            <a:avLst/>
          </a:prstGeom>
          <a:ln w="539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 rot="16200000">
            <a:off x="-1235157" y="3169649"/>
            <a:ext cx="4549571" cy="51254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Network Requirements  CCO/HH</a:t>
            </a:r>
          </a:p>
        </p:txBody>
      </p:sp>
      <p:sp>
        <p:nvSpPr>
          <p:cNvPr id="10" name="Rectangle: Rounded Corners 9"/>
          <p:cNvSpPr/>
          <p:nvPr/>
        </p:nvSpPr>
        <p:spPr>
          <a:xfrm>
            <a:off x="1634424" y="2715839"/>
            <a:ext cx="1310547" cy="85283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HIT EHR/Life Plan</a:t>
            </a:r>
          </a:p>
        </p:txBody>
      </p:sp>
      <p:sp>
        <p:nvSpPr>
          <p:cNvPr id="39" name="Rectangle: Rounded Corners 38"/>
          <p:cNvSpPr/>
          <p:nvPr/>
        </p:nvSpPr>
        <p:spPr>
          <a:xfrm>
            <a:off x="10354549" y="2650885"/>
            <a:ext cx="1310547" cy="85283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HIT EHR/Life Plan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9329" y="6362321"/>
            <a:ext cx="793128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1955" marR="454659" indent="0">
              <a:lnSpc>
                <a:spcPct val="100000"/>
              </a:lnSpc>
              <a:buNone/>
            </a:pPr>
            <a:r>
              <a:rPr lang="en-US" sz="1100" dirty="0"/>
              <a:t>(**Coordinated with Managed Care Plan when population moves to Managed Care) </a:t>
            </a:r>
            <a:endParaRPr lang="en-US" sz="1100" dirty="0">
              <a:latin typeface="Cambria"/>
              <a:cs typeface="Cambria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73214" y="773748"/>
            <a:ext cx="1763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Attachment C</a:t>
            </a:r>
          </a:p>
        </p:txBody>
      </p:sp>
    </p:spTree>
    <p:extLst>
      <p:ext uri="{BB962C8B-B14F-4D97-AF65-F5344CB8AC3E}">
        <p14:creationId xmlns:p14="http://schemas.microsoft.com/office/powerpoint/2010/main" val="1883453044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1437</TotalTime>
  <Words>517</Words>
  <Application>Microsoft Office PowerPoint</Application>
  <PresentationFormat>Widescreen</PresentationFormat>
  <Paragraphs>39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Cambria</vt:lpstr>
      <vt:lpstr>Wingdings</vt:lpstr>
      <vt:lpstr>Custom Design</vt:lpstr>
      <vt:lpstr>PowerPoint Presentation</vt:lpstr>
      <vt:lpstr>PowerPoint Presentation</vt:lpstr>
    </vt:vector>
  </TitlesOfParts>
  <Company>NYS Department of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Michelle Golden</dc:creator>
  <cp:lastModifiedBy>Katz, Nichole (HEALTH)</cp:lastModifiedBy>
  <cp:revision>66</cp:revision>
  <cp:lastPrinted>2017-06-28T14:13:05Z</cp:lastPrinted>
  <dcterms:created xsi:type="dcterms:W3CDTF">2014-12-12T19:37:34Z</dcterms:created>
  <dcterms:modified xsi:type="dcterms:W3CDTF">2017-06-30T15:24:31Z</dcterms:modified>
</cp:coreProperties>
</file>