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259" r:id="rId5"/>
    <p:sldId id="260" r:id="rId6"/>
    <p:sldId id="267" r:id="rId7"/>
    <p:sldId id="268" r:id="rId8"/>
    <p:sldId id="270" r:id="rId9"/>
    <p:sldId id="271" r:id="rId10"/>
    <p:sldId id="272" r:id="rId11"/>
    <p:sldId id="269"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F209DCD-F016-45AB-BCFF-C54C68452576}">
          <p14:sldIdLst>
            <p14:sldId id="259"/>
            <p14:sldId id="260"/>
            <p14:sldId id="267"/>
            <p14:sldId id="268"/>
            <p14:sldId id="270"/>
            <p14:sldId id="271"/>
            <p14:sldId id="272"/>
            <p14:sldId id="26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F5091"/>
    <a:srgbClr val="503278"/>
    <a:srgbClr val="5A336F"/>
    <a:srgbClr val="765884"/>
    <a:srgbClr val="F2B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9" d="100"/>
          <a:sy n="99" d="100"/>
        </p:scale>
        <p:origin x="324" y="84"/>
      </p:cViewPr>
      <p:guideLst>
        <p:guide orient="horz" pos="2160"/>
        <p:guide pos="3840"/>
      </p:guideLst>
    </p:cSldViewPr>
  </p:slideViewPr>
  <p:notesTextViewPr>
    <p:cViewPr>
      <p:scale>
        <a:sx n="1" d="1"/>
        <a:sy n="1" d="1"/>
      </p:scale>
      <p:origin x="0" y="0"/>
    </p:cViewPr>
  </p:notesTextViewPr>
  <p:notesViewPr>
    <p:cSldViewPr snapToGrid="0">
      <p:cViewPr varScale="1">
        <p:scale>
          <a:sx n="59" d="100"/>
          <a:sy n="59" d="100"/>
        </p:scale>
        <p:origin x="300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35BDC46-4331-454D-B6DA-CC87CCD14DB5}" type="datetimeFigureOut">
              <a:rPr lang="en-US" smtClean="0"/>
              <a:t>9/21/2017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E56616D-76C2-4BB5-80C8-760DA70EA0A8}" type="slidenum">
              <a:rPr lang="en-US" smtClean="0"/>
              <a:t>‹#›</a:t>
            </a:fld>
            <a:endParaRPr lang="en-US"/>
          </a:p>
        </p:txBody>
      </p:sp>
    </p:spTree>
    <p:extLst>
      <p:ext uri="{BB962C8B-B14F-4D97-AF65-F5344CB8AC3E}">
        <p14:creationId xmlns:p14="http://schemas.microsoft.com/office/powerpoint/2010/main" val="2259553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37D0D76-27B4-4C7C-A83A-6CA631507FE4}" type="datetimeFigureOut">
              <a:rPr lang="en-US" smtClean="0"/>
              <a:t>9/21/2017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592E723-F28B-403D-A8B9-069F86F64F01}" type="slidenum">
              <a:rPr lang="en-US" smtClean="0"/>
              <a:t>‹#›</a:t>
            </a:fld>
            <a:endParaRPr lang="en-US"/>
          </a:p>
        </p:txBody>
      </p:sp>
    </p:spTree>
    <p:extLst>
      <p:ext uri="{BB962C8B-B14F-4D97-AF65-F5344CB8AC3E}">
        <p14:creationId xmlns:p14="http://schemas.microsoft.com/office/powerpoint/2010/main" val="1825692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FDDE7F7-9603-44BC-AE8B-EA10FDB3B77A}"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10" name="Rectangle 9"/>
          <p:cNvSpPr/>
          <p:nvPr userDrawn="1"/>
        </p:nvSpPr>
        <p:spPr>
          <a:xfrm>
            <a:off x="0" y="5670940"/>
            <a:ext cx="12192000" cy="1198605"/>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5545570"/>
            <a:ext cx="12192000" cy="125370"/>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8545" y="188149"/>
            <a:ext cx="4370762" cy="723969"/>
          </a:xfrm>
          <a:prstGeom prst="rect">
            <a:avLst/>
          </a:prstGeom>
        </p:spPr>
      </p:pic>
      <p:sp>
        <p:nvSpPr>
          <p:cNvPr id="13" name="Text Placeholder 5"/>
          <p:cNvSpPr>
            <a:spLocks noGrp="1"/>
          </p:cNvSpPr>
          <p:nvPr>
            <p:ph type="body" sz="quarter" idx="13" hasCustomPrompt="1"/>
          </p:nvPr>
        </p:nvSpPr>
        <p:spPr>
          <a:xfrm>
            <a:off x="208545" y="6084115"/>
            <a:ext cx="2072529" cy="419100"/>
          </a:xfrm>
          <a:prstGeom prst="rect">
            <a:avLst/>
          </a:prstGeom>
        </p:spPr>
        <p:txBody>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sz="1800" dirty="0">
                <a:latin typeface="Arial" panose="020B0604020202020204" pitchFamily="34" charset="0"/>
                <a:cs typeface="Arial" panose="020B0604020202020204" pitchFamily="34" charset="0"/>
              </a:rPr>
              <a:t>Month Year Here</a:t>
            </a:r>
            <a:endParaRPr lang="en-US" dirty="0"/>
          </a:p>
        </p:txBody>
      </p:sp>
      <p:sp>
        <p:nvSpPr>
          <p:cNvPr id="6" name="Text Placeholder 5"/>
          <p:cNvSpPr>
            <a:spLocks noGrp="1"/>
          </p:cNvSpPr>
          <p:nvPr>
            <p:ph type="body" sz="quarter" idx="14" hasCustomPrompt="1"/>
          </p:nvPr>
        </p:nvSpPr>
        <p:spPr>
          <a:xfrm>
            <a:off x="657225" y="1828800"/>
            <a:ext cx="6415088" cy="561975"/>
          </a:xfrm>
          <a:prstGeom prst="rect">
            <a:avLst/>
          </a:prstGeom>
        </p:spPr>
        <p:txBody>
          <a:bodyPr/>
          <a:lstStyle>
            <a:lvl1pPr marL="0" indent="0">
              <a:buNone/>
              <a:defRPr sz="3200" b="1" baseline="0">
                <a:solidFill>
                  <a:srgbClr val="503278"/>
                </a:solidFill>
                <a:latin typeface="Arial" panose="020B0604020202020204" pitchFamily="34" charset="0"/>
                <a:cs typeface="Arial" panose="020B0604020202020204" pitchFamily="34" charset="0"/>
              </a:defRPr>
            </a:lvl1pPr>
          </a:lstStyle>
          <a:p>
            <a:pPr lvl="0"/>
            <a:r>
              <a:rPr lang="en-US" sz="3200" dirty="0">
                <a:latin typeface="Arial" panose="020B0604020202020204" pitchFamily="34" charset="0"/>
                <a:cs typeface="Arial" panose="020B0604020202020204" pitchFamily="34" charset="0"/>
              </a:rPr>
              <a:t>Insert Title Here</a:t>
            </a:r>
            <a:endParaRPr lang="en-US" dirty="0"/>
          </a:p>
        </p:txBody>
      </p:sp>
      <p:sp>
        <p:nvSpPr>
          <p:cNvPr id="8" name="Text Placeholder 7"/>
          <p:cNvSpPr>
            <a:spLocks noGrp="1"/>
          </p:cNvSpPr>
          <p:nvPr>
            <p:ph type="body" sz="quarter" idx="15" hasCustomPrompt="1"/>
          </p:nvPr>
        </p:nvSpPr>
        <p:spPr>
          <a:xfrm>
            <a:off x="657225" y="2566988"/>
            <a:ext cx="4751388" cy="1498600"/>
          </a:xfrm>
          <a:prstGeom prst="rect">
            <a:avLst/>
          </a:prstGeom>
        </p:spPr>
        <p:txBody>
          <a:bodyPr/>
          <a:lstStyle>
            <a:lvl1pPr marL="0" indent="0">
              <a:buNone/>
              <a:defRPr sz="1800" baseline="0">
                <a:solidFill>
                  <a:srgbClr val="6F5091"/>
                </a:solidFill>
                <a:latin typeface="Arial" panose="020B0604020202020204" pitchFamily="34" charset="0"/>
                <a:cs typeface="Arial" panose="020B0604020202020204" pitchFamily="34" charset="0"/>
              </a:defRPr>
            </a:lvl1pPr>
          </a:lstStyle>
          <a:p>
            <a:pPr lvl="0"/>
            <a:r>
              <a:rPr lang="en-US" sz="1800" dirty="0">
                <a:latin typeface="Arial" panose="020B0604020202020204" pitchFamily="34" charset="0"/>
                <a:cs typeface="Arial" panose="020B0604020202020204" pitchFamily="34" charset="0"/>
              </a:rPr>
              <a:t>Insert subtitle(s) here</a:t>
            </a:r>
            <a:endParaRPr lang="en-US" dirty="0"/>
          </a:p>
        </p:txBody>
      </p:sp>
    </p:spTree>
    <p:extLst>
      <p:ext uri="{BB962C8B-B14F-4D97-AF65-F5344CB8AC3E}">
        <p14:creationId xmlns:p14="http://schemas.microsoft.com/office/powerpoint/2010/main" val="196927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stSlide">
    <p:spTree>
      <p:nvGrpSpPr>
        <p:cNvPr id="1" name=""/>
        <p:cNvGrpSpPr/>
        <p:nvPr/>
      </p:nvGrpSpPr>
      <p:grpSpPr>
        <a:xfrm>
          <a:off x="0" y="0"/>
          <a:ext cx="0" cy="0"/>
          <a:chOff x="0" y="0"/>
          <a:chExt cx="0" cy="0"/>
        </a:xfrm>
      </p:grpSpPr>
      <p:sp>
        <p:nvSpPr>
          <p:cNvPr id="6" name="Rectangle 5"/>
          <p:cNvSpPr/>
          <p:nvPr userDrawn="1"/>
        </p:nvSpPr>
        <p:spPr>
          <a:xfrm>
            <a:off x="0" y="5670940"/>
            <a:ext cx="12192000" cy="1198605"/>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5545570"/>
            <a:ext cx="12192000" cy="125370"/>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81946" y="6338276"/>
            <a:ext cx="1729442" cy="440281"/>
          </a:xfrm>
          <a:prstGeom prst="rect">
            <a:avLst/>
          </a:prstGeom>
        </p:spPr>
      </p:pic>
      <p:sp>
        <p:nvSpPr>
          <p:cNvPr id="12" name="Text Placeholder 11"/>
          <p:cNvSpPr>
            <a:spLocks noGrp="1"/>
          </p:cNvSpPr>
          <p:nvPr>
            <p:ph type="body" sz="quarter" idx="10" hasCustomPrompt="1"/>
          </p:nvPr>
        </p:nvSpPr>
        <p:spPr>
          <a:xfrm>
            <a:off x="611911" y="982076"/>
            <a:ext cx="7045325" cy="511175"/>
          </a:xfrm>
          <a:prstGeom prst="rect">
            <a:avLst/>
          </a:prstGeom>
        </p:spPr>
        <p:txBody>
          <a:bodyPr/>
          <a:lstStyle>
            <a:lvl1pPr marL="0" indent="0">
              <a:buNone/>
              <a:defRPr sz="3200" b="1" baseline="0"/>
            </a:lvl1pPr>
          </a:lstStyle>
          <a:p>
            <a:pPr lvl="0"/>
            <a:r>
              <a:rPr lang="en-US" dirty="0"/>
              <a:t>Contact Person Information Here</a:t>
            </a:r>
          </a:p>
        </p:txBody>
      </p:sp>
      <p:sp>
        <p:nvSpPr>
          <p:cNvPr id="3" name="Text Placeholder 2"/>
          <p:cNvSpPr>
            <a:spLocks noGrp="1"/>
          </p:cNvSpPr>
          <p:nvPr>
            <p:ph type="body" sz="quarter" idx="11" hasCustomPrompt="1"/>
          </p:nvPr>
        </p:nvSpPr>
        <p:spPr>
          <a:xfrm>
            <a:off x="611911" y="1905000"/>
            <a:ext cx="2887193" cy="473609"/>
          </a:xfrm>
          <a:prstGeom prst="rect">
            <a:avLst/>
          </a:prstGeom>
        </p:spPr>
        <p:txBody>
          <a:bodyPr/>
          <a:lstStyle>
            <a:lvl1pPr marL="0" indent="0">
              <a:buNone/>
              <a:defRPr sz="2400" b="1" i="1" baseline="0">
                <a:solidFill>
                  <a:schemeClr val="tx1"/>
                </a:solidFill>
              </a:defRPr>
            </a:lvl1pPr>
          </a:lstStyle>
          <a:p>
            <a:pPr lvl="0"/>
            <a:r>
              <a:rPr lang="en-US" dirty="0"/>
              <a:t>Contact Us:</a:t>
            </a:r>
          </a:p>
        </p:txBody>
      </p:sp>
      <p:sp>
        <p:nvSpPr>
          <p:cNvPr id="5" name="Text Placeholder 4"/>
          <p:cNvSpPr>
            <a:spLocks noGrp="1"/>
          </p:cNvSpPr>
          <p:nvPr>
            <p:ph type="body" sz="quarter" idx="12" hasCustomPrompt="1"/>
          </p:nvPr>
        </p:nvSpPr>
        <p:spPr>
          <a:xfrm>
            <a:off x="611911" y="2406183"/>
            <a:ext cx="3132137" cy="768350"/>
          </a:xfrm>
          <a:prstGeom prst="rect">
            <a:avLst/>
          </a:prstGeom>
        </p:spPr>
        <p:txBody>
          <a:bodyPr/>
          <a:lstStyle>
            <a:lvl1pPr marL="0" indent="0">
              <a:buNone/>
              <a:defRPr sz="2400" baseline="0">
                <a:solidFill>
                  <a:srgbClr val="503278"/>
                </a:solidFill>
              </a:defRPr>
            </a:lvl1pPr>
          </a:lstStyle>
          <a:p>
            <a:pPr lvl="0"/>
            <a:r>
              <a:rPr lang="en-US" dirty="0"/>
              <a:t>Email Address(</a:t>
            </a:r>
            <a:r>
              <a:rPr lang="en-US" dirty="0" err="1"/>
              <a:t>es</a:t>
            </a:r>
            <a:r>
              <a:rPr lang="en-US" dirty="0"/>
              <a:t>)</a:t>
            </a:r>
          </a:p>
        </p:txBody>
      </p:sp>
    </p:spTree>
    <p:extLst>
      <p:ext uri="{BB962C8B-B14F-4D97-AF65-F5344CB8AC3E}">
        <p14:creationId xmlns:p14="http://schemas.microsoft.com/office/powerpoint/2010/main" val="3746190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773192"/>
            <a:ext cx="10515600" cy="1052434"/>
          </a:xfrm>
        </p:spPr>
        <p:txBody>
          <a:bodyPr/>
          <a:lstStyle>
            <a:lvl1pPr>
              <a:defRPr b="0">
                <a:solidFill>
                  <a:srgbClr val="503278"/>
                </a:solidFill>
                <a:latin typeface="+mj-lt"/>
              </a:defRPr>
            </a:lvl1pPr>
          </a:lstStyle>
          <a:p>
            <a:r>
              <a:rPr lang="en-US" b="1" dirty="0">
                <a:solidFill>
                  <a:srgbClr val="503278"/>
                </a:solidFill>
                <a:latin typeface="Arial" panose="020B0604020202020204" pitchFamily="34" charset="0"/>
                <a:cs typeface="Arial" panose="020B0604020202020204" pitchFamily="34" charset="0"/>
              </a:rPr>
              <a:t>Put Text Here</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lvl1pPr>
              <a:defRPr sz="2200">
                <a:solidFill>
                  <a:schemeClr val="tx1"/>
                </a:solidFill>
                <a:latin typeface="+mn-lt"/>
                <a:cs typeface="Arial" panose="020B0604020202020204" pitchFamily="34" charset="0"/>
              </a:defRPr>
            </a:lvl1pPr>
            <a:lvl2pPr>
              <a:defRPr sz="2200">
                <a:solidFill>
                  <a:schemeClr val="tx1"/>
                </a:solidFill>
                <a:latin typeface="+mn-lt"/>
                <a:cs typeface="Arial" panose="020B0604020202020204" pitchFamily="34" charset="0"/>
              </a:defRPr>
            </a:lvl2pPr>
            <a:lvl3pPr>
              <a:defRPr sz="2200">
                <a:solidFill>
                  <a:schemeClr val="tx1"/>
                </a:solidFill>
                <a:latin typeface="+mn-lt"/>
                <a:cs typeface="Arial" panose="020B0604020202020204" pitchFamily="34" charset="0"/>
              </a:defRPr>
            </a:lvl3pPr>
            <a:lvl4pPr>
              <a:defRPr sz="2200">
                <a:solidFill>
                  <a:schemeClr val="tx1"/>
                </a:solidFill>
                <a:latin typeface="+mn-lt"/>
                <a:cs typeface="Arial" panose="020B0604020202020204" pitchFamily="34" charset="0"/>
              </a:defRPr>
            </a:lvl4pPr>
            <a:lvl5pPr>
              <a:defRPr sz="2200">
                <a:solidFill>
                  <a:schemeClr val="tx1"/>
                </a:solidFill>
                <a:latin typeface="+mn-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8" name="Rectangle 7"/>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9" name="Picture 8"/>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6"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a:t>Put Date Here</a:t>
            </a:r>
          </a:p>
        </p:txBody>
      </p:sp>
      <p:sp>
        <p:nvSpPr>
          <p:cNvPr id="4" name="TextBox 3"/>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t>‹#›</a:t>
            </a:fld>
            <a:endParaRPr lang="en-US" sz="1600" dirty="0">
              <a:solidFill>
                <a:schemeClr val="bg1"/>
              </a:solidFill>
            </a:endParaRPr>
          </a:p>
        </p:txBody>
      </p:sp>
    </p:spTree>
    <p:extLst>
      <p:ext uri="{BB962C8B-B14F-4D97-AF65-F5344CB8AC3E}">
        <p14:creationId xmlns:p14="http://schemas.microsoft.com/office/powerpoint/2010/main" val="78342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709738"/>
            <a:ext cx="10515600" cy="2852737"/>
          </a:xfrm>
        </p:spPr>
        <p:txBody>
          <a:bodyPr anchor="b"/>
          <a:lstStyle>
            <a:lvl1pPr>
              <a:defRPr sz="6000" b="0">
                <a:solidFill>
                  <a:srgbClr val="503278"/>
                </a:solidFill>
                <a:latin typeface="+mj-lt"/>
              </a:defRPr>
            </a:lvl1pPr>
          </a:lstStyle>
          <a:p>
            <a:r>
              <a:rPr lang="en-US" b="1" dirty="0">
                <a:solidFill>
                  <a:srgbClr val="503278"/>
                </a:solidFill>
                <a:latin typeface="Arial" panose="020B0604020202020204" pitchFamily="34" charset="0"/>
                <a:cs typeface="Arial" panose="020B0604020202020204" pitchFamily="34" charset="0"/>
              </a:rPr>
              <a:t>Put Text Here</a:t>
            </a:r>
            <a:endParaRPr lang="en-US" dirty="0"/>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200">
                <a:solidFill>
                  <a:schemeClr val="bg1">
                    <a:lumMod val="50000"/>
                  </a:schemeClr>
                </a:solidFill>
                <a:latin typeface="+mn-lt"/>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Footer Placeholder 4"/>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a:t>Put Date Here</a:t>
            </a:r>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t>‹#›</a:t>
            </a:fld>
            <a:endParaRPr lang="en-US" sz="1600" dirty="0">
              <a:solidFill>
                <a:schemeClr val="bg1"/>
              </a:solidFill>
            </a:endParaRPr>
          </a:p>
        </p:txBody>
      </p:sp>
    </p:spTree>
    <p:extLst>
      <p:ext uri="{BB962C8B-B14F-4D97-AF65-F5344CB8AC3E}">
        <p14:creationId xmlns:p14="http://schemas.microsoft.com/office/powerpoint/2010/main" val="55708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656860"/>
            <a:ext cx="10515600" cy="1168765"/>
          </a:xfrm>
        </p:spPr>
        <p:txBody>
          <a:bodyPr/>
          <a:lstStyle>
            <a:lvl1pPr>
              <a:defRPr b="0">
                <a:solidFill>
                  <a:srgbClr val="503278"/>
                </a:solidFill>
                <a:latin typeface="+mj-lt"/>
              </a:defRPr>
            </a:lvl1pPr>
          </a:lstStyle>
          <a:p>
            <a:r>
              <a:rPr lang="en-US" b="1" dirty="0">
                <a:solidFill>
                  <a:srgbClr val="503278"/>
                </a:solidFill>
                <a:latin typeface="Arial" panose="020B0604020202020204" pitchFamily="34" charset="0"/>
                <a:cs typeface="Arial" panose="020B0604020202020204" pitchFamily="34" charset="0"/>
              </a:rPr>
              <a:t>Put Text Here</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lvl1pPr>
              <a:defRPr sz="2200">
                <a:solidFill>
                  <a:schemeClr val="tx1"/>
                </a:solidFill>
                <a:latin typeface="+mn-lt"/>
                <a:cs typeface="Arial" panose="020B0604020202020204" pitchFamily="34" charset="0"/>
              </a:defRPr>
            </a:lvl1pPr>
            <a:lvl2pPr>
              <a:defRPr sz="2200">
                <a:solidFill>
                  <a:schemeClr val="tx1"/>
                </a:solidFill>
                <a:latin typeface="+mn-lt"/>
                <a:cs typeface="Arial" panose="020B0604020202020204" pitchFamily="34" charset="0"/>
              </a:defRPr>
            </a:lvl2pPr>
            <a:lvl3pPr>
              <a:defRPr sz="2200">
                <a:solidFill>
                  <a:schemeClr val="tx1"/>
                </a:solidFill>
                <a:latin typeface="+mn-lt"/>
                <a:cs typeface="Arial" panose="020B0604020202020204" pitchFamily="34" charset="0"/>
              </a:defRPr>
            </a:lvl3pPr>
            <a:lvl4pPr>
              <a:defRPr sz="2200">
                <a:solidFill>
                  <a:schemeClr val="tx1"/>
                </a:solidFill>
                <a:latin typeface="+mn-lt"/>
                <a:cs typeface="Arial" panose="020B0604020202020204" pitchFamily="34" charset="0"/>
              </a:defRPr>
            </a:lvl4pPr>
            <a:lvl5pPr>
              <a:defRPr sz="2200">
                <a:solidFill>
                  <a:schemeClr val="tx1"/>
                </a:solidFill>
                <a:latin typeface="+mn-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lvl1pPr>
              <a:defRPr sz="2200">
                <a:solidFill>
                  <a:schemeClr val="tx1"/>
                </a:solidFill>
                <a:latin typeface="Arial" panose="020B0604020202020204" pitchFamily="34" charset="0"/>
                <a:cs typeface="Arial" panose="020B0604020202020204" pitchFamily="34" charset="0"/>
              </a:defRPr>
            </a:lvl1pPr>
            <a:lvl2pPr>
              <a:defRPr sz="2200">
                <a:solidFill>
                  <a:schemeClr val="tx1"/>
                </a:solidFill>
                <a:latin typeface="Arial" panose="020B0604020202020204" pitchFamily="34" charset="0"/>
                <a:cs typeface="Arial" panose="020B0604020202020204" pitchFamily="34" charset="0"/>
              </a:defRPr>
            </a:lvl2pPr>
            <a:lvl3pPr>
              <a:defRPr sz="2200">
                <a:solidFill>
                  <a:schemeClr val="tx1"/>
                </a:solidFill>
                <a:latin typeface="Arial" panose="020B0604020202020204" pitchFamily="34" charset="0"/>
                <a:cs typeface="Arial" panose="020B0604020202020204" pitchFamily="34" charset="0"/>
              </a:defRPr>
            </a:lvl3pPr>
            <a:lvl4pPr>
              <a:defRPr sz="2200">
                <a:solidFill>
                  <a:schemeClr val="tx1"/>
                </a:solidFill>
                <a:latin typeface="Arial" panose="020B0604020202020204" pitchFamily="34" charset="0"/>
                <a:cs typeface="Arial" panose="020B0604020202020204" pitchFamily="34" charset="0"/>
              </a:defRPr>
            </a:lvl4pPr>
            <a:lvl5pPr>
              <a:defRPr sz="220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a:t>Put Date Here</a:t>
            </a:r>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t>‹#›</a:t>
            </a:fld>
            <a:endParaRPr lang="en-US" sz="1600" dirty="0">
              <a:solidFill>
                <a:schemeClr val="bg1"/>
              </a:solidFill>
            </a:endParaRPr>
          </a:p>
        </p:txBody>
      </p:sp>
    </p:spTree>
    <p:extLst>
      <p:ext uri="{BB962C8B-B14F-4D97-AF65-F5344CB8AC3E}">
        <p14:creationId xmlns:p14="http://schemas.microsoft.com/office/powerpoint/2010/main" val="568962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585817"/>
            <a:ext cx="10515600" cy="1004539"/>
          </a:xfrm>
        </p:spPr>
        <p:txBody>
          <a:bodyPr/>
          <a:lstStyle>
            <a:lvl1pPr>
              <a:defRPr b="0">
                <a:solidFill>
                  <a:srgbClr val="503278"/>
                </a:solidFill>
                <a:latin typeface="+mj-lt"/>
              </a:defRPr>
            </a:lvl1pPr>
          </a:lstStyle>
          <a:p>
            <a:r>
              <a:rPr lang="en-US" b="1" dirty="0">
                <a:solidFill>
                  <a:srgbClr val="503278"/>
                </a:solidFill>
                <a:latin typeface="Arial" panose="020B0604020202020204" pitchFamily="34" charset="0"/>
                <a:cs typeface="Arial" panose="020B0604020202020204" pitchFamily="34" charset="0"/>
              </a:rPr>
              <a:t>Put Text Here</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200" b="1">
                <a:solidFill>
                  <a:schemeClr val="tx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lvl1pPr>
              <a:defRPr sz="2200">
                <a:solidFill>
                  <a:schemeClr val="tx1"/>
                </a:solidFill>
                <a:latin typeface="Arial" panose="020B0604020202020204" pitchFamily="34" charset="0"/>
                <a:cs typeface="Arial" panose="020B0604020202020204" pitchFamily="34" charset="0"/>
              </a:defRPr>
            </a:lvl1pPr>
            <a:lvl2pPr>
              <a:defRPr sz="2200">
                <a:solidFill>
                  <a:schemeClr val="tx1"/>
                </a:solidFill>
                <a:latin typeface="Arial" panose="020B0604020202020204" pitchFamily="34" charset="0"/>
                <a:cs typeface="Arial" panose="020B0604020202020204" pitchFamily="34" charset="0"/>
              </a:defRPr>
            </a:lvl2pPr>
            <a:lvl3pPr>
              <a:defRPr sz="2200">
                <a:solidFill>
                  <a:schemeClr val="tx1"/>
                </a:solidFill>
                <a:latin typeface="Arial" panose="020B0604020202020204" pitchFamily="34" charset="0"/>
                <a:cs typeface="Arial" panose="020B0604020202020204" pitchFamily="34" charset="0"/>
              </a:defRPr>
            </a:lvl3pPr>
            <a:lvl4pPr>
              <a:defRPr sz="2200">
                <a:solidFill>
                  <a:schemeClr val="tx1"/>
                </a:solidFill>
                <a:latin typeface="Arial" panose="020B0604020202020204" pitchFamily="34" charset="0"/>
                <a:cs typeface="Arial" panose="020B0604020202020204" pitchFamily="34" charset="0"/>
              </a:defRPr>
            </a:lvl4pPr>
            <a:lvl5pPr>
              <a:defRPr sz="220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200" b="1">
                <a:solidFill>
                  <a:schemeClr val="tx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lvl1pPr>
              <a:defRPr sz="2200">
                <a:solidFill>
                  <a:schemeClr val="tx1"/>
                </a:solidFill>
                <a:latin typeface="Arial" panose="020B0604020202020204" pitchFamily="34" charset="0"/>
                <a:cs typeface="Arial" panose="020B0604020202020204" pitchFamily="34" charset="0"/>
              </a:defRPr>
            </a:lvl1pPr>
            <a:lvl2pPr>
              <a:defRPr sz="2200">
                <a:solidFill>
                  <a:schemeClr val="tx1"/>
                </a:solidFill>
                <a:latin typeface="Arial" panose="020B0604020202020204" pitchFamily="34" charset="0"/>
                <a:cs typeface="Arial" panose="020B0604020202020204" pitchFamily="34" charset="0"/>
              </a:defRPr>
            </a:lvl2pPr>
            <a:lvl3pPr>
              <a:defRPr sz="2200">
                <a:solidFill>
                  <a:schemeClr val="tx1"/>
                </a:solidFill>
                <a:latin typeface="Arial" panose="020B0604020202020204" pitchFamily="34" charset="0"/>
                <a:cs typeface="Arial" panose="020B0604020202020204" pitchFamily="34" charset="0"/>
              </a:defRPr>
            </a:lvl3pPr>
            <a:lvl4pPr>
              <a:defRPr sz="2200">
                <a:solidFill>
                  <a:schemeClr val="tx1"/>
                </a:solidFill>
                <a:latin typeface="Arial" panose="020B0604020202020204" pitchFamily="34" charset="0"/>
                <a:cs typeface="Arial" panose="020B0604020202020204" pitchFamily="34" charset="0"/>
              </a:defRPr>
            </a:lvl4pPr>
            <a:lvl5pPr>
              <a:defRPr sz="2200">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p:txBody>
          <a:bodyPr/>
          <a:lstStyle/>
          <a:p>
            <a:endParaRPr lang="en-US"/>
          </a:p>
        </p:txBody>
      </p:sp>
      <p:sp>
        <p:nvSpPr>
          <p:cNvPr id="10" name="Rectangle 9"/>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11" name="Rectangle 10"/>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2" name="Picture 11"/>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13"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a:t>Put Date Here</a:t>
            </a:r>
          </a:p>
        </p:txBody>
      </p:sp>
      <p:sp>
        <p:nvSpPr>
          <p:cNvPr id="15" name="TextBox 14"/>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t>‹#›</a:t>
            </a:fld>
            <a:endParaRPr lang="en-US" sz="1600" dirty="0">
              <a:solidFill>
                <a:schemeClr val="bg1"/>
              </a:solidFill>
            </a:endParaRPr>
          </a:p>
        </p:txBody>
      </p:sp>
    </p:spTree>
    <p:extLst>
      <p:ext uri="{BB962C8B-B14F-4D97-AF65-F5344CB8AC3E}">
        <p14:creationId xmlns:p14="http://schemas.microsoft.com/office/powerpoint/2010/main" val="2842129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0">
                <a:solidFill>
                  <a:srgbClr val="503278"/>
                </a:solidFill>
                <a:latin typeface="+mj-lt"/>
              </a:defRPr>
            </a:lvl1pPr>
          </a:lstStyle>
          <a:p>
            <a:r>
              <a:rPr lang="en-US" b="1" dirty="0">
                <a:solidFill>
                  <a:srgbClr val="503278"/>
                </a:solidFill>
                <a:latin typeface="Arial" panose="020B0604020202020204" pitchFamily="34" charset="0"/>
                <a:cs typeface="Arial" panose="020B0604020202020204" pitchFamily="34" charset="0"/>
              </a:rPr>
              <a:t>Put Text Here</a:t>
            </a:r>
            <a:endParaRPr lang="en-US" dirty="0"/>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7" name="Rectangle 6"/>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8" name="Picture 7"/>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9"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a:t>Put Date Here</a:t>
            </a:r>
          </a:p>
        </p:txBody>
      </p:sp>
      <p:sp>
        <p:nvSpPr>
          <p:cNvPr id="11" name="TextBox 10"/>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t>‹#›</a:t>
            </a:fld>
            <a:endParaRPr lang="en-US" sz="1600" dirty="0">
              <a:solidFill>
                <a:schemeClr val="bg1"/>
              </a:solidFill>
            </a:endParaRPr>
          </a:p>
        </p:txBody>
      </p:sp>
    </p:spTree>
    <p:extLst>
      <p:ext uri="{BB962C8B-B14F-4D97-AF65-F5344CB8AC3E}">
        <p14:creationId xmlns:p14="http://schemas.microsoft.com/office/powerpoint/2010/main" val="311542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5" name="Rectangle 4"/>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6" name="Rectangle 5"/>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7" name="Picture 6"/>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8"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a:t>Put Date Here</a:t>
            </a:r>
          </a:p>
        </p:txBody>
      </p:sp>
      <p:sp>
        <p:nvSpPr>
          <p:cNvPr id="10" name="TextBox 9"/>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t>‹#›</a:t>
            </a:fld>
            <a:endParaRPr lang="en-US" sz="1600" dirty="0">
              <a:solidFill>
                <a:schemeClr val="bg1"/>
              </a:solidFill>
            </a:endParaRPr>
          </a:p>
        </p:txBody>
      </p:sp>
    </p:spTree>
    <p:extLst>
      <p:ext uri="{BB962C8B-B14F-4D97-AF65-F5344CB8AC3E}">
        <p14:creationId xmlns:p14="http://schemas.microsoft.com/office/powerpoint/2010/main" val="94455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816864"/>
            <a:ext cx="3932237" cy="1240535"/>
          </a:xfrm>
        </p:spPr>
        <p:txBody>
          <a:bodyPr anchor="b"/>
          <a:lstStyle>
            <a:lvl1pPr>
              <a:defRPr sz="3200">
                <a:solidFill>
                  <a:srgbClr val="503278"/>
                </a:solidFill>
                <a:latin typeface="+mj-lt"/>
                <a:cs typeface="Arial" panose="020B0604020202020204" pitchFamily="34" charset="0"/>
              </a:defRPr>
            </a:lvl1pPr>
          </a:lstStyle>
          <a:p>
            <a:r>
              <a:rPr lang="en-US" b="1" dirty="0">
                <a:solidFill>
                  <a:srgbClr val="503278"/>
                </a:solidFill>
                <a:latin typeface="Arial" panose="020B0604020202020204" pitchFamily="34" charset="0"/>
                <a:cs typeface="Arial" panose="020B0604020202020204" pitchFamily="34" charset="0"/>
              </a:rPr>
              <a:t>Put Text Here</a:t>
            </a:r>
            <a:endParaRPr lang="en-US" dirty="0"/>
          </a:p>
        </p:txBody>
      </p:sp>
      <p:sp>
        <p:nvSpPr>
          <p:cNvPr id="3" name="Content Placeholder 2"/>
          <p:cNvSpPr>
            <a:spLocks noGrp="1"/>
          </p:cNvSpPr>
          <p:nvPr>
            <p:ph idx="1"/>
          </p:nvPr>
        </p:nvSpPr>
        <p:spPr>
          <a:xfrm>
            <a:off x="5183188" y="816865"/>
            <a:ext cx="6172200" cy="5044186"/>
          </a:xfrm>
          <a:prstGeom prst="rect">
            <a:avLst/>
          </a:prstGeom>
        </p:spPr>
        <p:txBody>
          <a:bodyPr/>
          <a:lstStyle>
            <a:lvl1pPr>
              <a:defRPr sz="2200">
                <a:solidFill>
                  <a:schemeClr val="tx1"/>
                </a:solidFill>
                <a:latin typeface="+mn-lt"/>
                <a:cs typeface="Arial" panose="020B0604020202020204" pitchFamily="34" charset="0"/>
              </a:defRPr>
            </a:lvl1pPr>
            <a:lvl2pPr>
              <a:defRPr sz="2200">
                <a:solidFill>
                  <a:schemeClr val="tx1"/>
                </a:solidFill>
                <a:latin typeface="+mn-lt"/>
                <a:cs typeface="Arial" panose="020B0604020202020204" pitchFamily="34" charset="0"/>
              </a:defRPr>
            </a:lvl2pPr>
            <a:lvl3pPr>
              <a:defRPr sz="2200">
                <a:solidFill>
                  <a:schemeClr val="tx1"/>
                </a:solidFill>
                <a:latin typeface="+mn-lt"/>
                <a:cs typeface="Arial" panose="020B0604020202020204" pitchFamily="34" charset="0"/>
              </a:defRPr>
            </a:lvl3pPr>
            <a:lvl4pPr>
              <a:defRPr sz="2200">
                <a:solidFill>
                  <a:schemeClr val="tx1"/>
                </a:solidFill>
                <a:latin typeface="+mn-lt"/>
                <a:cs typeface="Arial" panose="020B0604020202020204" pitchFamily="34" charset="0"/>
              </a:defRPr>
            </a:lvl4pPr>
            <a:lvl5pPr>
              <a:defRPr sz="2200">
                <a:solidFill>
                  <a:schemeClr val="tx1"/>
                </a:solidFill>
                <a:latin typeface="+mn-lt"/>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a:t>Put Date Here</a:t>
            </a:r>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t>‹#›</a:t>
            </a:fld>
            <a:endParaRPr lang="en-US" sz="1600" dirty="0">
              <a:solidFill>
                <a:schemeClr val="bg1"/>
              </a:solidFill>
            </a:endParaRPr>
          </a:p>
        </p:txBody>
      </p:sp>
    </p:spTree>
    <p:extLst>
      <p:ext uri="{BB962C8B-B14F-4D97-AF65-F5344CB8AC3E}">
        <p14:creationId xmlns:p14="http://schemas.microsoft.com/office/powerpoint/2010/main" val="2784861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701836"/>
            <a:ext cx="3932237" cy="1355563"/>
          </a:xfrm>
        </p:spPr>
        <p:txBody>
          <a:bodyPr anchor="b">
            <a:normAutofit/>
          </a:bodyPr>
          <a:lstStyle>
            <a:lvl1pPr>
              <a:defRPr sz="3200">
                <a:solidFill>
                  <a:srgbClr val="503278"/>
                </a:solidFill>
                <a:latin typeface="+mj-lt"/>
                <a:cs typeface="Arial" panose="020B06040202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701837"/>
            <a:ext cx="6172200" cy="515921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2200">
                <a:solidFill>
                  <a:schemeClr val="tx1"/>
                </a:solidFill>
                <a:latin typeface="+mn-lt"/>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a:t>Put Date Here</a:t>
            </a:r>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t>‹#›</a:t>
            </a:fld>
            <a:endParaRPr lang="en-US" sz="1600" dirty="0">
              <a:solidFill>
                <a:schemeClr val="bg1"/>
              </a:solidFill>
            </a:endParaRPr>
          </a:p>
        </p:txBody>
      </p:sp>
    </p:spTree>
    <p:extLst>
      <p:ext uri="{BB962C8B-B14F-4D97-AF65-F5344CB8AC3E}">
        <p14:creationId xmlns:p14="http://schemas.microsoft.com/office/powerpoint/2010/main" val="305077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25757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DE7F7-9603-44BC-AE8B-EA10FDB3B77A}" type="datetimeFigureOut">
              <a:rPr lang="en-US" smtClean="0"/>
              <a:t>9/21/2017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229FA-BA79-4B40-91A2-65580036BAE7}" type="slidenum">
              <a:rPr lang="en-US" smtClean="0"/>
              <a:t>‹#›</a:t>
            </a:fld>
            <a:endParaRPr lang="en-US"/>
          </a:p>
        </p:txBody>
      </p:sp>
    </p:spTree>
    <p:extLst>
      <p:ext uri="{BB962C8B-B14F-4D97-AF65-F5344CB8AC3E}">
        <p14:creationId xmlns:p14="http://schemas.microsoft.com/office/powerpoint/2010/main" val="2324631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nppes.cms.hhs.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medny.org/info/providerenrollment/"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apps.health.ny.gov/pubdoh/health_care/medicaid/program/medicaid_health_homes/emailHealthHome.ac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health.ny.gov/health_care/medicaid/program/medicaid_health_homes/mapp/index.htm" TargetMode="External"/><Relationship Id="rId2" Type="http://schemas.openxmlformats.org/officeDocument/2006/relationships/hyperlink" Target="mailto:mapp-customercarecenter@cma.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9314043" y="5881984"/>
            <a:ext cx="2292059" cy="419100"/>
          </a:xfrm>
        </p:spPr>
        <p:txBody>
          <a:bodyPr/>
          <a:lstStyle/>
          <a:p>
            <a:r>
              <a:rPr lang="en-US" dirty="0"/>
              <a:t>September 21, 2017</a:t>
            </a:r>
          </a:p>
        </p:txBody>
      </p:sp>
      <p:sp>
        <p:nvSpPr>
          <p:cNvPr id="3" name="Text Placeholder 2"/>
          <p:cNvSpPr>
            <a:spLocks noGrp="1"/>
          </p:cNvSpPr>
          <p:nvPr>
            <p:ph type="body" sz="quarter" idx="14"/>
          </p:nvPr>
        </p:nvSpPr>
        <p:spPr>
          <a:xfrm>
            <a:off x="657225" y="1828800"/>
            <a:ext cx="7864476" cy="965200"/>
          </a:xfrm>
        </p:spPr>
        <p:txBody>
          <a:bodyPr/>
          <a:lstStyle/>
          <a:p>
            <a:r>
              <a:rPr lang="en-US" dirty="0"/>
              <a:t>Provider Enrollment for Health Home Care Management Agencies (CMAs)</a:t>
            </a:r>
          </a:p>
        </p:txBody>
      </p:sp>
      <p:sp>
        <p:nvSpPr>
          <p:cNvPr id="4" name="Text Placeholder 3"/>
          <p:cNvSpPr>
            <a:spLocks noGrp="1"/>
          </p:cNvSpPr>
          <p:nvPr>
            <p:ph type="body" sz="quarter" idx="15"/>
          </p:nvPr>
        </p:nvSpPr>
        <p:spPr>
          <a:xfrm>
            <a:off x="657225" y="3136900"/>
            <a:ext cx="4751388" cy="698500"/>
          </a:xfrm>
        </p:spPr>
        <p:txBody>
          <a:bodyPr/>
          <a:lstStyle/>
          <a:p>
            <a:r>
              <a:rPr lang="en-US" sz="2400" dirty="0"/>
              <a:t>Category of Services (COS) 0265</a:t>
            </a:r>
          </a:p>
          <a:p>
            <a:endParaRPr lang="en-US" dirty="0"/>
          </a:p>
        </p:txBody>
      </p:sp>
    </p:spTree>
    <p:extLst>
      <p:ext uri="{BB962C8B-B14F-4D97-AF65-F5344CB8AC3E}">
        <p14:creationId xmlns:p14="http://schemas.microsoft.com/office/powerpoint/2010/main" val="1435326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for Enrolling CMAs in COS 0265</a:t>
            </a:r>
          </a:p>
        </p:txBody>
      </p:sp>
      <p:sp>
        <p:nvSpPr>
          <p:cNvPr id="3" name="Content Placeholder 2"/>
          <p:cNvSpPr>
            <a:spLocks noGrp="1"/>
          </p:cNvSpPr>
          <p:nvPr>
            <p:ph idx="1"/>
          </p:nvPr>
        </p:nvSpPr>
        <p:spPr/>
        <p:txBody>
          <a:bodyPr/>
          <a:lstStyle/>
          <a:p>
            <a:r>
              <a:rPr lang="en-US" dirty="0"/>
              <a:t>Determine whether the CMA currently has a National Provider Identifier or NPI number.  If not, </a:t>
            </a:r>
          </a:p>
          <a:p>
            <a:r>
              <a:rPr lang="en-US" dirty="0"/>
              <a:t>Complete the application for an NPI number found on the National Plan and Provider Enumeration (NPPES) website:</a:t>
            </a:r>
          </a:p>
          <a:p>
            <a:pPr marL="0" indent="0">
              <a:buNone/>
            </a:pPr>
            <a:r>
              <a:rPr lang="en-US" dirty="0"/>
              <a:t>	</a:t>
            </a:r>
            <a:r>
              <a:rPr lang="en-US" dirty="0">
                <a:hlinkClick r:id="rId2"/>
              </a:rPr>
              <a:t>https://nppes.cms.hhs.gov/#/</a:t>
            </a:r>
            <a:endParaRPr lang="en-US" dirty="0"/>
          </a:p>
          <a:p>
            <a:endParaRPr lang="en-US" dirty="0"/>
          </a:p>
          <a:p>
            <a:r>
              <a:rPr lang="en-US" dirty="0"/>
              <a:t>NPI number is a unique 10 digit identification number issued to health care providers in the U.S. by the Centers for Medicare and Medicaid Services (CMS). </a:t>
            </a:r>
          </a:p>
          <a:p>
            <a:r>
              <a:rPr lang="en-US" dirty="0"/>
              <a:t>The NPI number is generally issued in 10 days or less.</a:t>
            </a:r>
          </a:p>
          <a:p>
            <a:r>
              <a:rPr lang="en-US" dirty="0"/>
              <a:t>NPI number is required to complete </a:t>
            </a:r>
            <a:r>
              <a:rPr lang="en-US" dirty="0" err="1"/>
              <a:t>eMedNY</a:t>
            </a:r>
            <a:r>
              <a:rPr lang="en-US" dirty="0"/>
              <a:t> application for new MMIS #.</a:t>
            </a:r>
          </a:p>
          <a:p>
            <a:endParaRPr lang="en-US" dirty="0"/>
          </a:p>
        </p:txBody>
      </p:sp>
    </p:spTree>
    <p:extLst>
      <p:ext uri="{BB962C8B-B14F-4D97-AF65-F5344CB8AC3E}">
        <p14:creationId xmlns:p14="http://schemas.microsoft.com/office/powerpoint/2010/main" val="3350201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Enrolling in </a:t>
            </a:r>
            <a:r>
              <a:rPr lang="en-US" dirty="0" err="1"/>
              <a:t>eMedNY</a:t>
            </a:r>
            <a:endParaRPr lang="en-US" dirty="0"/>
          </a:p>
        </p:txBody>
      </p:sp>
      <p:sp>
        <p:nvSpPr>
          <p:cNvPr id="3" name="Content Placeholder 2"/>
          <p:cNvSpPr>
            <a:spLocks noGrp="1"/>
          </p:cNvSpPr>
          <p:nvPr>
            <p:ph idx="1"/>
          </p:nvPr>
        </p:nvSpPr>
        <p:spPr/>
        <p:txBody>
          <a:bodyPr/>
          <a:lstStyle/>
          <a:p>
            <a:r>
              <a:rPr lang="en-US" dirty="0"/>
              <a:t>Once an email from CMS is received with the NPI number, visit the </a:t>
            </a:r>
            <a:r>
              <a:rPr lang="en-US" dirty="0" err="1"/>
              <a:t>eMedNY</a:t>
            </a:r>
            <a:r>
              <a:rPr lang="en-US" dirty="0"/>
              <a:t> website at the following link:   </a:t>
            </a:r>
            <a:r>
              <a:rPr lang="en-US" dirty="0">
                <a:hlinkClick r:id="rId2"/>
              </a:rPr>
              <a:t>https://www.emedny.org/info/providerenrollment/</a:t>
            </a:r>
            <a:endParaRPr lang="en-US" dirty="0"/>
          </a:p>
          <a:p>
            <a:endParaRPr lang="en-US" dirty="0"/>
          </a:p>
        </p:txBody>
      </p:sp>
      <p:pic>
        <p:nvPicPr>
          <p:cNvPr id="5" name="Picture 4">
            <a:extLst>
              <a:ext uri="{FF2B5EF4-FFF2-40B4-BE49-F238E27FC236}">
                <a16:creationId xmlns:a16="http://schemas.microsoft.com/office/drawing/2014/main" id="{06C6D170-83E4-4DB0-83FC-AAAE1BE91DF9}"/>
              </a:ext>
            </a:extLst>
          </p:cNvPr>
          <p:cNvPicPr>
            <a:picLocks noChangeAspect="1"/>
          </p:cNvPicPr>
          <p:nvPr/>
        </p:nvPicPr>
        <p:blipFill>
          <a:blip r:embed="rId3"/>
          <a:stretch>
            <a:fillRect/>
          </a:stretch>
        </p:blipFill>
        <p:spPr>
          <a:xfrm>
            <a:off x="1993901" y="4347211"/>
            <a:ext cx="3467600" cy="667980"/>
          </a:xfrm>
          <a:prstGeom prst="rect">
            <a:avLst/>
          </a:prstGeom>
          <a:noFill/>
          <a:ln>
            <a:solidFill>
              <a:srgbClr val="FF0000"/>
            </a:solidFill>
          </a:ln>
        </p:spPr>
      </p:pic>
      <p:pic>
        <p:nvPicPr>
          <p:cNvPr id="6" name="Picture 5">
            <a:extLst>
              <a:ext uri="{FF2B5EF4-FFF2-40B4-BE49-F238E27FC236}">
                <a16:creationId xmlns:a16="http://schemas.microsoft.com/office/drawing/2014/main" id="{E435F8DE-A127-45F6-A6F1-9D5BBB79C3B0}"/>
              </a:ext>
            </a:extLst>
          </p:cNvPr>
          <p:cNvPicPr>
            <a:picLocks noChangeAspect="1"/>
          </p:cNvPicPr>
          <p:nvPr/>
        </p:nvPicPr>
        <p:blipFill>
          <a:blip r:embed="rId4"/>
          <a:stretch>
            <a:fillRect/>
          </a:stretch>
        </p:blipFill>
        <p:spPr>
          <a:xfrm>
            <a:off x="6035990" y="2875642"/>
            <a:ext cx="3706486" cy="3132049"/>
          </a:xfrm>
          <a:prstGeom prst="rect">
            <a:avLst/>
          </a:prstGeom>
        </p:spPr>
      </p:pic>
      <p:sp>
        <p:nvSpPr>
          <p:cNvPr id="7" name="Rectangle 6">
            <a:extLst>
              <a:ext uri="{FF2B5EF4-FFF2-40B4-BE49-F238E27FC236}">
                <a16:creationId xmlns:a16="http://schemas.microsoft.com/office/drawing/2014/main" id="{9103CE57-33E9-464C-B2FB-3C9ED0F5050E}"/>
              </a:ext>
            </a:extLst>
          </p:cNvPr>
          <p:cNvSpPr/>
          <p:nvPr/>
        </p:nvSpPr>
        <p:spPr>
          <a:xfrm>
            <a:off x="6203774" y="4457700"/>
            <a:ext cx="1263826" cy="34226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6589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eMedNY Application</a:t>
            </a:r>
          </a:p>
        </p:txBody>
      </p:sp>
      <p:sp>
        <p:nvSpPr>
          <p:cNvPr id="7" name="Rectangle 6">
            <a:extLst>
              <a:ext uri="{FF2B5EF4-FFF2-40B4-BE49-F238E27FC236}">
                <a16:creationId xmlns:a16="http://schemas.microsoft.com/office/drawing/2014/main" id="{9103CE57-33E9-464C-B2FB-3C9ED0F5050E}"/>
              </a:ext>
            </a:extLst>
          </p:cNvPr>
          <p:cNvSpPr/>
          <p:nvPr/>
        </p:nvSpPr>
        <p:spPr>
          <a:xfrm>
            <a:off x="5981350" y="4001294"/>
            <a:ext cx="1132514" cy="31064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3">
            <a:extLst>
              <a:ext uri="{FF2B5EF4-FFF2-40B4-BE49-F238E27FC236}">
                <a16:creationId xmlns:a16="http://schemas.microsoft.com/office/drawing/2014/main" id="{BEF7ED1D-B3B4-4C90-8CD6-F544A6ABF034}"/>
              </a:ext>
            </a:extLst>
          </p:cNvPr>
          <p:cNvPicPr>
            <a:picLocks noGrp="1" noChangeAspect="1"/>
          </p:cNvPicPr>
          <p:nvPr>
            <p:ph idx="1"/>
          </p:nvPr>
        </p:nvPicPr>
        <p:blipFill>
          <a:blip r:embed="rId2"/>
          <a:stretch>
            <a:fillRect/>
          </a:stretch>
        </p:blipFill>
        <p:spPr>
          <a:xfrm>
            <a:off x="2259862" y="1571960"/>
            <a:ext cx="7827158" cy="5169314"/>
          </a:xfrm>
          <a:prstGeom prst="rect">
            <a:avLst/>
          </a:prstGeom>
        </p:spPr>
      </p:pic>
    </p:spTree>
    <p:extLst>
      <p:ext uri="{BB962C8B-B14F-4D97-AF65-F5344CB8AC3E}">
        <p14:creationId xmlns:p14="http://schemas.microsoft.com/office/powerpoint/2010/main" val="690534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BD728-A138-435F-96F8-A840C4661F36}"/>
              </a:ext>
            </a:extLst>
          </p:cNvPr>
          <p:cNvSpPr>
            <a:spLocks noGrp="1"/>
          </p:cNvSpPr>
          <p:nvPr>
            <p:ph type="title"/>
          </p:nvPr>
        </p:nvSpPr>
        <p:spPr/>
        <p:txBody>
          <a:bodyPr>
            <a:normAutofit fontScale="90000"/>
          </a:bodyPr>
          <a:lstStyle/>
          <a:p>
            <a:r>
              <a:rPr lang="en-US" dirty="0" err="1"/>
              <a:t>eMedNY</a:t>
            </a:r>
            <a:r>
              <a:rPr lang="en-US" dirty="0"/>
              <a:t> Application: </a:t>
            </a:r>
            <a:r>
              <a:rPr lang="en-US" sz="4000" dirty="0"/>
              <a:t>Additional Requirements</a:t>
            </a:r>
          </a:p>
        </p:txBody>
      </p:sp>
      <p:sp>
        <p:nvSpPr>
          <p:cNvPr id="3" name="Content Placeholder 2">
            <a:extLst>
              <a:ext uri="{FF2B5EF4-FFF2-40B4-BE49-F238E27FC236}">
                <a16:creationId xmlns:a16="http://schemas.microsoft.com/office/drawing/2014/main" id="{5174D6E9-5F71-4D31-ACD7-23F9496EA022}"/>
              </a:ext>
            </a:extLst>
          </p:cNvPr>
          <p:cNvSpPr>
            <a:spLocks noGrp="1"/>
          </p:cNvSpPr>
          <p:nvPr>
            <p:ph idx="1"/>
          </p:nvPr>
        </p:nvSpPr>
        <p:spPr>
          <a:xfrm>
            <a:off x="838200" y="1825625"/>
            <a:ext cx="10515600" cy="4397375"/>
          </a:xfrm>
        </p:spPr>
        <p:txBody>
          <a:bodyPr/>
          <a:lstStyle/>
          <a:p>
            <a:r>
              <a:rPr lang="en-US" dirty="0"/>
              <a:t>Provider Enrollment Application Fee</a:t>
            </a:r>
          </a:p>
          <a:p>
            <a:pPr marL="0" indent="0">
              <a:buNone/>
            </a:pPr>
            <a:endParaRPr lang="en-US" dirty="0"/>
          </a:p>
          <a:p>
            <a:endParaRPr lang="en-US" dirty="0"/>
          </a:p>
          <a:p>
            <a:endParaRPr lang="en-US" dirty="0"/>
          </a:p>
          <a:p>
            <a:r>
              <a:rPr lang="en-US" i="1" dirty="0"/>
              <a:t>Authorization Issued by the Appropriate NYS Agency </a:t>
            </a:r>
            <a:r>
              <a:rPr lang="en-US" dirty="0"/>
              <a:t>(</a:t>
            </a:r>
            <a:r>
              <a:rPr lang="en-US" sz="1800" dirty="0"/>
              <a:t>Part 3 of Instructions</a:t>
            </a:r>
            <a:r>
              <a:rPr lang="en-US" dirty="0"/>
              <a:t>)</a:t>
            </a:r>
          </a:p>
          <a:p>
            <a:pPr lvl="1"/>
            <a:r>
              <a:rPr lang="en-US" sz="1600" dirty="0"/>
              <a:t>Authorization is issued by the DOH Medicaid Health Home Program for CMAs obtaining a COS 0265.</a:t>
            </a:r>
          </a:p>
          <a:p>
            <a:pPr lvl="1"/>
            <a:r>
              <a:rPr lang="en-US" sz="1600" dirty="0"/>
              <a:t>Verification is conducted to assure a contractual relationship exists between the CMA and the lead Medicaid Health Home.  </a:t>
            </a:r>
          </a:p>
          <a:p>
            <a:pPr lvl="1"/>
            <a:r>
              <a:rPr lang="en-US" sz="1600" dirty="0"/>
              <a:t>An Authorization letter will be issued to the CMA with cc to DOH Medicaid Provider Enrollment and the lead Health Home.  </a:t>
            </a:r>
          </a:p>
          <a:p>
            <a:pPr lvl="1"/>
            <a:r>
              <a:rPr lang="en-US" sz="1600" dirty="0"/>
              <a:t>Documentation such as a BAA or letter from the Health Home could be included with the </a:t>
            </a:r>
            <a:r>
              <a:rPr lang="en-US" sz="1600" dirty="0" err="1"/>
              <a:t>eMedNY</a:t>
            </a:r>
            <a:r>
              <a:rPr lang="en-US" sz="1600" dirty="0"/>
              <a:t> application to facilitate verification. </a:t>
            </a:r>
          </a:p>
          <a:p>
            <a:pPr lvl="1"/>
            <a:r>
              <a:rPr lang="en-US" sz="1600" dirty="0" err="1"/>
              <a:t>eMedNY</a:t>
            </a:r>
            <a:r>
              <a:rPr lang="en-US" sz="1600" dirty="0"/>
              <a:t> application process and approval may take up to 90 days.</a:t>
            </a:r>
          </a:p>
          <a:p>
            <a:pPr lvl="1"/>
            <a:endParaRPr lang="en-US" sz="1600" dirty="0"/>
          </a:p>
          <a:p>
            <a:pPr marL="0" indent="0">
              <a:buNone/>
            </a:pPr>
            <a:endParaRPr lang="en-US" sz="1600" dirty="0"/>
          </a:p>
        </p:txBody>
      </p:sp>
      <p:pic>
        <p:nvPicPr>
          <p:cNvPr id="6" name="Picture 5">
            <a:extLst>
              <a:ext uri="{FF2B5EF4-FFF2-40B4-BE49-F238E27FC236}">
                <a16:creationId xmlns:a16="http://schemas.microsoft.com/office/drawing/2014/main" id="{621AD857-200A-4B7D-AEB8-DFCB8903DA6E}"/>
              </a:ext>
            </a:extLst>
          </p:cNvPr>
          <p:cNvPicPr>
            <a:picLocks noChangeAspect="1"/>
          </p:cNvPicPr>
          <p:nvPr/>
        </p:nvPicPr>
        <p:blipFill>
          <a:blip r:embed="rId2"/>
          <a:stretch>
            <a:fillRect/>
          </a:stretch>
        </p:blipFill>
        <p:spPr>
          <a:xfrm>
            <a:off x="1544845" y="2404095"/>
            <a:ext cx="7218155" cy="1080145"/>
          </a:xfrm>
          <a:prstGeom prst="rect">
            <a:avLst/>
          </a:prstGeom>
        </p:spPr>
      </p:pic>
    </p:spTree>
    <p:extLst>
      <p:ext uri="{BB962C8B-B14F-4D97-AF65-F5344CB8AC3E}">
        <p14:creationId xmlns:p14="http://schemas.microsoft.com/office/powerpoint/2010/main" val="1093759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BD728-A138-435F-96F8-A840C4661F36}"/>
              </a:ext>
            </a:extLst>
          </p:cNvPr>
          <p:cNvSpPr>
            <a:spLocks noGrp="1"/>
          </p:cNvSpPr>
          <p:nvPr>
            <p:ph type="title"/>
          </p:nvPr>
        </p:nvSpPr>
        <p:spPr/>
        <p:txBody>
          <a:bodyPr>
            <a:normAutofit fontScale="90000"/>
          </a:bodyPr>
          <a:lstStyle/>
          <a:p>
            <a:r>
              <a:rPr lang="en-US" sz="4000" dirty="0"/>
              <a:t>Next Steps: Updating the Health Commerce System</a:t>
            </a:r>
          </a:p>
        </p:txBody>
      </p:sp>
      <p:sp>
        <p:nvSpPr>
          <p:cNvPr id="3" name="Content Placeholder 2">
            <a:extLst>
              <a:ext uri="{FF2B5EF4-FFF2-40B4-BE49-F238E27FC236}">
                <a16:creationId xmlns:a16="http://schemas.microsoft.com/office/drawing/2014/main" id="{5174D6E9-5F71-4D31-ACD7-23F9496EA022}"/>
              </a:ext>
            </a:extLst>
          </p:cNvPr>
          <p:cNvSpPr>
            <a:spLocks noGrp="1"/>
          </p:cNvSpPr>
          <p:nvPr>
            <p:ph idx="1"/>
          </p:nvPr>
        </p:nvSpPr>
        <p:spPr>
          <a:xfrm>
            <a:off x="838200" y="1607419"/>
            <a:ext cx="10515600" cy="4615581"/>
          </a:xfrm>
        </p:spPr>
        <p:txBody>
          <a:bodyPr/>
          <a:lstStyle/>
          <a:p>
            <a:pPr lvl="1"/>
            <a:endParaRPr lang="en-US" sz="1600" dirty="0"/>
          </a:p>
          <a:p>
            <a:pPr marL="0" indent="0">
              <a:buNone/>
            </a:pPr>
            <a:r>
              <a:rPr lang="en-US" sz="1600" dirty="0"/>
              <a:t>Adding the COS 0265 will likely change your organizations MMIS ID. If so, this update must be carried over to The Health Commerce System (HCS). </a:t>
            </a:r>
          </a:p>
          <a:p>
            <a:r>
              <a:rPr lang="en-US" sz="1600" dirty="0"/>
              <a:t>Once you have your new MMIS ID approved through </a:t>
            </a:r>
            <a:r>
              <a:rPr lang="en-US" sz="1600" dirty="0" err="1"/>
              <a:t>eMedNY</a:t>
            </a:r>
            <a:r>
              <a:rPr lang="en-US" sz="1600" dirty="0"/>
              <a:t>, you must contact the Health Home team to let us know. </a:t>
            </a:r>
          </a:p>
          <a:p>
            <a:r>
              <a:rPr lang="en-US" sz="1600" dirty="0"/>
              <a:t>For Health Commerce System (HCS) MMIS ID updates, contact the Health Home Team email webform at the following link: </a:t>
            </a:r>
            <a:r>
              <a:rPr lang="en-US" sz="1600" dirty="0">
                <a:hlinkClick r:id="rId2"/>
              </a:rPr>
              <a:t>https://apps.health.ny.gov/pubdoh/health_care/medicaid/program/medicaid_health_homes/emailHealthHome.action</a:t>
            </a:r>
            <a:r>
              <a:rPr lang="en-US" sz="1600" dirty="0"/>
              <a:t> </a:t>
            </a:r>
          </a:p>
          <a:p>
            <a:r>
              <a:rPr lang="en-US" sz="1600" dirty="0"/>
              <a:t>Select “Health Commerce Accounts for Health Homes” from the drop down box.</a:t>
            </a:r>
          </a:p>
          <a:p>
            <a:r>
              <a:rPr lang="en-US" sz="1600" dirty="0"/>
              <a:t>Please allow 5 business days for this change to reflect in the HCS system. </a:t>
            </a:r>
          </a:p>
        </p:txBody>
      </p:sp>
    </p:spTree>
    <p:extLst>
      <p:ext uri="{BB962C8B-B14F-4D97-AF65-F5344CB8AC3E}">
        <p14:creationId xmlns:p14="http://schemas.microsoft.com/office/powerpoint/2010/main" val="197154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BD728-A138-435F-96F8-A840C4661F36}"/>
              </a:ext>
            </a:extLst>
          </p:cNvPr>
          <p:cNvSpPr>
            <a:spLocks noGrp="1"/>
          </p:cNvSpPr>
          <p:nvPr>
            <p:ph type="title"/>
          </p:nvPr>
        </p:nvSpPr>
        <p:spPr/>
        <p:txBody>
          <a:bodyPr>
            <a:normAutofit/>
          </a:bodyPr>
          <a:lstStyle/>
          <a:p>
            <a:r>
              <a:rPr lang="en-US" sz="4000" dirty="0"/>
              <a:t>Next Steps: Updating MAPP HHTS</a:t>
            </a:r>
          </a:p>
        </p:txBody>
      </p:sp>
      <p:sp>
        <p:nvSpPr>
          <p:cNvPr id="3" name="Content Placeholder 2">
            <a:extLst>
              <a:ext uri="{FF2B5EF4-FFF2-40B4-BE49-F238E27FC236}">
                <a16:creationId xmlns:a16="http://schemas.microsoft.com/office/drawing/2014/main" id="{5174D6E9-5F71-4D31-ACD7-23F9496EA022}"/>
              </a:ext>
            </a:extLst>
          </p:cNvPr>
          <p:cNvSpPr>
            <a:spLocks noGrp="1"/>
          </p:cNvSpPr>
          <p:nvPr>
            <p:ph idx="1"/>
          </p:nvPr>
        </p:nvSpPr>
        <p:spPr>
          <a:xfrm>
            <a:off x="838200" y="1607419"/>
            <a:ext cx="10515600" cy="4615581"/>
          </a:xfrm>
        </p:spPr>
        <p:txBody>
          <a:bodyPr/>
          <a:lstStyle/>
          <a:p>
            <a:pPr lvl="1"/>
            <a:endParaRPr lang="en-US" sz="1600" dirty="0"/>
          </a:p>
          <a:p>
            <a:pPr lvl="1"/>
            <a:r>
              <a:rPr lang="en-US" sz="1600" dirty="0"/>
              <a:t>Your organizations new MMIS ID will need to be added to MAPP HHTS and connected in the system to the Health Home(s) that you are working with. All MAPP user roles will be added under the new MMIS ID. </a:t>
            </a:r>
          </a:p>
          <a:p>
            <a:pPr lvl="1"/>
            <a:r>
              <a:rPr lang="en-US" sz="1600" dirty="0"/>
              <a:t>In order to add your new ID and create new provider relationships, your organization will need to submit a request to MAPP CCC </a:t>
            </a:r>
            <a:r>
              <a:rPr lang="en-US" sz="1600" dirty="0">
                <a:hlinkClick r:id="rId2"/>
              </a:rPr>
              <a:t>mapp-customercarecenter@cma.com</a:t>
            </a:r>
            <a:r>
              <a:rPr lang="en-US" sz="1600" dirty="0"/>
              <a:t> and include the </a:t>
            </a:r>
            <a:r>
              <a:rPr lang="en-US" sz="1600" i="1" dirty="0"/>
              <a:t>new</a:t>
            </a:r>
            <a:r>
              <a:rPr lang="en-US" sz="1600" dirty="0"/>
              <a:t> MMIS ID (include the old MMIS ID also for reference) and the HHs MMIS ID you need to be connected with. </a:t>
            </a:r>
          </a:p>
          <a:p>
            <a:pPr lvl="1"/>
            <a:r>
              <a:rPr lang="en-US" sz="1600" dirty="0"/>
              <a:t>If you have already completed your MAPP user training under the old MMIS ID, your user training status will carry over for that role.   </a:t>
            </a:r>
          </a:p>
          <a:p>
            <a:pPr lvl="1"/>
            <a:r>
              <a:rPr lang="en-US" sz="1600" dirty="0"/>
              <a:t>If there is a change in your MAPP Gatekeeper, you may complete a new MAPP Gatekeeper form found here: </a:t>
            </a:r>
            <a:r>
              <a:rPr lang="en-US" sz="1600" dirty="0">
                <a:hlinkClick r:id="rId3"/>
              </a:rPr>
              <a:t>https://www.health.ny.gov/health_care/medicaid/program/medicaid_health_homes/mapp/index.htm</a:t>
            </a:r>
            <a:r>
              <a:rPr lang="en-US" sz="1600" dirty="0"/>
              <a:t> </a:t>
            </a:r>
          </a:p>
          <a:p>
            <a:pPr lvl="1"/>
            <a:r>
              <a:rPr lang="en-US" sz="1600" dirty="0"/>
              <a:t>The segments in the MAPP HHTS associated to the old MMIS ID will need to be ended and new segments created under the new ID once it has been added to the system.  </a:t>
            </a:r>
          </a:p>
          <a:p>
            <a:pPr lvl="1"/>
            <a:r>
              <a:rPr lang="en-US" sz="1600" dirty="0"/>
              <a:t>A one-on-one call can be requested with DOH to walk through your organization’s specific questions and assist your organization in understanding how to make these changes in MAPP HHTS. You can request this call and submit your questions in advance to MAPP CCC </a:t>
            </a:r>
            <a:r>
              <a:rPr lang="en-US" sz="1600" dirty="0">
                <a:hlinkClick r:id="rId2"/>
              </a:rPr>
              <a:t>mapp-customercarecenter@cma.com</a:t>
            </a:r>
            <a:r>
              <a:rPr lang="en-US" sz="1600" dirty="0"/>
              <a:t> </a:t>
            </a:r>
          </a:p>
          <a:p>
            <a:endParaRPr lang="en-US" sz="1600" dirty="0"/>
          </a:p>
        </p:txBody>
      </p:sp>
    </p:spTree>
    <p:extLst>
      <p:ext uri="{BB962C8B-B14F-4D97-AF65-F5344CB8AC3E}">
        <p14:creationId xmlns:p14="http://schemas.microsoft.com/office/powerpoint/2010/main" val="3004368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07B1A95-A6B0-408D-A24B-DAF9C588EE51}"/>
              </a:ext>
            </a:extLst>
          </p:cNvPr>
          <p:cNvSpPr>
            <a:spLocks noGrp="1"/>
          </p:cNvSpPr>
          <p:nvPr>
            <p:ph type="body" sz="quarter" idx="10"/>
          </p:nvPr>
        </p:nvSpPr>
        <p:spPr/>
        <p:txBody>
          <a:bodyPr/>
          <a:lstStyle/>
          <a:p>
            <a:r>
              <a:rPr lang="en-US" dirty="0"/>
              <a:t>Contact Information</a:t>
            </a:r>
          </a:p>
        </p:txBody>
      </p:sp>
      <p:sp>
        <p:nvSpPr>
          <p:cNvPr id="3" name="Text Placeholder 2">
            <a:extLst>
              <a:ext uri="{FF2B5EF4-FFF2-40B4-BE49-F238E27FC236}">
                <a16:creationId xmlns:a16="http://schemas.microsoft.com/office/drawing/2014/main" id="{D83D17C1-80AA-45E4-A4D9-D05FA162ADA9}"/>
              </a:ext>
            </a:extLst>
          </p:cNvPr>
          <p:cNvSpPr>
            <a:spLocks noGrp="1"/>
          </p:cNvSpPr>
          <p:nvPr>
            <p:ph type="body" sz="quarter" idx="11"/>
          </p:nvPr>
        </p:nvSpPr>
        <p:spPr>
          <a:xfrm>
            <a:off x="611911" y="1828800"/>
            <a:ext cx="9040089" cy="1130300"/>
          </a:xfrm>
        </p:spPr>
        <p:txBody>
          <a:bodyPr/>
          <a:lstStyle/>
          <a:p>
            <a:r>
              <a:rPr lang="en-US" b="0" i="0" dirty="0"/>
              <a:t>Questions regarding the application process</a:t>
            </a:r>
          </a:p>
          <a:p>
            <a:pPr marL="342900" indent="-342900">
              <a:buFont typeface="Wingdings" panose="05000000000000000000" pitchFamily="2" charset="2"/>
              <a:buChar char="Ø"/>
            </a:pPr>
            <a:r>
              <a:rPr lang="en-US" b="0" i="0" dirty="0"/>
              <a:t>	Contact the </a:t>
            </a:r>
            <a:r>
              <a:rPr lang="en-US" b="0" i="0" dirty="0" err="1"/>
              <a:t>eMedNY</a:t>
            </a:r>
            <a:r>
              <a:rPr lang="en-US" b="0" i="0" dirty="0"/>
              <a:t> Call Center: 1-800-343-9000</a:t>
            </a:r>
          </a:p>
          <a:p>
            <a:r>
              <a:rPr lang="en-US" dirty="0"/>
              <a:t> </a:t>
            </a:r>
          </a:p>
        </p:txBody>
      </p:sp>
      <p:sp>
        <p:nvSpPr>
          <p:cNvPr id="4" name="Text Placeholder 3">
            <a:extLst>
              <a:ext uri="{FF2B5EF4-FFF2-40B4-BE49-F238E27FC236}">
                <a16:creationId xmlns:a16="http://schemas.microsoft.com/office/drawing/2014/main" id="{0A386B69-A644-4122-BFAB-275763EB598B}"/>
              </a:ext>
            </a:extLst>
          </p:cNvPr>
          <p:cNvSpPr>
            <a:spLocks noGrp="1"/>
          </p:cNvSpPr>
          <p:nvPr>
            <p:ph type="body" sz="quarter" idx="12"/>
          </p:nvPr>
        </p:nvSpPr>
        <p:spPr>
          <a:xfrm>
            <a:off x="611911" y="3294648"/>
            <a:ext cx="9611589" cy="1391651"/>
          </a:xfrm>
        </p:spPr>
        <p:txBody>
          <a:bodyPr/>
          <a:lstStyle/>
          <a:p>
            <a:r>
              <a:rPr lang="en-US" dirty="0">
                <a:solidFill>
                  <a:schemeClr val="tx1"/>
                </a:solidFill>
              </a:rPr>
              <a:t>All other Health Home enrollment questions</a:t>
            </a:r>
          </a:p>
          <a:p>
            <a:pPr marL="342900" indent="-342900">
              <a:buFont typeface="Wingdings" panose="05000000000000000000" pitchFamily="2" charset="2"/>
              <a:buChar char="Ø"/>
            </a:pPr>
            <a:r>
              <a:rPr lang="en-US" dirty="0">
                <a:solidFill>
                  <a:schemeClr val="tx1"/>
                </a:solidFill>
              </a:rPr>
              <a:t>  	Contact Health Home Program Provider Line: 518-473-5569</a:t>
            </a:r>
          </a:p>
        </p:txBody>
      </p:sp>
    </p:spTree>
    <p:extLst>
      <p:ext uri="{BB962C8B-B14F-4D97-AF65-F5344CB8AC3E}">
        <p14:creationId xmlns:p14="http://schemas.microsoft.com/office/powerpoint/2010/main" val="216793132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FDADDE28A481049A9D71CF46584F369" ma:contentTypeVersion="9" ma:contentTypeDescription="Create a new document." ma:contentTypeScope="" ma:versionID="ebc6de57abfe5c692a8499ad239a554c">
  <xsd:schema xmlns:xsd="http://www.w3.org/2001/XMLSchema" xmlns:xs="http://www.w3.org/2001/XMLSchema" xmlns:p="http://schemas.microsoft.com/office/2006/metadata/properties" xmlns:ns1="http://schemas.microsoft.com/sharepoint/v3" xmlns:ns2="917f6f2d-15e3-4b2e-b8e4-f31a05b2922b" xmlns:ns3="890e9c21-b251-49b7-9079-548dd9a8bb22" targetNamespace="http://schemas.microsoft.com/office/2006/metadata/properties" ma:root="true" ma:fieldsID="9e4cba138d3d45d0a176c827f0867674" ns1:_="" ns2:_="" ns3:_="">
    <xsd:import namespace="http://schemas.microsoft.com/sharepoint/v3"/>
    <xsd:import namespace="917f6f2d-15e3-4b2e-b8e4-f31a05b2922b"/>
    <xsd:import namespace="890e9c21-b251-49b7-9079-548dd9a8bb22"/>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2:SharingHintHash" minOccurs="0"/>
                <xsd:element ref="ns3:LastSharedByUser" minOccurs="0"/>
                <xsd:element ref="ns3: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7f6f2d-15e3-4b2e-b8e4-f31a05b2922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0e9c21-b251-49b7-9079-548dd9a8bb22" elementFormDefault="qualified">
    <xsd:import namespace="http://schemas.microsoft.com/office/2006/documentManagement/types"/>
    <xsd:import namespace="http://schemas.microsoft.com/office/infopath/2007/PartnerControls"/>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7D6E725-92FB-4600-9D98-ACFBDC17CF57}">
  <ds:schemaRefs>
    <ds:schemaRef ds:uri="http://schemas.microsoft.com/sharepoint/v3/contenttype/forms"/>
  </ds:schemaRefs>
</ds:datastoreItem>
</file>

<file path=customXml/itemProps2.xml><?xml version="1.0" encoding="utf-8"?>
<ds:datastoreItem xmlns:ds="http://schemas.openxmlformats.org/officeDocument/2006/customXml" ds:itemID="{446D3B63-294E-4DCB-A5BB-7AECA0268F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17f6f2d-15e3-4b2e-b8e4-f31a05b2922b"/>
    <ds:schemaRef ds:uri="890e9c21-b251-49b7-9079-548dd9a8bb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CA2CE92-FB9F-4519-8375-747118B8B34B}">
  <ds:schemaRefs>
    <ds:schemaRef ds:uri="http://www.w3.org/XML/1998/namespace"/>
    <ds:schemaRef ds:uri="http://schemas.openxmlformats.org/package/2006/metadata/core-properties"/>
    <ds:schemaRef ds:uri="http://purl.org/dc/terms/"/>
    <ds:schemaRef ds:uri="890e9c21-b251-49b7-9079-548dd9a8bb22"/>
    <ds:schemaRef ds:uri="http://schemas.microsoft.com/office/2006/documentManagement/types"/>
    <ds:schemaRef ds:uri="917f6f2d-15e3-4b2e-b8e4-f31a05b2922b"/>
    <ds:schemaRef ds:uri="http://schemas.microsoft.com/office/2006/metadata/properties"/>
    <ds:schemaRef ds:uri="http://purl.org/dc/elements/1.1/"/>
    <ds:schemaRef ds:uri="http://schemas.microsoft.com/office/infopath/2007/PartnerControls"/>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873</TotalTime>
  <Words>640</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Custom Design</vt:lpstr>
      <vt:lpstr>PowerPoint Presentation</vt:lpstr>
      <vt:lpstr>Steps for Enrolling CMAs in COS 0265</vt:lpstr>
      <vt:lpstr>Enrolling in eMedNY</vt:lpstr>
      <vt:lpstr>eMedNY Application</vt:lpstr>
      <vt:lpstr>eMedNY Application: Additional Requirements</vt:lpstr>
      <vt:lpstr>Next Steps: Updating the Health Commerce System</vt:lpstr>
      <vt:lpstr>Next Steps: Updating MAPP HHTS</vt:lpstr>
      <vt:lpstr>PowerPoint Presentation</vt:lpstr>
    </vt:vector>
  </TitlesOfParts>
  <Company>NYS Department of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Golden</dc:creator>
  <cp:lastModifiedBy>Mody, Kristen M (HEALTH)</cp:lastModifiedBy>
  <cp:revision>85</cp:revision>
  <cp:lastPrinted>2017-09-19T14:52:13Z</cp:lastPrinted>
  <dcterms:created xsi:type="dcterms:W3CDTF">2014-12-12T19:37:34Z</dcterms:created>
  <dcterms:modified xsi:type="dcterms:W3CDTF">2017-09-21T17:38:17Z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0x010100FFDADDE28A481049A9D71CF46584F369</vt:lpwstr>
  </property>
</Properties>
</file>