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  <p:sldMasterId id="2147483698" r:id="rId2"/>
  </p:sldMasterIdLst>
  <p:notesMasterIdLst>
    <p:notesMasterId r:id="rId17"/>
  </p:notesMasterIdLst>
  <p:handoutMasterIdLst>
    <p:handoutMasterId r:id="rId18"/>
  </p:handoutMasterIdLst>
  <p:sldIdLst>
    <p:sldId id="657" r:id="rId3"/>
    <p:sldId id="644" r:id="rId4"/>
    <p:sldId id="659" r:id="rId5"/>
    <p:sldId id="646" r:id="rId6"/>
    <p:sldId id="647" r:id="rId7"/>
    <p:sldId id="648" r:id="rId8"/>
    <p:sldId id="649" r:id="rId9"/>
    <p:sldId id="658" r:id="rId10"/>
    <p:sldId id="650" r:id="rId11"/>
    <p:sldId id="651" r:id="rId12"/>
    <p:sldId id="652" r:id="rId13"/>
    <p:sldId id="653" r:id="rId14"/>
    <p:sldId id="655" r:id="rId15"/>
    <p:sldId id="656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on D Vollmer" initials="SDV" lastIdx="2" clrIdx="0">
    <p:extLst>
      <p:ext uri="{19B8F6BF-5375-455C-9EA6-DF929625EA0E}">
        <p15:presenceInfo xmlns:p15="http://schemas.microsoft.com/office/powerpoint/2012/main" userId="S-1-5-21-218105429-2715934002-73406468-58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87C"/>
    <a:srgbClr val="000000"/>
    <a:srgbClr val="E8E9EA"/>
    <a:srgbClr val="CCC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37" autoAdjust="0"/>
    <p:restoredTop sz="86323" autoAdjust="0"/>
  </p:normalViewPr>
  <p:slideViewPr>
    <p:cSldViewPr snapToGrid="0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72421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0" y="0"/>
            <a:ext cx="2972421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37915CB3-97E4-41AE-B349-B85D6EE30582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5"/>
            <a:ext cx="2972421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0" y="8829675"/>
            <a:ext cx="2972421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E4233F54-9E7F-4F5D-8AB1-F9CC7BD1E6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42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0234BB83-CA48-484D-B0D9-4D6F46A616A6}" type="datetimeFigureOut">
              <a:rPr lang="en-US" smtClean="0"/>
              <a:pPr/>
              <a:t>9/22/2014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3164" tIns="46582" rIns="93164" bIns="465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582B5B68-79AE-43B7-B5F9-04C9255C87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01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16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7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2B5B68-79AE-43B7-B5F9-04C9255C87B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8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74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3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35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18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00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6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B5B68-79AE-43B7-B5F9-04C9255C87B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4" name="Group 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438400"/>
                <a:ext cx="9144000" cy="1828800"/>
              </a:xfrm>
              <a:prstGeom prst="rect">
                <a:avLst/>
              </a:prstGeom>
              <a:solidFill>
                <a:srgbClr val="214263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0"/>
                <a:ext cx="1828800" cy="6858000"/>
              </a:xfrm>
              <a:prstGeom prst="rect">
                <a:avLst/>
              </a:prstGeom>
              <a:solidFill>
                <a:srgbClr val="2142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0" y="24384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1940" y="2590800"/>
            <a:ext cx="6629400" cy="15240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941575" y="533400"/>
            <a:ext cx="7025030" cy="1295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dirty="0" smtClean="0"/>
              <a:t>Presentation to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41575" y="4876800"/>
            <a:ext cx="7010400" cy="1447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</a:t>
            </a:r>
          </a:p>
          <a:p>
            <a:r>
              <a:rPr lang="en-US" dirty="0" smtClean="0"/>
              <a:t>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290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83058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>
            <a:off x="457200" y="381000"/>
            <a:ext cx="9144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2"/>
          </p:nvPr>
        </p:nvSpPr>
        <p:spPr>
          <a:xfrm>
            <a:off x="4648200" y="2057400"/>
            <a:ext cx="403860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186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rgbClr val="2142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143000"/>
              <a:ext cx="1828800" cy="12192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1143000"/>
              <a:ext cx="7315200" cy="1219200"/>
            </a:xfrm>
            <a:prstGeom prst="rect">
              <a:avLst/>
            </a:prstGeom>
            <a:solidFill>
              <a:srgbClr val="21426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1295400"/>
            <a:ext cx="6934200" cy="914400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Section Header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400800"/>
            <a:ext cx="6946392" cy="384048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5000" y="2819400"/>
            <a:ext cx="6934200" cy="34290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box for section subtitle, outline, description, etc.</a:t>
            </a:r>
            <a:endParaRPr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33350"/>
            <a:ext cx="6934200" cy="914400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/>
            </a:lvl1pPr>
          </a:lstStyle>
          <a:p>
            <a:pPr lvl="0"/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296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4" name="Group 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438400"/>
                <a:ext cx="9144000" cy="1828800"/>
              </a:xfrm>
              <a:prstGeom prst="rect">
                <a:avLst/>
              </a:prstGeom>
              <a:solidFill>
                <a:srgbClr val="214263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0"/>
                <a:ext cx="1828800" cy="6858000"/>
              </a:xfrm>
              <a:prstGeom prst="rect">
                <a:avLst/>
              </a:prstGeom>
              <a:solidFill>
                <a:srgbClr val="2142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0" y="24384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1940" y="2590800"/>
            <a:ext cx="6629400" cy="15240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941575" y="533400"/>
            <a:ext cx="7025030" cy="12954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r>
              <a:rPr lang="en-US" dirty="0" smtClean="0"/>
              <a:t>Presentation to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41575" y="4876800"/>
            <a:ext cx="7010400" cy="1447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</a:t>
            </a:r>
          </a:p>
          <a:p>
            <a:r>
              <a:rPr lang="en-US" dirty="0" smtClean="0"/>
              <a:t>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674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82296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83820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91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214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19200"/>
            <a:ext cx="1828800" cy="9144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1219200"/>
            <a:ext cx="7315200" cy="914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1371600"/>
            <a:ext cx="6934200" cy="6096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Section Header</a:t>
            </a:r>
            <a:endParaRPr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2667000"/>
            <a:ext cx="6477000" cy="3611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80000"/>
              <a:buFont typeface="Wingdings" pitchFamily="2" charset="2"/>
              <a:buNone/>
              <a:defRPr sz="20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None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None/>
              <a:defRPr sz="1800"/>
            </a:lvl3pPr>
            <a:lvl4pPr>
              <a:buSzPct val="80000"/>
              <a:buFont typeface="Wingdings" pitchFamily="2" charset="2"/>
              <a:buNone/>
              <a:defRPr sz="1800"/>
            </a:lvl4pPr>
            <a:lvl5pPr marL="914400" indent="-279400">
              <a:buClr>
                <a:schemeClr val="accent4"/>
              </a:buClr>
              <a:buSzPct val="80000"/>
              <a:buFont typeface="Wingdings" pitchFamily="2" charset="2"/>
              <a:buNone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Char char="•"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7655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83058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7200" y="1905000"/>
            <a:ext cx="4038600" cy="762000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905000"/>
            <a:ext cx="4038600" cy="762000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20" name="Slide Number Placeholder 4"/>
          <p:cNvSpPr txBox="1">
            <a:spLocks/>
          </p:cNvSpPr>
          <p:nvPr/>
        </p:nvSpPr>
        <p:spPr>
          <a:xfrm>
            <a:off x="457200" y="304800"/>
            <a:ext cx="9144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306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6"/>
          </p:nvPr>
        </p:nvSpPr>
        <p:spPr>
          <a:xfrm>
            <a:off x="4724400" y="2819400"/>
            <a:ext cx="4038600" cy="3306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495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9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214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1628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371600" cy="1676400"/>
          </a:xfrm>
          <a:prstGeom prst="rect">
            <a:avLst/>
          </a:prstGeom>
          <a:solidFill>
            <a:srgbClr val="BC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48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228600" y="304800"/>
            <a:ext cx="9906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793938"/>
            <a:ext cx="1371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1500" cap="all" dirty="0" smtClean="0">
                <a:solidFill>
                  <a:srgbClr val="F07F09">
                    <a:lumMod val="40000"/>
                    <a:lumOff val="60000"/>
                  </a:srgbClr>
                </a:solidFill>
              </a:rPr>
              <a:t>Greater new York</a:t>
            </a:r>
          </a:p>
          <a:p>
            <a:pPr algn="dist"/>
            <a:r>
              <a:rPr lang="en-US" sz="1500" cap="all" dirty="0" smtClean="0">
                <a:solidFill>
                  <a:srgbClr val="F07F09">
                    <a:lumMod val="40000"/>
                    <a:lumOff val="60000"/>
                  </a:srgbClr>
                </a:solidFill>
              </a:rPr>
              <a:t>Hospital association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600200" y="2057400"/>
            <a:ext cx="70104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</p:spTree>
    <p:extLst>
      <p:ext uri="{BB962C8B-B14F-4D97-AF65-F5344CB8AC3E}">
        <p14:creationId xmlns:p14="http://schemas.microsoft.com/office/powerpoint/2010/main" val="1045648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905000" cy="17586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6" name="Rectangle 5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066800" y="9144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4582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2057400"/>
            <a:ext cx="83058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>
          <a:xfrm>
            <a:off x="533400" y="381000"/>
            <a:ext cx="9906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75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5626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058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981200"/>
            <a:ext cx="8077200" cy="3352800"/>
          </a:xfrm>
          <a:prstGeom prst="rect">
            <a:avLst/>
          </a:prstGeo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10400" cy="114300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4" name="Slide Number Placeholder 4"/>
          <p:cNvSpPr txBox="1">
            <a:spLocks/>
          </p:cNvSpPr>
          <p:nvPr/>
        </p:nvSpPr>
        <p:spPr>
          <a:xfrm>
            <a:off x="457200" y="304800"/>
            <a:ext cx="9144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0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2057400"/>
            <a:ext cx="82296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83820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315200" y="0"/>
            <a:ext cx="1828800" cy="68580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2636839" y="3322638"/>
            <a:ext cx="594360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520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772400" y="5334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 rot="5400000">
            <a:off x="7810500" y="495300"/>
            <a:ext cx="8382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 rot="5400000">
            <a:off x="899318" y="457200"/>
            <a:ext cx="5958682" cy="61110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971550" indent="-346075">
              <a:buSzPct val="80000"/>
              <a:buFont typeface="Wingdings" pitchFamily="2" charset="2"/>
              <a:buChar char="p"/>
              <a:defRPr sz="1800"/>
            </a:lvl4pPr>
            <a:lvl5pPr marL="1146175" indent="-347663">
              <a:buClr>
                <a:schemeClr val="accent4"/>
              </a:buClr>
              <a:buSzPct val="80000"/>
              <a:buFont typeface="Wingdings" pitchFamily="2" charset="2"/>
              <a:buChar char="p"/>
              <a:tabLst>
                <a:tab pos="1089025" algn="l"/>
              </a:tabLst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5400000">
            <a:off x="5905500" y="3467100"/>
            <a:ext cx="4648200" cy="137160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4687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83058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>
            <a:off x="457200" y="381000"/>
            <a:ext cx="9144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2"/>
          </p:nvPr>
        </p:nvSpPr>
        <p:spPr>
          <a:xfrm>
            <a:off x="4648200" y="2057400"/>
            <a:ext cx="403860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780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rgbClr val="2142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1143000"/>
              <a:ext cx="1828800" cy="12192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1143000"/>
              <a:ext cx="7315200" cy="1219200"/>
            </a:xfrm>
            <a:prstGeom prst="rect">
              <a:avLst/>
            </a:prstGeom>
            <a:solidFill>
              <a:srgbClr val="21426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1295400"/>
            <a:ext cx="6934200" cy="914400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Section Header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400800"/>
            <a:ext cx="6946392" cy="384048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5000" y="2819400"/>
            <a:ext cx="6934200" cy="34290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box for section subtitle, outline, description, etc.</a:t>
            </a:r>
            <a:endParaRPr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33350"/>
            <a:ext cx="6934200" cy="914400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/>
            </a:lvl1pPr>
          </a:lstStyle>
          <a:p>
            <a:pPr lvl="0"/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214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19200"/>
            <a:ext cx="1828800" cy="9144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1219200"/>
            <a:ext cx="7315200" cy="914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5000" y="1371600"/>
            <a:ext cx="6934200" cy="6096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Section Header</a:t>
            </a:r>
            <a:endParaRPr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2667000"/>
            <a:ext cx="6477000" cy="36115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80000"/>
              <a:buFont typeface="Wingdings" pitchFamily="2" charset="2"/>
              <a:buNone/>
              <a:defRPr sz="20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None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None/>
              <a:defRPr sz="1800"/>
            </a:lvl3pPr>
            <a:lvl4pPr>
              <a:buSzPct val="80000"/>
              <a:buFont typeface="Wingdings" pitchFamily="2" charset="2"/>
              <a:buNone/>
              <a:defRPr sz="1800"/>
            </a:lvl4pPr>
            <a:lvl5pPr marL="914400" indent="-279400">
              <a:buClr>
                <a:schemeClr val="accent4"/>
              </a:buClr>
              <a:buSzPct val="80000"/>
              <a:buFont typeface="Wingdings" pitchFamily="2" charset="2"/>
              <a:buNone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Char char="•"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660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8305800" cy="365125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B587C">
                  <a:lumMod val="75000"/>
                </a:srgbClr>
              </a:solidFill>
            </a:endParaRP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7200" y="1905000"/>
            <a:ext cx="4038600" cy="762000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905000"/>
            <a:ext cx="4038600" cy="762000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20" name="Slide Number Placeholder 4"/>
          <p:cNvSpPr txBox="1">
            <a:spLocks/>
          </p:cNvSpPr>
          <p:nvPr/>
        </p:nvSpPr>
        <p:spPr>
          <a:xfrm>
            <a:off x="457200" y="304800"/>
            <a:ext cx="9144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306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6"/>
          </p:nvPr>
        </p:nvSpPr>
        <p:spPr>
          <a:xfrm>
            <a:off x="4724400" y="2819400"/>
            <a:ext cx="4038600" cy="33067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1028700" indent="-346075">
              <a:buClr>
                <a:schemeClr val="accent4"/>
              </a:buClr>
              <a:buSzPct val="80000"/>
              <a:buFont typeface="Wingdings" pitchFamily="2" charset="2"/>
              <a:buChar char="p"/>
              <a:defRPr sz="1800"/>
            </a:lvl4pPr>
            <a:lvl5pPr marL="1255713" indent="-279400">
              <a:buClr>
                <a:schemeClr val="tx2"/>
              </a:buClr>
              <a:buSzPct val="80000"/>
              <a:buFont typeface="Wingdings" pitchFamily="2" charset="2"/>
              <a:buChar char="p"/>
              <a:tabLst>
                <a:tab pos="914400" algn="l"/>
              </a:tabLst>
              <a:defRPr sz="1800" baseline="0"/>
            </a:lvl5pPr>
            <a:lvl6pPr>
              <a:buFont typeface="Arial" pitchFamily="34" charset="0"/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5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6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214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71628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371600" cy="1676400"/>
          </a:xfrm>
          <a:prstGeom prst="rect">
            <a:avLst/>
          </a:prstGeom>
          <a:solidFill>
            <a:srgbClr val="BC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48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228600" y="304800"/>
            <a:ext cx="9906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793938"/>
            <a:ext cx="1371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1500" cap="all" dirty="0" smtClean="0">
                <a:solidFill>
                  <a:srgbClr val="F07F09">
                    <a:lumMod val="40000"/>
                    <a:lumOff val="60000"/>
                  </a:srgbClr>
                </a:solidFill>
              </a:rPr>
              <a:t>Greater new York</a:t>
            </a:r>
          </a:p>
          <a:p>
            <a:pPr algn="dist"/>
            <a:r>
              <a:rPr lang="en-US" sz="1500" cap="all" dirty="0" smtClean="0">
                <a:solidFill>
                  <a:srgbClr val="F07F09">
                    <a:lumMod val="40000"/>
                    <a:lumOff val="60000"/>
                  </a:srgbClr>
                </a:solidFill>
              </a:rPr>
              <a:t>Hospital association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600200" y="2057400"/>
            <a:ext cx="70104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</p:spTree>
    <p:extLst>
      <p:ext uri="{BB962C8B-B14F-4D97-AF65-F5344CB8AC3E}">
        <p14:creationId xmlns:p14="http://schemas.microsoft.com/office/powerpoint/2010/main" val="15478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905000" cy="17586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6" name="Rectangle 5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066800" y="9144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>
                <a:solidFill>
                  <a:prstClr val="white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4582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2057400"/>
            <a:ext cx="8305800" cy="4038599"/>
          </a:xfrm>
          <a:prstGeom prst="rect">
            <a:avLst/>
          </a:prstGeom>
        </p:spPr>
        <p:txBody>
          <a:bodyPr>
            <a:normAutofit/>
          </a:bodyPr>
          <a:lstStyle>
            <a:lvl1pPr marL="3383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lvl1pPr>
            <a:lvl2pPr marL="795528" marR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lvl2pPr>
            <a:lvl3pPr marL="11382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lvl3pPr>
            <a:lvl4pPr marL="14811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lvl4pPr>
            <a:lvl5pPr marL="18875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lvl5pPr>
            <a:lvl6pPr marL="22304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lvl6pPr>
            <a:lvl7pPr marL="25733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lvl7pPr>
            <a:lvl8pPr marL="2967038" marR="0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lvl8pPr>
          </a:lstStyle>
          <a:p>
            <a:pPr marL="338328" marR="0" lvl="0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1; font size is 24</a:t>
            </a:r>
          </a:p>
          <a:p>
            <a:pPr marL="795528" marR="0" lvl="1" indent="-33832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2; font size is 20</a:t>
            </a:r>
          </a:p>
          <a:p>
            <a:pPr marL="1138238" marR="0" lvl="2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3; font size is 18</a:t>
            </a:r>
          </a:p>
          <a:p>
            <a:pPr marL="1481138" marR="0" lvl="3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4; font size is 16</a:t>
            </a:r>
          </a:p>
          <a:p>
            <a:pPr marL="1887538" marR="0" lvl="4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5; font size is 16</a:t>
            </a:r>
          </a:p>
          <a:p>
            <a:pPr marL="2230438" marR="0" lvl="5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6"/>
              </a:buClr>
              <a:buSzPct val="80000"/>
              <a:buFont typeface="Wingdings" pitchFamily="2" charset="2"/>
              <a:buChar char="p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6; font size is 16</a:t>
            </a:r>
          </a:p>
          <a:p>
            <a:pPr marL="2573338" marR="0" lvl="6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7; font size is 16</a:t>
            </a:r>
          </a:p>
          <a:p>
            <a:pPr marL="2967038" marR="0" lvl="7" indent="-338138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8; font size is 16</a:t>
            </a:r>
          </a:p>
        </p:txBody>
      </p:sp>
      <p:sp>
        <p:nvSpPr>
          <p:cNvPr id="16" name="Slide Number Placeholder 4"/>
          <p:cNvSpPr txBox="1">
            <a:spLocks/>
          </p:cNvSpPr>
          <p:nvPr/>
        </p:nvSpPr>
        <p:spPr>
          <a:xfrm>
            <a:off x="533400" y="381000"/>
            <a:ext cx="9906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5626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05800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981200"/>
            <a:ext cx="8077200" cy="3352800"/>
          </a:xfrm>
          <a:prstGeom prst="rect">
            <a:avLst/>
          </a:prstGeo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5300" y="4191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576590" y="57659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10400" cy="114300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4" name="Slide Number Placeholder 4"/>
          <p:cNvSpPr txBox="1">
            <a:spLocks/>
          </p:cNvSpPr>
          <p:nvPr/>
        </p:nvSpPr>
        <p:spPr>
          <a:xfrm>
            <a:off x="457200" y="304800"/>
            <a:ext cx="914400" cy="9906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315200" y="0"/>
            <a:ext cx="1828800" cy="68580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2636839" y="3322638"/>
            <a:ext cx="5943602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520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39775" algn="l"/>
              </a:tabLst>
            </a:pPr>
            <a:r>
              <a:rPr lang="en-US" sz="2800" dirty="0" smtClean="0">
                <a:solidFill>
                  <a:srgbClr val="9F2936">
                    <a:lumMod val="75000"/>
                  </a:srgbClr>
                </a:solidFill>
              </a:rPr>
              <a:t>GNYHA</a:t>
            </a:r>
            <a:endParaRPr lang="en-US" sz="2800" dirty="0">
              <a:solidFill>
                <a:srgbClr val="9F2936">
                  <a:lumMod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772400" y="5334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>
          <a:xfrm rot="5400000">
            <a:off x="7810500" y="495300"/>
            <a:ext cx="838200" cy="914400"/>
          </a:xfrm>
          <a:prstGeom prst="rect">
            <a:avLst/>
          </a:prstGeom>
        </p:spPr>
        <p:txBody>
          <a:bodyPr anchor="ctr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 rot="5400000">
            <a:off x="899318" y="457200"/>
            <a:ext cx="5958682" cy="61110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p"/>
              <a:defRPr sz="1800"/>
            </a:lvl1pPr>
            <a:lvl2pPr marL="457200" indent="-228600">
              <a:buClr>
                <a:schemeClr val="accent2"/>
              </a:buClr>
              <a:buSzPct val="80000"/>
              <a:buFont typeface="Wingdings" pitchFamily="2" charset="2"/>
              <a:buChar char="p"/>
              <a:defRPr sz="1800" baseline="0"/>
            </a:lvl2pPr>
            <a:lvl3pPr marL="681038" indent="-274638">
              <a:buClr>
                <a:schemeClr val="accent3"/>
              </a:buClr>
              <a:buSzPct val="80000"/>
              <a:buFont typeface="Wingdings" pitchFamily="2" charset="2"/>
              <a:buChar char="p"/>
              <a:defRPr sz="1800"/>
            </a:lvl3pPr>
            <a:lvl4pPr marL="971550" indent="-346075">
              <a:buSzPct val="80000"/>
              <a:buFont typeface="Wingdings" pitchFamily="2" charset="2"/>
              <a:buChar char="p"/>
              <a:defRPr sz="1800"/>
            </a:lvl4pPr>
            <a:lvl5pPr marL="1146175" indent="-347663">
              <a:buClr>
                <a:schemeClr val="accent4"/>
              </a:buClr>
              <a:buSzPct val="80000"/>
              <a:buFont typeface="Wingdings" pitchFamily="2" charset="2"/>
              <a:buChar char="p"/>
              <a:tabLst>
                <a:tab pos="1089025" algn="l"/>
              </a:tabLst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 marL="1260475" indent="-292100">
              <a:buClr>
                <a:schemeClr val="accent5"/>
              </a:buClr>
              <a:buSzPct val="80000"/>
              <a:buFont typeface="Wingdings" pitchFamily="2" charset="2"/>
              <a:buChar char="p"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5400000">
            <a:off x="5905500" y="3467100"/>
            <a:ext cx="4648200" cy="137160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20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722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356350"/>
            <a:ext cx="838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3810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457200" y="381000"/>
            <a:ext cx="838200" cy="76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8328" indent="-338328">
              <a:spcBef>
                <a:spcPts val="1800"/>
              </a:spcBef>
              <a:buClr>
                <a:prstClr val="black">
                  <a:lumMod val="75000"/>
                </a:prstClr>
              </a:buClr>
              <a:buSzPct val="80000"/>
              <a:buFont typeface="Wingdings" pitchFamily="2" charset="2"/>
              <a:buChar char="p"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Level 1; font size is 24</a:t>
            </a:r>
          </a:p>
          <a:p>
            <a:pPr marL="795528" lvl="1" indent="-338328">
              <a:spcBef>
                <a:spcPts val="1800"/>
              </a:spcBef>
              <a:buClr>
                <a:srgbClr val="9F2936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2000" dirty="0" smtClean="0">
                <a:solidFill>
                  <a:prstClr val="black"/>
                </a:solidFill>
              </a:rPr>
              <a:t>Level 2; font size is 20</a:t>
            </a:r>
          </a:p>
          <a:p>
            <a:pPr marL="1138238" lvl="2" indent="-338138">
              <a:spcBef>
                <a:spcPts val="1800"/>
              </a:spcBef>
              <a:buClr>
                <a:srgbClr val="1B587C"/>
              </a:buClr>
              <a:buSzPct val="80000"/>
              <a:buFont typeface="Wingdings" pitchFamily="2" charset="2"/>
              <a:buChar char="p"/>
              <a:defRPr/>
            </a:pPr>
            <a:r>
              <a:rPr lang="en-US" dirty="0" smtClean="0">
                <a:solidFill>
                  <a:prstClr val="black"/>
                </a:solidFill>
              </a:rPr>
              <a:t>Level 3; font size is 18</a:t>
            </a:r>
          </a:p>
          <a:p>
            <a:pPr marL="1481138" lvl="3" indent="-338138">
              <a:spcBef>
                <a:spcPts val="1800"/>
              </a:spcBef>
              <a:buClr>
                <a:srgbClr val="4E8542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4; font size is 16</a:t>
            </a:r>
          </a:p>
          <a:p>
            <a:pPr marL="1887538" lvl="4" indent="-338138">
              <a:spcBef>
                <a:spcPts val="1800"/>
              </a:spcBef>
              <a:buClr>
                <a:srgbClr val="604878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5; font size is 16</a:t>
            </a:r>
          </a:p>
          <a:p>
            <a:pPr marL="2230438" lvl="5" indent="-338138">
              <a:spcBef>
                <a:spcPts val="1800"/>
              </a:spcBef>
              <a:buClr>
                <a:srgbClr val="C19859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6; font size is 16</a:t>
            </a:r>
          </a:p>
          <a:p>
            <a:pPr marL="2573338" lvl="6" indent="-338138">
              <a:spcBef>
                <a:spcPts val="1800"/>
              </a:spcBef>
              <a:buClr>
                <a:prstClr val="blac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7; font size is 16</a:t>
            </a:r>
          </a:p>
          <a:p>
            <a:pPr marL="2967038" lvl="7" indent="-338138">
              <a:spcBef>
                <a:spcPts val="1800"/>
              </a:spcBef>
              <a:buClr>
                <a:srgbClr val="9F293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8; font size is 16</a:t>
            </a:r>
          </a:p>
        </p:txBody>
      </p:sp>
    </p:spTree>
    <p:extLst>
      <p:ext uri="{BB962C8B-B14F-4D97-AF65-F5344CB8AC3E}">
        <p14:creationId xmlns:p14="http://schemas.microsoft.com/office/powerpoint/2010/main" val="324095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38328" indent="-338328" algn="l" defTabSz="914400" rtl="0" eaLnBrk="1" latinLnBrk="0" hangingPunct="1">
        <a:spcBef>
          <a:spcPts val="1800"/>
        </a:spcBef>
        <a:buClr>
          <a:schemeClr val="tx1">
            <a:lumMod val="75000"/>
          </a:schemeClr>
        </a:buClr>
        <a:buSzPct val="80000"/>
        <a:buFont typeface="Wingdings" pitchFamily="2" charset="2"/>
        <a:buChar char="p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347472" algn="l" defTabSz="914400" rtl="0" eaLnBrk="1" latinLnBrk="0" hangingPunct="1">
        <a:spcBef>
          <a:spcPts val="18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338328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347472" algn="l" defTabSz="914400" rtl="0" eaLnBrk="1" latinLnBrk="0" hangingPunct="1">
        <a:spcBef>
          <a:spcPts val="12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16736" indent="-283464" algn="l" defTabSz="914400" rtl="0" eaLnBrk="1" latinLnBrk="0" hangingPunct="1">
        <a:spcBef>
          <a:spcPts val="12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30936" indent="-347472" algn="l" defTabSz="914400" rtl="0" eaLnBrk="1" latinLnBrk="0" hangingPunct="1">
        <a:spcBef>
          <a:spcPts val="1200"/>
        </a:spcBef>
        <a:buFont typeface="Arial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30936" indent="-347472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30936" indent="-347472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33272" indent="-292608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0" y="1676400"/>
            <a:ext cx="9144000" cy="0"/>
          </a:xfrm>
          <a:prstGeom prst="line">
            <a:avLst/>
          </a:prstGeom>
          <a:ln w="762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214263"/>
          </a:solidFill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b="1" dirty="0">
              <a:ln w="12700">
                <a:solidFill>
                  <a:srgbClr val="323232">
                    <a:satMod val="155000"/>
                  </a:srgbClr>
                </a:solidFill>
                <a:prstDash val="solid"/>
              </a:ln>
              <a:solidFill>
                <a:srgbClr val="E3DED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356350"/>
            <a:ext cx="838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828800" cy="1676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381000"/>
            <a:ext cx="838200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457200" y="381000"/>
            <a:ext cx="838200" cy="76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4F56BB57-F36A-478A-B48D-430464D82D0A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8328" indent="-338328">
              <a:spcBef>
                <a:spcPts val="1800"/>
              </a:spcBef>
              <a:buClr>
                <a:prstClr val="black">
                  <a:lumMod val="75000"/>
                </a:prstClr>
              </a:buClr>
              <a:buSzPct val="80000"/>
              <a:buFont typeface="Wingdings" pitchFamily="2" charset="2"/>
              <a:buChar char="p"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Level 1; font size is 24</a:t>
            </a:r>
          </a:p>
          <a:p>
            <a:pPr marL="795528" lvl="1" indent="-338328">
              <a:spcBef>
                <a:spcPts val="1800"/>
              </a:spcBef>
              <a:buClr>
                <a:srgbClr val="9F2936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2000" dirty="0" smtClean="0">
                <a:solidFill>
                  <a:prstClr val="black"/>
                </a:solidFill>
              </a:rPr>
              <a:t>Level 2; font size is 20</a:t>
            </a:r>
          </a:p>
          <a:p>
            <a:pPr marL="1138238" lvl="2" indent="-338138">
              <a:spcBef>
                <a:spcPts val="1800"/>
              </a:spcBef>
              <a:buClr>
                <a:srgbClr val="1B587C"/>
              </a:buClr>
              <a:buSzPct val="80000"/>
              <a:buFont typeface="Wingdings" pitchFamily="2" charset="2"/>
              <a:buChar char="p"/>
              <a:defRPr/>
            </a:pPr>
            <a:r>
              <a:rPr lang="en-US" dirty="0" smtClean="0">
                <a:solidFill>
                  <a:prstClr val="black"/>
                </a:solidFill>
              </a:rPr>
              <a:t>Level 3; font size is 18</a:t>
            </a:r>
          </a:p>
          <a:p>
            <a:pPr marL="1481138" lvl="3" indent="-338138">
              <a:spcBef>
                <a:spcPts val="1800"/>
              </a:spcBef>
              <a:buClr>
                <a:srgbClr val="4E8542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4; font size is 16</a:t>
            </a:r>
          </a:p>
          <a:p>
            <a:pPr marL="1887538" lvl="4" indent="-338138">
              <a:spcBef>
                <a:spcPts val="1800"/>
              </a:spcBef>
              <a:buClr>
                <a:srgbClr val="604878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5; font size is 16</a:t>
            </a:r>
          </a:p>
          <a:p>
            <a:pPr marL="2230438" lvl="5" indent="-338138">
              <a:spcBef>
                <a:spcPts val="1800"/>
              </a:spcBef>
              <a:buClr>
                <a:srgbClr val="C19859"/>
              </a:buClr>
              <a:buSzPct val="80000"/>
              <a:buFont typeface="Wingdings" pitchFamily="2" charset="2"/>
              <a:buChar char="p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6; font size is 16</a:t>
            </a:r>
          </a:p>
          <a:p>
            <a:pPr marL="2573338" lvl="6" indent="-338138">
              <a:spcBef>
                <a:spcPts val="1800"/>
              </a:spcBef>
              <a:buClr>
                <a:prstClr val="blac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7; font size is 16</a:t>
            </a:r>
          </a:p>
          <a:p>
            <a:pPr marL="2967038" lvl="7" indent="-338138">
              <a:spcBef>
                <a:spcPts val="1800"/>
              </a:spcBef>
              <a:buClr>
                <a:srgbClr val="9F293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Level 8; font size is 16</a:t>
            </a:r>
          </a:p>
        </p:txBody>
      </p:sp>
    </p:spTree>
    <p:extLst>
      <p:ext uri="{BB962C8B-B14F-4D97-AF65-F5344CB8AC3E}">
        <p14:creationId xmlns:p14="http://schemas.microsoft.com/office/powerpoint/2010/main" val="128208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38328" indent="-338328" algn="l" defTabSz="914400" rtl="0" eaLnBrk="1" latinLnBrk="0" hangingPunct="1">
        <a:spcBef>
          <a:spcPts val="1800"/>
        </a:spcBef>
        <a:buClr>
          <a:schemeClr val="tx1">
            <a:lumMod val="75000"/>
          </a:schemeClr>
        </a:buClr>
        <a:buSzPct val="80000"/>
        <a:buFont typeface="Wingdings" pitchFamily="2" charset="2"/>
        <a:buChar char="p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347472" algn="l" defTabSz="914400" rtl="0" eaLnBrk="1" latinLnBrk="0" hangingPunct="1">
        <a:spcBef>
          <a:spcPts val="18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338328" algn="l" defTabSz="914400" rtl="0" eaLnBrk="1" latinLnBrk="0" hangingPunct="1">
        <a:spcBef>
          <a:spcPts val="12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347472" algn="l" defTabSz="914400" rtl="0" eaLnBrk="1" latinLnBrk="0" hangingPunct="1">
        <a:spcBef>
          <a:spcPts val="12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316736" indent="-283464" algn="l" defTabSz="914400" rtl="0" eaLnBrk="1" latinLnBrk="0" hangingPunct="1">
        <a:spcBef>
          <a:spcPts val="12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630936" indent="-347472" algn="l" defTabSz="914400" rtl="0" eaLnBrk="1" latinLnBrk="0" hangingPunct="1">
        <a:spcBef>
          <a:spcPts val="1200"/>
        </a:spcBef>
        <a:buFont typeface="Arial" pitchFamily="34" charset="0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30936" indent="-347472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30936" indent="-347472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33272" indent="-292608" algn="l" defTabSz="914400" rtl="0" eaLnBrk="1" latinLnBrk="0" hangingPunct="1">
        <a:spcBef>
          <a:spcPts val="12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ny.gov/health_care/medicaid/redesign/mrt_90.htm" TargetMode="External"/><Relationship Id="rId2" Type="http://schemas.openxmlformats.org/officeDocument/2006/relationships/hyperlink" Target="mailto:CF.Evaluation.Center@health.ny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NewYorkMRT" TargetMode="External"/><Relationship Id="rId4" Type="http://schemas.openxmlformats.org/officeDocument/2006/relationships/hyperlink" Target="http://www.health.ny.gov/health_care/medicaid/redesign/listserv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1940" y="2686049"/>
            <a:ext cx="7192060" cy="1704975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Conflict-Free Evaluation and Enrollment Center  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981200" y="4571998"/>
            <a:ext cx="5762625" cy="2095501"/>
          </a:xfrm>
        </p:spPr>
        <p:txBody>
          <a:bodyPr>
            <a:normAutofit fontScale="25000" lnSpcReduction="20000"/>
          </a:bodyPr>
          <a:lstStyle/>
          <a:p>
            <a:r>
              <a:rPr lang="en-US" sz="7600" b="1" i="1" dirty="0">
                <a:solidFill>
                  <a:schemeClr val="accent3"/>
                </a:solidFill>
              </a:rPr>
              <a:t>Mark Kissinger, Director, Division of Long Term </a:t>
            </a:r>
            <a:r>
              <a:rPr lang="en-US" sz="7600" b="1" i="1" dirty="0" smtClean="0">
                <a:solidFill>
                  <a:schemeClr val="accent3"/>
                </a:solidFill>
              </a:rPr>
              <a:t>Care</a:t>
            </a:r>
          </a:p>
          <a:p>
            <a:endParaRPr lang="en-US" sz="7600" b="1" i="1" dirty="0" smtClean="0">
              <a:solidFill>
                <a:schemeClr val="accent3"/>
              </a:solidFill>
            </a:endParaRPr>
          </a:p>
          <a:p>
            <a:r>
              <a:rPr lang="en-US" sz="7600" b="1" i="1" dirty="0" smtClean="0">
                <a:solidFill>
                  <a:schemeClr val="accent3"/>
                </a:solidFill>
              </a:rPr>
              <a:t>Margaret Willard, Director, Bureau of Managed Long Term Care  </a:t>
            </a:r>
            <a:endParaRPr lang="en-US" sz="7600" b="1" i="1" dirty="0">
              <a:solidFill>
                <a:schemeClr val="accent3"/>
              </a:solidFill>
            </a:endParaRPr>
          </a:p>
          <a:p>
            <a:endParaRPr lang="en-US" sz="7600" b="1" i="1" dirty="0" smtClean="0">
              <a:solidFill>
                <a:schemeClr val="accent3"/>
              </a:solidFill>
            </a:endParaRPr>
          </a:p>
          <a:p>
            <a:r>
              <a:rPr lang="en-US" sz="7600" b="1" i="1" dirty="0" smtClean="0">
                <a:solidFill>
                  <a:schemeClr val="accent3"/>
                </a:solidFill>
              </a:rPr>
              <a:t>Conflict-Free Evaluation and Enrollment Center Webinar</a:t>
            </a:r>
            <a:endParaRPr lang="en-US" sz="7600" b="1" i="1" dirty="0">
              <a:solidFill>
                <a:schemeClr val="accent3"/>
              </a:solidFill>
            </a:endParaRPr>
          </a:p>
          <a:p>
            <a:endParaRPr lang="en-US" sz="7600" b="1" i="1" dirty="0" smtClean="0">
              <a:solidFill>
                <a:schemeClr val="accent3"/>
              </a:solidFill>
            </a:endParaRPr>
          </a:p>
          <a:p>
            <a:r>
              <a:rPr lang="en-US" sz="7600" b="1" i="1" dirty="0" smtClean="0">
                <a:solidFill>
                  <a:schemeClr val="accent3"/>
                </a:solidFill>
              </a:rPr>
              <a:t>September 22, </a:t>
            </a:r>
            <a:r>
              <a:rPr lang="en-US" sz="7600" b="1" i="1" dirty="0">
                <a:solidFill>
                  <a:schemeClr val="accent3"/>
                </a:solidFill>
              </a:rPr>
              <a:t>2014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9600" dirty="0" smtClean="0">
                <a:latin typeface="Arial" pitchFamily="34" charset="0"/>
                <a:cs typeface="Arial" pitchFamily="34" charset="0"/>
              </a:rPr>
            </a:br>
            <a:r>
              <a:rPr lang="en-US" sz="7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7200" i="1" dirty="0" smtClean="0">
                <a:latin typeface="Arial" pitchFamily="34" charset="0"/>
                <a:cs typeface="Arial" pitchFamily="34" charset="0"/>
              </a:rPr>
            </a:br>
            <a:endParaRPr lang="en-US" sz="7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6" name="Picture 4" descr="http://checkmarkservice.com/yahoo_site_admin/assets/images/nys_banner.65101643nys%20banner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15167" b="-6000"/>
          <a:stretch>
            <a:fillRect/>
          </a:stretch>
        </p:blipFill>
        <p:spPr bwMode="auto">
          <a:xfrm>
            <a:off x="0" y="1466850"/>
            <a:ext cx="9144000" cy="1038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 descr="DOH_Logo_WhiteOnBlack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48600" y="6045200"/>
            <a:ext cx="963558" cy="62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2262485"/>
            <a:ext cx="91440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  <a:latin typeface="+mj-lt"/>
              </a:rPr>
              <a:t>                            Redesign Medicaid in New York State  </a:t>
            </a:r>
            <a:endParaRPr lang="en-US" sz="24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1951940" y="4391026"/>
            <a:ext cx="7153275" cy="514350"/>
          </a:xfrm>
          <a:prstGeom prst="rect">
            <a:avLst/>
          </a:prstGeom>
        </p:spPr>
        <p:txBody>
          <a:bodyPr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</a:schemeClr>
              </a:buClr>
              <a:buSzPct val="80000"/>
              <a:buFont typeface="Wingdings" pitchFamily="2" charset="2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18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12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000" b="1" i="1" dirty="0">
              <a:solidFill>
                <a:schemeClr val="accent3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endParaRPr lang="en-US" sz="7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CFEEC Roll-out Schedule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35629"/>
            <a:ext cx="8229600" cy="4328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CFEEC Implementation </a:t>
            </a:r>
            <a:r>
              <a:rPr lang="en-US" sz="2800" dirty="0"/>
              <a:t>is scheduled to begin in October 2014 and will be phased-in by </a:t>
            </a:r>
            <a:r>
              <a:rPr lang="en-US" sz="2800" dirty="0" smtClean="0"/>
              <a:t>Region.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Region 1 – October 2014: </a:t>
            </a:r>
            <a:r>
              <a:rPr lang="en-US" sz="2800" dirty="0"/>
              <a:t>New </a:t>
            </a:r>
            <a:r>
              <a:rPr lang="en-US" sz="2800" dirty="0" smtClean="0"/>
              <a:t>York (Manhattan) &amp; Bronx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Region </a:t>
            </a:r>
            <a:r>
              <a:rPr lang="en-US" sz="2800" dirty="0" smtClean="0"/>
              <a:t>2 – November 2014: Kings (Brooklyn), </a:t>
            </a:r>
            <a:r>
              <a:rPr lang="en-US" sz="2800" dirty="0"/>
              <a:t>Queens, Nassau, &amp; </a:t>
            </a:r>
            <a:r>
              <a:rPr lang="en-US" sz="2800" dirty="0" smtClean="0"/>
              <a:t>Richmond (Staten Island)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Region </a:t>
            </a:r>
            <a:r>
              <a:rPr lang="en-US" sz="2800" dirty="0" smtClean="0"/>
              <a:t>3 – February 2015: </a:t>
            </a:r>
            <a:r>
              <a:rPr lang="en-US" sz="2800" dirty="0"/>
              <a:t>Westchester &amp; </a:t>
            </a:r>
            <a:r>
              <a:rPr lang="en-US" sz="2800" dirty="0" smtClean="0"/>
              <a:t>Suffolk</a:t>
            </a:r>
          </a:p>
        </p:txBody>
      </p:sp>
    </p:spTree>
    <p:extLst>
      <p:ext uri="{BB962C8B-B14F-4D97-AF65-F5344CB8AC3E}">
        <p14:creationId xmlns:p14="http://schemas.microsoft.com/office/powerpoint/2010/main" val="386432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CFEEC Roll-out Schedule </a:t>
            </a:r>
            <a:r>
              <a:rPr lang="en-US" dirty="0" smtClean="0"/>
              <a:t>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1880316"/>
            <a:ext cx="8809150" cy="47651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Region 4 - March 2015:  </a:t>
            </a:r>
            <a:endParaRPr lang="en-US" sz="32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East Hudson (Columbia, Dutchess, Putnam</a:t>
            </a:r>
            <a:r>
              <a:rPr lang="en-US" sz="2800" dirty="0" smtClean="0"/>
              <a:t>)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Catskill (Rockland, Orange, Ulster, Greene, Sullivan</a:t>
            </a:r>
            <a:r>
              <a:rPr lang="en-US" sz="2800" dirty="0" smtClean="0"/>
              <a:t>)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Capital (Warren, Washington, Saratoga, Fulton, Montgomery, Schoharie, Schenectady, Albany, Rensselaer)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Other (Erie, Monroe, Onondaga</a:t>
            </a:r>
            <a:r>
              <a:rPr lang="en-US" sz="2800" dirty="0" smtClean="0"/>
              <a:t>)</a:t>
            </a:r>
            <a:endParaRPr lang="en-US" sz="2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CFEEC Roll-out Schedule </a:t>
            </a:r>
            <a:r>
              <a:rPr lang="en-US" dirty="0" smtClean="0"/>
              <a:t>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1880316"/>
            <a:ext cx="8809150" cy="47651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000" dirty="0"/>
              <a:t>Region </a:t>
            </a:r>
            <a:r>
              <a:rPr lang="en-US" sz="3000" dirty="0" smtClean="0"/>
              <a:t>5 – April 2015: </a:t>
            </a:r>
            <a:endParaRPr lang="en-US" sz="3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Southern Tier (Tompkins, Cortland, Tioga, Broome, Chenango, Otsego, Delaware)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Finger Lakes (Wayne, Ontario, Livingston, Seneca, Cayuga, Yates, Schuyler, Chemung, Steuben)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Western (Chautauqua, Cattaraugus, Allegany, Wyoming, Genesee, Orleans, Niagara) 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 smtClean="0"/>
              <a:t>Region 6 – May 2015: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Central </a:t>
            </a:r>
            <a:r>
              <a:rPr lang="en-US" sz="2600" dirty="0"/>
              <a:t>(Jefferson, Oswego, Lewis, Oneida, Herkimer, Madison)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Northern (St. Lawrence, Franklin, Clinton, Essex, Hamilton)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86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3772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CONTACT 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ts val="2640"/>
              </a:lnSpc>
              <a:buNone/>
            </a:pPr>
            <a:r>
              <a:rPr lang="en-US" dirty="0" smtClean="0"/>
              <a:t>Questions and/or Comments: </a:t>
            </a:r>
          </a:p>
          <a:p>
            <a:pPr marL="0" indent="0" algn="ctr">
              <a:lnSpc>
                <a:spcPts val="2640"/>
              </a:lnSpc>
              <a:buNone/>
            </a:pPr>
            <a:r>
              <a:rPr lang="en-US" dirty="0" smtClean="0"/>
              <a:t>CFEEC e-mail: </a:t>
            </a:r>
            <a:r>
              <a:rPr lang="en-US" dirty="0" smtClean="0">
                <a:hlinkClick r:id="rId2"/>
              </a:rPr>
              <a:t>CF.Evaluation.Center@health.ny.gov</a:t>
            </a:r>
            <a:r>
              <a:rPr lang="en-US" dirty="0" smtClean="0"/>
              <a:t> </a:t>
            </a:r>
            <a:endParaRPr lang="en-US" sz="2000" dirty="0" smtClean="0"/>
          </a:p>
          <a:p>
            <a:pPr marL="0" indent="0" algn="ctr">
              <a:lnSpc>
                <a:spcPts val="2640"/>
              </a:lnSpc>
              <a:buNone/>
            </a:pPr>
            <a:r>
              <a:rPr lang="en-US" sz="2000" dirty="0" smtClean="0"/>
              <a:t>MRT 90 website:  </a:t>
            </a:r>
            <a:r>
              <a:rPr lang="en-US" sz="2000" u="sng" dirty="0">
                <a:solidFill>
                  <a:srgbClr val="FF0000"/>
                </a:solidFill>
                <a:hlinkClick r:id="rId3"/>
              </a:rPr>
              <a:t>http://</a:t>
            </a:r>
            <a:r>
              <a:rPr lang="en-US" sz="2000" u="sng" dirty="0" smtClean="0">
                <a:solidFill>
                  <a:srgbClr val="FF0000"/>
                </a:solidFill>
                <a:hlinkClick r:id="rId3"/>
              </a:rPr>
              <a:t>www.health.ny.gov/health_care/medicaid/redesign/mrt_90.htm</a:t>
            </a:r>
            <a:endParaRPr lang="en-US" sz="2000" u="sng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ts val="2640"/>
              </a:lnSpc>
              <a:buNone/>
            </a:pPr>
            <a:r>
              <a:rPr lang="en-US" sz="2000" dirty="0"/>
              <a:t>Subscribe to our </a:t>
            </a:r>
            <a:r>
              <a:rPr lang="en-US" sz="2000" dirty="0" smtClean="0"/>
              <a:t>MRT listserv</a:t>
            </a:r>
            <a:r>
              <a:rPr lang="en-US" sz="2000" dirty="0"/>
              <a:t>: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www.health.ny.gov/health_care/medicaid/redesign/listserv.htm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 algn="ctr">
              <a:lnSpc>
                <a:spcPts val="2640"/>
              </a:lnSpc>
              <a:buNone/>
            </a:pPr>
            <a:r>
              <a:rPr lang="en-US" sz="2000" dirty="0"/>
              <a:t>‘Like’ the MRT on Facebook: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www.facebook.com/NewYorkMRT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 algn="ctr">
              <a:lnSpc>
                <a:spcPts val="2640"/>
              </a:lnSpc>
              <a:buNone/>
            </a:pPr>
            <a:r>
              <a:rPr lang="en-US" sz="2000" dirty="0"/>
              <a:t>Follow the MRT on Twitter: @NewYorkMRT</a:t>
            </a:r>
          </a:p>
          <a:p>
            <a:pPr marL="0" indent="0" algn="ctr">
              <a:lnSpc>
                <a:spcPts val="264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78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Conflict Free Evaluation and Enrollment Center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 accordance with NY State’s Special Terms and Conditions (STC) #28, the State is required to develop an independent and conflict-free long term care services and supports (LTSS) evaluation process.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Effective October 2014, the State will implement a Conflict- </a:t>
            </a:r>
            <a:r>
              <a:rPr lang="en-US" dirty="0"/>
              <a:t>F</a:t>
            </a:r>
            <a:r>
              <a:rPr lang="en-US" dirty="0" smtClean="0"/>
              <a:t>ree </a:t>
            </a:r>
            <a:r>
              <a:rPr lang="en-US" dirty="0"/>
              <a:t>E</a:t>
            </a:r>
            <a:r>
              <a:rPr lang="en-US" dirty="0" smtClean="0"/>
              <a:t>valuation and Enrollment </a:t>
            </a:r>
            <a:r>
              <a:rPr lang="en-US" dirty="0"/>
              <a:t>C</a:t>
            </a:r>
            <a:r>
              <a:rPr lang="en-US" dirty="0" smtClean="0"/>
              <a:t>enter (CFEEC) for individuals seeking Community-Based Long Term Care (CBLTC) services for more than 120 days.</a:t>
            </a:r>
          </a:p>
        </p:txBody>
      </p:sp>
    </p:spTree>
    <p:extLst>
      <p:ext uri="{BB962C8B-B14F-4D97-AF65-F5344CB8AC3E}">
        <p14:creationId xmlns:p14="http://schemas.microsoft.com/office/powerpoint/2010/main" val="8196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Evaluation and Enrollment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Maximus will serve as the CFEEC providing evaluation and education services.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 State will expand Maximus’ current role as enrollment broker New York Medicaid Choice (NYMC) to perform CFEEC activities which will include: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Scheduling initial eligibility evaluations for people </a:t>
            </a:r>
            <a:r>
              <a:rPr lang="en-US" u="sng" dirty="0" smtClean="0"/>
              <a:t>new</a:t>
            </a:r>
            <a:r>
              <a:rPr lang="en-US" dirty="0" smtClean="0"/>
              <a:t> to service seeking CBLTC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The CFEEC will have 5-7 business days to schedule the evaluation from when the call is received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Staffing nurse evaluators to perform in-home evaluations (including hospitals, nursing homes) using the UAS-NY</a:t>
            </a:r>
          </a:p>
        </p:txBody>
      </p:sp>
    </p:spTree>
    <p:extLst>
      <p:ext uri="{BB962C8B-B14F-4D97-AF65-F5344CB8AC3E}">
        <p14:creationId xmlns:p14="http://schemas.microsoft.com/office/powerpoint/2010/main" val="35330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CFEEC Enrollment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399"/>
            <a:ext cx="8229600" cy="44667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CFEEC Policy Highlights: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CFEEC will be the only entity authorized to complete initial evaluations.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Managed Long Term Care Plans (MLTCPs) will </a:t>
            </a:r>
            <a:r>
              <a:rPr lang="en-US" dirty="0"/>
              <a:t>no longer be permitted to enroll </a:t>
            </a:r>
            <a:r>
              <a:rPr lang="en-US" dirty="0" smtClean="0"/>
              <a:t>new individuals </a:t>
            </a:r>
            <a:r>
              <a:rPr lang="en-US" dirty="0"/>
              <a:t>until </a:t>
            </a:r>
            <a:r>
              <a:rPr lang="en-US" dirty="0" smtClean="0"/>
              <a:t>the CFEEC has </a:t>
            </a:r>
            <a:r>
              <a:rPr lang="en-US" dirty="0"/>
              <a:t>conducted </a:t>
            </a:r>
            <a:r>
              <a:rPr lang="en-US" dirty="0" smtClean="0"/>
              <a:t>an initial </a:t>
            </a:r>
            <a:r>
              <a:rPr lang="en-US" dirty="0"/>
              <a:t>evaluation </a:t>
            </a:r>
            <a:r>
              <a:rPr lang="en-US" dirty="0" smtClean="0"/>
              <a:t>to determine CBLTC eligibility.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MLTCPs will continue to be responsible for completing their own assessments which determine the plan of care. 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b="1" i="1" dirty="0" smtClean="0"/>
              <a:t>This </a:t>
            </a:r>
            <a:r>
              <a:rPr lang="en-US" sz="2000" b="1" i="1" dirty="0"/>
              <a:t>policy </a:t>
            </a:r>
            <a:r>
              <a:rPr lang="en-US" sz="2000" b="1" i="1" u="sng" dirty="0"/>
              <a:t>does not</a:t>
            </a:r>
            <a:r>
              <a:rPr lang="en-US" sz="2000" b="1" i="1" dirty="0"/>
              <a:t> apply to individuals transferring from one plan to </a:t>
            </a:r>
            <a:r>
              <a:rPr lang="en-US" sz="2000" b="1" i="1" dirty="0" smtClean="0"/>
              <a:t>another</a:t>
            </a:r>
            <a:endParaRPr lang="en-US" sz="2000" b="1" i="1" dirty="0"/>
          </a:p>
          <a:p>
            <a:pPr marL="8001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CFEEC Eligibility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623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 CFEEC will evaluate consumer’s eligibility for one of the four MLTC products: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Partially Capitated Plans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Program of All-Inclusive Care for the Elderly (PACE)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Medicaid Advantage Plus (MAP)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Fully Integrated Duals Advantage (FIDA) (To be implemented January 2015)</a:t>
            </a:r>
            <a:endParaRPr lang="en-US" sz="2400" dirty="0"/>
          </a:p>
          <a:p>
            <a:pPr marL="457200" lvl="1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3467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CFEEC 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7522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20000"/>
              </a:lnSpc>
              <a:buClr>
                <a:prstClr val="black">
                  <a:lumMod val="75000"/>
                </a:prstClr>
              </a:buClr>
              <a:buFont typeface="Wingdings" panose="05000000000000000000" pitchFamily="2" charset="2"/>
              <a:buChar char="q"/>
            </a:pPr>
            <a:r>
              <a:rPr lang="en-US" sz="3100" dirty="0">
                <a:solidFill>
                  <a:prstClr val="black"/>
                </a:solidFill>
              </a:rPr>
              <a:t>UAS-NY: </a:t>
            </a:r>
          </a:p>
          <a:p>
            <a:pPr lvl="1">
              <a:lnSpc>
                <a:spcPct val="120000"/>
              </a:lnSpc>
              <a:buClr>
                <a:srgbClr val="9F2936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prstClr val="black"/>
                </a:solidFill>
              </a:rPr>
              <a:t>CFEEC must complete the Uniform Assessment System (UAS) for all evaluations </a:t>
            </a:r>
            <a:r>
              <a:rPr lang="en-US" sz="2100" u="sng" dirty="0">
                <a:solidFill>
                  <a:prstClr val="black"/>
                </a:solidFill>
              </a:rPr>
              <a:t>prior</a:t>
            </a:r>
            <a:r>
              <a:rPr lang="en-US" sz="2100" dirty="0">
                <a:solidFill>
                  <a:prstClr val="black"/>
                </a:solidFill>
              </a:rPr>
              <a:t> to all MLTC plan enrollments.</a:t>
            </a:r>
          </a:p>
          <a:p>
            <a:pPr lvl="1">
              <a:lnSpc>
                <a:spcPct val="120000"/>
              </a:lnSpc>
              <a:buClr>
                <a:srgbClr val="9F2936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prstClr val="black"/>
                </a:solidFill>
              </a:rPr>
              <a:t>Staff at CFEEC, including the nurse evaluators, are trained in the UAS and have the appropriate levels of access granted.</a:t>
            </a:r>
          </a:p>
          <a:p>
            <a:pPr lvl="1">
              <a:lnSpc>
                <a:spcPct val="120000"/>
              </a:lnSpc>
              <a:buClr>
                <a:srgbClr val="9F2936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prstClr val="black"/>
                </a:solidFill>
              </a:rPr>
              <a:t>Once the evaluation is completed, if the consumer is eligible for MLTC, they will have the option of selecting a plan and allowing CFEEC to assist with connecting the individual to the plan.</a:t>
            </a:r>
          </a:p>
          <a:p>
            <a:pPr lvl="1">
              <a:lnSpc>
                <a:spcPct val="120000"/>
              </a:lnSpc>
              <a:buClr>
                <a:srgbClr val="9F2936"/>
              </a:buCl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prstClr val="black"/>
                </a:solidFill>
              </a:rPr>
              <a:t>The UAS will have a same day completion</a:t>
            </a:r>
            <a:r>
              <a:rPr lang="en-US" sz="2100" dirty="0" smtClean="0">
                <a:solidFill>
                  <a:prstClr val="black"/>
                </a:solidFill>
              </a:rPr>
              <a:t>.</a:t>
            </a:r>
            <a:endParaRPr lang="en-US" sz="2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CFEEC Evaluation Process For </a:t>
            </a:r>
            <a:br>
              <a:rPr lang="en-US" dirty="0" smtClean="0"/>
            </a:br>
            <a:r>
              <a:rPr lang="en-US" dirty="0" smtClean="0"/>
              <a:t>Nursing Home Residents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Nursing Home Residents Returning to the Community Have Two Options: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If the NH resident </a:t>
            </a:r>
            <a:r>
              <a:rPr lang="en-US" sz="2400" u="sng" dirty="0" smtClean="0"/>
              <a:t>is not enrolled </a:t>
            </a:r>
            <a:r>
              <a:rPr lang="en-US" sz="2400" dirty="0" smtClean="0"/>
              <a:t>in a MLTCP, the resident will be required to contact the CFEEC for an evaluation of CBLTC eligibility.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If the NH resident </a:t>
            </a:r>
            <a:r>
              <a:rPr lang="en-US" sz="2400" u="sng" dirty="0" smtClean="0"/>
              <a:t>is enrolled </a:t>
            </a:r>
            <a:r>
              <a:rPr lang="en-US" sz="2400" dirty="0" smtClean="0"/>
              <a:t>in a MLTCP, the resident is not required to contact the CFEEC to meet CBLTC eligibility.	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421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CFEEC Notices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738914"/>
          </a:xfrm>
        </p:spPr>
        <p:txBody>
          <a:bodyPr numCol="1"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CFEEC has an inventory of Long Term Care (LTC) notices which include: </a:t>
            </a:r>
          </a:p>
          <a:p>
            <a:pPr lvl="1">
              <a:lnSpc>
                <a:spcPts val="2400"/>
              </a:lnSpc>
              <a:buFont typeface="Wingdings" panose="05000000000000000000" pitchFamily="2" charset="2"/>
              <a:buChar char="q"/>
            </a:pPr>
            <a:r>
              <a:rPr lang="en-US" sz="2600" dirty="0"/>
              <a:t>LTC Approval - Qualified for LTC </a:t>
            </a:r>
          </a:p>
          <a:p>
            <a:pPr lvl="1">
              <a:lnSpc>
                <a:spcPts val="2400"/>
              </a:lnSpc>
              <a:buFont typeface="Wingdings" panose="05000000000000000000" pitchFamily="2" charset="2"/>
              <a:buChar char="q"/>
            </a:pPr>
            <a:r>
              <a:rPr lang="en-US" sz="2600" dirty="0"/>
              <a:t>LTC Denial - Unqualified for LTC (</a:t>
            </a:r>
            <a:r>
              <a:rPr lang="en-US" sz="2600" i="1" dirty="0"/>
              <a:t>includes Fair Hearing Rights</a:t>
            </a:r>
            <a:r>
              <a:rPr lang="en-US" sz="2600" dirty="0" smtClean="0"/>
              <a:t>)</a:t>
            </a:r>
          </a:p>
          <a:p>
            <a:pPr lvl="1">
              <a:lnSpc>
                <a:spcPts val="2400"/>
              </a:lnSpc>
              <a:buFont typeface="Wingdings" panose="05000000000000000000" pitchFamily="2" charset="2"/>
              <a:buChar char="q"/>
            </a:pPr>
            <a:r>
              <a:rPr lang="en-US" sz="2600" dirty="0"/>
              <a:t>Notice of Review - Dispute Resolution process will occur </a:t>
            </a:r>
          </a:p>
          <a:p>
            <a:pPr lvl="1">
              <a:lnSpc>
                <a:spcPts val="2400"/>
              </a:lnSpc>
              <a:buFont typeface="Wingdings" panose="05000000000000000000" pitchFamily="2" charset="2"/>
              <a:buChar char="q"/>
            </a:pPr>
            <a:r>
              <a:rPr lang="en-US" sz="2600" dirty="0"/>
              <a:t>LTC Approval Overturned - Review determined ineligible for LTC needs (</a:t>
            </a:r>
            <a:r>
              <a:rPr lang="en-US" sz="2600" i="1" dirty="0"/>
              <a:t>includes Fair Hearing Rights</a:t>
            </a:r>
            <a:r>
              <a:rPr lang="en-US" sz="2600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LTC Approval Upheld - Review determined appropriate for LTC needs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/>
              <a:t>LTC Approval Expired – Consumer qualified for LTC but no plan </a:t>
            </a:r>
            <a:r>
              <a:rPr lang="en-US" sz="2600" dirty="0" smtClean="0"/>
              <a:t>selected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59666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CFEEC Dispute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108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If there is a discrepancy between the CFEEC eligibility determination and the MLTCP assessment, a dispute resolution process will begin.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Dispute Resolution Protocol: </a:t>
            </a:r>
          </a:p>
          <a:p>
            <a:pPr lvl="1">
              <a:buClr>
                <a:srgbClr val="9F2936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</a:rPr>
              <a:t>MLTCPs will submit a Disagreement Request to CFEEC</a:t>
            </a:r>
          </a:p>
          <a:p>
            <a:pPr lvl="1">
              <a:buClr>
                <a:srgbClr val="9F2936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</a:rPr>
              <a:t>Clinical staff will review determinations </a:t>
            </a:r>
          </a:p>
          <a:p>
            <a:pPr lvl="1">
              <a:buClr>
                <a:srgbClr val="9F2936"/>
              </a:buClr>
              <a:buFont typeface="Wingdings" pitchFamily="2" charset="2"/>
              <a:buChar char="q"/>
            </a:pPr>
            <a:r>
              <a:rPr lang="en-US" sz="2400" dirty="0">
                <a:solidFill>
                  <a:prstClr val="black"/>
                </a:solidFill>
              </a:rPr>
              <a:t>Depending upon the review outcome, cases may be escalated to the </a:t>
            </a:r>
            <a:r>
              <a:rPr lang="en-US" sz="2400" dirty="0" smtClean="0">
                <a:solidFill>
                  <a:prstClr val="black"/>
                </a:solidFill>
              </a:rPr>
              <a:t>NYS </a:t>
            </a:r>
            <a:r>
              <a:rPr lang="en-US" sz="2400" dirty="0">
                <a:solidFill>
                  <a:prstClr val="black"/>
                </a:solidFill>
              </a:rPr>
              <a:t>Medical Director for a final determination within 3 business </a:t>
            </a:r>
            <a:r>
              <a:rPr lang="en-US" sz="2400" dirty="0" smtClean="0">
                <a:solidFill>
                  <a:prstClr val="black"/>
                </a:solidFill>
              </a:rPr>
              <a:t>days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nyhav2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gnyhav2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14796</TotalTime>
  <Words>927</Words>
  <Application>Microsoft Office PowerPoint</Application>
  <PresentationFormat>On-screen Show (4:3)</PresentationFormat>
  <Paragraphs>100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1_gnyhav2</vt:lpstr>
      <vt:lpstr>2_gnyhav2</vt:lpstr>
      <vt:lpstr>Conflict-Free Evaluation and Enrollment Center  </vt:lpstr>
      <vt:lpstr>Conflict Free Evaluation and Enrollment Center Overview </vt:lpstr>
      <vt:lpstr>Evaluation and Enrollment Center</vt:lpstr>
      <vt:lpstr>CFEEC Enrollment </vt:lpstr>
      <vt:lpstr>CFEEC Eligibility </vt:lpstr>
      <vt:lpstr>CFEEC Evaluation Process</vt:lpstr>
      <vt:lpstr>CFEEC Evaluation Process For  Nursing Home Residents</vt:lpstr>
      <vt:lpstr>   CFEEC Notices</vt:lpstr>
      <vt:lpstr>CFEEC Dispute Resolution Process</vt:lpstr>
      <vt:lpstr>CFEEC Roll-out Schedule  </vt:lpstr>
      <vt:lpstr>CFEEC Roll-out Schedule Cont’d.</vt:lpstr>
      <vt:lpstr>CFEEC Roll-out Schedule Cont’d.</vt:lpstr>
      <vt:lpstr>          Next Steps</vt:lpstr>
      <vt:lpstr>         CONTACT US </vt:lpstr>
    </vt:vector>
  </TitlesOfParts>
  <Company>Greater New York Hospital Association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kshure</dc:creator>
  <cp:lastModifiedBy>Karis Browder</cp:lastModifiedBy>
  <cp:revision>2468</cp:revision>
  <cp:lastPrinted>2014-09-18T15:30:15Z</cp:lastPrinted>
  <dcterms:created xsi:type="dcterms:W3CDTF">2011-02-07T17:11:06Z</dcterms:created>
  <dcterms:modified xsi:type="dcterms:W3CDTF">2014-09-22T14:32:39Z</dcterms:modified>
</cp:coreProperties>
</file>