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480" userDrawn="1">
          <p15:clr>
            <a:srgbClr val="A4A3A4"/>
          </p15:clr>
        </p15:guide>
        <p15:guide id="3" orient="horz" pos="5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B800"/>
    <a:srgbClr val="6F5091"/>
    <a:srgbClr val="503278"/>
    <a:srgbClr val="5A336F"/>
    <a:srgbClr val="76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49" autoAdjust="0"/>
  </p:normalViewPr>
  <p:slideViewPr>
    <p:cSldViewPr snapToGrid="0">
      <p:cViewPr varScale="1">
        <p:scale>
          <a:sx n="91" d="100"/>
          <a:sy n="91" d="100"/>
        </p:scale>
        <p:origin x="278" y="53"/>
      </p:cViewPr>
      <p:guideLst>
        <p:guide orient="horz" pos="3888"/>
        <p:guide pos="480"/>
        <p:guide orient="horz" pos="580"/>
      </p:guideLst>
    </p:cSldViewPr>
  </p:slideViewPr>
  <p:notesTextViewPr>
    <p:cViewPr>
      <p:scale>
        <a:sx n="1" d="1"/>
        <a:sy n="1" d="1"/>
      </p:scale>
      <p:origin x="0" y="0"/>
    </p:cViewPr>
  </p:notesTextViewPr>
  <p:sorterViewPr>
    <p:cViewPr varScale="1">
      <p:scale>
        <a:sx n="1" d="1"/>
        <a:sy n="1" d="1"/>
      </p:scale>
      <p:origin x="0" y="-301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AD2F1-D89F-49D5-8A1D-690415ABF431}" type="datetimeFigureOut">
              <a:rPr lang="en-US" smtClean="0"/>
              <a:t>4/9/2015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B9E5E-9E61-4A3C-B9BF-892A8B1BC19D}" type="slidenum">
              <a:rPr lang="en-US" smtClean="0"/>
              <a:t>‹#›</a:t>
            </a:fld>
            <a:endParaRPr lang="en-US"/>
          </a:p>
        </p:txBody>
      </p:sp>
    </p:spTree>
    <p:extLst>
      <p:ext uri="{BB962C8B-B14F-4D97-AF65-F5344CB8AC3E}">
        <p14:creationId xmlns:p14="http://schemas.microsoft.com/office/powerpoint/2010/main" val="180505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56706" y="1485373"/>
            <a:ext cx="10515600" cy="1325563"/>
          </a:xfrm>
        </p:spPr>
        <p:txBody>
          <a:bodyPr>
            <a:normAutofit/>
          </a:bodyPr>
          <a:lstStyle>
            <a:lvl1pPr>
              <a:defRPr sz="3200" b="1">
                <a:solidFill>
                  <a:srgbClr val="503278"/>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Rectangle 7"/>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185261"/>
            <a:ext cx="4368787" cy="723642"/>
          </a:xfrm>
          <a:prstGeom prst="rect">
            <a:avLst/>
          </a:prstGeom>
        </p:spPr>
      </p:pic>
      <p:sp>
        <p:nvSpPr>
          <p:cNvPr id="9" name="Subtitle 2"/>
          <p:cNvSpPr>
            <a:spLocks noGrp="1"/>
          </p:cNvSpPr>
          <p:nvPr>
            <p:ph type="subTitle" idx="1"/>
          </p:nvPr>
        </p:nvSpPr>
        <p:spPr>
          <a:xfrm>
            <a:off x="656706" y="2936306"/>
            <a:ext cx="9144000" cy="1655762"/>
          </a:xfrm>
        </p:spPr>
        <p:txBody>
          <a:bodyPr>
            <a:normAutofit/>
          </a:bodyPr>
          <a:lstStyle>
            <a:lvl1pPr marL="0" indent="0" algn="l">
              <a:lnSpc>
                <a:spcPct val="100000"/>
              </a:lnSpc>
              <a:spcBef>
                <a:spcPts val="0"/>
              </a:spcBef>
              <a:buNone/>
              <a:defRPr sz="1800">
                <a:solidFill>
                  <a:srgbClr val="50327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7" name="Content Placeholder 2"/>
          <p:cNvSpPr>
            <a:spLocks noGrp="1"/>
          </p:cNvSpPr>
          <p:nvPr>
            <p:ph idx="13"/>
          </p:nvPr>
        </p:nvSpPr>
        <p:spPr>
          <a:xfrm>
            <a:off x="549985" y="6085684"/>
            <a:ext cx="2679923" cy="369116"/>
          </a:xfrm>
        </p:spPr>
        <p:txBody>
          <a:bodyPr>
            <a:normAutofit/>
          </a:bodyPr>
          <a:lstStyle>
            <a:lvl1pPr marL="0" indent="0">
              <a:lnSpc>
                <a:spcPct val="100000"/>
              </a:lnSpc>
              <a:spcBef>
                <a:spcPts val="0"/>
              </a:spcBef>
              <a:buFontTx/>
              <a:buNone/>
              <a:defRPr sz="1200">
                <a:solidFill>
                  <a:schemeClr val="bg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5816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2" name="Title 1"/>
          <p:cNvSpPr>
            <a:spLocks noGrp="1"/>
          </p:cNvSpPr>
          <p:nvPr>
            <p:ph type="title"/>
          </p:nvPr>
        </p:nvSpPr>
        <p:spPr>
          <a:xfrm>
            <a:off x="649109" y="1044030"/>
            <a:ext cx="7357844" cy="671819"/>
          </a:xfrm>
        </p:spPr>
        <p:txBody>
          <a:bodyPr>
            <a:normAutofit/>
          </a:bodyPr>
          <a:lstStyle>
            <a:lvl1pPr>
              <a:defRPr sz="4000" b="1">
                <a:solidFill>
                  <a:srgbClr val="503278"/>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49109" y="1905001"/>
            <a:ext cx="7013895" cy="4062937"/>
          </a:xfrm>
        </p:spPr>
        <p:txBody>
          <a:bodyPr>
            <a:normAutofit/>
          </a:bodyPr>
          <a:lstStyle>
            <a:lvl1pPr>
              <a:lnSpc>
                <a:spcPct val="100000"/>
              </a:lnSpc>
              <a:spcBef>
                <a:spcPts val="0"/>
              </a:spcBef>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6333" y="6389931"/>
            <a:ext cx="2627518" cy="435220"/>
          </a:xfrm>
          <a:prstGeom prst="rect">
            <a:avLst/>
          </a:prstGeom>
        </p:spPr>
      </p:pic>
    </p:spTree>
    <p:extLst>
      <p:ext uri="{BB962C8B-B14F-4D97-AF65-F5344CB8AC3E}">
        <p14:creationId xmlns:p14="http://schemas.microsoft.com/office/powerpoint/2010/main" val="410240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0" y="14455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072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6333" y="6389931"/>
            <a:ext cx="2627518" cy="435220"/>
          </a:xfrm>
          <a:prstGeom prst="rect">
            <a:avLst/>
          </a:prstGeom>
        </p:spPr>
      </p:pic>
      <p:sp>
        <p:nvSpPr>
          <p:cNvPr id="12" name="Slide Number Placeholder 5"/>
          <p:cNvSpPr>
            <a:spLocks noGrp="1"/>
          </p:cNvSpPr>
          <p:nvPr>
            <p:ph type="sldNum" sz="quarter" idx="12"/>
          </p:nvPr>
        </p:nvSpPr>
        <p:spPr>
          <a:xfrm>
            <a:off x="9267930" y="164487"/>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3768EE8-2548-4B81-96CA-2A79AF6555F1}" type="slidenum">
              <a:rPr lang="en-US" smtClean="0"/>
              <a:pPr/>
              <a:t>‹#›</a:t>
            </a:fld>
            <a:endParaRPr lang="en-US" dirty="0"/>
          </a:p>
        </p:txBody>
      </p:sp>
      <p:sp>
        <p:nvSpPr>
          <p:cNvPr id="15" name="Content Placeholder 2"/>
          <p:cNvSpPr>
            <a:spLocks noGrp="1"/>
          </p:cNvSpPr>
          <p:nvPr>
            <p:ph idx="13"/>
          </p:nvPr>
        </p:nvSpPr>
        <p:spPr>
          <a:xfrm>
            <a:off x="623455" y="1994807"/>
            <a:ext cx="5849730" cy="656114"/>
          </a:xfrm>
        </p:spPr>
        <p:txBody>
          <a:bodyPr>
            <a:normAutofit/>
          </a:bodyPr>
          <a:lstStyle>
            <a:lvl1pPr marL="0" indent="0">
              <a:buFontTx/>
              <a:buNone/>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16" name="Content Placeholder 2"/>
          <p:cNvSpPr>
            <a:spLocks noGrp="1"/>
          </p:cNvSpPr>
          <p:nvPr>
            <p:ph idx="14"/>
          </p:nvPr>
        </p:nvSpPr>
        <p:spPr>
          <a:xfrm>
            <a:off x="180870" y="216812"/>
            <a:ext cx="2679923" cy="369116"/>
          </a:xfrm>
        </p:spPr>
        <p:txBody>
          <a:bodyPr>
            <a:normAutofit/>
          </a:bodyPr>
          <a:lstStyle>
            <a:lvl1pPr marL="0" indent="0">
              <a:lnSpc>
                <a:spcPct val="100000"/>
              </a:lnSpc>
              <a:spcBef>
                <a:spcPts val="0"/>
              </a:spcBef>
              <a:buFontTx/>
              <a:buNone/>
              <a:defRPr sz="1200">
                <a:solidFill>
                  <a:schemeClr val="bg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10" name="Title Placeholder 1"/>
          <p:cNvSpPr>
            <a:spLocks noGrp="1"/>
          </p:cNvSpPr>
          <p:nvPr>
            <p:ph type="title"/>
          </p:nvPr>
        </p:nvSpPr>
        <p:spPr>
          <a:xfrm>
            <a:off x="623455" y="720965"/>
            <a:ext cx="10515600" cy="1325563"/>
          </a:xfrm>
          <a:prstGeom prst="rect">
            <a:avLst/>
          </a:prstGeom>
        </p:spPr>
        <p:txBody>
          <a:bodyPr vert="horz" lIns="91440" tIns="45720" rIns="91440" bIns="45720" rtlCol="0" anchor="ctr">
            <a:normAutofit/>
          </a:bodyPr>
          <a:lstStyle>
            <a:lvl1pPr>
              <a:defRPr sz="4000" b="1">
                <a:solidFill>
                  <a:srgbClr val="503278"/>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7" name="Content Placeholder 2"/>
          <p:cNvSpPr>
            <a:spLocks noGrp="1"/>
          </p:cNvSpPr>
          <p:nvPr>
            <p:ph idx="15"/>
          </p:nvPr>
        </p:nvSpPr>
        <p:spPr>
          <a:xfrm>
            <a:off x="623455" y="2992313"/>
            <a:ext cx="5849730" cy="656114"/>
          </a:xfrm>
        </p:spPr>
        <p:txBody>
          <a:bodyPr>
            <a:normAutofit/>
          </a:bodyPr>
          <a:lstStyle>
            <a:lvl1pPr marL="342900" indent="-342900">
              <a:buFont typeface="Wingdings" panose="05000000000000000000" pitchFamily="2" charset="2"/>
              <a:buChar char="ü"/>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93886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6547" y="1024249"/>
            <a:ext cx="5821365" cy="911228"/>
          </a:xfrm>
        </p:spPr>
        <p:txBody>
          <a:bodyPr>
            <a:normAutofit/>
          </a:bodyP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99C487-D2C4-446D-B2E6-1918B57AC7A7}" type="datetime1">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68EE8-2548-4B81-96CA-2A79AF6555F1}" type="slidenum">
              <a:rPr lang="en-US" smtClean="0"/>
              <a:t>‹#›</a:t>
            </a:fld>
            <a:endParaRPr lang="en-US"/>
          </a:p>
        </p:txBody>
      </p:sp>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descr="browser_dreamstime_m_2393927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9248" y="1171621"/>
            <a:ext cx="4492752" cy="387705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4765" y="6421215"/>
            <a:ext cx="2620973" cy="434136"/>
          </a:xfrm>
          <a:prstGeom prst="rect">
            <a:avLst/>
          </a:prstGeom>
        </p:spPr>
      </p:pic>
    </p:spTree>
    <p:extLst>
      <p:ext uri="{BB962C8B-B14F-4D97-AF65-F5344CB8AC3E}">
        <p14:creationId xmlns:p14="http://schemas.microsoft.com/office/powerpoint/2010/main" val="252526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209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BE496-23EB-4202-8C3D-6C66545052A0}" type="datetime1">
              <a:rPr lang="en-US" smtClean="0"/>
              <a:t>4/9/2015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68EE8-2548-4B81-96CA-2A79AF6555F1}" type="slidenum">
              <a:rPr lang="en-US" smtClean="0"/>
              <a:t>‹#›</a:t>
            </a:fld>
            <a:endParaRPr lang="en-US"/>
          </a:p>
        </p:txBody>
      </p:sp>
    </p:spTree>
    <p:extLst>
      <p:ext uri="{BB962C8B-B14F-4D97-AF65-F5344CB8AC3E}">
        <p14:creationId xmlns:p14="http://schemas.microsoft.com/office/powerpoint/2010/main" val="348409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icanny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lth.ny.gov/health_care/medicaid/redesign/fida/" TargetMode="External"/><Relationship Id="rId2" Type="http://schemas.openxmlformats.org/officeDocument/2006/relationships/hyperlink" Target="http://www.nymedicaidchoice.com/"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hyperlink" Target="mailto:@NewYorkMRT" TargetMode="External"/><Relationship Id="rId3" Type="http://schemas.openxmlformats.org/officeDocument/2006/relationships/image" Target="../media/image3.jpeg"/><Relationship Id="rId7" Type="http://schemas.openxmlformats.org/officeDocument/2006/relationships/hyperlink" Target="http://www.facebook.com/NewYorkMRT" TargetMode="External"/><Relationship Id="rId2" Type="http://schemas.openxmlformats.org/officeDocument/2006/relationships/hyperlink" Target="mailto:FIDA@health.ny.gov" TargetMode="External"/><Relationship Id="rId1" Type="http://schemas.openxmlformats.org/officeDocument/2006/relationships/slideLayout" Target="../slideLayouts/slideLayout5.xml"/><Relationship Id="rId6" Type="http://schemas.openxmlformats.org/officeDocument/2006/relationships/hyperlink" Target="http://www.health.ny.gov/health_care/medicaid/redesign/listserv.htm" TargetMode="External"/><Relationship Id="rId5" Type="http://schemas.openxmlformats.org/officeDocument/2006/relationships/hyperlink" Target="http://www.health.ny.gov/health_care/medicaid/redesign/mrt_101.ht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81849" y="807115"/>
            <a:ext cx="4752975" cy="5414303"/>
          </a:xfrm>
          <a:prstGeom prst="rect">
            <a:avLst/>
          </a:prstGeom>
        </p:spPr>
        <p:txBody>
          <a:bodyPr wrap="square">
            <a:spAutoFit/>
          </a:bodyPr>
          <a:lstStyle/>
          <a:p>
            <a:pPr fontAlgn="base">
              <a:lnSpc>
                <a:spcPts val="1900"/>
              </a:lnSpc>
              <a:spcAft>
                <a:spcPts val="1800"/>
              </a:spcAft>
              <a:buClr>
                <a:srgbClr val="000000"/>
              </a:buClr>
            </a:pPr>
            <a:r>
              <a:rPr lang="en-US" dirty="0">
                <a:latin typeface="Arial" panose="020B0604020202020204" pitchFamily="34" charset="0"/>
                <a:cs typeface="Arial" panose="020B0604020202020204" pitchFamily="34" charset="0"/>
              </a:rPr>
              <a:t>In 2011, Governor Andrew M. Cuomo established a Medicaid Redesign Team (MRT), which initiated significant reforms to the state’s Medicaid program. </a:t>
            </a:r>
          </a:p>
          <a:p>
            <a:pPr fontAlgn="base">
              <a:lnSpc>
                <a:spcPts val="1900"/>
              </a:lnSpc>
              <a:spcAft>
                <a:spcPts val="1800"/>
              </a:spcAft>
              <a:buClr>
                <a:srgbClr val="000000"/>
              </a:buClr>
            </a:pPr>
            <a:r>
              <a:rPr lang="en-US" dirty="0">
                <a:latin typeface="Arial" panose="020B0604020202020204" pitchFamily="34" charset="0"/>
                <a:cs typeface="Arial" panose="020B0604020202020204" pitchFamily="34" charset="0"/>
              </a:rPr>
              <a:t>This included a critical initiative to provide </a:t>
            </a:r>
            <a:r>
              <a:rPr lang="en-US" dirty="0">
                <a:latin typeface="Arial Black" panose="020B0A04020102020204" pitchFamily="34" charset="0"/>
              </a:rPr>
              <a:t>“Care Management for All” </a:t>
            </a:r>
            <a:r>
              <a:rPr lang="en-US" dirty="0">
                <a:latin typeface="Arial" panose="020B0604020202020204" pitchFamily="34" charset="0"/>
                <a:cs typeface="Arial" panose="020B0604020202020204" pitchFamily="34" charset="0"/>
              </a:rPr>
              <a:t>by transitioning New York State’s long-term care recipients into managed care. </a:t>
            </a:r>
          </a:p>
          <a:p>
            <a:pPr fontAlgn="base">
              <a:lnSpc>
                <a:spcPts val="1900"/>
              </a:lnSpc>
              <a:spcAft>
                <a:spcPts val="1800"/>
              </a:spcAft>
              <a:buClr>
                <a:srgbClr val="000000"/>
              </a:buClr>
            </a:pPr>
            <a:r>
              <a:rPr lang="en-US" dirty="0">
                <a:latin typeface="Arial" panose="020B0604020202020204" pitchFamily="34" charset="0"/>
                <a:cs typeface="Arial" panose="020B0604020202020204" pitchFamily="34" charset="0"/>
              </a:rPr>
              <a:t>A key component of Care Management for All is the </a:t>
            </a:r>
            <a:r>
              <a:rPr lang="en-US" dirty="0">
                <a:latin typeface="Arial Black" panose="020B0A04020102020204" pitchFamily="34" charset="0"/>
              </a:rPr>
              <a:t>Fully Integrated Duals Advantage (FIDA)</a:t>
            </a:r>
            <a:r>
              <a:rPr lang="en-US" dirty="0"/>
              <a:t> </a:t>
            </a:r>
            <a:r>
              <a:rPr lang="en-US" dirty="0">
                <a:latin typeface="Arial" panose="020B0604020202020204" pitchFamily="34" charset="0"/>
                <a:cs typeface="Arial" panose="020B0604020202020204" pitchFamily="34" charset="0"/>
              </a:rPr>
              <a:t>demonstration project, a partnership between the Centers for Medicare and Medicaid Services (CMS) and the New York State Department of Health (NYSDOH).  </a:t>
            </a:r>
          </a:p>
          <a:p>
            <a:pPr fontAlgn="base">
              <a:lnSpc>
                <a:spcPts val="1900"/>
              </a:lnSpc>
              <a:buClr>
                <a:srgbClr val="000000"/>
              </a:buClr>
            </a:pPr>
            <a:r>
              <a:rPr lang="en-US" dirty="0">
                <a:latin typeface="Arial" panose="020B0604020202020204" pitchFamily="34" charset="0"/>
                <a:cs typeface="Arial" panose="020B0604020202020204" pitchFamily="34" charset="0"/>
              </a:rPr>
              <a:t>Through FIDA, certain dual-eligible individuals (Medicaid and Medicare) will be enrolled into fully-integrated managed care plans.</a:t>
            </a:r>
            <a:endParaRPr lang="en-US" alt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692" t="337" r="23076" b="-156"/>
          <a:stretch/>
        </p:blipFill>
        <p:spPr>
          <a:xfrm>
            <a:off x="-1" y="541789"/>
            <a:ext cx="7067551" cy="6358879"/>
          </a:xfrm>
          <a:prstGeom prst="rect">
            <a:avLst/>
          </a:prstGeom>
        </p:spPr>
      </p:pic>
      <p:sp>
        <p:nvSpPr>
          <p:cNvPr id="9" name="TextBox 8"/>
          <p:cNvSpPr txBox="1"/>
          <p:nvPr/>
        </p:nvSpPr>
        <p:spPr>
          <a:xfrm>
            <a:off x="3290356" y="5087479"/>
            <a:ext cx="3210936" cy="1446550"/>
          </a:xfrm>
          <a:prstGeom prst="rect">
            <a:avLst/>
          </a:prstGeom>
          <a:noFill/>
        </p:spPr>
        <p:txBody>
          <a:bodyPr wrap="square" rtlCol="0">
            <a:spAutoFit/>
          </a:bodyPr>
          <a:lstStyle/>
          <a:p>
            <a:r>
              <a:rPr lang="en-US" sz="8800" dirty="0">
                <a:solidFill>
                  <a:schemeClr val="bg1"/>
                </a:solidFill>
                <a:effectLst>
                  <a:outerShdw blurRad="25400" dist="25400" dir="3180000" sx="103000" sy="103000" algn="tl">
                    <a:schemeClr val="tx1">
                      <a:lumMod val="95000"/>
                      <a:lumOff val="5000"/>
                    </a:schemeClr>
                  </a:outerShdw>
                </a:effectLst>
                <a:latin typeface="Arial Black" panose="020B0A04020102020204" pitchFamily="34" charset="0"/>
              </a:rPr>
              <a:t>FIDA</a:t>
            </a:r>
          </a:p>
        </p:txBody>
      </p:sp>
      <p:sp>
        <p:nvSpPr>
          <p:cNvPr id="10" name="Title 1"/>
          <p:cNvSpPr txBox="1">
            <a:spLocks/>
          </p:cNvSpPr>
          <p:nvPr/>
        </p:nvSpPr>
        <p:spPr>
          <a:xfrm>
            <a:off x="224901" y="971149"/>
            <a:ext cx="5295769" cy="1493524"/>
          </a:xfrm>
          <a:prstGeom prst="rect">
            <a:avLst/>
          </a:prstGeom>
          <a:effectLst/>
        </p:spPr>
        <p:txBody>
          <a:bodyPr/>
          <a:lstStyle>
            <a:lvl1pPr algn="l" defTabSz="914400" rtl="0" eaLnBrk="1" latinLnBrk="0" hangingPunct="1">
              <a:spcBef>
                <a:spcPct val="0"/>
              </a:spcBef>
              <a:buNone/>
              <a:defRPr sz="4400" kern="1200">
                <a:solidFill>
                  <a:schemeClr val="bg1"/>
                </a:solidFill>
                <a:latin typeface="+mj-lt"/>
                <a:ea typeface="+mj-ea"/>
                <a:cs typeface="+mj-cs"/>
              </a:defRPr>
            </a:lvl1pPr>
          </a:lstStyle>
          <a:p>
            <a:pPr>
              <a:lnSpc>
                <a:spcPts val="4400"/>
              </a:lnSpc>
            </a:pPr>
            <a:r>
              <a:rPr lang="en-US" sz="4000" dirty="0">
                <a:effectLst>
                  <a:outerShdw blurRad="38100" dist="38100" dir="2700000" algn="tl">
                    <a:srgbClr val="000000"/>
                  </a:outerShdw>
                </a:effectLst>
                <a:latin typeface="Arial Black" panose="020B0A04020102020204" pitchFamily="34" charset="0"/>
              </a:rPr>
              <a:t>Care Management </a:t>
            </a:r>
          </a:p>
          <a:p>
            <a:pPr>
              <a:lnSpc>
                <a:spcPts val="4400"/>
              </a:lnSpc>
            </a:pPr>
            <a:r>
              <a:rPr lang="en-US" sz="4000" dirty="0">
                <a:effectLst>
                  <a:outerShdw blurRad="38100" dist="38100" dir="2700000" algn="tl">
                    <a:srgbClr val="000000"/>
                  </a:outerShdw>
                </a:effectLst>
                <a:latin typeface="Arial Black" panose="020B0A04020102020204" pitchFamily="34" charset="0"/>
              </a:rPr>
              <a:t>for </a:t>
            </a:r>
            <a:r>
              <a:rPr lang="en-US" sz="4800" dirty="0">
                <a:effectLst>
                  <a:outerShdw blurRad="38100" dist="38100" dir="2700000" algn="tl">
                    <a:srgbClr val="000000"/>
                  </a:outerShdw>
                </a:effectLst>
                <a:latin typeface="Arial Black" panose="020B0A04020102020204" pitchFamily="34" charset="0"/>
              </a:rPr>
              <a:t>ALL</a:t>
            </a:r>
          </a:p>
        </p:txBody>
      </p:sp>
    </p:spTree>
    <p:extLst>
      <p:ext uri="{BB962C8B-B14F-4D97-AF65-F5344CB8AC3E}">
        <p14:creationId xmlns:p14="http://schemas.microsoft.com/office/powerpoint/2010/main" val="13682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7915275" y="552451"/>
            <a:ext cx="4067175" cy="1244600"/>
          </a:xfrm>
          <a:prstGeom prst="rect">
            <a:avLst/>
          </a:prstGeom>
        </p:spPr>
        <p:txBody>
          <a:bodyPr/>
          <a:lstStyle/>
          <a:p>
            <a:r>
              <a:rPr lang="en-US" sz="3200" dirty="0">
                <a:solidFill>
                  <a:schemeClr val="tx1"/>
                </a:solidFill>
                <a:latin typeface="Arial Black" panose="020B0A04020102020204" pitchFamily="34" charset="0"/>
              </a:rPr>
              <a:t>Enrollment process</a:t>
            </a:r>
          </a:p>
        </p:txBody>
      </p:sp>
      <p:sp>
        <p:nvSpPr>
          <p:cNvPr id="7" name="Content Placeholder 2"/>
          <p:cNvSpPr>
            <a:spLocks noGrp="1"/>
          </p:cNvSpPr>
          <p:nvPr>
            <p:ph idx="4294967295"/>
          </p:nvPr>
        </p:nvSpPr>
        <p:spPr>
          <a:xfrm>
            <a:off x="7877175" y="1797051"/>
            <a:ext cx="3981450" cy="4564062"/>
          </a:xfrm>
          <a:prstGeom prst="rect">
            <a:avLst/>
          </a:prstGeom>
        </p:spPr>
        <p:txBody>
          <a:bodyPr>
            <a:normAutofit fontScale="70000" lnSpcReduction="20000"/>
          </a:bodyPr>
          <a:lstStyle/>
          <a:p>
            <a:pPr>
              <a:lnSpc>
                <a:spcPts val="2100"/>
              </a:lnSpc>
              <a:spcBef>
                <a:spcPts val="0"/>
              </a:spcBef>
              <a:spcAft>
                <a:spcPts val="1800"/>
              </a:spcAft>
            </a:pPr>
            <a:r>
              <a:rPr lang="en-US" dirty="0">
                <a:solidFill>
                  <a:schemeClr val="tx1"/>
                </a:solidFill>
                <a:latin typeface="Arial Black" panose="020B0A04020102020204" pitchFamily="34" charset="0"/>
                <a:cs typeface="Arial" charset="0"/>
              </a:rPr>
              <a:t>NY Medicaid Choice </a:t>
            </a:r>
            <a:r>
              <a:rPr lang="en-US" dirty="0">
                <a:solidFill>
                  <a:schemeClr val="tx1"/>
                </a:solidFill>
                <a:latin typeface="Arial" panose="020B0604020202020204" pitchFamily="34" charset="0"/>
                <a:cs typeface="Arial" panose="020B0604020202020204" pitchFamily="34" charset="0"/>
              </a:rPr>
              <a:t>will enroll individuals and provide </a:t>
            </a:r>
            <a:r>
              <a:rPr lang="en-US" dirty="0" smtClean="0">
                <a:solidFill>
                  <a:schemeClr val="tx1"/>
                </a:solidFill>
                <a:latin typeface="Arial" panose="020B0604020202020204" pitchFamily="34" charset="0"/>
                <a:cs typeface="Arial" panose="020B0604020202020204" pitchFamily="34" charset="0"/>
              </a:rPr>
              <a:t>education </a:t>
            </a:r>
            <a:r>
              <a:rPr lang="en-US" dirty="0">
                <a:solidFill>
                  <a:schemeClr val="tx1"/>
                </a:solidFill>
                <a:latin typeface="Arial" panose="020B0604020202020204" pitchFamily="34" charset="0"/>
                <a:cs typeface="Arial" panose="020B0604020202020204" pitchFamily="34" charset="0"/>
              </a:rPr>
              <a:t>and assistance. </a:t>
            </a:r>
          </a:p>
          <a:p>
            <a:pPr>
              <a:lnSpc>
                <a:spcPts val="2100"/>
              </a:lnSpc>
              <a:spcBef>
                <a:spcPts val="0"/>
              </a:spcBef>
              <a:spcAft>
                <a:spcPts val="1800"/>
              </a:spcAft>
            </a:pPr>
            <a:r>
              <a:rPr lang="en-US" dirty="0">
                <a:solidFill>
                  <a:schemeClr val="tx1"/>
                </a:solidFill>
                <a:latin typeface="Arial" panose="020B0604020202020204" pitchFamily="34" charset="0"/>
                <a:cs typeface="Arial" panose="020B0604020202020204" pitchFamily="34" charset="0"/>
              </a:rPr>
              <a:t>Individuals who are eligible for FIDA and enrolled in a MLTC plan will </a:t>
            </a:r>
            <a:r>
              <a:rPr lang="en-US" dirty="0" smtClean="0">
                <a:solidFill>
                  <a:schemeClr val="tx1"/>
                </a:solidFill>
                <a:latin typeface="Arial Black" panose="020B0A04020102020204" pitchFamily="34" charset="0"/>
              </a:rPr>
              <a:t>“transition </a:t>
            </a:r>
            <a:r>
              <a:rPr lang="en-US" dirty="0">
                <a:solidFill>
                  <a:schemeClr val="tx1"/>
                </a:solidFill>
                <a:latin typeface="Arial Black" panose="020B0A04020102020204" pitchFamily="34" charset="0"/>
              </a:rPr>
              <a:t>in place” </a:t>
            </a:r>
            <a:r>
              <a:rPr lang="en-US" dirty="0">
                <a:solidFill>
                  <a:schemeClr val="tx1"/>
                </a:solidFill>
                <a:latin typeface="Arial" panose="020B0604020202020204" pitchFamily="34" charset="0"/>
                <a:cs typeface="Arial" panose="020B0604020202020204" pitchFamily="34" charset="0"/>
              </a:rPr>
              <a:t>to the FIDA plan offered by the parent organization of their MLTC plan.</a:t>
            </a:r>
          </a:p>
          <a:p>
            <a:pPr>
              <a:lnSpc>
                <a:spcPts val="2100"/>
              </a:lnSpc>
              <a:spcBef>
                <a:spcPts val="0"/>
              </a:spcBef>
              <a:spcAft>
                <a:spcPts val="1800"/>
              </a:spcAft>
            </a:pPr>
            <a:r>
              <a:rPr lang="en-US" dirty="0">
                <a:solidFill>
                  <a:schemeClr val="tx1"/>
                </a:solidFill>
                <a:latin typeface="Arial" panose="020B0604020202020204" pitchFamily="34" charset="0"/>
                <a:cs typeface="Arial" panose="020B0604020202020204" pitchFamily="34" charset="0"/>
              </a:rPr>
              <a:t>Individuals will be informed about FIDA and offered an opportunity to </a:t>
            </a:r>
            <a:r>
              <a:rPr lang="en-US" dirty="0">
                <a:solidFill>
                  <a:schemeClr val="tx1"/>
                </a:solidFill>
                <a:latin typeface="Arial Black" panose="020B0A04020102020204" pitchFamily="34" charset="0"/>
              </a:rPr>
              <a:t>select</a:t>
            </a:r>
            <a:r>
              <a:rPr lang="en-US" dirty="0">
                <a:solidFill>
                  <a:schemeClr val="tx1"/>
                </a:solidFill>
              </a:rPr>
              <a:t> </a:t>
            </a:r>
            <a:r>
              <a:rPr lang="en-US" dirty="0">
                <a:solidFill>
                  <a:schemeClr val="tx1"/>
                </a:solidFill>
                <a:latin typeface="Arial" panose="020B0604020202020204" pitchFamily="34" charset="0"/>
                <a:cs typeface="Arial" panose="020B0604020202020204" pitchFamily="34" charset="0"/>
              </a:rPr>
              <a:t>a FIDA plan or to </a:t>
            </a:r>
            <a:r>
              <a:rPr lang="en-US" dirty="0" smtClean="0">
                <a:solidFill>
                  <a:schemeClr val="tx1"/>
                </a:solidFill>
                <a:latin typeface="Arial" panose="020B0604020202020204" pitchFamily="34" charset="0"/>
                <a:cs typeface="Arial" panose="020B0604020202020204" pitchFamily="34" charset="0"/>
              </a:rPr>
              <a:t>opt-out </a:t>
            </a:r>
            <a:r>
              <a:rPr lang="en-US" dirty="0">
                <a:solidFill>
                  <a:schemeClr val="tx1"/>
                </a:solidFill>
                <a:latin typeface="Arial" panose="020B0604020202020204" pitchFamily="34" charset="0"/>
                <a:cs typeface="Arial" panose="020B0604020202020204" pitchFamily="34" charset="0"/>
              </a:rPr>
              <a:t>of the program.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91" t="17611" r="-161" b="20783"/>
          <a:stretch/>
        </p:blipFill>
        <p:spPr>
          <a:xfrm>
            <a:off x="8389" y="552450"/>
            <a:ext cx="7709394" cy="6305549"/>
          </a:xfrm>
          <a:prstGeom prst="rect">
            <a:avLst/>
          </a:prstGeom>
        </p:spPr>
      </p:pic>
    </p:spTree>
    <p:extLst>
      <p:ext uri="{BB962C8B-B14F-4D97-AF65-F5344CB8AC3E}">
        <p14:creationId xmlns:p14="http://schemas.microsoft.com/office/powerpoint/2010/main" val="446675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047" t="3672" r="8396" b="-160"/>
          <a:stretch/>
        </p:blipFill>
        <p:spPr>
          <a:xfrm>
            <a:off x="0" y="542925"/>
            <a:ext cx="8343900" cy="6315075"/>
          </a:xfrm>
          <a:prstGeom prst="rect">
            <a:avLst/>
          </a:prstGeom>
        </p:spPr>
      </p:pic>
      <p:sp>
        <p:nvSpPr>
          <p:cNvPr id="21" name="TextBox 20"/>
          <p:cNvSpPr txBox="1"/>
          <p:nvPr/>
        </p:nvSpPr>
        <p:spPr>
          <a:xfrm>
            <a:off x="8475604" y="940745"/>
            <a:ext cx="3268983" cy="5170646"/>
          </a:xfrm>
          <a:prstGeom prst="rect">
            <a:avLst/>
          </a:prstGeom>
          <a:noFill/>
        </p:spPr>
        <p:txBody>
          <a:bodyPr wrap="square" rtlCol="0">
            <a:spAutoFit/>
          </a:bodyPr>
          <a:lstStyle/>
          <a:p>
            <a:pPr marL="0" lvl="1">
              <a:lnSpc>
                <a:spcPts val="2800"/>
              </a:lnSpc>
            </a:pPr>
            <a:r>
              <a:rPr lang="en-US" sz="2800" dirty="0">
                <a:latin typeface="Arial Black" panose="020B0A04020102020204" pitchFamily="34" charset="0"/>
              </a:rPr>
              <a:t>Transition </a:t>
            </a:r>
            <a:endParaRPr lang="en-US" sz="2800" dirty="0" smtClean="0">
              <a:latin typeface="Arial Black" panose="020B0A04020102020204" pitchFamily="34" charset="0"/>
            </a:endParaRPr>
          </a:p>
          <a:p>
            <a:pPr marL="0" lvl="1">
              <a:lnSpc>
                <a:spcPts val="2800"/>
              </a:lnSpc>
            </a:pPr>
            <a:r>
              <a:rPr lang="en-US" sz="2800" dirty="0" smtClean="0">
                <a:latin typeface="Arial Black" panose="020B0A04020102020204" pitchFamily="34" charset="0"/>
              </a:rPr>
              <a:t>of </a:t>
            </a:r>
            <a:r>
              <a:rPr lang="en-US" sz="2800" dirty="0">
                <a:latin typeface="Arial Black" panose="020B0A04020102020204" pitchFamily="34" charset="0"/>
              </a:rPr>
              <a:t>care</a:t>
            </a:r>
          </a:p>
          <a:p>
            <a:pPr marL="80010" lvl="1">
              <a:lnSpc>
                <a:spcPts val="2000"/>
              </a:lnSpc>
            </a:pPr>
            <a:r>
              <a:rPr lang="en-US" dirty="0" smtClean="0">
                <a:solidFill>
                  <a:srgbClr val="000000"/>
                </a:solidFill>
                <a:latin typeface="Arial" panose="020B0604020202020204" pitchFamily="34" charset="0"/>
                <a:cs typeface="Arial" panose="020B0604020202020204" pitchFamily="34" charset="0"/>
              </a:rPr>
              <a:t>To ensure a smooth transition of care for participants, a FIDA plan must:</a:t>
            </a:r>
          </a:p>
          <a:p>
            <a:pPr marL="365760" lvl="1" indent="-285750">
              <a:lnSpc>
                <a:spcPts val="2000"/>
              </a:lnSpc>
              <a:buFont typeface="Arial" panose="020B0604020202020204" pitchFamily="34" charset="0"/>
              <a:buChar char="•"/>
            </a:pPr>
            <a:endParaRPr lang="en-US" dirty="0" smtClean="0">
              <a:solidFill>
                <a:srgbClr val="000000"/>
              </a:solidFill>
              <a:latin typeface="Arial Black" panose="020B0A04020102020204" pitchFamily="34" charset="0"/>
              <a:cs typeface="Arial" panose="020B0604020202020204" pitchFamily="34" charset="0"/>
            </a:endParaRPr>
          </a:p>
          <a:p>
            <a:pPr marL="365760" lvl="1" indent="-285750">
              <a:lnSpc>
                <a:spcPts val="2000"/>
              </a:lnSpc>
              <a:buFont typeface="Arial" panose="020B0604020202020204" pitchFamily="34" charset="0"/>
              <a:buChar char="•"/>
            </a:pPr>
            <a:r>
              <a:rPr lang="en-US" dirty="0" smtClean="0">
                <a:solidFill>
                  <a:srgbClr val="000000"/>
                </a:solidFill>
                <a:latin typeface="Arial Black" panose="020B0A04020102020204" pitchFamily="34" charset="0"/>
                <a:cs typeface="Arial" panose="020B0604020202020204" pitchFamily="34" charset="0"/>
              </a:rPr>
              <a:t>Make </a:t>
            </a:r>
            <a:r>
              <a:rPr lang="en-US" dirty="0">
                <a:solidFill>
                  <a:srgbClr val="000000"/>
                </a:solidFill>
                <a:latin typeface="Arial Black" panose="020B0A04020102020204" pitchFamily="34" charset="0"/>
                <a:cs typeface="Arial" panose="020B0604020202020204" pitchFamily="34" charset="0"/>
              </a:rPr>
              <a:t>arrangements </a:t>
            </a:r>
            <a:r>
              <a:rPr lang="en-US" dirty="0">
                <a:solidFill>
                  <a:srgbClr val="000000"/>
                </a:solidFill>
                <a:latin typeface="Arial" panose="020B0604020202020204" pitchFamily="34" charset="0"/>
                <a:cs typeface="Arial" panose="020B0604020202020204" pitchFamily="34" charset="0"/>
              </a:rPr>
              <a:t>to help ensure that all community-based supports, including non-covered services, are in place prior to a participant’s move</a:t>
            </a:r>
            <a:r>
              <a:rPr lang="en-US" dirty="0" smtClean="0">
                <a:solidFill>
                  <a:srgbClr val="000000"/>
                </a:solidFill>
                <a:latin typeface="Arial" panose="020B0604020202020204" pitchFamily="34" charset="0"/>
                <a:cs typeface="Arial" panose="020B0604020202020204" pitchFamily="34" charset="0"/>
              </a:rPr>
              <a:t>.</a:t>
            </a:r>
          </a:p>
          <a:p>
            <a:pPr marL="365760" lvl="1" indent="-285750">
              <a:lnSpc>
                <a:spcPts val="2000"/>
              </a:lnSpc>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365760" lvl="1" indent="-285750">
              <a:lnSpc>
                <a:spcPts val="2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Make </a:t>
            </a:r>
            <a:r>
              <a:rPr lang="en-US" dirty="0">
                <a:solidFill>
                  <a:srgbClr val="000000"/>
                </a:solidFill>
                <a:latin typeface="Arial" panose="020B0604020202020204" pitchFamily="34" charset="0"/>
                <a:cs typeface="Arial" panose="020B0604020202020204" pitchFamily="34" charset="0"/>
              </a:rPr>
              <a:t>sure participating providers are </a:t>
            </a:r>
            <a:r>
              <a:rPr lang="en-US" dirty="0">
                <a:solidFill>
                  <a:srgbClr val="000000"/>
                </a:solidFill>
                <a:latin typeface="Arial Black" panose="020B0A04020102020204" pitchFamily="34" charset="0"/>
                <a:cs typeface="Arial" panose="020B0604020202020204" pitchFamily="34" charset="0"/>
              </a:rPr>
              <a:t>fully knowledgeable</a:t>
            </a:r>
            <a:r>
              <a:rPr lang="en-US" dirty="0">
                <a:solidFill>
                  <a:srgbClr val="000000"/>
                </a:solidFill>
                <a:latin typeface="Arial" panose="020B0604020202020204" pitchFamily="34" charset="0"/>
                <a:cs typeface="Arial" panose="020B0604020202020204" pitchFamily="34" charset="0"/>
              </a:rPr>
              <a:t> and </a:t>
            </a:r>
            <a:r>
              <a:rPr lang="en-US" dirty="0">
                <a:solidFill>
                  <a:srgbClr val="000000"/>
                </a:solidFill>
                <a:latin typeface="Arial Black" panose="020B0A04020102020204" pitchFamily="34" charset="0"/>
                <a:cs typeface="Arial" panose="020B0604020202020204" pitchFamily="34" charset="0"/>
              </a:rPr>
              <a:t>prepared</a:t>
            </a:r>
            <a:r>
              <a:rPr lang="en-US" dirty="0">
                <a:solidFill>
                  <a:srgbClr val="000000"/>
                </a:solidFill>
                <a:latin typeface="Arial" panose="020B0604020202020204" pitchFamily="34" charset="0"/>
                <a:cs typeface="Arial" panose="020B0604020202020204" pitchFamily="34" charset="0"/>
              </a:rPr>
              <a:t> to support the participant. </a:t>
            </a:r>
          </a:p>
        </p:txBody>
      </p:sp>
    </p:spTree>
    <p:extLst>
      <p:ext uri="{BB962C8B-B14F-4D97-AF65-F5344CB8AC3E}">
        <p14:creationId xmlns:p14="http://schemas.microsoft.com/office/powerpoint/2010/main" val="2652924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33073" y="920675"/>
            <a:ext cx="3970906" cy="5114221"/>
          </a:xfrm>
          <a:prstGeom prst="rect">
            <a:avLst/>
          </a:prstGeom>
        </p:spPr>
        <p:txBody>
          <a:bodyPr wrap="square">
            <a:spAutoFit/>
          </a:bodyPr>
          <a:lstStyle/>
          <a:p>
            <a:pPr>
              <a:spcAft>
                <a:spcPts val="1200"/>
              </a:spcAft>
            </a:pPr>
            <a:r>
              <a:rPr lang="en-US" sz="2800" dirty="0" smtClean="0">
                <a:latin typeface="Arial Black" panose="020B0A04020102020204" pitchFamily="34" charset="0"/>
                <a:cs typeface="Arial" panose="020B0604020202020204" pitchFamily="34" charset="0"/>
              </a:rPr>
              <a:t>Continuity </a:t>
            </a:r>
            <a:r>
              <a:rPr lang="en-US" sz="2800" dirty="0">
                <a:latin typeface="Arial Black" panose="020B0A04020102020204" pitchFamily="34" charset="0"/>
                <a:cs typeface="Arial" panose="020B0604020202020204" pitchFamily="34" charset="0"/>
              </a:rPr>
              <a:t>of care </a:t>
            </a:r>
          </a:p>
          <a:p>
            <a:pPr>
              <a:lnSpc>
                <a:spcPts val="1800"/>
              </a:lnSpc>
              <a:spcAft>
                <a:spcPts val="1200"/>
              </a:spcAft>
            </a:pPr>
            <a:r>
              <a:rPr lang="en-US" dirty="0" smtClean="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FIDA plan must </a:t>
            </a:r>
            <a:r>
              <a:rPr lang="en-US" b="1" dirty="0" smtClean="0">
                <a:latin typeface="Arial" panose="020B0604020202020204" pitchFamily="34" charset="0"/>
                <a:cs typeface="Arial" panose="020B0604020202020204" pitchFamily="34" charset="0"/>
              </a:rPr>
              <a:t>ensure </a:t>
            </a:r>
            <a:r>
              <a:rPr lang="en-US" dirty="0">
                <a:latin typeface="Arial" panose="020B0604020202020204" pitchFamily="34" charset="0"/>
                <a:cs typeface="Arial" panose="020B0604020202020204" pitchFamily="34" charset="0"/>
              </a:rPr>
              <a:t>that: </a:t>
            </a:r>
          </a:p>
          <a:p>
            <a:pPr marL="285750" indent="-285750">
              <a:lnSpc>
                <a:spcPts val="1900"/>
              </a:lnSpc>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have </a:t>
            </a:r>
            <a:r>
              <a:rPr lang="en-US" b="1" dirty="0">
                <a:latin typeface="Arial Black" panose="020B0A04020102020204" pitchFamily="34" charset="0"/>
                <a:cs typeface="Arial" panose="020B0604020202020204" pitchFamily="34" charset="0"/>
              </a:rPr>
              <a:t>access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all </a:t>
            </a:r>
            <a:r>
              <a:rPr lang="en-US" dirty="0" smtClean="0">
                <a:latin typeface="Arial" panose="020B0604020202020204" pitchFamily="34" charset="0"/>
                <a:cs typeface="Arial" panose="020B0604020202020204" pitchFamily="34" charset="0"/>
              </a:rPr>
              <a:t>of their providers and authorized services, </a:t>
            </a:r>
            <a:r>
              <a:rPr lang="en-US" dirty="0">
                <a:latin typeface="Arial" panose="020B0604020202020204" pitchFamily="34" charset="0"/>
                <a:cs typeface="Arial" panose="020B0604020202020204" pitchFamily="34" charset="0"/>
              </a:rPr>
              <a:t>including prescription drugs, for at least </a:t>
            </a:r>
            <a:r>
              <a:rPr lang="en-US" b="1" dirty="0">
                <a:latin typeface="Arial" panose="020B0604020202020204" pitchFamily="34" charset="0"/>
                <a:cs typeface="Arial" panose="020B0604020202020204" pitchFamily="34" charset="0"/>
              </a:rPr>
              <a:t>90 </a:t>
            </a:r>
            <a:r>
              <a:rPr lang="en-US" b="1" dirty="0" smtClean="0">
                <a:latin typeface="Arial" panose="020B0604020202020204" pitchFamily="34" charset="0"/>
                <a:cs typeface="Arial" panose="020B0604020202020204" pitchFamily="34" charset="0"/>
              </a:rPr>
              <a:t>days</a:t>
            </a:r>
            <a:r>
              <a:rPr lang="en-US" dirty="0" smtClean="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rPr>
              <a:t>until </a:t>
            </a:r>
            <a:r>
              <a:rPr lang="en-US" dirty="0" smtClean="0">
                <a:latin typeface="Arial" panose="020B0604020202020204" pitchFamily="34" charset="0"/>
                <a:cs typeface="Arial" panose="020B0604020202020204" pitchFamily="34" charset="0"/>
              </a:rPr>
              <a:t>their person-centered service </a:t>
            </a:r>
            <a:r>
              <a:rPr lang="en-US" dirty="0">
                <a:latin typeface="Arial" panose="020B0604020202020204" pitchFamily="34" charset="0"/>
                <a:cs typeface="Arial" panose="020B0604020202020204" pitchFamily="34" charset="0"/>
              </a:rPr>
              <a:t>plan is finalized and implemented – whichever is </a:t>
            </a:r>
            <a:r>
              <a:rPr lang="en-US" b="1" dirty="0">
                <a:latin typeface="Arial" panose="020B0604020202020204" pitchFamily="34" charset="0"/>
                <a:cs typeface="Arial" panose="020B0604020202020204" pitchFamily="34" charset="0"/>
              </a:rPr>
              <a:t>later</a:t>
            </a:r>
            <a:r>
              <a:rPr lang="en-US" dirty="0">
                <a:latin typeface="Arial" panose="020B0604020202020204" pitchFamily="34" charset="0"/>
                <a:cs typeface="Arial" panose="020B0604020202020204" pitchFamily="34" charset="0"/>
              </a:rPr>
              <a:t>.</a:t>
            </a:r>
          </a:p>
          <a:p>
            <a:pPr marL="285750" lvl="1" indent="-285750">
              <a:lnSpc>
                <a:spcPts val="1900"/>
              </a:lnSpc>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Participants can </a:t>
            </a:r>
            <a:r>
              <a:rPr lang="en-US" b="1" dirty="0">
                <a:latin typeface="Arial Black" panose="020B0A04020102020204" pitchFamily="34" charset="0"/>
                <a:cs typeface="Arial" panose="020B0604020202020204" pitchFamily="34" charset="0"/>
              </a:rPr>
              <a:t>stay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their current </a:t>
            </a:r>
            <a:r>
              <a:rPr lang="en-US" b="1" dirty="0">
                <a:latin typeface="Arial Black" panose="020B0A04020102020204" pitchFamily="34" charset="0"/>
                <a:cs typeface="Arial" panose="020B0604020202020204" pitchFamily="34" charset="0"/>
              </a:rPr>
              <a:t>nursing </a:t>
            </a:r>
            <a:r>
              <a:rPr lang="en-US" b="1" dirty="0" smtClean="0">
                <a:latin typeface="Arial Black" panose="020B0A04020102020204" pitchFamily="34" charset="0"/>
                <a:cs typeface="Arial" panose="020B0604020202020204" pitchFamily="34" charset="0"/>
              </a:rPr>
              <a:t>homes</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FIDA plans </a:t>
            </a:r>
            <a:r>
              <a:rPr lang="en-US" dirty="0">
                <a:latin typeface="Arial" panose="020B0604020202020204" pitchFamily="34" charset="0"/>
                <a:cs typeface="Arial" panose="020B0604020202020204" pitchFamily="34" charset="0"/>
              </a:rPr>
              <a:t>must have contracts or payment arrangements with all nursing homes, so that FIDA enrollees who are already in a nursing home can stay at that same nursing home for the duration of the demonstration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435"/>
          <a:stretch/>
        </p:blipFill>
        <p:spPr>
          <a:xfrm>
            <a:off x="0" y="536361"/>
            <a:ext cx="7820025" cy="6321639"/>
          </a:xfrm>
          <a:prstGeom prst="rect">
            <a:avLst/>
          </a:prstGeom>
        </p:spPr>
      </p:pic>
    </p:spTree>
    <p:extLst>
      <p:ext uri="{BB962C8B-B14F-4D97-AF65-F5344CB8AC3E}">
        <p14:creationId xmlns:p14="http://schemas.microsoft.com/office/powerpoint/2010/main" val="230930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1062155"/>
            <a:ext cx="5019675" cy="461665"/>
          </a:xfrm>
          <a:prstGeom prst="rect">
            <a:avLst/>
          </a:prstGeom>
        </p:spPr>
        <p:txBody>
          <a:bodyPr wrap="square">
            <a:spAutoFit/>
          </a:bodyPr>
          <a:lstStyle/>
          <a:p>
            <a:r>
              <a:rPr lang="en-US" sz="2400" dirty="0">
                <a:latin typeface="Arial Black" panose="020B0A04020102020204" pitchFamily="34" charset="0"/>
              </a:rPr>
              <a:t>The </a:t>
            </a:r>
            <a:r>
              <a:rPr lang="en-US" sz="2400" dirty="0" smtClean="0">
                <a:latin typeface="Arial Black" panose="020B0A04020102020204" pitchFamily="34" charset="0"/>
              </a:rPr>
              <a:t>Interdisciplinary Team</a:t>
            </a:r>
            <a:endParaRPr lang="en-US" sz="2400" dirty="0">
              <a:latin typeface="Arial Black" panose="020B0A04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783" t="10321" r="7886" b="5993"/>
          <a:stretch/>
        </p:blipFill>
        <p:spPr>
          <a:xfrm>
            <a:off x="447674" y="1828378"/>
            <a:ext cx="6699466" cy="4327966"/>
          </a:xfrm>
          <a:prstGeom prst="rect">
            <a:avLst/>
          </a:prstGeom>
        </p:spPr>
      </p:pic>
      <p:sp>
        <p:nvSpPr>
          <p:cNvPr id="8" name="Rectangle 7"/>
          <p:cNvSpPr/>
          <p:nvPr/>
        </p:nvSpPr>
        <p:spPr>
          <a:xfrm>
            <a:off x="7362825" y="1088290"/>
            <a:ext cx="4648305" cy="5068054"/>
          </a:xfrm>
          <a:prstGeom prst="rect">
            <a:avLst/>
          </a:prstGeom>
        </p:spPr>
        <p:txBody>
          <a:bodyPr wrap="square">
            <a:spAutoFit/>
          </a:bodyPr>
          <a:lstStyle/>
          <a:p>
            <a:pPr marL="342900" indent="-342900">
              <a:lnSpc>
                <a:spcPts val="2200"/>
              </a:lnSpc>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Each participant must have an </a:t>
            </a:r>
            <a:r>
              <a:rPr lang="en-US" sz="2000" dirty="0">
                <a:latin typeface="Arial Black" panose="020B0A04020102020204" pitchFamily="34" charset="0"/>
              </a:rPr>
              <a:t>individualized </a:t>
            </a:r>
            <a:r>
              <a:rPr lang="en-US" sz="2000" dirty="0">
                <a:latin typeface="Arial" panose="020B0604020202020204" pitchFamily="34" charset="0"/>
                <a:cs typeface="Arial" panose="020B0604020202020204" pitchFamily="34" charset="0"/>
              </a:rPr>
              <a:t>comprehensive care plan. FIDA plans are required to use an Interdisciplinary Team (IDT) approach. </a:t>
            </a:r>
          </a:p>
          <a:p>
            <a:pPr marL="342900" indent="-342900">
              <a:lnSpc>
                <a:spcPts val="2200"/>
              </a:lnSpc>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Led </a:t>
            </a:r>
            <a:r>
              <a:rPr lang="en-US" sz="2000" dirty="0">
                <a:latin typeface="Arial" panose="020B0604020202020204" pitchFamily="34" charset="0"/>
                <a:cs typeface="Arial" panose="020B0604020202020204" pitchFamily="34" charset="0"/>
              </a:rPr>
              <a:t>by an accountable care manager, the team will ensure </a:t>
            </a:r>
            <a:r>
              <a:rPr lang="en-US" sz="2000" dirty="0">
                <a:latin typeface="Arial Black" panose="020B0A04020102020204" pitchFamily="34" charset="0"/>
              </a:rPr>
              <a:t>integration</a:t>
            </a:r>
            <a:r>
              <a:rPr lang="en-US" sz="2000" dirty="0"/>
              <a:t> </a:t>
            </a:r>
            <a:r>
              <a:rPr lang="en-US" sz="2000" dirty="0">
                <a:latin typeface="Arial" panose="020B0604020202020204" pitchFamily="34" charset="0"/>
                <a:cs typeface="Arial" panose="020B0604020202020204" pitchFamily="34" charset="0"/>
              </a:rPr>
              <a:t>of the participant’s medical, behavioral health, community-based or facility-based LTSS, and social needs. </a:t>
            </a:r>
            <a:endParaRPr lang="en-US" sz="2000" dirty="0" smtClean="0">
              <a:latin typeface="Arial" panose="020B0604020202020204" pitchFamily="34" charset="0"/>
              <a:cs typeface="Arial" panose="020B0604020202020204" pitchFamily="34" charset="0"/>
            </a:endParaRPr>
          </a:p>
          <a:p>
            <a:pPr marL="342900" indent="-342900">
              <a:lnSpc>
                <a:spcPts val="2200"/>
              </a:lnSpc>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IDT will be based on a participant’s </a:t>
            </a:r>
            <a:r>
              <a:rPr lang="en-US" sz="2000" dirty="0">
                <a:latin typeface="Arial Black" panose="020B0A04020102020204" pitchFamily="34" charset="0"/>
              </a:rPr>
              <a:t>specific </a:t>
            </a:r>
            <a:r>
              <a:rPr lang="en-US" sz="2000" dirty="0">
                <a:latin typeface="Arial" panose="020B0604020202020204" pitchFamily="34" charset="0"/>
                <a:cs typeface="Arial" panose="020B0604020202020204" pitchFamily="34" charset="0"/>
              </a:rPr>
              <a:t>needs, and deliver services with respect to linguistic and cultural competence, and dignity.  </a:t>
            </a:r>
            <a:endParaRPr lang="en-US" sz="2000" dirty="0"/>
          </a:p>
        </p:txBody>
      </p:sp>
    </p:spTree>
    <p:extLst>
      <p:ext uri="{BB962C8B-B14F-4D97-AF65-F5344CB8AC3E}">
        <p14:creationId xmlns:p14="http://schemas.microsoft.com/office/powerpoint/2010/main" val="18804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0" y="642446"/>
            <a:ext cx="8124930" cy="5473293"/>
          </a:xfrm>
          <a:prstGeom prst="rect">
            <a:avLst/>
          </a:prstGeom>
          <a:noFill/>
          <a:effectLst/>
        </p:spPr>
        <p:txBody>
          <a:bodyPr wrap="square">
            <a:spAutoFit/>
          </a:bodyPr>
          <a:lstStyle/>
          <a:p>
            <a:pPr marL="0" lvl="1">
              <a:spcAft>
                <a:spcPts val="900"/>
              </a:spcAft>
            </a:pPr>
            <a:r>
              <a:rPr lang="en-US" sz="2800" dirty="0">
                <a:latin typeface="Arial Black" panose="020B0A04020102020204" pitchFamily="34" charset="0"/>
              </a:rPr>
              <a:t>IDT composition</a:t>
            </a:r>
            <a:endParaRPr lang="en-US" sz="2800" b="1" dirty="0"/>
          </a:p>
          <a:p>
            <a:pPr marL="0" lvl="1">
              <a:lnSpc>
                <a:spcPts val="1600"/>
              </a:lnSpc>
              <a:spcAft>
                <a:spcPts val="900"/>
              </a:spcAft>
            </a:pPr>
            <a:r>
              <a:rPr lang="en-US" sz="1600" b="1" dirty="0">
                <a:latin typeface="Arial" panose="020B0604020202020204" pitchFamily="34" charset="0"/>
                <a:cs typeface="Arial" panose="020B0604020202020204" pitchFamily="34" charset="0"/>
              </a:rPr>
              <a:t>A participant’s IDT must be made up of: </a:t>
            </a:r>
            <a:endParaRPr lang="en-US" sz="1600" b="1" dirty="0">
              <a:solidFill>
                <a:srgbClr val="000000"/>
              </a:solidFill>
              <a:latin typeface="Arial" panose="020B0604020202020204" pitchFamily="34" charset="0"/>
              <a:cs typeface="Arial" panose="020B0604020202020204" pitchFamily="34" charset="0"/>
            </a:endParaRPr>
          </a:p>
          <a:p>
            <a:pPr marL="182880" lvl="1" indent="-182880">
              <a:lnSpc>
                <a:spcPts val="1600"/>
              </a:lnSpc>
              <a:spcAft>
                <a:spcPts val="1200"/>
              </a:spcAft>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The participant </a:t>
            </a:r>
            <a:r>
              <a:rPr lang="en-US" sz="1600" dirty="0">
                <a:solidFill>
                  <a:srgbClr val="000000"/>
                </a:solidFill>
                <a:latin typeface="Arial" panose="020B0604020202020204" pitchFamily="34" charset="0"/>
                <a:cs typeface="Arial" panose="020B0604020202020204" pitchFamily="34" charset="0"/>
              </a:rPr>
              <a:t>or, in the case of incapacity, an authorized representative; </a:t>
            </a:r>
          </a:p>
          <a:p>
            <a:pPr marL="182880" lvl="1" indent="-182880">
              <a:lnSpc>
                <a:spcPts val="1600"/>
              </a:lnSpc>
              <a:spcAft>
                <a:spcPts val="12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participant’s </a:t>
            </a:r>
            <a:r>
              <a:rPr lang="en-US" sz="1600" b="1" dirty="0">
                <a:solidFill>
                  <a:srgbClr val="000000"/>
                </a:solidFill>
                <a:latin typeface="Arial" panose="020B0604020202020204" pitchFamily="34" charset="0"/>
                <a:cs typeface="Arial" panose="020B0604020202020204" pitchFamily="34" charset="0"/>
              </a:rPr>
              <a:t>designee(s), </a:t>
            </a:r>
            <a:r>
              <a:rPr lang="en-US" sz="1600" dirty="0">
                <a:solidFill>
                  <a:srgbClr val="000000"/>
                </a:solidFill>
                <a:latin typeface="Arial" panose="020B0604020202020204" pitchFamily="34" charset="0"/>
                <a:cs typeface="Arial" panose="020B0604020202020204" pitchFamily="34" charset="0"/>
              </a:rPr>
              <a:t>if desired by the participant;</a:t>
            </a:r>
          </a:p>
          <a:p>
            <a:pPr marL="182880" lvl="1" indent="-182880">
              <a:lnSpc>
                <a:spcPts val="1600"/>
              </a:lnSpc>
              <a:spcAft>
                <a:spcPts val="1200"/>
              </a:spcAft>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A primary care provider </a:t>
            </a:r>
            <a:r>
              <a:rPr lang="en-US" sz="1600" dirty="0">
                <a:solidFill>
                  <a:srgbClr val="000000"/>
                </a:solidFill>
                <a:latin typeface="Arial" panose="020B0604020202020204" pitchFamily="34" charset="0"/>
                <a:cs typeface="Arial" panose="020B0604020202020204" pitchFamily="34" charset="0"/>
              </a:rPr>
              <a:t>(PCP) or a designee with clinical experience from the PCP’s practice who has knowledge of the participant’s needs;</a:t>
            </a:r>
          </a:p>
          <a:p>
            <a:pPr marL="182880" lvl="1" indent="-182880">
              <a:lnSpc>
                <a:spcPts val="1600"/>
              </a:lnSpc>
              <a:spcAft>
                <a:spcPts val="1200"/>
              </a:spcAft>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Behavioral health professional</a:t>
            </a:r>
            <a:r>
              <a:rPr lang="en-US" sz="1600" dirty="0">
                <a:solidFill>
                  <a:srgbClr val="000000"/>
                </a:solidFill>
                <a:latin typeface="Arial" panose="020B0604020202020204" pitchFamily="34" charset="0"/>
                <a:cs typeface="Arial" panose="020B0604020202020204" pitchFamily="34" charset="0"/>
              </a:rPr>
              <a:t>, if there is one, or a designee with clinical experience from the professional’s behavioral health practice who has knowledge of a participant’s needs;</a:t>
            </a:r>
          </a:p>
          <a:p>
            <a:pPr marL="182880" lvl="1" indent="-182880">
              <a:lnSpc>
                <a:spcPts val="1600"/>
              </a:lnSpc>
              <a:spcAft>
                <a:spcPts val="12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t>
            </a:r>
            <a:r>
              <a:rPr lang="en-US" sz="1600" b="1" dirty="0">
                <a:solidFill>
                  <a:srgbClr val="000000"/>
                </a:solidFill>
                <a:latin typeface="Arial" panose="020B0604020202020204" pitchFamily="34" charset="0"/>
                <a:cs typeface="Arial" panose="020B0604020202020204" pitchFamily="34" charset="0"/>
              </a:rPr>
              <a:t>FIDA plan care manager;</a:t>
            </a:r>
          </a:p>
          <a:p>
            <a:pPr marL="182880" lvl="1" indent="-182880">
              <a:lnSpc>
                <a:spcPts val="1600"/>
              </a:lnSpc>
              <a:spcAft>
                <a:spcPts val="12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participant’s </a:t>
            </a:r>
            <a:r>
              <a:rPr lang="en-US" sz="1600" b="1" dirty="0">
                <a:solidFill>
                  <a:srgbClr val="000000"/>
                </a:solidFill>
                <a:latin typeface="Arial" panose="020B0604020202020204" pitchFamily="34" charset="0"/>
                <a:cs typeface="Arial" panose="020B0604020202020204" pitchFamily="34" charset="0"/>
              </a:rPr>
              <a:t>home care aide(s), </a:t>
            </a:r>
            <a:r>
              <a:rPr lang="en-US" sz="1600" dirty="0">
                <a:solidFill>
                  <a:srgbClr val="000000"/>
                </a:solidFill>
                <a:latin typeface="Arial" panose="020B0604020202020204" pitchFamily="34" charset="0"/>
                <a:cs typeface="Arial" panose="020B0604020202020204" pitchFamily="34" charset="0"/>
              </a:rPr>
              <a:t>or a designee with clinical experience from the home care agency who has knowledge of the participant’s needs;</a:t>
            </a:r>
          </a:p>
          <a:p>
            <a:pPr marL="182880" lvl="1" indent="-182880">
              <a:lnSpc>
                <a:spcPts val="1600"/>
              </a:lnSpc>
              <a:spcAft>
                <a:spcPts val="12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participant’s </a:t>
            </a:r>
            <a:r>
              <a:rPr lang="en-US" sz="1600" b="1" dirty="0">
                <a:solidFill>
                  <a:srgbClr val="000000"/>
                </a:solidFill>
                <a:latin typeface="Arial" panose="020B0604020202020204" pitchFamily="34" charset="0"/>
                <a:cs typeface="Arial" panose="020B0604020202020204" pitchFamily="34" charset="0"/>
              </a:rPr>
              <a:t>nursing facility representative</a:t>
            </a:r>
            <a:r>
              <a:rPr lang="en-US" sz="1600" dirty="0">
                <a:solidFill>
                  <a:srgbClr val="000000"/>
                </a:solidFill>
                <a:latin typeface="Arial" panose="020B0604020202020204" pitchFamily="34" charset="0"/>
                <a:cs typeface="Arial" panose="020B0604020202020204" pitchFamily="34" charset="0"/>
              </a:rPr>
              <a:t>, who is a clinical professional, if receiving nursing facility care; </a:t>
            </a:r>
            <a:r>
              <a:rPr lang="en-US" sz="1600" dirty="0" smtClean="0">
                <a:solidFill>
                  <a:srgbClr val="000000"/>
                </a:solidFill>
                <a:latin typeface="Arial" panose="020B0604020202020204" pitchFamily="34" charset="0"/>
                <a:cs typeface="Arial" panose="020B0604020202020204" pitchFamily="34" charset="0"/>
              </a:rPr>
              <a:t>and</a:t>
            </a:r>
            <a:endParaRPr lang="en-US" sz="1600" dirty="0">
              <a:solidFill>
                <a:srgbClr val="000000"/>
              </a:solidFill>
              <a:latin typeface="Arial" panose="020B0604020202020204" pitchFamily="34" charset="0"/>
              <a:cs typeface="Arial" panose="020B0604020202020204" pitchFamily="34" charset="0"/>
            </a:endParaRPr>
          </a:p>
          <a:p>
            <a:pPr marL="182880" lvl="1" indent="-182880">
              <a:lnSpc>
                <a:spcPts val="1600"/>
              </a:lnSpc>
              <a:spcAft>
                <a:spcPts val="1200"/>
              </a:spcAft>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Other providers </a:t>
            </a:r>
            <a:r>
              <a:rPr lang="en-US" sz="1600" dirty="0">
                <a:solidFill>
                  <a:srgbClr val="000000"/>
                </a:solidFill>
                <a:latin typeface="Arial" panose="020B0604020202020204" pitchFamily="34" charset="0"/>
                <a:cs typeface="Arial" panose="020B0604020202020204" pitchFamily="34" charset="0"/>
              </a:rPr>
              <a:t>either as requested by the </a:t>
            </a:r>
            <a:r>
              <a:rPr lang="en-US" sz="1600" dirty="0" smtClean="0">
                <a:solidFill>
                  <a:srgbClr val="000000"/>
                </a:solidFill>
                <a:latin typeface="Arial" panose="020B0604020202020204" pitchFamily="34" charset="0"/>
                <a:cs typeface="Arial" panose="020B0604020202020204" pitchFamily="34" charset="0"/>
              </a:rPr>
              <a:t>participant </a:t>
            </a:r>
            <a:r>
              <a:rPr lang="en-US" sz="1600" dirty="0">
                <a:solidFill>
                  <a:srgbClr val="000000"/>
                </a:solidFill>
                <a:latin typeface="Arial" panose="020B0604020202020204" pitchFamily="34" charset="0"/>
                <a:cs typeface="Arial" panose="020B0604020202020204" pitchFamily="34" charset="0"/>
              </a:rPr>
              <a:t>or designee; or as recommended by the IDT.</a:t>
            </a:r>
          </a:p>
          <a:p>
            <a:pPr marL="182880" lvl="1" indent="-182880">
              <a:lnSpc>
                <a:spcPts val="1600"/>
              </a:lnSpc>
              <a:spcAft>
                <a:spcPts val="120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t>
            </a:r>
            <a:r>
              <a:rPr lang="en-US" sz="1600" b="1" dirty="0">
                <a:solidFill>
                  <a:srgbClr val="000000"/>
                </a:solidFill>
                <a:latin typeface="Arial" panose="020B0604020202020204" pitchFamily="34" charset="0"/>
                <a:cs typeface="Arial" panose="020B0604020202020204" pitchFamily="34" charset="0"/>
              </a:rPr>
              <a:t>RN </a:t>
            </a:r>
            <a:r>
              <a:rPr lang="en-US" sz="1600" dirty="0">
                <a:solidFill>
                  <a:srgbClr val="000000"/>
                </a:solidFill>
                <a:latin typeface="Arial" panose="020B0604020202020204" pitchFamily="34" charset="0"/>
                <a:cs typeface="Arial" panose="020B0604020202020204" pitchFamily="34" charset="0"/>
              </a:rPr>
              <a:t>who completed the participant’s </a:t>
            </a:r>
            <a:r>
              <a:rPr lang="en-US" sz="1600" dirty="0" smtClean="0">
                <a:solidFill>
                  <a:srgbClr val="000000"/>
                </a:solidFill>
                <a:latin typeface="Arial" panose="020B0604020202020204" pitchFamily="34" charset="0"/>
                <a:cs typeface="Arial" panose="020B0604020202020204" pitchFamily="34" charset="0"/>
              </a:rPr>
              <a:t>assessment</a:t>
            </a:r>
            <a:r>
              <a:rPr lang="en-US" sz="1600" dirty="0">
                <a:solidFill>
                  <a:srgbClr val="000000"/>
                </a:solidFill>
                <a:latin typeface="Arial" panose="020B0604020202020204" pitchFamily="34" charset="0"/>
                <a:cs typeface="Arial" panose="020B0604020202020204" pitchFamily="34" charset="0"/>
              </a:rPr>
              <a:t>, if approved by the participant or designee.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1788" r="5087"/>
          <a:stretch/>
        </p:blipFill>
        <p:spPr>
          <a:xfrm>
            <a:off x="0" y="545693"/>
            <a:ext cx="3733800" cy="6312307"/>
          </a:xfrm>
          <a:prstGeom prst="rect">
            <a:avLst/>
          </a:prstGeom>
          <a:effectLst/>
        </p:spPr>
      </p:pic>
    </p:spTree>
    <p:extLst>
      <p:ext uri="{BB962C8B-B14F-4D97-AF65-F5344CB8AC3E}">
        <p14:creationId xmlns:p14="http://schemas.microsoft.com/office/powerpoint/2010/main" val="3432371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6542986" y="548662"/>
            <a:ext cx="5078413" cy="1143000"/>
          </a:xfrm>
          <a:prstGeom prst="rect">
            <a:avLst/>
          </a:prstGeom>
        </p:spPr>
        <p:txBody>
          <a:bodyPr/>
          <a:lstStyle/>
          <a:p>
            <a:r>
              <a:rPr lang="en-US" sz="2400" dirty="0">
                <a:solidFill>
                  <a:schemeClr val="tx1"/>
                </a:solidFill>
                <a:latin typeface="Arial Black" panose="020B0A04020102020204" pitchFamily="34" charset="0"/>
              </a:rPr>
              <a:t>Independent Consumer Advocacy Network</a:t>
            </a:r>
          </a:p>
        </p:txBody>
      </p:sp>
      <p:sp>
        <p:nvSpPr>
          <p:cNvPr id="8" name="Content Placeholder 2"/>
          <p:cNvSpPr>
            <a:spLocks noGrp="1"/>
          </p:cNvSpPr>
          <p:nvPr>
            <p:ph idx="4294967295"/>
          </p:nvPr>
        </p:nvSpPr>
        <p:spPr>
          <a:xfrm>
            <a:off x="6296131" y="1514475"/>
            <a:ext cx="5715000" cy="5919787"/>
          </a:xfrm>
          <a:prstGeom prst="rect">
            <a:avLst/>
          </a:prstGeom>
        </p:spPr>
        <p:txBody>
          <a:bodyPr>
            <a:noAutofit/>
          </a:bodyPr>
          <a:lstStyle/>
          <a:p>
            <a:pPr indent="0">
              <a:lnSpc>
                <a:spcPts val="1900"/>
              </a:lnSpc>
              <a:spcBef>
                <a:spcPts val="0"/>
              </a:spcBef>
              <a:spcAft>
                <a:spcPts val="1200"/>
              </a:spcAft>
              <a:buNone/>
            </a:pPr>
            <a:r>
              <a:rPr lang="en-US" sz="1800" dirty="0">
                <a:solidFill>
                  <a:schemeClr val="tx1"/>
                </a:solidFill>
                <a:latin typeface="Arial" panose="020B0604020202020204" pitchFamily="34" charset="0"/>
                <a:cs typeface="Arial" panose="020B0604020202020204" pitchFamily="34" charset="0"/>
              </a:rPr>
              <a:t>This network will act as a </a:t>
            </a:r>
            <a:r>
              <a:rPr lang="en-US" sz="1800" b="1" dirty="0">
                <a:solidFill>
                  <a:schemeClr val="tx1"/>
                </a:solidFill>
                <a:latin typeface="Arial Black" panose="020B0A04020102020204" pitchFamily="34" charset="0"/>
                <a:cs typeface="Arial" panose="020B0604020202020204" pitchFamily="34" charset="0"/>
              </a:rPr>
              <a:t>resource</a:t>
            </a:r>
            <a:r>
              <a:rPr lang="en-US" sz="1800" dirty="0">
                <a:solidFill>
                  <a:schemeClr val="tx1"/>
                </a:solidFill>
                <a:latin typeface="Arial" panose="020B0604020202020204" pitchFamily="34" charset="0"/>
                <a:cs typeface="Arial" panose="020B0604020202020204" pitchFamily="34" charset="0"/>
              </a:rPr>
              <a:t> and </a:t>
            </a:r>
            <a:r>
              <a:rPr lang="en-US" sz="1800" b="1" dirty="0">
                <a:solidFill>
                  <a:schemeClr val="tx1"/>
                </a:solidFill>
                <a:latin typeface="Arial Black" panose="020B0A04020102020204" pitchFamily="34" charset="0"/>
                <a:cs typeface="Arial" panose="020B0604020202020204" pitchFamily="34" charset="0"/>
              </a:rPr>
              <a:t>advocate</a:t>
            </a:r>
            <a:r>
              <a:rPr lang="en-US" sz="1800" dirty="0">
                <a:solidFill>
                  <a:schemeClr val="tx1"/>
                </a:solidFill>
                <a:latin typeface="Arial Black" panose="020B0A040201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for participants and families as they navigate the MLTC and FIDA program systems. It will also serve beneficiaries of LTSS in Mainstream Managed Care plans.</a:t>
            </a:r>
          </a:p>
          <a:p>
            <a:pPr indent="0">
              <a:lnSpc>
                <a:spcPts val="1900"/>
              </a:lnSpc>
              <a:spcBef>
                <a:spcPts val="0"/>
              </a:spcBef>
              <a:spcAft>
                <a:spcPts val="1200"/>
              </a:spcAft>
              <a:buNone/>
            </a:pPr>
            <a:r>
              <a:rPr lang="en-US" sz="1800" dirty="0">
                <a:solidFill>
                  <a:schemeClr val="tx1"/>
                </a:solidFill>
                <a:latin typeface="Arial" panose="020B0604020202020204" pitchFamily="34" charset="0"/>
                <a:cs typeface="Arial" panose="020B0604020202020204" pitchFamily="34" charset="0"/>
              </a:rPr>
              <a:t>The contract for this statewide ombudsman program was awarded to a network of not-for-profit organizations, with Community Service Society of New York (CSS) </a:t>
            </a:r>
            <a:r>
              <a:rPr lang="en-US" sz="1800" dirty="0" smtClean="0">
                <a:solidFill>
                  <a:schemeClr val="tx1"/>
                </a:solidFill>
                <a:latin typeface="Arial" panose="020B0604020202020204" pitchFamily="34" charset="0"/>
                <a:cs typeface="Arial" panose="020B0604020202020204" pitchFamily="34" charset="0"/>
              </a:rPr>
              <a:t>serving as the </a:t>
            </a:r>
            <a:r>
              <a:rPr lang="en-US" sz="1800" dirty="0">
                <a:solidFill>
                  <a:schemeClr val="tx1"/>
                </a:solidFill>
                <a:latin typeface="Arial" panose="020B0604020202020204" pitchFamily="34" charset="0"/>
                <a:cs typeface="Arial" panose="020B0604020202020204" pitchFamily="34" charset="0"/>
              </a:rPr>
              <a:t>entity responsible for coordinating services. </a:t>
            </a:r>
          </a:p>
          <a:p>
            <a:pPr indent="0">
              <a:lnSpc>
                <a:spcPts val="1900"/>
              </a:lnSpc>
              <a:spcBef>
                <a:spcPts val="0"/>
              </a:spcBef>
              <a:spcAft>
                <a:spcPts val="1200"/>
              </a:spcAft>
              <a:buNone/>
            </a:pPr>
            <a:r>
              <a:rPr lang="en-US" sz="1800" dirty="0">
                <a:solidFill>
                  <a:schemeClr val="tx1"/>
                </a:solidFill>
                <a:latin typeface="Arial" panose="020B0604020202020204" pitchFamily="34" charset="0"/>
                <a:cs typeface="Arial" panose="020B0604020202020204" pitchFamily="34" charset="0"/>
              </a:rPr>
              <a:t>The CSS network will provide consumers with direct assistance in navigating their coverage and in understanding and exercising their rights and responsibilities. </a:t>
            </a:r>
          </a:p>
          <a:p>
            <a:pPr indent="0">
              <a:lnSpc>
                <a:spcPts val="1900"/>
              </a:lnSpc>
              <a:spcBef>
                <a:spcPts val="0"/>
              </a:spcBef>
              <a:spcAft>
                <a:spcPts val="1200"/>
              </a:spcAft>
              <a:buNone/>
            </a:pPr>
            <a:r>
              <a:rPr lang="en-US" sz="1800" dirty="0">
                <a:solidFill>
                  <a:schemeClr val="tx1"/>
                </a:solidFill>
                <a:latin typeface="Arial" panose="020B0604020202020204" pitchFamily="34" charset="0"/>
                <a:cs typeface="Arial" panose="020B0604020202020204" pitchFamily="34" charset="0"/>
              </a:rPr>
              <a:t>CSS will be known as the Independent Consumer Advocacy Network (ICAN) and can be reached by calling </a:t>
            </a:r>
            <a:r>
              <a:rPr lang="en-US" sz="1800" dirty="0" smtClean="0">
                <a:solidFill>
                  <a:schemeClr val="tx1"/>
                </a:solidFill>
                <a:latin typeface="Arial Black" panose="020B0A04020102020204" pitchFamily="34" charset="0"/>
              </a:rPr>
              <a:t>1 </a:t>
            </a:r>
            <a:r>
              <a:rPr lang="en-US" sz="1800" dirty="0">
                <a:solidFill>
                  <a:schemeClr val="tx1"/>
                </a:solidFill>
                <a:latin typeface="Arial Black" panose="020B0A04020102020204" pitchFamily="34" charset="0"/>
              </a:rPr>
              <a:t>(844) 614-8800 </a:t>
            </a:r>
            <a:r>
              <a:rPr lang="en-US" sz="1800" dirty="0">
                <a:solidFill>
                  <a:schemeClr val="tx1"/>
                </a:solidFill>
                <a:latin typeface="Arial" panose="020B0604020202020204" pitchFamily="34" charset="0"/>
                <a:cs typeface="Arial" panose="020B0604020202020204" pitchFamily="34" charset="0"/>
              </a:rPr>
              <a:t>or online at: </a:t>
            </a:r>
            <a:r>
              <a:rPr lang="en-US" sz="1800" b="1" dirty="0">
                <a:solidFill>
                  <a:schemeClr val="tx1"/>
                </a:solidFill>
                <a:latin typeface="Arial" panose="020B0604020202020204" pitchFamily="34" charset="0"/>
                <a:cs typeface="Arial" panose="020B0604020202020204" pitchFamily="34" charset="0"/>
                <a:hlinkClick r:id="rId2"/>
              </a:rPr>
              <a:t>www.icannys.org.</a:t>
            </a:r>
            <a:endParaRPr lang="en-US" sz="1800" b="1" dirty="0">
              <a:solidFill>
                <a:schemeClr val="tx1"/>
              </a:solidFill>
              <a:latin typeface="Arial" panose="020B0604020202020204" pitchFamily="34" charset="0"/>
              <a:cs typeface="Arial" panose="020B0604020202020204" pitchFamily="34" charset="0"/>
            </a:endParaRPr>
          </a:p>
          <a:p>
            <a:pPr indent="0">
              <a:lnSpc>
                <a:spcPts val="1900"/>
              </a:lnSpc>
              <a:spcBef>
                <a:spcPts val="0"/>
              </a:spcBef>
              <a:spcAft>
                <a:spcPts val="1200"/>
              </a:spcAft>
              <a:buNone/>
            </a:pPr>
            <a:endParaRPr lang="en-US" sz="1800" dirty="0">
              <a:solidFill>
                <a:schemeClr val="tx1"/>
              </a:solidFill>
            </a:endParaRPr>
          </a:p>
          <a:p>
            <a:pPr indent="0">
              <a:lnSpc>
                <a:spcPts val="1900"/>
              </a:lnSpc>
              <a:spcBef>
                <a:spcPts val="0"/>
              </a:spcBef>
              <a:spcAft>
                <a:spcPts val="1200"/>
              </a:spcAft>
            </a:pPr>
            <a:endParaRPr lang="en-US" sz="1800"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247" r="18975"/>
          <a:stretch/>
        </p:blipFill>
        <p:spPr>
          <a:xfrm>
            <a:off x="0" y="539136"/>
            <a:ext cx="6337300" cy="6318863"/>
          </a:xfrm>
          <a:prstGeom prst="rect">
            <a:avLst/>
          </a:prstGeom>
        </p:spPr>
      </p:pic>
    </p:spTree>
    <p:extLst>
      <p:ext uri="{BB962C8B-B14F-4D97-AF65-F5344CB8AC3E}">
        <p14:creationId xmlns:p14="http://schemas.microsoft.com/office/powerpoint/2010/main" val="366655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7353405" y="695325"/>
            <a:ext cx="4433888" cy="1143000"/>
          </a:xfrm>
          <a:prstGeom prst="rect">
            <a:avLst/>
          </a:prstGeom>
        </p:spPr>
        <p:txBody>
          <a:bodyPr>
            <a:normAutofit fontScale="90000"/>
          </a:bodyPr>
          <a:lstStyle/>
          <a:p>
            <a:r>
              <a:rPr lang="en-US" sz="2800" dirty="0">
                <a:solidFill>
                  <a:schemeClr val="tx1"/>
                </a:solidFill>
                <a:latin typeface="Arial Black" panose="020B0A04020102020204" pitchFamily="34" charset="0"/>
              </a:rPr>
              <a:t>Integrated grievances and appeals process</a:t>
            </a:r>
          </a:p>
        </p:txBody>
      </p:sp>
      <p:sp>
        <p:nvSpPr>
          <p:cNvPr id="7" name="Content Placeholder 2"/>
          <p:cNvSpPr>
            <a:spLocks noGrp="1"/>
          </p:cNvSpPr>
          <p:nvPr>
            <p:ph idx="4294967295"/>
          </p:nvPr>
        </p:nvSpPr>
        <p:spPr>
          <a:xfrm>
            <a:off x="7353405" y="1671638"/>
            <a:ext cx="4657725" cy="4519612"/>
          </a:xfrm>
          <a:prstGeom prst="rect">
            <a:avLst/>
          </a:prstGeom>
        </p:spPr>
        <p:txBody>
          <a:bodyPr>
            <a:noAutofit/>
          </a:bodyPr>
          <a:lstStyle/>
          <a:p>
            <a:pPr>
              <a:lnSpc>
                <a:spcPts val="1900"/>
              </a:lnSpc>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The grievances and appeals process incorporates the most </a:t>
            </a:r>
            <a:r>
              <a:rPr lang="en-US" sz="1800" dirty="0">
                <a:solidFill>
                  <a:schemeClr val="tx1"/>
                </a:solidFill>
                <a:latin typeface="Arial Black" panose="020B0A04020102020204" pitchFamily="34" charset="0"/>
              </a:rPr>
              <a:t>consumer-favorable</a:t>
            </a:r>
            <a:r>
              <a:rPr lang="en-US" sz="1800" dirty="0">
                <a:solidFill>
                  <a:schemeClr val="tx1"/>
                </a:solidFill>
              </a:rPr>
              <a:t> </a:t>
            </a:r>
            <a:r>
              <a:rPr lang="en-US" sz="1800" dirty="0">
                <a:solidFill>
                  <a:schemeClr val="tx1"/>
                </a:solidFill>
                <a:latin typeface="Arial" panose="020B0604020202020204" pitchFamily="34" charset="0"/>
                <a:cs typeface="Arial" panose="020B0604020202020204" pitchFamily="34" charset="0"/>
              </a:rPr>
              <a:t>elements of the Medicare and Medicaid grievance and appeals systems into a consolidated, integrated system for participants.</a:t>
            </a:r>
          </a:p>
          <a:p>
            <a:pPr>
              <a:lnSpc>
                <a:spcPts val="1900"/>
              </a:lnSpc>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All notices are consolidated and being jointly developed by CMS and NYSDOH. Notices must communicate the steps in the integrated appeals process, as well as the availability of the participant ombudsman to assist with appeals.</a:t>
            </a:r>
          </a:p>
          <a:p>
            <a:pPr>
              <a:lnSpc>
                <a:spcPts val="1900"/>
              </a:lnSpc>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Providers can file an appeal on behalf of a participant but do not have a FIDA-specific right to appeal plan payment decisions.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576" b="8021"/>
          <a:stretch/>
        </p:blipFill>
        <p:spPr>
          <a:xfrm>
            <a:off x="0" y="540544"/>
            <a:ext cx="7255476" cy="6307931"/>
          </a:xfrm>
          <a:prstGeom prst="rect">
            <a:avLst/>
          </a:prstGeom>
        </p:spPr>
      </p:pic>
    </p:spTree>
    <p:extLst>
      <p:ext uri="{BB962C8B-B14F-4D97-AF65-F5344CB8AC3E}">
        <p14:creationId xmlns:p14="http://schemas.microsoft.com/office/powerpoint/2010/main" val="219343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3062" y="1405935"/>
            <a:ext cx="7833213" cy="5355312"/>
          </a:xfrm>
          <a:prstGeom prst="rect">
            <a:avLst/>
          </a:prstGeom>
        </p:spPr>
        <p:txBody>
          <a:bodyPr wrap="square">
            <a:spAutoFit/>
          </a:bodyPr>
          <a:lstStyle/>
          <a:p>
            <a:r>
              <a:rPr lang="en-US" sz="2400" b="1" dirty="0">
                <a:latin typeface="Arial Black" panose="020B0A04020102020204" pitchFamily="34" charset="0"/>
                <a:ea typeface="Calibri" panose="020F0502020204030204" pitchFamily="34" charset="0"/>
                <a:cs typeface="Arial" panose="020B0604020202020204" pitchFamily="34" charset="0"/>
              </a:rPr>
              <a:t>Find out </a:t>
            </a:r>
            <a:r>
              <a:rPr lang="en-US" sz="2400" b="1" dirty="0" smtClean="0">
                <a:latin typeface="Arial Black" panose="020B0A04020102020204" pitchFamily="34" charset="0"/>
                <a:ea typeface="Calibri" panose="020F0502020204030204" pitchFamily="34" charset="0"/>
                <a:cs typeface="Arial" panose="020B0604020202020204" pitchFamily="34" charset="0"/>
              </a:rPr>
              <a:t>more:</a:t>
            </a:r>
            <a:endParaRPr lang="en-US" sz="2400" dirty="0">
              <a:latin typeface="Arial Black" panose="020B0A0402010202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Call NY Medicaid Choice at:  </a:t>
            </a:r>
            <a:r>
              <a:rPr lang="en-US" sz="2400" b="1" dirty="0" smtClean="0">
                <a:latin typeface="Arial Black" panose="020B0A04020102020204" pitchFamily="34" charset="0"/>
                <a:ea typeface="Times New Roman" panose="02020603050405020304" pitchFamily="18" charset="0"/>
                <a:cs typeface="Arial" panose="020B0604020202020204" pitchFamily="34" charset="0"/>
              </a:rPr>
              <a:t>1 </a:t>
            </a:r>
            <a:r>
              <a:rPr lang="en-US" sz="2400" b="1" dirty="0">
                <a:latin typeface="Arial Black" panose="020B0A04020102020204" pitchFamily="34" charset="0"/>
                <a:ea typeface="Times New Roman" panose="02020603050405020304" pitchFamily="18" charset="0"/>
                <a:cs typeface="Arial" panose="020B0604020202020204" pitchFamily="34" charset="0"/>
              </a:rPr>
              <a:t>(855) 600-3432</a:t>
            </a:r>
            <a:endParaRPr lang="en-US" sz="2400" b="1" dirty="0">
              <a:latin typeface="Arial Black" panose="020B0A04020102020204" pitchFamily="34" charset="0"/>
              <a:ea typeface="Times New Roman" panose="02020603050405020304" pitchFamily="18" charset="0"/>
            </a:endParaRPr>
          </a:p>
          <a:p>
            <a:pPr marL="457200"/>
            <a:r>
              <a:rPr lang="en-US" sz="1400"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For TTY service, call:  </a:t>
            </a:r>
            <a:r>
              <a:rPr lang="en-US" sz="2400" b="1" dirty="0" smtClean="0">
                <a:latin typeface="Arial Black" panose="020B0A04020102020204" pitchFamily="34" charset="0"/>
                <a:ea typeface="Times New Roman" panose="02020603050405020304" pitchFamily="18" charset="0"/>
                <a:cs typeface="Arial" panose="020B0604020202020204" pitchFamily="34" charset="0"/>
              </a:rPr>
              <a:t>1 </a:t>
            </a:r>
            <a:r>
              <a:rPr lang="en-US" sz="2400" b="1" dirty="0">
                <a:latin typeface="Arial Black" panose="020B0A04020102020204" pitchFamily="34" charset="0"/>
                <a:ea typeface="Times New Roman" panose="02020603050405020304" pitchFamily="18" charset="0"/>
                <a:cs typeface="Arial" panose="020B0604020202020204" pitchFamily="34" charset="0"/>
              </a:rPr>
              <a:t>(888) </a:t>
            </a:r>
            <a:r>
              <a:rPr lang="en-US" sz="2400" b="1" dirty="0" smtClean="0">
                <a:latin typeface="Arial Black" panose="020B0A04020102020204" pitchFamily="34" charset="0"/>
                <a:ea typeface="Times New Roman" panose="02020603050405020304" pitchFamily="18" charset="0"/>
                <a:cs typeface="Arial" panose="020B0604020202020204" pitchFamily="34" charset="0"/>
              </a:rPr>
              <a:t>329-1541</a:t>
            </a:r>
            <a:endParaRPr lang="en-US" sz="2400" dirty="0" smtClean="0">
              <a:latin typeface="Calibri" panose="020F0502020204030204" pitchFamily="34" charset="0"/>
              <a:ea typeface="Times New Roman" panose="02020603050405020304" pitchFamily="18" charset="0"/>
              <a:cs typeface="Arial" panose="020B0604020202020204" pitchFamily="34" charset="0"/>
            </a:endParaRPr>
          </a:p>
          <a:p>
            <a:endParaRPr lang="en-US" sz="1400" dirty="0">
              <a:latin typeface="Calibri" panose="020F050202020403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For an interpreter, call:  </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r>
              <a:rPr lang="en-US" sz="2400" b="1" dirty="0" smtClean="0">
                <a:latin typeface="Arial Black" panose="020B0A04020102020204" pitchFamily="34" charset="0"/>
                <a:ea typeface="Times New Roman" panose="02020603050405020304" pitchFamily="18" charset="0"/>
                <a:cs typeface="Arial" panose="020B0604020202020204" pitchFamily="34" charset="0"/>
              </a:rPr>
              <a:t>1 </a:t>
            </a:r>
            <a:r>
              <a:rPr lang="en-US" sz="2400" b="1" dirty="0">
                <a:latin typeface="Arial Black" panose="020B0A04020102020204" pitchFamily="34" charset="0"/>
                <a:ea typeface="Times New Roman" panose="02020603050405020304" pitchFamily="18" charset="0"/>
                <a:cs typeface="Arial" panose="020B0604020202020204" pitchFamily="34" charset="0"/>
              </a:rPr>
              <a:t>(855) 600-3432, </a:t>
            </a:r>
            <a:r>
              <a:rPr lang="en-US" sz="2400" dirty="0" smtClean="0">
                <a:latin typeface="Arial" panose="020B0604020202020204" pitchFamily="34" charset="0"/>
                <a:ea typeface="Times New Roman" panose="02020603050405020304" pitchFamily="18" charset="0"/>
                <a:cs typeface="Arial" panose="020B0604020202020204" pitchFamily="34" charset="0"/>
              </a:rPr>
              <a:t>and </a:t>
            </a:r>
            <a:r>
              <a:rPr lang="en-US" sz="2400" dirty="0">
                <a:latin typeface="Arial" panose="020B0604020202020204" pitchFamily="34" charset="0"/>
                <a:ea typeface="Times New Roman" panose="02020603050405020304" pitchFamily="18" charset="0"/>
                <a:cs typeface="Arial" panose="020B0604020202020204" pitchFamily="34" charset="0"/>
              </a:rPr>
              <a:t>press</a:t>
            </a:r>
            <a:r>
              <a:rPr lang="en-US" sz="2400" dirty="0">
                <a:latin typeface="Calibri" panose="020F0502020204030204" pitchFamily="34" charset="0"/>
                <a:ea typeface="Times New Roman" panose="02020603050405020304" pitchFamily="18" charset="0"/>
                <a:cs typeface="Arial" panose="020B0604020202020204" pitchFamily="34" charset="0"/>
              </a:rPr>
              <a:t> </a:t>
            </a:r>
            <a:r>
              <a:rPr lang="en-US" sz="2400" b="1" dirty="0">
                <a:latin typeface="Arial Black" panose="020B0A04020102020204" pitchFamily="34" charset="0"/>
                <a:ea typeface="Times New Roman" panose="02020603050405020304" pitchFamily="18" charset="0"/>
                <a:cs typeface="Arial" panose="020B0604020202020204" pitchFamily="34" charset="0"/>
              </a:rPr>
              <a:t>Option 1 </a:t>
            </a:r>
            <a:r>
              <a:rPr lang="en-US" sz="2400" dirty="0">
                <a:latin typeface="Calibri" panose="020F0502020204030204" pitchFamily="34" charset="0"/>
                <a:ea typeface="Calibri" panose="020F0502020204030204" pitchFamily="34" charset="0"/>
                <a:cs typeface="Arial" panose="020B0604020202020204" pitchFamily="34" charset="0"/>
              </a:rPr>
              <a:t> </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marL="457200"/>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Arial" panose="020B0604020202020204" pitchFamily="34" charset="0"/>
                <a:ea typeface="Times New Roman" panose="02020603050405020304" pitchFamily="18" charset="0"/>
                <a:cs typeface="Arial" panose="020B0604020202020204" pitchFamily="34" charset="0"/>
              </a:rPr>
              <a:t>Visit the NY Medicaid Choice website: </a:t>
            </a:r>
          </a:p>
          <a:p>
            <a:r>
              <a:rPr lang="en-US" sz="2400" b="1" dirty="0">
                <a:latin typeface="Arial" panose="020B0604020202020204" pitchFamily="34" charset="0"/>
                <a:ea typeface="Times New Roman" panose="02020603050405020304" pitchFamily="18" charset="0"/>
                <a:cs typeface="Arial" panose="020B0604020202020204" pitchFamily="34" charset="0"/>
                <a:hlinkClick r:id="rId2"/>
              </a:rPr>
              <a:t>http://</a:t>
            </a:r>
            <a:r>
              <a:rPr lang="en-US" sz="2400" b="1" dirty="0" smtClean="0">
                <a:latin typeface="Arial" panose="020B0604020202020204" pitchFamily="34" charset="0"/>
                <a:ea typeface="Times New Roman" panose="02020603050405020304" pitchFamily="18" charset="0"/>
                <a:cs typeface="Arial" panose="020B0604020202020204" pitchFamily="34" charset="0"/>
                <a:hlinkClick r:id="rId2"/>
              </a:rPr>
              <a:t>www.nymedicaidchoice.com</a:t>
            </a:r>
            <a:endParaRPr lang="en-US" sz="2400" b="1" dirty="0" smtClean="0">
              <a:latin typeface="Arial" panose="020B0604020202020204" pitchFamily="34" charset="0"/>
              <a:ea typeface="Times New Roman" panose="02020603050405020304" pitchFamily="18" charset="0"/>
              <a:cs typeface="Arial" panose="020B0604020202020204" pitchFamily="34" charset="0"/>
            </a:endParaRPr>
          </a:p>
          <a:p>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r>
              <a:rPr lang="en-US" sz="2400" dirty="0" smtClean="0">
                <a:latin typeface="Arial" panose="020B0604020202020204" pitchFamily="34" charset="0"/>
                <a:ea typeface="Times New Roman" panose="02020603050405020304" pitchFamily="18" charset="0"/>
                <a:cs typeface="Arial" panose="020B0604020202020204" pitchFamily="34" charset="0"/>
              </a:rPr>
              <a:t>Or visit the FIDA website:  </a:t>
            </a:r>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200" b="1" u="sng" dirty="0" smtClean="0">
                <a:hlinkClick r:id="rId3"/>
              </a:rPr>
              <a:t>http</a:t>
            </a:r>
            <a:r>
              <a:rPr lang="en-US" sz="2200" b="1" u="sng" dirty="0">
                <a:hlinkClick r:id="rId3"/>
              </a:rPr>
              <a:t>://www.health.ny.gov/health_care/medicaid/redesign/fida/</a:t>
            </a:r>
            <a:endParaRPr lang="en-US" sz="2200" b="1" dirty="0" smtClean="0">
              <a:latin typeface="Arial" panose="020B0604020202020204" pitchFamily="34" charset="0"/>
              <a:ea typeface="Calibri" panose="020F0502020204030204" pitchFamily="34" charset="0"/>
              <a:cs typeface="Arial" panose="020B0604020202020204" pitchFamily="34" charset="0"/>
            </a:endParaRPr>
          </a:p>
          <a:p>
            <a:endParaRPr lang="en-US" sz="2400" dirty="0" smtClean="0">
              <a:latin typeface="Arial" panose="020B0604020202020204" pitchFamily="34" charset="0"/>
              <a:ea typeface="Calibri" panose="020F0502020204030204" pitchFamily="34" charset="0"/>
              <a:cs typeface="Arial" panose="020B0604020202020204" pitchFamily="34" charset="0"/>
            </a:endParaRPr>
          </a:p>
          <a:p>
            <a:r>
              <a:rPr lang="en-US" sz="2400" dirty="0" smtClean="0">
                <a:latin typeface="Arial" panose="020B0604020202020204" pitchFamily="34" charset="0"/>
                <a:ea typeface="Calibri" panose="020F0502020204030204" pitchFamily="34" charset="0"/>
                <a:cs typeface="Arial" panose="020B0604020202020204" pitchFamily="34" charset="0"/>
              </a:rPr>
              <a:t>All </a:t>
            </a:r>
            <a:r>
              <a:rPr lang="en-US" sz="2400" dirty="0">
                <a:latin typeface="Arial" panose="020B0604020202020204" pitchFamily="34" charset="0"/>
                <a:ea typeface="Calibri" panose="020F0502020204030204" pitchFamily="34" charset="0"/>
                <a:cs typeface="Arial" panose="020B0604020202020204" pitchFamily="34" charset="0"/>
              </a:rPr>
              <a:t>phone services </a:t>
            </a:r>
            <a:r>
              <a:rPr lang="en-US" sz="2400" dirty="0" smtClean="0">
                <a:latin typeface="Arial" panose="020B0604020202020204" pitchFamily="34" charset="0"/>
                <a:ea typeface="Calibri" panose="020F0502020204030204" pitchFamily="34" charset="0"/>
                <a:cs typeface="Arial" panose="020B0604020202020204" pitchFamily="34" charset="0"/>
              </a:rPr>
              <a:t>are </a:t>
            </a:r>
            <a:r>
              <a:rPr lang="en-US" sz="2400" dirty="0">
                <a:latin typeface="Arial Black" panose="020B0A04020102020204" pitchFamily="34" charset="0"/>
                <a:ea typeface="Calibri" panose="020F0502020204030204" pitchFamily="34" charset="0"/>
                <a:cs typeface="Arial" panose="020B0604020202020204" pitchFamily="34" charset="0"/>
              </a:rPr>
              <a:t>free.</a:t>
            </a:r>
            <a:endParaRPr lang="en-US" sz="24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73062" y="903233"/>
            <a:ext cx="2231503" cy="502702"/>
          </a:xfrm>
          <a:prstGeom prst="rect">
            <a:avLst/>
          </a:prstGeom>
        </p:spPr>
        <p:txBody>
          <a:bodyPr wrap="square">
            <a:spAutoFit/>
          </a:bodyPr>
          <a:lstStyle/>
          <a:p>
            <a:pPr>
              <a:lnSpc>
                <a:spcPts val="3200"/>
              </a:lnSpc>
            </a:pPr>
            <a:r>
              <a:rPr lang="en-US" sz="5400" b="1" dirty="0" smtClean="0">
                <a:solidFill>
                  <a:srgbClr val="000000"/>
                </a:solidFill>
                <a:latin typeface="Arial Black" panose="020B0A04020102020204" pitchFamily="34" charset="0"/>
                <a:ea typeface="Calibri" panose="020F0502020204030204" pitchFamily="34" charset="0"/>
                <a:cs typeface="Arial" panose="020B0604020202020204" pitchFamily="34" charset="0"/>
              </a:rPr>
              <a:t>FIDA</a:t>
            </a:r>
            <a:endParaRPr lang="en-US" sz="5400" b="1" dirty="0">
              <a:solidFill>
                <a:srgbClr val="000000"/>
              </a:solidFill>
              <a:latin typeface="Arial Black" panose="020B0A040201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5918" t="4106" r="13646" b="1812"/>
          <a:stretch/>
        </p:blipFill>
        <p:spPr>
          <a:xfrm>
            <a:off x="0" y="547972"/>
            <a:ext cx="4067175" cy="6329077"/>
          </a:xfrm>
          <a:prstGeom prst="rect">
            <a:avLst/>
          </a:prstGeom>
        </p:spPr>
      </p:pic>
    </p:spTree>
    <p:extLst>
      <p:ext uri="{BB962C8B-B14F-4D97-AF65-F5344CB8AC3E}">
        <p14:creationId xmlns:p14="http://schemas.microsoft.com/office/powerpoint/2010/main" val="3288808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743683"/>
            <a:ext cx="10219811" cy="647498"/>
          </a:xfrm>
          <a:prstGeom prst="rect">
            <a:avLst/>
          </a:prstGeom>
        </p:spPr>
        <p:txBody>
          <a:bodyPr>
            <a:normAutofit/>
          </a:bodyPr>
          <a:lstStyle>
            <a:lvl1pPr marL="338328" indent="-338328" algn="l" defTabSz="914400" rtl="0" eaLnBrk="1" latinLnBrk="0" hangingPunct="1">
              <a:spcBef>
                <a:spcPts val="1800"/>
              </a:spcBef>
              <a:buClr>
                <a:schemeClr val="tx1">
                  <a:lumMod val="75000"/>
                </a:schemeClr>
              </a:buClr>
              <a:buSzPct val="80000"/>
              <a:buFont typeface="Wingdings" pitchFamily="2" charset="2"/>
              <a:buChar char="p"/>
              <a:defRPr sz="2400" kern="1200" baseline="0">
                <a:solidFill>
                  <a:schemeClr val="tx1"/>
                </a:solidFill>
                <a:latin typeface="+mn-lt"/>
                <a:ea typeface="+mn-ea"/>
                <a:cs typeface="+mn-cs"/>
              </a:defRPr>
            </a:lvl1pPr>
            <a:lvl2pPr marL="630936" indent="-347472" algn="l" defTabSz="914400" rtl="0" eaLnBrk="1" latinLnBrk="0" hangingPunct="1">
              <a:spcBef>
                <a:spcPts val="1800"/>
              </a:spcBef>
              <a:buFont typeface="Arial" pitchFamily="34" charset="0"/>
              <a:buChar char="–"/>
              <a:defRPr sz="2000" kern="1200" baseline="0">
                <a:solidFill>
                  <a:schemeClr val="tx1"/>
                </a:solidFill>
                <a:latin typeface="+mn-lt"/>
                <a:ea typeface="+mn-ea"/>
                <a:cs typeface="+mn-cs"/>
              </a:defRPr>
            </a:lvl2pPr>
            <a:lvl3pPr marL="859536" indent="-338328" algn="l" defTabSz="914400" rtl="0" eaLnBrk="1" latinLnBrk="0" hangingPunct="1">
              <a:spcBef>
                <a:spcPts val="1200"/>
              </a:spcBef>
              <a:buFont typeface="Arial" pitchFamily="34" charset="0"/>
              <a:buChar char="•"/>
              <a:defRPr sz="2400" kern="1200" baseline="0">
                <a:solidFill>
                  <a:schemeClr val="tx1"/>
                </a:solidFill>
                <a:latin typeface="+mn-lt"/>
                <a:ea typeface="+mn-ea"/>
                <a:cs typeface="+mn-cs"/>
              </a:defRPr>
            </a:lvl3pPr>
            <a:lvl4pPr marL="630936" indent="-347472" algn="l" defTabSz="914400" rtl="0" eaLnBrk="1" latinLnBrk="0" hangingPunct="1">
              <a:spcBef>
                <a:spcPts val="1200"/>
              </a:spcBef>
              <a:buFont typeface="Arial" pitchFamily="34" charset="0"/>
              <a:buChar char="–"/>
              <a:defRPr sz="2000" kern="1200" baseline="0">
                <a:solidFill>
                  <a:schemeClr val="tx1"/>
                </a:solidFill>
                <a:latin typeface="+mn-lt"/>
                <a:ea typeface="+mn-ea"/>
                <a:cs typeface="+mn-cs"/>
              </a:defRPr>
            </a:lvl4pPr>
            <a:lvl5pPr marL="1316736" indent="-283464" algn="l" defTabSz="914400" rtl="0" eaLnBrk="1" latinLnBrk="0" hangingPunct="1">
              <a:spcBef>
                <a:spcPts val="1200"/>
              </a:spcBef>
              <a:buFont typeface="Arial" pitchFamily="34" charset="0"/>
              <a:buChar char="»"/>
              <a:defRPr sz="2000" kern="1200" baseline="0">
                <a:solidFill>
                  <a:schemeClr val="tx1"/>
                </a:solidFill>
                <a:latin typeface="+mn-lt"/>
                <a:ea typeface="+mn-ea"/>
                <a:cs typeface="+mn-cs"/>
              </a:defRPr>
            </a:lvl5pPr>
            <a:lvl6pPr marL="630936" indent="-347472" algn="l" defTabSz="914400" rtl="0" eaLnBrk="1" latinLnBrk="0" hangingPunct="1">
              <a:spcBef>
                <a:spcPts val="1200"/>
              </a:spcBef>
              <a:buFont typeface="Arial" pitchFamily="34" charset="0"/>
              <a:buNone/>
              <a:defRPr sz="2000" kern="1200" baseline="0">
                <a:solidFill>
                  <a:schemeClr val="tx1"/>
                </a:solidFill>
                <a:latin typeface="+mn-lt"/>
                <a:ea typeface="+mn-ea"/>
                <a:cs typeface="+mn-cs"/>
              </a:defRPr>
            </a:lvl6pPr>
            <a:lvl7pPr marL="630936" indent="-347472" algn="l" defTabSz="914400" rtl="0" eaLnBrk="1" latinLnBrk="0" hangingPunct="1">
              <a:spcBef>
                <a:spcPts val="1200"/>
              </a:spcBef>
              <a:buFont typeface="Arial" pitchFamily="34" charset="0"/>
              <a:buChar char="•"/>
              <a:defRPr sz="2000" kern="1200" baseline="0">
                <a:solidFill>
                  <a:schemeClr val="tx1"/>
                </a:solidFill>
                <a:latin typeface="+mn-lt"/>
                <a:ea typeface="+mn-ea"/>
                <a:cs typeface="+mn-cs"/>
              </a:defRPr>
            </a:lvl7pPr>
            <a:lvl8pPr marL="630936" indent="-347472" algn="l" defTabSz="914400" rtl="0" eaLnBrk="1" latinLnBrk="0" hangingPunct="1">
              <a:spcBef>
                <a:spcPts val="1200"/>
              </a:spcBef>
              <a:buFont typeface="Arial" pitchFamily="34" charset="0"/>
              <a:buChar char="•"/>
              <a:defRPr sz="2000" kern="1200" baseline="0">
                <a:solidFill>
                  <a:schemeClr val="tx1"/>
                </a:solidFill>
                <a:latin typeface="+mn-lt"/>
                <a:ea typeface="+mn-ea"/>
                <a:cs typeface="+mn-cs"/>
              </a:defRPr>
            </a:lvl8pPr>
            <a:lvl9pPr marL="1033272" indent="-292608" algn="l" defTabSz="914400" rtl="0" eaLnBrk="1" latinLnBrk="0" hangingPunct="1">
              <a:spcBef>
                <a:spcPts val="1200"/>
              </a:spcBef>
              <a:buFont typeface="Arial" pitchFamily="34" charset="0"/>
              <a:buChar char="•"/>
              <a:defRPr sz="2000" kern="1200" baseline="0">
                <a:solidFill>
                  <a:schemeClr val="tx1"/>
                </a:solidFill>
                <a:latin typeface="+mn-lt"/>
                <a:ea typeface="+mn-ea"/>
                <a:cs typeface="+mn-cs"/>
              </a:defRPr>
            </a:lvl9pPr>
          </a:lstStyle>
          <a:p>
            <a:pPr marL="0" indent="0">
              <a:spcBef>
                <a:spcPts val="0"/>
              </a:spcBef>
              <a:buNone/>
            </a:pPr>
            <a:r>
              <a:rPr lang="en-US" sz="2000" b="1" dirty="0">
                <a:latin typeface="Arial" panose="020B0604020202020204" pitchFamily="34" charset="0"/>
                <a:cs typeface="Arial" panose="020B0604020202020204" pitchFamily="34" charset="0"/>
              </a:rPr>
              <a:t>If you have questions related to FIDA, </a:t>
            </a:r>
            <a:r>
              <a:rPr lang="en-US" sz="2000" b="1" dirty="0" smtClean="0">
                <a:latin typeface="Arial" panose="020B0604020202020204" pitchFamily="34" charset="0"/>
                <a:cs typeface="Arial" panose="020B0604020202020204" pitchFamily="34" charset="0"/>
              </a:rPr>
              <a:t>email us: </a:t>
            </a:r>
            <a:r>
              <a:rPr lang="en-US" sz="2000" dirty="0" smtClean="0">
                <a:latin typeface="Arial" panose="020B0604020202020204" pitchFamily="34" charset="0"/>
                <a:cs typeface="Arial" panose="020B0604020202020204" pitchFamily="34" charset="0"/>
                <a:hlinkClick r:id="rId2"/>
              </a:rPr>
              <a:t>FIDA@health.ny.gov</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descr="browser_dreamstime_m_2393927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297" y="1418747"/>
            <a:ext cx="4492752" cy="387705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65" y="6421215"/>
            <a:ext cx="2620973" cy="434136"/>
          </a:xfrm>
          <a:prstGeom prst="rect">
            <a:avLst/>
          </a:prstGeom>
        </p:spPr>
      </p:pic>
      <p:sp>
        <p:nvSpPr>
          <p:cNvPr id="3" name="Rectangle 2"/>
          <p:cNvSpPr/>
          <p:nvPr/>
        </p:nvSpPr>
        <p:spPr>
          <a:xfrm>
            <a:off x="381000" y="1510107"/>
            <a:ext cx="7219950" cy="310854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New York State’s Medicaid Reform Team (MRT) website: </a:t>
            </a:r>
            <a:r>
              <a:rPr lang="en-US" dirty="0">
                <a:latin typeface="Arial" panose="020B0604020202020204" pitchFamily="34" charset="0"/>
                <a:cs typeface="Arial" panose="020B0604020202020204" pitchFamily="34" charset="0"/>
                <a:hlinkClick r:id="rId5"/>
              </a:rPr>
              <a:t>http://www.health.ny.gov/health_care/medicaid/redesign/mrt_101.htm</a:t>
            </a:r>
            <a:endParaRPr lang="en-US"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Subscribe to our listserv: </a:t>
            </a:r>
          </a:p>
          <a:p>
            <a:r>
              <a:rPr lang="en-US" dirty="0">
                <a:latin typeface="Arial" panose="020B0604020202020204" pitchFamily="34" charset="0"/>
                <a:cs typeface="Arial" panose="020B0604020202020204" pitchFamily="34" charset="0"/>
                <a:hlinkClick r:id="rId6"/>
              </a:rPr>
              <a:t>http://www.health.ny.gov/health_care/medicaid/redesign/listserv.htm</a:t>
            </a:r>
            <a:endParaRPr lang="en-US"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“Like” MRT on Facebook: </a:t>
            </a:r>
            <a:endParaRPr lang="en-US" sz="2000" b="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7"/>
              </a:rPr>
              <a:t>http</a:t>
            </a:r>
            <a:r>
              <a:rPr lang="en-US" sz="2000" dirty="0">
                <a:latin typeface="Arial" panose="020B0604020202020204" pitchFamily="34" charset="0"/>
                <a:cs typeface="Arial" panose="020B0604020202020204" pitchFamily="34" charset="0"/>
                <a:hlinkClick r:id="rId7"/>
              </a:rPr>
              <a:t>://www.facebook.com/NewYorkMRT</a:t>
            </a:r>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Follow MRT on Twitter: </a:t>
            </a:r>
            <a:r>
              <a:rPr lang="en-US" sz="2000" dirty="0">
                <a:latin typeface="Arial" panose="020B0604020202020204" pitchFamily="34" charset="0"/>
                <a:cs typeface="Arial" panose="020B0604020202020204" pitchFamily="34" charset="0"/>
                <a:hlinkClick r:id="rId8"/>
              </a:rPr>
              <a:t>@</a:t>
            </a:r>
            <a:r>
              <a:rPr lang="en-US" sz="2000" dirty="0" err="1">
                <a:latin typeface="Arial" panose="020B0604020202020204" pitchFamily="34" charset="0"/>
                <a:cs typeface="Arial" panose="020B0604020202020204" pitchFamily="34" charset="0"/>
                <a:hlinkClick r:id="rId8"/>
              </a:rPr>
              <a:t>NewYorkMRT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96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301" r="33199" b="11720"/>
          <a:stretch/>
        </p:blipFill>
        <p:spPr>
          <a:xfrm>
            <a:off x="545983" y="920413"/>
            <a:ext cx="6994938" cy="5937587"/>
          </a:xfrm>
          <a:prstGeom prst="rect">
            <a:avLst/>
          </a:prstGeom>
        </p:spPr>
      </p:pic>
      <p:sp>
        <p:nvSpPr>
          <p:cNvPr id="7" name="Title 1"/>
          <p:cNvSpPr>
            <a:spLocks noGrp="1"/>
          </p:cNvSpPr>
          <p:nvPr>
            <p:ph type="title" idx="4294967295"/>
          </p:nvPr>
        </p:nvSpPr>
        <p:spPr>
          <a:xfrm>
            <a:off x="545983" y="526166"/>
            <a:ext cx="4778375" cy="1290637"/>
          </a:xfrm>
          <a:prstGeom prst="rect">
            <a:avLst/>
          </a:prstGeom>
        </p:spPr>
        <p:txBody>
          <a:bodyPr>
            <a:normAutofit fontScale="90000"/>
          </a:bodyPr>
          <a:lstStyle/>
          <a:p>
            <a:r>
              <a:rPr lang="en-US" sz="3200" dirty="0">
                <a:solidFill>
                  <a:schemeClr val="tx1"/>
                </a:solidFill>
                <a:latin typeface="Arial Black" panose="020B0A04020102020204" pitchFamily="34" charset="0"/>
              </a:rPr>
              <a:t>Fully Integrated </a:t>
            </a:r>
            <a:r>
              <a:rPr lang="en-US" sz="3200" dirty="0" smtClean="0">
                <a:solidFill>
                  <a:schemeClr val="tx1"/>
                </a:solidFill>
                <a:latin typeface="Arial Black" panose="020B0A04020102020204" pitchFamily="34" charset="0"/>
              </a:rPr>
              <a:t>Duals </a:t>
            </a:r>
            <a:r>
              <a:rPr lang="en-US" sz="3200" dirty="0">
                <a:solidFill>
                  <a:schemeClr val="tx1"/>
                </a:solidFill>
                <a:latin typeface="Arial Black" panose="020B0A04020102020204" pitchFamily="34" charset="0"/>
              </a:rPr>
              <a:t>Advantage Program</a:t>
            </a:r>
          </a:p>
        </p:txBody>
      </p:sp>
      <p:sp>
        <p:nvSpPr>
          <p:cNvPr id="8" name="Content Placeholder 2"/>
          <p:cNvSpPr>
            <a:spLocks noGrp="1"/>
          </p:cNvSpPr>
          <p:nvPr>
            <p:ph idx="4294967295"/>
          </p:nvPr>
        </p:nvSpPr>
        <p:spPr>
          <a:xfrm>
            <a:off x="7645696" y="724408"/>
            <a:ext cx="4237922" cy="5946775"/>
          </a:xfrm>
          <a:prstGeom prst="rect">
            <a:avLst/>
          </a:prstGeom>
        </p:spPr>
        <p:txBody>
          <a:bodyPr>
            <a:noAutofit/>
          </a:bodyPr>
          <a:lstStyle/>
          <a:p>
            <a:pPr marL="0" indent="0">
              <a:lnSpc>
                <a:spcPts val="2200"/>
              </a:lnSpc>
              <a:spcBef>
                <a:spcPts val="0"/>
              </a:spcBef>
              <a:spcAft>
                <a:spcPts val="1800"/>
              </a:spcAft>
              <a:buNone/>
            </a:pPr>
            <a:r>
              <a:rPr lang="en-US" sz="1800" dirty="0">
                <a:solidFill>
                  <a:schemeClr val="tx1"/>
                </a:solidFill>
                <a:latin typeface="Arial" panose="020B0604020202020204" pitchFamily="34" charset="0"/>
                <a:cs typeface="Arial" panose="020B0604020202020204" pitchFamily="34" charset="0"/>
              </a:rPr>
              <a:t>The FIDA demonstration project </a:t>
            </a:r>
            <a:r>
              <a:rPr lang="en-US" sz="1800" dirty="0" smtClean="0">
                <a:solidFill>
                  <a:schemeClr val="tx1"/>
                </a:solidFill>
                <a:latin typeface="Arial" panose="020B0604020202020204" pitchFamily="34" charset="0"/>
                <a:cs typeface="Arial" panose="020B0604020202020204" pitchFamily="34" charset="0"/>
              </a:rPr>
              <a:t>began in </a:t>
            </a:r>
            <a:r>
              <a:rPr lang="en-US" sz="1800" dirty="0" smtClean="0">
                <a:solidFill>
                  <a:schemeClr val="tx1"/>
                </a:solidFill>
                <a:latin typeface="Arial Black" panose="020B0A04020102020204" pitchFamily="34" charset="0"/>
              </a:rPr>
              <a:t>January </a:t>
            </a:r>
            <a:r>
              <a:rPr lang="en-US" sz="1800" dirty="0">
                <a:solidFill>
                  <a:schemeClr val="tx1"/>
                </a:solidFill>
                <a:latin typeface="Arial Black" panose="020B0A04020102020204" pitchFamily="34" charset="0"/>
              </a:rPr>
              <a:t>2015</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and runs through </a:t>
            </a:r>
            <a:r>
              <a:rPr lang="en-US" sz="1800" dirty="0">
                <a:solidFill>
                  <a:schemeClr val="tx1"/>
                </a:solidFill>
                <a:latin typeface="Arial Black" panose="020B0A04020102020204" pitchFamily="34" charset="0"/>
              </a:rPr>
              <a:t>December 2017.</a:t>
            </a:r>
          </a:p>
          <a:p>
            <a:pPr marL="0" indent="0">
              <a:lnSpc>
                <a:spcPts val="2200"/>
              </a:lnSpc>
              <a:spcBef>
                <a:spcPts val="0"/>
              </a:spcBef>
              <a:spcAft>
                <a:spcPts val="1800"/>
              </a:spcAft>
              <a:buNone/>
            </a:pPr>
            <a:r>
              <a:rPr lang="en-US" sz="1800" dirty="0">
                <a:solidFill>
                  <a:schemeClr val="tx1"/>
                </a:solidFill>
                <a:latin typeface="Arial" panose="020B0604020202020204" pitchFamily="34" charset="0"/>
                <a:cs typeface="Arial" panose="020B0604020202020204" pitchFamily="34" charset="0"/>
              </a:rPr>
              <a:t>To be a FIDA plan, a plan must be approved as a Managed </a:t>
            </a:r>
            <a:r>
              <a:rPr lang="en-US" sz="1800" dirty="0" smtClean="0">
                <a:solidFill>
                  <a:schemeClr val="tx1"/>
                </a:solidFill>
                <a:latin typeface="Arial" panose="020B0604020202020204" pitchFamily="34" charset="0"/>
                <a:cs typeface="Arial" panose="020B0604020202020204" pitchFamily="34" charset="0"/>
              </a:rPr>
              <a:t>Long-Term </a:t>
            </a:r>
            <a:r>
              <a:rPr lang="en-US" sz="1800" dirty="0">
                <a:solidFill>
                  <a:schemeClr val="tx1"/>
                </a:solidFill>
                <a:latin typeface="Arial" panose="020B0604020202020204" pitchFamily="34" charset="0"/>
                <a:cs typeface="Arial" panose="020B0604020202020204" pitchFamily="34" charset="0"/>
              </a:rPr>
              <a:t>Care (MLTC) plan, be approved as a Medicare Advantage (with prescription drug) plan, and meet all the FIDA requirements.</a:t>
            </a:r>
          </a:p>
          <a:p>
            <a:pPr marL="0" indent="0">
              <a:lnSpc>
                <a:spcPts val="2200"/>
              </a:lnSpc>
              <a:spcBef>
                <a:spcPts val="0"/>
              </a:spcBef>
              <a:spcAft>
                <a:spcPts val="1800"/>
              </a:spcAft>
              <a:buNone/>
            </a:pPr>
            <a:r>
              <a:rPr lang="en-US" sz="1800" dirty="0">
                <a:solidFill>
                  <a:schemeClr val="tx1"/>
                </a:solidFill>
                <a:latin typeface="Arial" panose="020B0604020202020204" pitchFamily="34" charset="0"/>
                <a:cs typeface="Arial" panose="020B0604020202020204" pitchFamily="34" charset="0"/>
              </a:rPr>
              <a:t>Currently, </a:t>
            </a:r>
            <a:r>
              <a:rPr lang="en-US" sz="1800" dirty="0" smtClean="0">
                <a:solidFill>
                  <a:schemeClr val="tx1"/>
                </a:solidFill>
                <a:latin typeface="Arial" panose="020B0604020202020204" pitchFamily="34" charset="0"/>
                <a:cs typeface="Arial" panose="020B0604020202020204" pitchFamily="34" charset="0"/>
              </a:rPr>
              <a:t>21 </a:t>
            </a:r>
            <a:r>
              <a:rPr lang="en-US" sz="1800" dirty="0">
                <a:solidFill>
                  <a:schemeClr val="tx1"/>
                </a:solidFill>
                <a:latin typeface="Arial" panose="020B0604020202020204" pitchFamily="34" charset="0"/>
                <a:cs typeface="Arial" panose="020B0604020202020204" pitchFamily="34" charset="0"/>
              </a:rPr>
              <a:t>plans have executed a three-way contract with CMS and NYSDOH and have completed the </a:t>
            </a:r>
            <a:r>
              <a:rPr lang="en-US" sz="1800" dirty="0" smtClean="0">
                <a:solidFill>
                  <a:schemeClr val="tx1"/>
                </a:solidFill>
                <a:latin typeface="Arial" panose="020B0604020202020204" pitchFamily="34" charset="0"/>
                <a:cs typeface="Arial" panose="020B0604020202020204" pitchFamily="34" charset="0"/>
              </a:rPr>
              <a:t>readiness-review </a:t>
            </a:r>
            <a:r>
              <a:rPr lang="en-US" sz="1800" dirty="0">
                <a:solidFill>
                  <a:schemeClr val="tx1"/>
                </a:solidFill>
                <a:latin typeface="Arial" panose="020B0604020202020204" pitchFamily="34" charset="0"/>
                <a:cs typeface="Arial" panose="020B0604020202020204" pitchFamily="34" charset="0"/>
              </a:rPr>
              <a:t>process. </a:t>
            </a:r>
          </a:p>
          <a:p>
            <a:pPr marL="0" indent="0">
              <a:lnSpc>
                <a:spcPts val="2200"/>
              </a:lnSpc>
              <a:spcBef>
                <a:spcPts val="0"/>
              </a:spcBef>
              <a:spcAft>
                <a:spcPts val="1800"/>
              </a:spcAft>
              <a:buNone/>
            </a:pPr>
            <a:r>
              <a:rPr lang="en-US" sz="1800" dirty="0">
                <a:solidFill>
                  <a:schemeClr val="tx1"/>
                </a:solidFill>
                <a:latin typeface="Arial" panose="020B0604020202020204" pitchFamily="34" charset="0"/>
                <a:cs typeface="Arial" panose="020B0604020202020204" pitchFamily="34" charset="0"/>
              </a:rPr>
              <a:t>This is based on many elements such as </a:t>
            </a:r>
            <a:r>
              <a:rPr lang="en-US" sz="1800" dirty="0">
                <a:solidFill>
                  <a:schemeClr val="tx1"/>
                </a:solidFill>
                <a:latin typeface="Arial Black" panose="020B0A04020102020204" pitchFamily="34" charset="0"/>
              </a:rPr>
              <a:t>systems, staffing, network adequacy, marketing</a:t>
            </a:r>
            <a:r>
              <a:rPr lang="en-US" sz="1800" dirty="0">
                <a:solidFill>
                  <a:schemeClr val="tx1"/>
                </a:solidFill>
                <a:latin typeface="Arial" panose="020B0604020202020204" pitchFamily="34" charset="0"/>
                <a:cs typeface="Arial" panose="020B0604020202020204" pitchFamily="34" charset="0"/>
              </a:rPr>
              <a:t>, and </a:t>
            </a:r>
            <a:r>
              <a:rPr lang="en-US" sz="1800" dirty="0">
                <a:solidFill>
                  <a:schemeClr val="tx1"/>
                </a:solidFill>
                <a:latin typeface="Arial Black" panose="020B0A04020102020204" pitchFamily="34" charset="0"/>
              </a:rPr>
              <a:t>training.</a:t>
            </a:r>
          </a:p>
        </p:txBody>
      </p:sp>
    </p:spTree>
    <p:extLst>
      <p:ext uri="{BB962C8B-B14F-4D97-AF65-F5344CB8AC3E}">
        <p14:creationId xmlns:p14="http://schemas.microsoft.com/office/powerpoint/2010/main" val="2779177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4784" y="2023589"/>
            <a:ext cx="3602131" cy="4208844"/>
          </a:xfrm>
          <a:prstGeom prst="rect">
            <a:avLst/>
          </a:prstGeom>
        </p:spPr>
        <p:txBody>
          <a:bodyPr wrap="square">
            <a:spAutoFit/>
          </a:bodyPr>
          <a:lstStyle/>
          <a:p>
            <a:pPr marL="171450" lvl="1" indent="-171450" defTabSz="800100">
              <a:lnSpc>
                <a:spcPts val="2100"/>
              </a:lnSpc>
              <a:spcBef>
                <a:spcPct val="0"/>
              </a:spcBef>
              <a:spcAft>
                <a:spcPts val="900"/>
              </a:spcAft>
              <a:buSzPct val="80000"/>
              <a:buFontTx/>
              <a:buChar char="••"/>
            </a:pPr>
            <a:r>
              <a:rPr lang="en-US" dirty="0" smtClean="0">
                <a:latin typeface="Arial Black" panose="020B0A04020102020204" pitchFamily="34" charset="0"/>
              </a:rPr>
              <a:t>21</a:t>
            </a:r>
            <a:r>
              <a:rPr lang="en-US" dirty="0" smtClean="0"/>
              <a:t> </a:t>
            </a: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older;</a:t>
            </a:r>
          </a:p>
          <a:p>
            <a:pPr marL="171450" lvl="1" indent="-171450" defTabSz="800100">
              <a:lnSpc>
                <a:spcPts val="2100"/>
              </a:lnSpc>
              <a:spcBef>
                <a:spcPct val="0"/>
              </a:spcBef>
              <a:spcAft>
                <a:spcPts val="900"/>
              </a:spcAft>
              <a:buFontTx/>
              <a:buChar char="••"/>
            </a:pPr>
            <a:r>
              <a:rPr lang="en-US" dirty="0">
                <a:latin typeface="Arial" panose="020B0604020202020204" pitchFamily="34" charset="0"/>
                <a:cs typeface="Arial" panose="020B0604020202020204" pitchFamily="34" charset="0"/>
              </a:rPr>
              <a:t>Entitled to benefits under Medicare Part </a:t>
            </a:r>
            <a:r>
              <a:rPr lang="en-US" dirty="0">
                <a:latin typeface="Arial Black" panose="020B0A04020102020204" pitchFamily="34" charset="0"/>
              </a:rPr>
              <a:t>A</a:t>
            </a:r>
            <a:r>
              <a:rPr lang="en-US" dirty="0"/>
              <a:t> </a:t>
            </a:r>
            <a:r>
              <a:rPr lang="en-US" dirty="0">
                <a:latin typeface="Arial" panose="020B0604020202020204" pitchFamily="34" charset="0"/>
                <a:cs typeface="Arial" panose="020B0604020202020204" pitchFamily="34" charset="0"/>
              </a:rPr>
              <a:t>and enrolled under both </a:t>
            </a:r>
            <a:r>
              <a:rPr lang="en-US" dirty="0" smtClean="0">
                <a:latin typeface="Arial" panose="020B0604020202020204" pitchFamily="34" charset="0"/>
                <a:cs typeface="Arial" panose="020B0604020202020204" pitchFamily="34" charset="0"/>
              </a:rPr>
              <a:t>Medicare Parts </a:t>
            </a:r>
            <a:r>
              <a:rPr lang="en-US" dirty="0">
                <a:latin typeface="Arial Black" panose="020B0A04020102020204" pitchFamily="34" charset="0"/>
              </a:rPr>
              <a:t>B</a:t>
            </a:r>
            <a:r>
              <a:rPr lang="en-US" dirty="0"/>
              <a:t> </a:t>
            </a:r>
            <a:r>
              <a:rPr lang="en-US" dirty="0">
                <a:latin typeface="Arial" panose="020B0604020202020204" pitchFamily="34" charset="0"/>
                <a:cs typeface="Arial" panose="020B0604020202020204" pitchFamily="34" charset="0"/>
              </a:rPr>
              <a:t>and </a:t>
            </a:r>
            <a:r>
              <a:rPr lang="en-US" dirty="0">
                <a:latin typeface="Arial Black" panose="020B0A04020102020204" pitchFamily="34" charset="0"/>
              </a:rPr>
              <a:t>D</a:t>
            </a:r>
            <a:r>
              <a:rPr lang="en-US" dirty="0"/>
              <a:t> </a:t>
            </a:r>
            <a:r>
              <a:rPr lang="en-US" dirty="0">
                <a:latin typeface="Arial" panose="020B0604020202020204" pitchFamily="34" charset="0"/>
                <a:cs typeface="Arial" panose="020B0604020202020204" pitchFamily="34" charset="0"/>
              </a:rPr>
              <a:t>and receiving full Medicaid benefits; and</a:t>
            </a:r>
          </a:p>
          <a:p>
            <a:pPr marL="171450" lvl="1" indent="-171450" defTabSz="800100">
              <a:lnSpc>
                <a:spcPts val="2100"/>
              </a:lnSpc>
              <a:spcBef>
                <a:spcPct val="0"/>
              </a:spcBef>
              <a:spcAft>
                <a:spcPts val="900"/>
              </a:spcAft>
              <a:buFontTx/>
              <a:buChar char="••"/>
            </a:pPr>
            <a:r>
              <a:rPr lang="en-US" dirty="0">
                <a:latin typeface="Arial" panose="020B0604020202020204" pitchFamily="34" charset="0"/>
                <a:cs typeface="Arial" panose="020B0604020202020204" pitchFamily="34" charset="0"/>
              </a:rPr>
              <a:t>Be a resident of a demonstration </a:t>
            </a:r>
            <a:r>
              <a:rPr lang="en-US" dirty="0" smtClean="0">
                <a:latin typeface="Arial" panose="020B0604020202020204" pitchFamily="34" charset="0"/>
                <a:cs typeface="Arial" panose="020B0604020202020204" pitchFamily="34" charset="0"/>
              </a:rPr>
              <a:t>county: </a:t>
            </a:r>
            <a:r>
              <a:rPr lang="en-US" b="1" dirty="0" smtClean="0">
                <a:latin typeface="Arial" panose="020B0604020202020204" pitchFamily="34" charset="0"/>
                <a:cs typeface="Arial" panose="020B0604020202020204" pitchFamily="34" charset="0"/>
              </a:rPr>
              <a:t>Bronx</a:t>
            </a:r>
            <a:r>
              <a:rPr lang="en-US" b="1" dirty="0">
                <a:latin typeface="Arial" panose="020B0604020202020204" pitchFamily="34" charset="0"/>
                <a:cs typeface="Arial" panose="020B0604020202020204" pitchFamily="34" charset="0"/>
              </a:rPr>
              <a:t>, Kings, New York, Queens, Richmond,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Nassau</a:t>
            </a:r>
            <a:r>
              <a:rPr lang="en-US" dirty="0">
                <a:latin typeface="Arial" panose="020B0604020202020204" pitchFamily="34" charset="0"/>
                <a:cs typeface="Arial" panose="020B0604020202020204" pitchFamily="34" charset="0"/>
              </a:rPr>
              <a:t>; starting January 1, 2015</a:t>
            </a:r>
            <a:r>
              <a:rPr lang="en-US" dirty="0" smtClean="0">
                <a:latin typeface="Arial" panose="020B0604020202020204" pitchFamily="34" charset="0"/>
                <a:cs typeface="Arial" panose="020B0604020202020204" pitchFamily="34" charset="0"/>
              </a:rPr>
              <a:t>. </a:t>
            </a:r>
          </a:p>
          <a:p>
            <a:pPr marL="171450" lvl="1" indent="-171450" defTabSz="800100">
              <a:lnSpc>
                <a:spcPts val="2100"/>
              </a:lnSpc>
              <a:spcBef>
                <a:spcPct val="0"/>
              </a:spcBef>
              <a:spcAft>
                <a:spcPts val="900"/>
              </a:spcAft>
              <a:buFontTx/>
              <a:buChar char="••"/>
            </a:pPr>
            <a:r>
              <a:rPr lang="en-US" dirty="0" smtClean="0">
                <a:latin typeface="Arial" panose="020B0604020202020204" pitchFamily="34" charset="0"/>
                <a:cs typeface="Arial" panose="020B0604020202020204" pitchFamily="34" charset="0"/>
              </a:rPr>
              <a:t>The program will expand into Westchester and Suffolk counties later this year.</a:t>
            </a: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idx="4294967295"/>
          </p:nvPr>
        </p:nvSpPr>
        <p:spPr>
          <a:xfrm>
            <a:off x="505894" y="794008"/>
            <a:ext cx="5532437" cy="939800"/>
          </a:xfrm>
          <a:prstGeom prst="rect">
            <a:avLst/>
          </a:prstGeom>
        </p:spPr>
        <p:txBody>
          <a:bodyPr/>
          <a:lstStyle/>
          <a:p>
            <a:r>
              <a:rPr lang="en-US" sz="3200" dirty="0">
                <a:solidFill>
                  <a:schemeClr val="tx1"/>
                </a:solidFill>
                <a:latin typeface="Arial Black" panose="020B0A04020102020204" pitchFamily="34" charset="0"/>
              </a:rPr>
              <a:t>Who’s eligible for FIDA?</a:t>
            </a:r>
          </a:p>
        </p:txBody>
      </p:sp>
      <p:sp>
        <p:nvSpPr>
          <p:cNvPr id="17" name="Rectangle 16"/>
          <p:cNvSpPr/>
          <p:nvPr/>
        </p:nvSpPr>
        <p:spPr>
          <a:xfrm>
            <a:off x="4317988" y="4337344"/>
            <a:ext cx="7583133" cy="1938992"/>
          </a:xfrm>
          <a:prstGeom prst="rect">
            <a:avLst/>
          </a:prstGeom>
        </p:spPr>
        <p:txBody>
          <a:bodyPr wrap="square">
            <a:spAutoFit/>
          </a:bodyPr>
          <a:lstStyle/>
          <a:p>
            <a:pPr>
              <a:lnSpc>
                <a:spcPts val="2100"/>
              </a:lnSpc>
              <a:spcAft>
                <a:spcPts val="600"/>
              </a:spcAft>
            </a:pPr>
            <a:r>
              <a:rPr lang="en-US" b="1" dirty="0">
                <a:latin typeface="Arial" panose="020B0604020202020204" pitchFamily="34" charset="0"/>
                <a:cs typeface="Arial" panose="020B0604020202020204" pitchFamily="34" charset="0"/>
              </a:rPr>
              <a:t>And meet one of the following three criteria:</a:t>
            </a:r>
            <a:endParaRPr lang="en-US" dirty="0">
              <a:latin typeface="Arial" panose="020B0604020202020204" pitchFamily="34" charset="0"/>
              <a:cs typeface="Arial" panose="020B0604020202020204" pitchFamily="34" charset="0"/>
            </a:endParaRPr>
          </a:p>
          <a:p>
            <a:pPr marL="285750" indent="-285750">
              <a:lnSpc>
                <a:spcPts val="21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Require community-based long-term services and supports (LTSS) for more than 120 days,</a:t>
            </a:r>
          </a:p>
          <a:p>
            <a:pPr marL="285750" indent="-285750">
              <a:lnSpc>
                <a:spcPts val="21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Are eligible for the Nursing Home Transition </a:t>
            </a:r>
            <a:r>
              <a:rPr lang="en-US" dirty="0" smtClean="0">
                <a:latin typeface="Arial" panose="020B0604020202020204" pitchFamily="34" charset="0"/>
                <a:cs typeface="Arial" panose="020B0604020202020204" pitchFamily="34" charset="0"/>
              </a:rPr>
              <a:t>and Diversion </a:t>
            </a:r>
            <a:r>
              <a:rPr lang="en-US" dirty="0">
                <a:latin typeface="Arial" panose="020B0604020202020204" pitchFamily="34" charset="0"/>
                <a:cs typeface="Arial" panose="020B0604020202020204" pitchFamily="34" charset="0"/>
              </a:rPr>
              <a:t>Waiver </a:t>
            </a:r>
            <a:r>
              <a:rPr lang="en-US" dirty="0" smtClean="0">
                <a:latin typeface="Arial" panose="020B0604020202020204" pitchFamily="34" charset="0"/>
                <a:cs typeface="Arial" panose="020B0604020202020204" pitchFamily="34" charset="0"/>
              </a:rPr>
              <a:t>program, </a:t>
            </a:r>
            <a:r>
              <a:rPr lang="en-US" b="1" dirty="0" smtClean="0">
                <a:latin typeface="Arial" panose="020B0604020202020204" pitchFamily="34" charset="0"/>
                <a:cs typeface="Arial" panose="020B0604020202020204" pitchFamily="34" charset="0"/>
              </a:rPr>
              <a:t>or</a:t>
            </a:r>
            <a:r>
              <a:rPr lang="en-US" dirty="0" smtClean="0">
                <a:latin typeface="Arial" panose="020B0604020202020204" pitchFamily="34" charset="0"/>
                <a:cs typeface="Arial" panose="020B0604020202020204" pitchFamily="34" charset="0"/>
              </a:rPr>
              <a:t> </a:t>
            </a:r>
          </a:p>
          <a:p>
            <a:pPr marL="285750" indent="-285750">
              <a:lnSpc>
                <a:spcPts val="2100"/>
              </a:lnSpc>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nursing facility clinically eligible and receiving facility-based </a:t>
            </a:r>
            <a:r>
              <a:rPr lang="en-US" dirty="0" smtClean="0">
                <a:latin typeface="Arial" panose="020B0604020202020204" pitchFamily="34" charset="0"/>
                <a:cs typeface="Arial" panose="020B0604020202020204" pitchFamily="34" charset="0"/>
              </a:rPr>
              <a:t>LTSS.</a:t>
            </a:r>
            <a:endParaRPr lang="en-US" b="1" dirty="0">
              <a:latin typeface="Arial" panose="020B0604020202020204" pitchFamily="34" charset="0"/>
              <a:cs typeface="Arial" panose="020B0604020202020204" pitchFamily="34" charset="0"/>
            </a:endParaRPr>
          </a:p>
        </p:txBody>
      </p:sp>
      <p:sp>
        <p:nvSpPr>
          <p:cNvPr id="18" name="Rectangle 17"/>
          <p:cNvSpPr/>
          <p:nvPr/>
        </p:nvSpPr>
        <p:spPr>
          <a:xfrm>
            <a:off x="515521" y="1686894"/>
            <a:ext cx="3313728" cy="335989"/>
          </a:xfrm>
          <a:prstGeom prst="rect">
            <a:avLst/>
          </a:prstGeom>
        </p:spPr>
        <p:txBody>
          <a:bodyPr wrap="none">
            <a:spAutoFit/>
          </a:bodyPr>
          <a:lstStyle/>
          <a:p>
            <a:pPr marL="0" lvl="1" defTabSz="800100">
              <a:lnSpc>
                <a:spcPts val="1900"/>
              </a:lnSpc>
              <a:spcBef>
                <a:spcPct val="0"/>
              </a:spcBef>
              <a:spcAft>
                <a:spcPts val="1800"/>
              </a:spcAft>
            </a:pPr>
            <a:r>
              <a:rPr lang="en-US" sz="2400" b="1" dirty="0">
                <a:latin typeface="Arial" panose="020B0604020202020204" pitchFamily="34" charset="0"/>
                <a:cs typeface="Arial" panose="020B0604020202020204" pitchFamily="34" charset="0"/>
              </a:rPr>
              <a:t>Participants must be:</a:t>
            </a:r>
          </a:p>
        </p:txBody>
      </p:sp>
      <p:grpSp>
        <p:nvGrpSpPr>
          <p:cNvPr id="3" name="Group 2"/>
          <p:cNvGrpSpPr/>
          <p:nvPr/>
        </p:nvGrpSpPr>
        <p:grpSpPr>
          <a:xfrm>
            <a:off x="5420699" y="593302"/>
            <a:ext cx="6746134" cy="4149377"/>
            <a:chOff x="5083241" y="1411227"/>
            <a:chExt cx="6746134" cy="4149377"/>
          </a:xfrm>
        </p:grpSpPr>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3241" y="1411227"/>
              <a:ext cx="6746134" cy="4149377"/>
            </a:xfrm>
            <a:prstGeom prst="rect">
              <a:avLst/>
            </a:prstGeom>
          </p:spPr>
        </p:pic>
        <p:pic>
          <p:nvPicPr>
            <p:cNvPr id="24" name="Picture 23"/>
            <p:cNvPicPr>
              <a:picLocks noChangeAspect="1"/>
            </p:cNvPicPr>
            <p:nvPr/>
          </p:nvPicPr>
          <p:blipFill rotWithShape="1">
            <a:blip r:embed="rId3">
              <a:clrChange>
                <a:clrFrom>
                  <a:srgbClr val="FFFFFF"/>
                </a:clrFrom>
                <a:clrTo>
                  <a:srgbClr val="FFFFFF">
                    <a:alpha val="0"/>
                  </a:srgbClr>
                </a:clrTo>
              </a:clrChange>
              <a:duotone>
                <a:prstClr val="black"/>
                <a:srgbClr val="0070C0">
                  <a:tint val="45000"/>
                  <a:satMod val="400000"/>
                </a:srgbClr>
              </a:duotone>
              <a:extLst>
                <a:ext uri="{28A0092B-C50C-407E-A947-70E740481C1C}">
                  <a14:useLocalDpi xmlns:a14="http://schemas.microsoft.com/office/drawing/2010/main" val="0"/>
                </a:ext>
              </a:extLst>
            </a:blip>
            <a:srcRect t="45391" r="62455" b="12888"/>
            <a:stretch/>
          </p:blipFill>
          <p:spPr>
            <a:xfrm>
              <a:off x="5098026" y="3297363"/>
              <a:ext cx="2527287" cy="1706880"/>
            </a:xfrm>
            <a:prstGeom prst="rect">
              <a:avLst/>
            </a:prstGeom>
            <a:effectLst/>
          </p:spPr>
        </p:pic>
        <p:sp>
          <p:nvSpPr>
            <p:cNvPr id="11" name="TextBox 10"/>
            <p:cNvSpPr txBox="1"/>
            <p:nvPr/>
          </p:nvSpPr>
          <p:spPr>
            <a:xfrm>
              <a:off x="5926705" y="3907146"/>
              <a:ext cx="1320585" cy="257716"/>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Queens</a:t>
              </a:r>
            </a:p>
          </p:txBody>
        </p:sp>
        <p:sp>
          <p:nvSpPr>
            <p:cNvPr id="12" name="TextBox 11"/>
            <p:cNvSpPr txBox="1"/>
            <p:nvPr/>
          </p:nvSpPr>
          <p:spPr>
            <a:xfrm>
              <a:off x="5922881" y="2113256"/>
              <a:ext cx="1320585" cy="30319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Westchester</a:t>
              </a:r>
            </a:p>
          </p:txBody>
        </p:sp>
        <p:sp>
          <p:nvSpPr>
            <p:cNvPr id="13" name="TextBox 12"/>
            <p:cNvSpPr txBox="1"/>
            <p:nvPr/>
          </p:nvSpPr>
          <p:spPr>
            <a:xfrm>
              <a:off x="7429121" y="3659250"/>
              <a:ext cx="1320585" cy="30319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Suffolk</a:t>
              </a:r>
            </a:p>
          </p:txBody>
        </p:sp>
        <p:sp>
          <p:nvSpPr>
            <p:cNvPr id="14" name="TextBox 13"/>
            <p:cNvSpPr txBox="1"/>
            <p:nvPr/>
          </p:nvSpPr>
          <p:spPr>
            <a:xfrm>
              <a:off x="6580334" y="4091035"/>
              <a:ext cx="905620" cy="303196"/>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Nassau</a:t>
              </a:r>
            </a:p>
          </p:txBody>
        </p:sp>
        <p:sp>
          <p:nvSpPr>
            <p:cNvPr id="15" name="TextBox 14"/>
            <p:cNvSpPr txBox="1"/>
            <p:nvPr/>
          </p:nvSpPr>
          <p:spPr>
            <a:xfrm>
              <a:off x="5374220" y="4728834"/>
              <a:ext cx="1320585" cy="257716"/>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Richmond</a:t>
              </a:r>
            </a:p>
          </p:txBody>
        </p:sp>
        <p:sp>
          <p:nvSpPr>
            <p:cNvPr id="16" name="TextBox 15"/>
            <p:cNvSpPr txBox="1"/>
            <p:nvPr/>
          </p:nvSpPr>
          <p:spPr>
            <a:xfrm>
              <a:off x="5795314" y="4211423"/>
              <a:ext cx="1320585" cy="257716"/>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Kings</a:t>
              </a:r>
            </a:p>
          </p:txBody>
        </p:sp>
        <p:sp>
          <p:nvSpPr>
            <p:cNvPr id="19" name="TextBox 18"/>
            <p:cNvSpPr txBox="1"/>
            <p:nvPr/>
          </p:nvSpPr>
          <p:spPr>
            <a:xfrm>
              <a:off x="5926869" y="3468926"/>
              <a:ext cx="1320585" cy="257716"/>
            </a:xfrm>
            <a:prstGeom prst="rect">
              <a:avLst/>
            </a:prstGeom>
            <a:no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Bronx</a:t>
              </a:r>
            </a:p>
          </p:txBody>
        </p:sp>
        <p:sp>
          <p:nvSpPr>
            <p:cNvPr id="20" name="TextBox 19"/>
            <p:cNvSpPr txBox="1"/>
            <p:nvPr/>
          </p:nvSpPr>
          <p:spPr>
            <a:xfrm>
              <a:off x="5139360" y="3722587"/>
              <a:ext cx="832149" cy="257716"/>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New York</a:t>
              </a:r>
            </a:p>
          </p:txBody>
        </p:sp>
      </p:grpSp>
    </p:spTree>
    <p:extLst>
      <p:ext uri="{BB962C8B-B14F-4D97-AF65-F5344CB8AC3E}">
        <p14:creationId xmlns:p14="http://schemas.microsoft.com/office/powerpoint/2010/main" val="2148351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6154" y="1732510"/>
            <a:ext cx="3728646" cy="4811574"/>
          </a:xfrm>
          <a:prstGeom prst="rect">
            <a:avLst/>
          </a:prstGeom>
        </p:spPr>
        <p:txBody>
          <a:bodyPr wrap="square">
            <a:spAutoFit/>
          </a:bodyPr>
          <a:lstStyle/>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With a "county of fiscal responsibility” code 97, </a:t>
            </a:r>
            <a:r>
              <a:rPr lang="en-US" dirty="0" smtClean="0">
                <a:latin typeface="Arial" panose="020B0604020202020204" pitchFamily="34" charset="0"/>
                <a:cs typeface="Arial" panose="020B0604020202020204" pitchFamily="34" charset="0"/>
              </a:rPr>
              <a:t>98, </a:t>
            </a:r>
            <a:r>
              <a:rPr lang="en-US" dirty="0">
                <a:latin typeface="Arial" panose="020B0604020202020204" pitchFamily="34" charset="0"/>
                <a:cs typeface="Arial" panose="020B0604020202020204" pitchFamily="34" charset="0"/>
              </a:rPr>
              <a:t>or 99.</a:t>
            </a:r>
          </a:p>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Residents of Intermediate Care Facilities for </a:t>
            </a:r>
            <a:r>
              <a:rPr lang="en-US" dirty="0" smtClean="0">
                <a:latin typeface="Arial" panose="020B0604020202020204" pitchFamily="34" charset="0"/>
                <a:cs typeface="Arial" panose="020B0604020202020204" pitchFamily="34" charset="0"/>
              </a:rPr>
              <a:t>Individuals </a:t>
            </a:r>
            <a:r>
              <a:rPr lang="en-US" dirty="0">
                <a:latin typeface="Arial" panose="020B0604020202020204" pitchFamily="34" charset="0"/>
                <a:cs typeface="Arial" panose="020B0604020202020204" pitchFamily="34" charset="0"/>
              </a:rPr>
              <a:t>with Intellectual Disabilities (ICF/IIDD).</a:t>
            </a:r>
          </a:p>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Eligible to live in an </a:t>
            </a:r>
            <a:r>
              <a:rPr lang="en-US" dirty="0" smtClean="0">
                <a:latin typeface="Arial" panose="020B0604020202020204" pitchFamily="34" charset="0"/>
                <a:cs typeface="Arial" panose="020B0604020202020204" pitchFamily="34" charset="0"/>
              </a:rPr>
              <a:t>ICF/IIDD</a:t>
            </a:r>
            <a:r>
              <a:rPr lang="en-US" dirty="0">
                <a:latin typeface="Arial" panose="020B0604020202020204" pitchFamily="34" charset="0"/>
                <a:cs typeface="Arial" panose="020B0604020202020204" pitchFamily="34" charset="0"/>
              </a:rPr>
              <a:t>, but choose not to.</a:t>
            </a:r>
          </a:p>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Residents of alcohol/substance abuse long-term residential treatment programs.</a:t>
            </a:r>
          </a:p>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Eligible for Emergency Medicaid.</a:t>
            </a:r>
          </a:p>
          <a:p>
            <a:pPr marL="182880" lvl="1" indent="-182880">
              <a:lnSpc>
                <a:spcPts val="1900"/>
              </a:lnSpc>
              <a:spcAft>
                <a:spcPts val="9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 the OPWDD Home and Community Based Waiver Services (HCBS) waiver program.</a:t>
            </a:r>
          </a:p>
        </p:txBody>
      </p:sp>
      <p:sp>
        <p:nvSpPr>
          <p:cNvPr id="7" name="Rectangle 6"/>
          <p:cNvSpPr/>
          <p:nvPr/>
        </p:nvSpPr>
        <p:spPr>
          <a:xfrm>
            <a:off x="8171144" y="1732510"/>
            <a:ext cx="3640036" cy="4208844"/>
          </a:xfrm>
          <a:prstGeom prst="rect">
            <a:avLst/>
          </a:prstGeom>
        </p:spPr>
        <p:txBody>
          <a:bodyPr wrap="square">
            <a:spAutoFit/>
          </a:bodyPr>
          <a:lstStyle/>
          <a:p>
            <a:pPr marL="182880" lvl="1" indent="-182880">
              <a:lnSpc>
                <a:spcPts val="1900"/>
              </a:lnSpc>
              <a:spcAft>
                <a:spcPts val="12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the Traumatic Brain Injury (TBI) waiver program.</a:t>
            </a:r>
          </a:p>
          <a:p>
            <a:pPr marL="182880" lvl="1" indent="-182880">
              <a:lnSpc>
                <a:spcPts val="1900"/>
              </a:lnSpc>
              <a:spcAft>
                <a:spcPts val="1200"/>
              </a:spcAft>
              <a:buSzPct val="10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Receiving hospice services (at time of enrollment).</a:t>
            </a:r>
          </a:p>
          <a:p>
            <a:pPr marL="182880" lvl="1" indent="-182880">
              <a:lnSpc>
                <a:spcPts val="1900"/>
              </a:lnSpc>
              <a:spcAft>
                <a:spcPts val="1200"/>
              </a:spcAft>
              <a:buSzPct val="1000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Eligible for the family planning expansion program.</a:t>
            </a:r>
            <a:endParaRPr lang="en-US" dirty="0">
              <a:solidFill>
                <a:prstClr val="black"/>
              </a:solidFill>
              <a:latin typeface="Arial" panose="020B0604020202020204" pitchFamily="34" charset="0"/>
              <a:cs typeface="Arial" panose="020B0604020202020204" pitchFamily="34" charset="0"/>
            </a:endParaRPr>
          </a:p>
          <a:p>
            <a:pPr marL="182880" lvl="1" indent="-182880">
              <a:lnSpc>
                <a:spcPts val="1900"/>
              </a:lnSpc>
              <a:spcAft>
                <a:spcPts val="1200"/>
              </a:spcAft>
              <a:buSzPct val="10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Under 65 (screened and require treatment</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in the Centers for Disease Control and Prevention Breast or Cervical Cancer Early Detection </a:t>
            </a:r>
            <a:r>
              <a:rPr lang="en-US" dirty="0" smtClean="0">
                <a:solidFill>
                  <a:prstClr val="black"/>
                </a:solidFill>
                <a:latin typeface="Arial" panose="020B0604020202020204" pitchFamily="34" charset="0"/>
                <a:cs typeface="Arial" panose="020B0604020202020204" pitchFamily="34" charset="0"/>
              </a:rPr>
              <a:t>program, need </a:t>
            </a:r>
            <a:r>
              <a:rPr lang="en-US" dirty="0">
                <a:solidFill>
                  <a:prstClr val="black"/>
                </a:solidFill>
                <a:latin typeface="Arial" panose="020B0604020202020204" pitchFamily="34" charset="0"/>
                <a:cs typeface="Arial" panose="020B0604020202020204" pitchFamily="34" charset="0"/>
              </a:rPr>
              <a:t>treatment for breast or cervical cancer, and are not otherwise covered under creditable health coverage.</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371951" y="1732510"/>
            <a:ext cx="3640035" cy="5003934"/>
          </a:xfrm>
          <a:prstGeom prst="rect">
            <a:avLst/>
          </a:prstGeom>
          <a:ln>
            <a:noFill/>
          </a:ln>
        </p:spPr>
        <p:txBody>
          <a:bodyPr wrap="square">
            <a:spAutoFit/>
          </a:bodyPr>
          <a:lstStyle/>
          <a:p>
            <a:pPr marL="182880" lvl="1" indent="-182880">
              <a:lnSpc>
                <a:spcPts val="1900"/>
              </a:lnSpc>
              <a:spcAft>
                <a:spcPts val="1000"/>
              </a:spcAft>
              <a:buClr>
                <a:schemeClr val="tx1"/>
              </a:buClr>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Under the age of 21.</a:t>
            </a:r>
          </a:p>
          <a:p>
            <a:pPr marL="182880" lvl="1" indent="-182880">
              <a:lnSpc>
                <a:spcPts val="1900"/>
              </a:lnSpc>
              <a:spcAft>
                <a:spcPts val="10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Residents in an Assisted Living Program.</a:t>
            </a:r>
          </a:p>
          <a:p>
            <a:pPr marL="182880" lvl="1" indent="-182880">
              <a:lnSpc>
                <a:spcPts val="1900"/>
              </a:lnSpc>
              <a:spcAft>
                <a:spcPts val="10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 the Foster Family Care Demonstration.</a:t>
            </a:r>
          </a:p>
          <a:p>
            <a:pPr marL="182880" lvl="1" indent="-182880">
              <a:lnSpc>
                <a:spcPts val="1900"/>
              </a:lnSpc>
              <a:spcAft>
                <a:spcPts val="1000"/>
              </a:spcAft>
              <a:buClr>
                <a:schemeClr val="tx1"/>
              </a:buClr>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Residents of a </a:t>
            </a:r>
            <a:r>
              <a:rPr lang="en-US" dirty="0" smtClean="0">
                <a:solidFill>
                  <a:prstClr val="black"/>
                </a:solidFill>
                <a:latin typeface="Arial" panose="020B0604020202020204" pitchFamily="34" charset="0"/>
                <a:cs typeface="Arial" panose="020B0604020202020204" pitchFamily="34" charset="0"/>
              </a:rPr>
              <a:t>New York State  </a:t>
            </a:r>
            <a:r>
              <a:rPr lang="en-US" dirty="0">
                <a:solidFill>
                  <a:prstClr val="black"/>
                </a:solidFill>
                <a:latin typeface="Arial" panose="020B0604020202020204" pitchFamily="34" charset="0"/>
                <a:cs typeface="Arial" panose="020B0604020202020204" pitchFamily="34" charset="0"/>
              </a:rPr>
              <a:t>Office of Mental Health (OMH) facility or of a psychiatric facility.</a:t>
            </a:r>
          </a:p>
          <a:p>
            <a:pPr marL="182880" lvl="1" indent="-182880">
              <a:lnSpc>
                <a:spcPts val="1900"/>
              </a:lnSpc>
              <a:spcAft>
                <a:spcPts val="1000"/>
              </a:spcAft>
              <a:buSzPct val="10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Receiving services from the </a:t>
            </a:r>
            <a:r>
              <a:rPr lang="en-US" dirty="0" smtClean="0">
                <a:solidFill>
                  <a:prstClr val="black"/>
                </a:solidFill>
                <a:latin typeface="Arial" panose="020B0604020202020204" pitchFamily="34" charset="0"/>
                <a:cs typeface="Arial" panose="020B0604020202020204" pitchFamily="34" charset="0"/>
              </a:rPr>
              <a:t>New York State </a:t>
            </a:r>
            <a:r>
              <a:rPr lang="en-US" dirty="0">
                <a:solidFill>
                  <a:prstClr val="black"/>
                </a:solidFill>
                <a:latin typeface="Arial" panose="020B0604020202020204" pitchFamily="34" charset="0"/>
                <a:cs typeface="Arial" panose="020B0604020202020204" pitchFamily="34" charset="0"/>
              </a:rPr>
              <a:t>Office for </a:t>
            </a:r>
            <a:r>
              <a:rPr lang="en-US" dirty="0" smtClean="0">
                <a:solidFill>
                  <a:prstClr val="black"/>
                </a:solidFill>
                <a:latin typeface="Arial" panose="020B0604020202020204" pitchFamily="34" charset="0"/>
                <a:cs typeface="Arial" panose="020B0604020202020204" pitchFamily="34" charset="0"/>
              </a:rPr>
              <a:t>People </a:t>
            </a:r>
            <a:r>
              <a:rPr lang="en-US" dirty="0">
                <a:solidFill>
                  <a:prstClr val="black"/>
                </a:solidFill>
                <a:latin typeface="Arial" panose="020B0604020202020204" pitchFamily="34" charset="0"/>
                <a:cs typeface="Arial" panose="020B0604020202020204" pitchFamily="34" charset="0"/>
              </a:rPr>
              <a:t>With Developmental Disabilities (OPWDD) system.</a:t>
            </a:r>
          </a:p>
          <a:p>
            <a:pPr marL="182880" lvl="1" indent="-182880">
              <a:lnSpc>
                <a:spcPts val="1900"/>
              </a:lnSpc>
              <a:spcAft>
                <a:spcPts val="1000"/>
              </a:spcAft>
              <a:buSzPct val="100000"/>
              <a:buFont typeface="Arial" panose="020B0604020202020204" pitchFamily="34" charset="0"/>
              <a:buChar char="•"/>
            </a:pPr>
            <a:r>
              <a:rPr lang="en-US" dirty="0" smtClean="0">
                <a:latin typeface="Arial" panose="020B0604020202020204" pitchFamily="34" charset="0"/>
                <a:cs typeface="Arial" panose="020B0604020202020204" pitchFamily="34" charset="0"/>
              </a:rPr>
              <a:t>Expected </a:t>
            </a:r>
            <a:r>
              <a:rPr lang="en-US" dirty="0">
                <a:latin typeface="Arial" panose="020B0604020202020204" pitchFamily="34" charset="0"/>
                <a:cs typeface="Arial" panose="020B0604020202020204" pitchFamily="34" charset="0"/>
              </a:rPr>
              <a:t>to be Medicaid eligible for less than six </a:t>
            </a:r>
            <a:r>
              <a:rPr lang="en-US" dirty="0" smtClean="0">
                <a:latin typeface="Arial" panose="020B0604020202020204" pitchFamily="34" charset="0"/>
                <a:cs typeface="Arial" panose="020B0604020202020204" pitchFamily="34" charset="0"/>
              </a:rPr>
              <a:t>months.</a:t>
            </a:r>
            <a:endParaRPr lang="en-US" dirty="0">
              <a:latin typeface="Arial" panose="020B0604020202020204" pitchFamily="34" charset="0"/>
              <a:cs typeface="Arial" panose="020B0604020202020204" pitchFamily="34" charset="0"/>
            </a:endParaRPr>
          </a:p>
          <a:p>
            <a:pPr marL="182880" lvl="1" indent="-182880">
              <a:lnSpc>
                <a:spcPts val="1900"/>
              </a:lnSpc>
              <a:spcAft>
                <a:spcPts val="1000"/>
              </a:spcAft>
              <a:buSzPct val="1000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Eligible for Medicaid benefits only for tuberculosis-related services.</a:t>
            </a:r>
            <a:endParaRPr lang="en-US" dirty="0">
              <a:latin typeface="Arial" panose="020B0604020202020204" pitchFamily="34" charset="0"/>
              <a:cs typeface="Arial" panose="020B0604020202020204" pitchFamily="34" charset="0"/>
            </a:endParaRPr>
          </a:p>
        </p:txBody>
      </p:sp>
      <p:sp>
        <p:nvSpPr>
          <p:cNvPr id="9" name="Title 1"/>
          <p:cNvSpPr>
            <a:spLocks noGrp="1"/>
          </p:cNvSpPr>
          <p:nvPr>
            <p:ph type="title" idx="4294967295"/>
          </p:nvPr>
        </p:nvSpPr>
        <p:spPr>
          <a:xfrm>
            <a:off x="282953" y="585928"/>
            <a:ext cx="5875338" cy="962025"/>
          </a:xfrm>
          <a:prstGeom prst="rect">
            <a:avLst/>
          </a:prstGeom>
        </p:spPr>
        <p:txBody>
          <a:bodyPr>
            <a:normAutofit/>
          </a:bodyPr>
          <a:lstStyle/>
          <a:p>
            <a:r>
              <a:rPr lang="en-US" sz="3200" dirty="0">
                <a:solidFill>
                  <a:schemeClr val="tx1"/>
                </a:solidFill>
                <a:latin typeface="Arial Black" panose="020B0A04020102020204" pitchFamily="34" charset="0"/>
                <a:cs typeface="Arial" panose="020B0604020202020204" pitchFamily="34" charset="0"/>
              </a:rPr>
              <a:t>And who’s not eligible?</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Exclusions to FIDA eligibility</a:t>
            </a:r>
          </a:p>
        </p:txBody>
      </p:sp>
      <p:sp>
        <p:nvSpPr>
          <p:cNvPr id="10" name="Rectangle 9"/>
          <p:cNvSpPr/>
          <p:nvPr/>
        </p:nvSpPr>
        <p:spPr>
          <a:xfrm>
            <a:off x="336783" y="1583480"/>
            <a:ext cx="3725264" cy="5082628"/>
          </a:xfrm>
          <a:prstGeom prst="rect">
            <a:avLst/>
          </a:prstGeom>
          <a:solidFill>
            <a:srgbClr val="6F5091">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p:nvSpPr>
        <p:spPr>
          <a:xfrm>
            <a:off x="4212619" y="1583480"/>
            <a:ext cx="3725264" cy="5082628"/>
          </a:xfrm>
          <a:prstGeom prst="rect">
            <a:avLst/>
          </a:prstGeom>
          <a:solidFill>
            <a:srgbClr val="6F5091">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8128530" y="1583480"/>
            <a:ext cx="3725264" cy="4615097"/>
          </a:xfrm>
          <a:prstGeom prst="rect">
            <a:avLst/>
          </a:prstGeom>
          <a:solidFill>
            <a:srgbClr val="6F5091">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4938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051" y="597664"/>
            <a:ext cx="3026231" cy="6258123"/>
          </a:xfrm>
          <a:prstGeom prst="rect">
            <a:avLst/>
          </a:prstGeom>
          <a:noFill/>
          <a:ln>
            <a:noFill/>
          </a:ln>
          <a:effectLst/>
        </p:spPr>
        <p:txBody>
          <a:bodyPr wrap="square" rtlCol="0">
            <a:spAutoFit/>
          </a:bodyPr>
          <a:lstStyle/>
          <a:p>
            <a:pPr>
              <a:spcAft>
                <a:spcPts val="100"/>
              </a:spcAft>
            </a:pPr>
            <a:r>
              <a:rPr lang="en-US" sz="900" dirty="0">
                <a:latin typeface="Arial" panose="020B0604020202020204" pitchFamily="34" charset="0"/>
                <a:cs typeface="Arial" panose="020B0604020202020204" pitchFamily="34" charset="0"/>
              </a:rPr>
              <a:t>Abdominal Aortic Aneurism Screening </a:t>
            </a:r>
          </a:p>
          <a:p>
            <a:pPr>
              <a:spcAft>
                <a:spcPts val="100"/>
              </a:spcAft>
            </a:pPr>
            <a:r>
              <a:rPr lang="en-US" sz="900" dirty="0">
                <a:latin typeface="Arial" panose="020B0604020202020204" pitchFamily="34" charset="0"/>
                <a:cs typeface="Arial" panose="020B0604020202020204" pitchFamily="34" charset="0"/>
              </a:rPr>
              <a:t>Adult Day Health Care </a:t>
            </a:r>
          </a:p>
          <a:p>
            <a:pPr>
              <a:spcAft>
                <a:spcPts val="100"/>
              </a:spcAft>
            </a:pPr>
            <a:r>
              <a:rPr lang="en-US" sz="900" dirty="0">
                <a:latin typeface="Arial" panose="020B0604020202020204" pitchFamily="34" charset="0"/>
                <a:cs typeface="Arial" panose="020B0604020202020204" pitchFamily="34" charset="0"/>
              </a:rPr>
              <a:t>AIDS Adult Day Health Care </a:t>
            </a:r>
          </a:p>
          <a:p>
            <a:pPr>
              <a:spcAft>
                <a:spcPts val="100"/>
              </a:spcAft>
            </a:pPr>
            <a:r>
              <a:rPr lang="en-US" sz="900" dirty="0">
                <a:latin typeface="Arial" panose="020B0604020202020204" pitchFamily="34" charset="0"/>
                <a:cs typeface="Arial" panose="020B0604020202020204" pitchFamily="34" charset="0"/>
              </a:rPr>
              <a:t>Ambulance </a:t>
            </a:r>
          </a:p>
          <a:p>
            <a:pPr>
              <a:spcAft>
                <a:spcPts val="100"/>
              </a:spcAft>
            </a:pPr>
            <a:r>
              <a:rPr lang="en-US" sz="900" dirty="0">
                <a:latin typeface="Arial" panose="020B0604020202020204" pitchFamily="34" charset="0"/>
                <a:cs typeface="Arial" panose="020B0604020202020204" pitchFamily="34" charset="0"/>
              </a:rPr>
              <a:t>Ambulatory Surgical Centers </a:t>
            </a:r>
          </a:p>
          <a:p>
            <a:pPr>
              <a:spcAft>
                <a:spcPts val="100"/>
              </a:spcAft>
            </a:pPr>
            <a:r>
              <a:rPr lang="en-US" sz="900" dirty="0">
                <a:latin typeface="Arial" panose="020B0604020202020204" pitchFamily="34" charset="0"/>
                <a:cs typeface="Arial" panose="020B0604020202020204" pitchFamily="34" charset="0"/>
              </a:rPr>
              <a:t>Assertive Community Treatment</a:t>
            </a:r>
          </a:p>
          <a:p>
            <a:pPr>
              <a:spcAft>
                <a:spcPts val="100"/>
              </a:spcAft>
            </a:pPr>
            <a:r>
              <a:rPr lang="en-US" sz="900" dirty="0">
                <a:latin typeface="Arial" panose="020B0604020202020204" pitchFamily="34" charset="0"/>
                <a:cs typeface="Arial" panose="020B0604020202020204" pitchFamily="34" charset="0"/>
              </a:rPr>
              <a:t>Assisted Living Program </a:t>
            </a:r>
          </a:p>
          <a:p>
            <a:pPr>
              <a:spcAft>
                <a:spcPts val="100"/>
              </a:spcAft>
            </a:pPr>
            <a:r>
              <a:rPr lang="en-US" sz="900" dirty="0">
                <a:latin typeface="Arial" panose="020B0604020202020204" pitchFamily="34" charset="0"/>
                <a:cs typeface="Arial" panose="020B0604020202020204" pitchFamily="34" charset="0"/>
              </a:rPr>
              <a:t>Assistive Technology (State Plan and Supplemental to State Plan) </a:t>
            </a:r>
          </a:p>
          <a:p>
            <a:pPr>
              <a:spcAft>
                <a:spcPts val="100"/>
              </a:spcAft>
            </a:pPr>
            <a:r>
              <a:rPr lang="en-US" sz="900" dirty="0">
                <a:latin typeface="Arial" panose="020B0604020202020204" pitchFamily="34" charset="0"/>
                <a:cs typeface="Arial" panose="020B0604020202020204" pitchFamily="34" charset="0"/>
              </a:rPr>
              <a:t>Bone Mass Measurement </a:t>
            </a:r>
          </a:p>
          <a:p>
            <a:pPr>
              <a:spcAft>
                <a:spcPts val="100"/>
              </a:spcAft>
            </a:pPr>
            <a:r>
              <a:rPr lang="en-US" sz="900" dirty="0">
                <a:latin typeface="Arial" panose="020B0604020202020204" pitchFamily="34" charset="0"/>
                <a:cs typeface="Arial" panose="020B0604020202020204" pitchFamily="34" charset="0"/>
              </a:rPr>
              <a:t>Breast Cancer Screening (Mammograms) </a:t>
            </a:r>
          </a:p>
          <a:p>
            <a:pPr>
              <a:spcAft>
                <a:spcPts val="100"/>
              </a:spcAft>
            </a:pPr>
            <a:r>
              <a:rPr lang="en-US" sz="900" dirty="0">
                <a:latin typeface="Arial" panose="020B0604020202020204" pitchFamily="34" charset="0"/>
                <a:cs typeface="Arial" panose="020B0604020202020204" pitchFamily="34" charset="0"/>
              </a:rPr>
              <a:t>Cardiac Rehabilitation Services </a:t>
            </a:r>
          </a:p>
          <a:p>
            <a:pPr>
              <a:spcAft>
                <a:spcPts val="100"/>
              </a:spcAft>
            </a:pPr>
            <a:r>
              <a:rPr lang="en-US" sz="900" dirty="0">
                <a:latin typeface="Arial" panose="020B0604020202020204" pitchFamily="34" charset="0"/>
                <a:cs typeface="Arial" panose="020B0604020202020204" pitchFamily="34" charset="0"/>
              </a:rPr>
              <a:t>Cardiovascular Disease Risk Reduction Visit (therapy for heart disease) </a:t>
            </a:r>
          </a:p>
          <a:p>
            <a:pPr>
              <a:spcAft>
                <a:spcPts val="100"/>
              </a:spcAft>
            </a:pPr>
            <a:r>
              <a:rPr lang="en-US" sz="900" dirty="0">
                <a:latin typeface="Arial" panose="020B0604020202020204" pitchFamily="34" charset="0"/>
                <a:cs typeface="Arial" panose="020B0604020202020204" pitchFamily="34" charset="0"/>
              </a:rPr>
              <a:t>Cardiovascular Disease Screening and Testing </a:t>
            </a:r>
          </a:p>
          <a:p>
            <a:pPr>
              <a:spcAft>
                <a:spcPts val="100"/>
              </a:spcAft>
            </a:pPr>
            <a:r>
              <a:rPr lang="en-US" sz="900" dirty="0">
                <a:latin typeface="Arial" panose="020B0604020202020204" pitchFamily="34" charset="0"/>
                <a:cs typeface="Arial" panose="020B0604020202020204" pitchFamily="34" charset="0"/>
              </a:rPr>
              <a:t>Care Management (Service Coordination) </a:t>
            </a:r>
          </a:p>
          <a:p>
            <a:pPr>
              <a:spcAft>
                <a:spcPts val="100"/>
              </a:spcAft>
            </a:pPr>
            <a:r>
              <a:rPr lang="en-US" sz="900" dirty="0">
                <a:latin typeface="Arial" panose="020B0604020202020204" pitchFamily="34" charset="0"/>
                <a:cs typeface="Arial" panose="020B0604020202020204" pitchFamily="34" charset="0"/>
              </a:rPr>
              <a:t>Cervical and Vaginal Cancer Screening </a:t>
            </a:r>
          </a:p>
          <a:p>
            <a:pPr>
              <a:spcAft>
                <a:spcPts val="100"/>
              </a:spcAft>
            </a:pPr>
            <a:r>
              <a:rPr lang="en-US" sz="900" dirty="0">
                <a:latin typeface="Arial" panose="020B0604020202020204" pitchFamily="34" charset="0"/>
                <a:cs typeface="Arial" panose="020B0604020202020204" pitchFamily="34" charset="0"/>
              </a:rPr>
              <a:t>Chemotherapy </a:t>
            </a:r>
          </a:p>
          <a:p>
            <a:pPr>
              <a:spcAft>
                <a:spcPts val="100"/>
              </a:spcAft>
            </a:pPr>
            <a:r>
              <a:rPr lang="en-US" sz="900" dirty="0">
                <a:latin typeface="Arial" panose="020B0604020202020204" pitchFamily="34" charset="0"/>
                <a:cs typeface="Arial" panose="020B0604020202020204" pitchFamily="34" charset="0"/>
              </a:rPr>
              <a:t>Chiropractic </a:t>
            </a:r>
          </a:p>
          <a:p>
            <a:pPr>
              <a:spcAft>
                <a:spcPts val="100"/>
              </a:spcAft>
            </a:pPr>
            <a:r>
              <a:rPr lang="en-US" sz="900" dirty="0">
                <a:latin typeface="Arial" panose="020B0604020202020204" pitchFamily="34" charset="0"/>
                <a:cs typeface="Arial" panose="020B0604020202020204" pitchFamily="34" charset="0"/>
              </a:rPr>
              <a:t>Colorectal Screening </a:t>
            </a:r>
          </a:p>
          <a:p>
            <a:pPr>
              <a:spcAft>
                <a:spcPts val="100"/>
              </a:spcAft>
            </a:pPr>
            <a:r>
              <a:rPr lang="en-US" sz="900" dirty="0">
                <a:latin typeface="Arial" panose="020B0604020202020204" pitchFamily="34" charset="0"/>
                <a:cs typeface="Arial" panose="020B0604020202020204" pitchFamily="34" charset="0"/>
              </a:rPr>
              <a:t>Community Integration Counseling </a:t>
            </a:r>
          </a:p>
          <a:p>
            <a:pPr>
              <a:spcAft>
                <a:spcPts val="100"/>
              </a:spcAft>
            </a:pPr>
            <a:r>
              <a:rPr lang="en-US" sz="900" dirty="0">
                <a:latin typeface="Arial" panose="020B0604020202020204" pitchFamily="34" charset="0"/>
                <a:cs typeface="Arial" panose="020B0604020202020204" pitchFamily="34" charset="0"/>
              </a:rPr>
              <a:t>Community Transitional Services </a:t>
            </a:r>
          </a:p>
          <a:p>
            <a:pPr>
              <a:spcAft>
                <a:spcPts val="100"/>
              </a:spcAft>
            </a:pPr>
            <a:r>
              <a:rPr lang="en-US" sz="900" dirty="0">
                <a:latin typeface="Arial" panose="020B0604020202020204" pitchFamily="34" charset="0"/>
                <a:cs typeface="Arial" panose="020B0604020202020204" pitchFamily="34" charset="0"/>
              </a:rPr>
              <a:t>Consumer Directed Personal Assistance Services </a:t>
            </a:r>
          </a:p>
          <a:p>
            <a:pPr>
              <a:spcAft>
                <a:spcPts val="100"/>
              </a:spcAft>
            </a:pPr>
            <a:r>
              <a:rPr lang="en-US" sz="900" dirty="0">
                <a:latin typeface="Arial" panose="020B0604020202020204" pitchFamily="34" charset="0"/>
                <a:cs typeface="Arial" panose="020B0604020202020204" pitchFamily="34" charset="0"/>
              </a:rPr>
              <a:t>Continuing Day Treatment </a:t>
            </a:r>
          </a:p>
          <a:p>
            <a:pPr>
              <a:spcAft>
                <a:spcPts val="100"/>
              </a:spcAft>
            </a:pPr>
            <a:r>
              <a:rPr lang="en-US" sz="900" dirty="0">
                <a:latin typeface="Arial" panose="020B0604020202020204" pitchFamily="34" charset="0"/>
                <a:cs typeface="Arial" panose="020B0604020202020204" pitchFamily="34" charset="0"/>
              </a:rPr>
              <a:t>Day Treatment </a:t>
            </a:r>
          </a:p>
          <a:p>
            <a:pPr>
              <a:spcAft>
                <a:spcPts val="100"/>
              </a:spcAft>
            </a:pPr>
            <a:r>
              <a:rPr lang="en-US" sz="900" dirty="0">
                <a:latin typeface="Arial" panose="020B0604020202020204" pitchFamily="34" charset="0"/>
                <a:cs typeface="Arial" panose="020B0604020202020204" pitchFamily="34" charset="0"/>
              </a:rPr>
              <a:t>Defibrillator (implantable automatic) </a:t>
            </a:r>
          </a:p>
          <a:p>
            <a:pPr>
              <a:spcAft>
                <a:spcPts val="100"/>
              </a:spcAft>
            </a:pPr>
            <a:r>
              <a:rPr lang="en-US" sz="900" dirty="0">
                <a:latin typeface="Arial" panose="020B0604020202020204" pitchFamily="34" charset="0"/>
                <a:cs typeface="Arial" panose="020B0604020202020204" pitchFamily="34" charset="0"/>
              </a:rPr>
              <a:t>Dental </a:t>
            </a:r>
          </a:p>
          <a:p>
            <a:pPr>
              <a:spcAft>
                <a:spcPts val="100"/>
              </a:spcAft>
            </a:pPr>
            <a:r>
              <a:rPr lang="en-US" sz="900" dirty="0">
                <a:latin typeface="Arial" panose="020B0604020202020204" pitchFamily="34" charset="0"/>
                <a:cs typeface="Arial" panose="020B0604020202020204" pitchFamily="34" charset="0"/>
              </a:rPr>
              <a:t>Depression Screening </a:t>
            </a:r>
          </a:p>
          <a:p>
            <a:pPr>
              <a:spcAft>
                <a:spcPts val="100"/>
              </a:spcAft>
            </a:pPr>
            <a:r>
              <a:rPr lang="en-US" sz="900" dirty="0">
                <a:latin typeface="Arial" panose="020B0604020202020204" pitchFamily="34" charset="0"/>
                <a:cs typeface="Arial" panose="020B0604020202020204" pitchFamily="34" charset="0"/>
              </a:rPr>
              <a:t>Diabetes Monitoring (Self-Management Training) </a:t>
            </a:r>
          </a:p>
          <a:p>
            <a:pPr>
              <a:spcAft>
                <a:spcPts val="100"/>
              </a:spcAft>
            </a:pPr>
            <a:r>
              <a:rPr lang="en-US" sz="900" dirty="0">
                <a:latin typeface="Arial" panose="020B0604020202020204" pitchFamily="34" charset="0"/>
                <a:cs typeface="Arial" panose="020B0604020202020204" pitchFamily="34" charset="0"/>
              </a:rPr>
              <a:t>Diabetes Screening </a:t>
            </a:r>
          </a:p>
          <a:p>
            <a:pPr>
              <a:spcAft>
                <a:spcPts val="100"/>
              </a:spcAft>
            </a:pPr>
            <a:r>
              <a:rPr lang="en-US" sz="900" dirty="0">
                <a:latin typeface="Arial" panose="020B0604020202020204" pitchFamily="34" charset="0"/>
                <a:cs typeface="Arial" panose="020B0604020202020204" pitchFamily="34" charset="0"/>
              </a:rPr>
              <a:t>Diabetes Supplies </a:t>
            </a:r>
          </a:p>
          <a:p>
            <a:pPr>
              <a:spcAft>
                <a:spcPts val="100"/>
              </a:spcAft>
            </a:pPr>
            <a:r>
              <a:rPr lang="en-US" sz="900" dirty="0">
                <a:latin typeface="Arial" panose="020B0604020202020204" pitchFamily="34" charset="0"/>
                <a:cs typeface="Arial" panose="020B0604020202020204" pitchFamily="34" charset="0"/>
              </a:rPr>
              <a:t>Diabetic Therapeutic Shoes or Inserts </a:t>
            </a:r>
          </a:p>
          <a:p>
            <a:pPr>
              <a:spcAft>
                <a:spcPts val="100"/>
              </a:spcAft>
            </a:pPr>
            <a:r>
              <a:rPr lang="en-US" sz="900" dirty="0">
                <a:latin typeface="Arial" panose="020B0604020202020204" pitchFamily="34" charset="0"/>
                <a:cs typeface="Arial" panose="020B0604020202020204" pitchFamily="34" charset="0"/>
              </a:rPr>
              <a:t>Diagnostic Testing </a:t>
            </a:r>
          </a:p>
          <a:p>
            <a:pPr>
              <a:spcAft>
                <a:spcPts val="100"/>
              </a:spcAft>
            </a:pPr>
            <a:r>
              <a:rPr lang="en-US" sz="900" dirty="0">
                <a:latin typeface="Arial" panose="020B0604020202020204" pitchFamily="34" charset="0"/>
                <a:cs typeface="Arial" panose="020B0604020202020204" pitchFamily="34" charset="0"/>
              </a:rPr>
              <a:t>Durable Medical Equipment</a:t>
            </a:r>
          </a:p>
          <a:p>
            <a:pPr>
              <a:spcAft>
                <a:spcPts val="100"/>
              </a:spcAft>
            </a:pPr>
            <a:r>
              <a:rPr lang="en-US" sz="900" dirty="0">
                <a:latin typeface="Arial" panose="020B0604020202020204" pitchFamily="34" charset="0"/>
                <a:cs typeface="Arial" panose="020B0604020202020204" pitchFamily="34" charset="0"/>
              </a:rPr>
              <a:t>Emergency Care </a:t>
            </a:r>
          </a:p>
          <a:p>
            <a:pPr>
              <a:spcAft>
                <a:spcPts val="100"/>
              </a:spcAft>
            </a:pPr>
            <a:r>
              <a:rPr lang="en-US" sz="900" dirty="0">
                <a:latin typeface="Arial" panose="020B0604020202020204" pitchFamily="34" charset="0"/>
                <a:cs typeface="Arial" panose="020B0604020202020204" pitchFamily="34" charset="0"/>
              </a:rPr>
              <a:t>Environmental Modifications </a:t>
            </a:r>
          </a:p>
          <a:p>
            <a:pPr>
              <a:spcAft>
                <a:spcPts val="100"/>
              </a:spcAft>
            </a:pPr>
            <a:r>
              <a:rPr lang="en-US" sz="900" dirty="0">
                <a:latin typeface="Arial" panose="020B0604020202020204" pitchFamily="34" charset="0"/>
                <a:cs typeface="Arial" panose="020B0604020202020204" pitchFamily="34" charset="0"/>
              </a:rPr>
              <a:t>Family Planning Services </a:t>
            </a:r>
          </a:p>
          <a:p>
            <a:pPr>
              <a:spcAft>
                <a:spcPts val="100"/>
              </a:spcAft>
            </a:pPr>
            <a:r>
              <a:rPr lang="en-US" sz="900" dirty="0">
                <a:latin typeface="Arial" panose="020B0604020202020204" pitchFamily="34" charset="0"/>
                <a:cs typeface="Arial" panose="020B0604020202020204" pitchFamily="34" charset="0"/>
              </a:rPr>
              <a:t>Freestanding Birth Center Services</a:t>
            </a:r>
          </a:p>
          <a:p>
            <a:pPr>
              <a:spcAft>
                <a:spcPts val="100"/>
              </a:spcAft>
            </a:pPr>
            <a:r>
              <a:rPr lang="en-US" sz="900" dirty="0">
                <a:latin typeface="Arial" panose="020B0604020202020204" pitchFamily="34" charset="0"/>
                <a:cs typeface="Arial" panose="020B0604020202020204" pitchFamily="34" charset="0"/>
              </a:rPr>
              <a:t>Home and Community Support </a:t>
            </a:r>
            <a:r>
              <a:rPr lang="en-US" sz="900" dirty="0" smtClean="0">
                <a:latin typeface="Arial" panose="020B0604020202020204" pitchFamily="34" charset="0"/>
                <a:cs typeface="Arial" panose="020B0604020202020204" pitchFamily="34" charset="0"/>
              </a:rPr>
              <a:t>Services (HCSS)</a:t>
            </a:r>
            <a:endParaRPr lang="en-US" sz="900" dirty="0">
              <a:latin typeface="Arial" panose="020B0604020202020204" pitchFamily="34" charset="0"/>
              <a:cs typeface="Arial" panose="020B0604020202020204" pitchFamily="34" charset="0"/>
            </a:endParaRPr>
          </a:p>
          <a:p>
            <a:pPr>
              <a:spcAft>
                <a:spcPts val="100"/>
              </a:spcAft>
            </a:pPr>
            <a:r>
              <a:rPr lang="en-US" sz="900" dirty="0">
                <a:latin typeface="Arial" panose="020B0604020202020204" pitchFamily="34" charset="0"/>
                <a:cs typeface="Arial" panose="020B0604020202020204" pitchFamily="34" charset="0"/>
              </a:rPr>
              <a:t>Health/Wellness Education</a:t>
            </a:r>
          </a:p>
          <a:p>
            <a:pPr>
              <a:spcAft>
                <a:spcPts val="100"/>
              </a:spcAft>
            </a:pPr>
            <a:r>
              <a:rPr lang="en-US" sz="900" dirty="0">
                <a:latin typeface="Arial" panose="020B0604020202020204" pitchFamily="34" charset="0"/>
                <a:cs typeface="Arial" panose="020B0604020202020204" pitchFamily="34" charset="0"/>
              </a:rPr>
              <a:t>Hearing Services </a:t>
            </a:r>
          </a:p>
        </p:txBody>
      </p:sp>
      <p:sp>
        <p:nvSpPr>
          <p:cNvPr id="7" name="TextBox 6"/>
          <p:cNvSpPr txBox="1"/>
          <p:nvPr/>
        </p:nvSpPr>
        <p:spPr>
          <a:xfrm>
            <a:off x="3128282" y="597664"/>
            <a:ext cx="3448123" cy="6676187"/>
          </a:xfrm>
          <a:prstGeom prst="rect">
            <a:avLst/>
          </a:prstGeom>
          <a:noFill/>
          <a:ln>
            <a:noFill/>
          </a:ln>
          <a:effectLst/>
        </p:spPr>
        <p:txBody>
          <a:bodyPr wrap="square" rtlCol="0">
            <a:spAutoFit/>
          </a:bodyPr>
          <a:lstStyle/>
          <a:p>
            <a:pPr>
              <a:spcAft>
                <a:spcPts val="100"/>
              </a:spcAft>
            </a:pPr>
            <a:r>
              <a:rPr lang="en-US" sz="900" dirty="0">
                <a:latin typeface="Arial" panose="020B0604020202020204" pitchFamily="34" charset="0"/>
                <a:cs typeface="Arial" panose="020B0604020202020204" pitchFamily="34" charset="0"/>
              </a:rPr>
              <a:t>HIV Screening</a:t>
            </a:r>
          </a:p>
          <a:p>
            <a:pPr>
              <a:spcAft>
                <a:spcPts val="100"/>
              </a:spcAft>
            </a:pPr>
            <a:r>
              <a:rPr lang="en-US" sz="900" dirty="0">
                <a:latin typeface="Arial" panose="020B0604020202020204" pitchFamily="34" charset="0"/>
                <a:cs typeface="Arial" panose="020B0604020202020204" pitchFamily="34" charset="0"/>
              </a:rPr>
              <a:t>Home Delivery and Congregate Meals</a:t>
            </a:r>
          </a:p>
          <a:p>
            <a:pPr>
              <a:spcAft>
                <a:spcPts val="100"/>
              </a:spcAft>
            </a:pPr>
            <a:r>
              <a:rPr lang="en-US" sz="900" dirty="0" smtClean="0">
                <a:latin typeface="Arial" panose="020B0604020202020204" pitchFamily="34" charset="0"/>
                <a:cs typeface="Arial" panose="020B0604020202020204" pitchFamily="34" charset="0"/>
              </a:rPr>
              <a:t>Home </a:t>
            </a:r>
            <a:r>
              <a:rPr lang="en-US" sz="900" dirty="0">
                <a:latin typeface="Arial" panose="020B0604020202020204" pitchFamily="34" charset="0"/>
                <a:cs typeface="Arial" panose="020B0604020202020204" pitchFamily="34" charset="0"/>
              </a:rPr>
              <a:t>Health</a:t>
            </a:r>
          </a:p>
          <a:p>
            <a:pPr>
              <a:spcAft>
                <a:spcPts val="100"/>
              </a:spcAft>
            </a:pPr>
            <a:r>
              <a:rPr lang="en-US" sz="900" dirty="0">
                <a:latin typeface="Arial" panose="020B0604020202020204" pitchFamily="34" charset="0"/>
                <a:cs typeface="Arial" panose="020B0604020202020204" pitchFamily="34" charset="0"/>
              </a:rPr>
              <a:t>Home Infusion Bundled Services </a:t>
            </a:r>
          </a:p>
          <a:p>
            <a:pPr>
              <a:spcAft>
                <a:spcPts val="100"/>
              </a:spcAft>
            </a:pPr>
            <a:r>
              <a:rPr lang="en-US" sz="900" dirty="0">
                <a:latin typeface="Arial" panose="020B0604020202020204" pitchFamily="34" charset="0"/>
                <a:cs typeface="Arial" panose="020B0604020202020204" pitchFamily="34" charset="0"/>
              </a:rPr>
              <a:t>Home Infusion Supplies and Administration and Medicare Part D Home Infusion Drugs </a:t>
            </a:r>
          </a:p>
          <a:p>
            <a:pPr>
              <a:spcAft>
                <a:spcPts val="100"/>
              </a:spcAft>
            </a:pPr>
            <a:r>
              <a:rPr lang="en-US" sz="900" dirty="0">
                <a:latin typeface="Arial" panose="020B0604020202020204" pitchFamily="34" charset="0"/>
                <a:cs typeface="Arial" panose="020B0604020202020204" pitchFamily="34" charset="0"/>
              </a:rPr>
              <a:t>Home Maintenance Services </a:t>
            </a:r>
          </a:p>
          <a:p>
            <a:pPr>
              <a:spcAft>
                <a:spcPts val="100"/>
              </a:spcAft>
            </a:pPr>
            <a:r>
              <a:rPr lang="en-US" sz="900" dirty="0">
                <a:latin typeface="Arial" panose="020B0604020202020204" pitchFamily="34" charset="0"/>
                <a:cs typeface="Arial" panose="020B0604020202020204" pitchFamily="34" charset="0"/>
              </a:rPr>
              <a:t>Home Visits by Medical Personnel </a:t>
            </a:r>
          </a:p>
          <a:p>
            <a:pPr>
              <a:spcAft>
                <a:spcPts val="100"/>
              </a:spcAft>
            </a:pPr>
            <a:r>
              <a:rPr lang="en-US" sz="900" dirty="0">
                <a:latin typeface="Arial" panose="020B0604020202020204" pitchFamily="34" charset="0"/>
                <a:cs typeface="Arial" panose="020B0604020202020204" pitchFamily="34" charset="0"/>
              </a:rPr>
              <a:t>Immunizations </a:t>
            </a:r>
          </a:p>
          <a:p>
            <a:pPr>
              <a:spcAft>
                <a:spcPts val="100"/>
              </a:spcAft>
            </a:pPr>
            <a:r>
              <a:rPr lang="en-US" sz="900" dirty="0">
                <a:latin typeface="Arial" panose="020B0604020202020204" pitchFamily="34" charset="0"/>
                <a:cs typeface="Arial" panose="020B0604020202020204" pitchFamily="34" charset="0"/>
              </a:rPr>
              <a:t>Independent Living Skills and Training </a:t>
            </a:r>
          </a:p>
          <a:p>
            <a:pPr>
              <a:spcAft>
                <a:spcPts val="100"/>
              </a:spcAft>
            </a:pPr>
            <a:r>
              <a:rPr lang="en-US" sz="900" dirty="0">
                <a:latin typeface="Arial" panose="020B0604020202020204" pitchFamily="34" charset="0"/>
                <a:cs typeface="Arial" panose="020B0604020202020204" pitchFamily="34" charset="0"/>
              </a:rPr>
              <a:t>Inpatient Hospital Care (including Substance Abuse and Rehabilitation Services) </a:t>
            </a:r>
          </a:p>
          <a:p>
            <a:pPr>
              <a:spcAft>
                <a:spcPts val="100"/>
              </a:spcAft>
            </a:pPr>
            <a:r>
              <a:rPr lang="en-US" sz="900" dirty="0">
                <a:latin typeface="Arial" panose="020B0604020202020204" pitchFamily="34" charset="0"/>
                <a:cs typeface="Arial" panose="020B0604020202020204" pitchFamily="34" charset="0"/>
              </a:rPr>
              <a:t>Inpatient Mental Health Care </a:t>
            </a:r>
          </a:p>
          <a:p>
            <a:pPr>
              <a:spcAft>
                <a:spcPts val="100"/>
              </a:spcAft>
            </a:pPr>
            <a:r>
              <a:rPr lang="en-US" sz="900" dirty="0">
                <a:latin typeface="Arial" panose="020B0604020202020204" pitchFamily="34" charset="0"/>
                <a:cs typeface="Arial" panose="020B0604020202020204" pitchFamily="34" charset="0"/>
              </a:rPr>
              <a:t>Inpatient Mental Health over 190-day Lifetime Limit </a:t>
            </a:r>
          </a:p>
          <a:p>
            <a:pPr>
              <a:spcAft>
                <a:spcPts val="100"/>
              </a:spcAft>
            </a:pPr>
            <a:r>
              <a:rPr lang="en-US" sz="900" dirty="0">
                <a:latin typeface="Arial" panose="020B0604020202020204" pitchFamily="34" charset="0"/>
                <a:cs typeface="Arial" panose="020B0604020202020204" pitchFamily="34" charset="0"/>
              </a:rPr>
              <a:t>Intensive Psychiatric Rehabilitation Treatment Programs </a:t>
            </a:r>
          </a:p>
          <a:p>
            <a:pPr>
              <a:spcAft>
                <a:spcPts val="100"/>
              </a:spcAft>
            </a:pPr>
            <a:r>
              <a:rPr lang="en-US" sz="900" dirty="0">
                <a:latin typeface="Arial" panose="020B0604020202020204" pitchFamily="34" charset="0"/>
                <a:cs typeface="Arial" panose="020B0604020202020204" pitchFamily="34" charset="0"/>
              </a:rPr>
              <a:t>Inpatient Services during a Non-covered Inpatient Stay </a:t>
            </a:r>
          </a:p>
          <a:p>
            <a:pPr>
              <a:spcAft>
                <a:spcPts val="100"/>
              </a:spcAft>
            </a:pPr>
            <a:r>
              <a:rPr lang="en-US" sz="900" dirty="0">
                <a:latin typeface="Arial" panose="020B0604020202020204" pitchFamily="34" charset="0"/>
                <a:cs typeface="Arial" panose="020B0604020202020204" pitchFamily="34" charset="0"/>
              </a:rPr>
              <a:t>Kidney Disease Services (including End Stage Renal Disease services) </a:t>
            </a:r>
          </a:p>
          <a:p>
            <a:pPr>
              <a:spcAft>
                <a:spcPts val="100"/>
              </a:spcAft>
            </a:pPr>
            <a:r>
              <a:rPr lang="en-US" sz="900" dirty="0">
                <a:latin typeface="Arial" panose="020B0604020202020204" pitchFamily="34" charset="0"/>
                <a:cs typeface="Arial" panose="020B0604020202020204" pitchFamily="34" charset="0"/>
              </a:rPr>
              <a:t>Mammograms </a:t>
            </a:r>
          </a:p>
          <a:p>
            <a:pPr>
              <a:spcAft>
                <a:spcPts val="100"/>
              </a:spcAft>
            </a:pPr>
            <a:r>
              <a:rPr lang="en-US" sz="900" dirty="0">
                <a:latin typeface="Arial" panose="020B0604020202020204" pitchFamily="34" charset="0"/>
                <a:cs typeface="Arial" panose="020B0604020202020204" pitchFamily="34" charset="0"/>
              </a:rPr>
              <a:t>Medicaid Pharmacy Benefits as Allowed by State Law </a:t>
            </a:r>
          </a:p>
          <a:p>
            <a:pPr>
              <a:spcAft>
                <a:spcPts val="100"/>
              </a:spcAft>
            </a:pPr>
            <a:r>
              <a:rPr lang="en-US" sz="900" dirty="0">
                <a:latin typeface="Arial" panose="020B0604020202020204" pitchFamily="34" charset="0"/>
                <a:cs typeface="Arial" panose="020B0604020202020204" pitchFamily="34" charset="0"/>
              </a:rPr>
              <a:t>Medical Nutrition Therapy</a:t>
            </a:r>
          </a:p>
          <a:p>
            <a:pPr>
              <a:spcAft>
                <a:spcPts val="100"/>
              </a:spcAft>
            </a:pPr>
            <a:r>
              <a:rPr lang="en-US" sz="900" dirty="0">
                <a:latin typeface="Arial" panose="020B0604020202020204" pitchFamily="34" charset="0"/>
                <a:cs typeface="Arial" panose="020B0604020202020204" pitchFamily="34" charset="0"/>
              </a:rPr>
              <a:t>Medicare Part B Prescription Drugs </a:t>
            </a:r>
          </a:p>
          <a:p>
            <a:pPr>
              <a:spcAft>
                <a:spcPts val="100"/>
              </a:spcAft>
            </a:pPr>
            <a:r>
              <a:rPr lang="en-US" sz="900" dirty="0">
                <a:latin typeface="Arial" panose="020B0604020202020204" pitchFamily="34" charset="0"/>
                <a:cs typeface="Arial" panose="020B0604020202020204" pitchFamily="34" charset="0"/>
              </a:rPr>
              <a:t>Medicare Part D Prescription Drug Benefit as Approved by CMS </a:t>
            </a:r>
          </a:p>
          <a:p>
            <a:pPr>
              <a:spcAft>
                <a:spcPts val="100"/>
              </a:spcAft>
            </a:pPr>
            <a:r>
              <a:rPr lang="en-US" sz="900" dirty="0">
                <a:latin typeface="Arial" panose="020B0604020202020204" pitchFamily="34" charset="0"/>
                <a:cs typeface="Arial" panose="020B0604020202020204" pitchFamily="34" charset="0"/>
              </a:rPr>
              <a:t>Medication Therapy Management </a:t>
            </a:r>
          </a:p>
          <a:p>
            <a:pPr>
              <a:spcAft>
                <a:spcPts val="100"/>
              </a:spcAft>
            </a:pPr>
            <a:r>
              <a:rPr lang="en-US" sz="900" dirty="0">
                <a:latin typeface="Arial" panose="020B0604020202020204" pitchFamily="34" charset="0"/>
                <a:cs typeface="Arial" panose="020B0604020202020204" pitchFamily="34" charset="0"/>
              </a:rPr>
              <a:t>Mobile Mental Health Treatment </a:t>
            </a:r>
          </a:p>
          <a:p>
            <a:pPr>
              <a:spcAft>
                <a:spcPts val="100"/>
              </a:spcAft>
            </a:pPr>
            <a:r>
              <a:rPr lang="en-US" sz="900" dirty="0">
                <a:latin typeface="Arial" panose="020B0604020202020204" pitchFamily="34" charset="0"/>
                <a:cs typeface="Arial" panose="020B0604020202020204" pitchFamily="34" charset="0"/>
              </a:rPr>
              <a:t>Moving Assistance </a:t>
            </a:r>
          </a:p>
          <a:p>
            <a:pPr>
              <a:spcAft>
                <a:spcPts val="100"/>
              </a:spcAft>
            </a:pPr>
            <a:r>
              <a:rPr lang="en-US" sz="900" dirty="0">
                <a:latin typeface="Arial" panose="020B0604020202020204" pitchFamily="34" charset="0"/>
                <a:cs typeface="Arial" panose="020B0604020202020204" pitchFamily="34" charset="0"/>
              </a:rPr>
              <a:t>Non-Emergency Transportation </a:t>
            </a:r>
          </a:p>
          <a:p>
            <a:pPr>
              <a:spcAft>
                <a:spcPts val="100"/>
              </a:spcAft>
            </a:pPr>
            <a:r>
              <a:rPr lang="en-US" sz="900" dirty="0">
                <a:latin typeface="Arial" panose="020B0604020202020204" pitchFamily="34" charset="0"/>
                <a:cs typeface="Arial" panose="020B0604020202020204" pitchFamily="34" charset="0"/>
              </a:rPr>
              <a:t>Nursing Facility (Medicaid) </a:t>
            </a:r>
          </a:p>
          <a:p>
            <a:pPr>
              <a:spcAft>
                <a:spcPts val="100"/>
              </a:spcAft>
            </a:pPr>
            <a:r>
              <a:rPr lang="en-US" sz="900" dirty="0">
                <a:latin typeface="Arial" panose="020B0604020202020204" pitchFamily="34" charset="0"/>
                <a:cs typeface="Arial" panose="020B0604020202020204" pitchFamily="34" charset="0"/>
              </a:rPr>
              <a:t>Nutrition (includes Nutritional Counseling and Educational Services) </a:t>
            </a:r>
          </a:p>
          <a:p>
            <a:pPr>
              <a:spcAft>
                <a:spcPts val="100"/>
              </a:spcAft>
            </a:pPr>
            <a:r>
              <a:rPr lang="en-US" sz="900" dirty="0">
                <a:latin typeface="Arial" panose="020B0604020202020204" pitchFamily="34" charset="0"/>
                <a:cs typeface="Arial" panose="020B0604020202020204" pitchFamily="34" charset="0"/>
              </a:rPr>
              <a:t>NYS Office of Mental Health </a:t>
            </a:r>
            <a:r>
              <a:rPr lang="en-US" sz="900" dirty="0" smtClean="0">
                <a:latin typeface="Arial" panose="020B0604020202020204" pitchFamily="34" charset="0"/>
                <a:cs typeface="Arial" panose="020B0604020202020204" pitchFamily="34" charset="0"/>
              </a:rPr>
              <a:t>Licensed Community </a:t>
            </a:r>
            <a:r>
              <a:rPr lang="en-US" sz="900" dirty="0">
                <a:latin typeface="Arial" panose="020B0604020202020204" pitchFamily="34" charset="0"/>
                <a:cs typeface="Arial" panose="020B0604020202020204" pitchFamily="34" charset="0"/>
              </a:rPr>
              <a:t>Residences </a:t>
            </a:r>
          </a:p>
          <a:p>
            <a:pPr>
              <a:spcAft>
                <a:spcPts val="100"/>
              </a:spcAft>
            </a:pPr>
            <a:r>
              <a:rPr lang="en-US" sz="900" dirty="0">
                <a:latin typeface="Arial" panose="020B0604020202020204" pitchFamily="34" charset="0"/>
                <a:cs typeface="Arial" panose="020B0604020202020204" pitchFamily="34" charset="0"/>
              </a:rPr>
              <a:t>Obesity Screening and Therapy to </a:t>
            </a:r>
            <a:r>
              <a:rPr lang="en-US" sz="900" dirty="0" smtClean="0">
                <a:latin typeface="Arial" panose="020B0604020202020204" pitchFamily="34" charset="0"/>
                <a:cs typeface="Arial" panose="020B0604020202020204" pitchFamily="34" charset="0"/>
              </a:rPr>
              <a:t>keep weight down </a:t>
            </a:r>
            <a:endParaRPr lang="en-US" sz="900" dirty="0">
              <a:latin typeface="Arial" panose="020B0604020202020204" pitchFamily="34" charset="0"/>
              <a:cs typeface="Arial" panose="020B0604020202020204" pitchFamily="34" charset="0"/>
            </a:endParaRPr>
          </a:p>
          <a:p>
            <a:pPr>
              <a:spcAft>
                <a:spcPts val="100"/>
              </a:spcAft>
            </a:pPr>
            <a:r>
              <a:rPr lang="en-US" sz="900" dirty="0">
                <a:latin typeface="Arial" panose="020B0604020202020204" pitchFamily="34" charset="0"/>
                <a:cs typeface="Arial" panose="020B0604020202020204" pitchFamily="34" charset="0"/>
              </a:rPr>
              <a:t>Opioid Treatment Services – Substance Abuse </a:t>
            </a:r>
          </a:p>
          <a:p>
            <a:pPr>
              <a:spcAft>
                <a:spcPts val="100"/>
              </a:spcAft>
            </a:pPr>
            <a:r>
              <a:rPr lang="en-US" sz="900" dirty="0">
                <a:latin typeface="Arial" panose="020B0604020202020204" pitchFamily="34" charset="0"/>
                <a:cs typeface="Arial" panose="020B0604020202020204" pitchFamily="34" charset="0"/>
              </a:rPr>
              <a:t>Other Health Care Professional Services </a:t>
            </a:r>
          </a:p>
          <a:p>
            <a:pPr>
              <a:spcAft>
                <a:spcPts val="100"/>
              </a:spcAft>
            </a:pPr>
            <a:r>
              <a:rPr lang="en-US" sz="900" dirty="0">
                <a:latin typeface="Arial" panose="020B0604020202020204" pitchFamily="34" charset="0"/>
                <a:cs typeface="Arial" panose="020B0604020202020204" pitchFamily="34" charset="0"/>
              </a:rPr>
              <a:t>Other Supportive Services the Interdisciplinary Team Determines </a:t>
            </a:r>
            <a:r>
              <a:rPr lang="en-US" sz="900" dirty="0" smtClean="0">
                <a:latin typeface="Arial" panose="020B0604020202020204" pitchFamily="34" charset="0"/>
                <a:cs typeface="Arial" panose="020B0604020202020204" pitchFamily="34" charset="0"/>
              </a:rPr>
              <a:t>Necessary</a:t>
            </a:r>
          </a:p>
          <a:p>
            <a:pPr>
              <a:spcAft>
                <a:spcPts val="100"/>
              </a:spcAft>
            </a:pPr>
            <a:r>
              <a:rPr lang="en-US" sz="900" dirty="0">
                <a:latin typeface="Arial" panose="020B0604020202020204" pitchFamily="34" charset="0"/>
                <a:cs typeface="Arial" panose="020B0604020202020204" pitchFamily="34" charset="0"/>
              </a:rPr>
              <a:t>Outpatient Blood Services</a:t>
            </a:r>
          </a:p>
          <a:p>
            <a:pPr>
              <a:spcAft>
                <a:spcPts val="100"/>
              </a:spcAft>
            </a:pPr>
            <a:r>
              <a:rPr lang="en-US" sz="900" dirty="0">
                <a:latin typeface="Arial" panose="020B0604020202020204" pitchFamily="34" charset="0"/>
                <a:cs typeface="Arial" panose="020B0604020202020204" pitchFamily="34" charset="0"/>
              </a:rPr>
              <a:t>Outpatient – Medically Supervised Withdrawal- Substance Abuse </a:t>
            </a:r>
            <a:endParaRPr lang="en-US" sz="900" dirty="0" smtClean="0">
              <a:latin typeface="Arial" panose="020B0604020202020204" pitchFamily="34" charset="0"/>
              <a:cs typeface="Arial" panose="020B0604020202020204" pitchFamily="34" charset="0"/>
            </a:endParaRPr>
          </a:p>
          <a:p>
            <a:pPr>
              <a:spcAft>
                <a:spcPts val="100"/>
              </a:spcAft>
            </a:pPr>
            <a:r>
              <a:rPr lang="en-US" sz="900" dirty="0">
                <a:latin typeface="Arial" panose="020B0604020202020204" pitchFamily="34" charset="0"/>
                <a:cs typeface="Arial" panose="020B0604020202020204" pitchFamily="34" charset="0"/>
              </a:rPr>
              <a:t>Outpatient Mental Health </a:t>
            </a:r>
          </a:p>
          <a:p>
            <a:pPr>
              <a:spcAft>
                <a:spcPts val="100"/>
              </a:spcAft>
            </a:pPr>
            <a:r>
              <a:rPr lang="en-US" sz="900" dirty="0">
                <a:latin typeface="Arial" panose="020B0604020202020204" pitchFamily="34" charset="0"/>
                <a:cs typeface="Arial" panose="020B0604020202020204" pitchFamily="34" charset="0"/>
              </a:rPr>
              <a:t>Outpatient Rehabilitation (OT, PT, Speech) </a:t>
            </a:r>
          </a:p>
          <a:p>
            <a:pPr>
              <a:spcAft>
                <a:spcPts val="100"/>
              </a:spcAft>
            </a:pPr>
            <a:endParaRPr lang="en-US" sz="900" dirty="0">
              <a:latin typeface="Arial" panose="020B0604020202020204" pitchFamily="34" charset="0"/>
              <a:cs typeface="Arial" panose="020B0604020202020204" pitchFamily="34" charset="0"/>
            </a:endParaRPr>
          </a:p>
          <a:p>
            <a:pPr>
              <a:spcAft>
                <a:spcPts val="100"/>
              </a:spcAft>
            </a:pPr>
            <a:endParaRPr lang="en-US" sz="900" dirty="0">
              <a:latin typeface="Arial" panose="020B0604020202020204" pitchFamily="34" charset="0"/>
              <a:cs typeface="Arial" panose="020B0604020202020204" pitchFamily="34" charset="0"/>
            </a:endParaRPr>
          </a:p>
          <a:p>
            <a:pPr>
              <a:spcAft>
                <a:spcPts val="100"/>
              </a:spcAft>
            </a:pPr>
            <a:endParaRPr lang="en-US" sz="900" dirty="0">
              <a:latin typeface="Arial" panose="020B0604020202020204" pitchFamily="34" charset="0"/>
              <a:cs typeface="Arial" panose="020B0604020202020204" pitchFamily="34" charset="0"/>
            </a:endParaRPr>
          </a:p>
        </p:txBody>
      </p:sp>
      <p:sp>
        <p:nvSpPr>
          <p:cNvPr id="8" name="TextBox 7"/>
          <p:cNvSpPr txBox="1"/>
          <p:nvPr/>
        </p:nvSpPr>
        <p:spPr>
          <a:xfrm>
            <a:off x="6576406" y="597664"/>
            <a:ext cx="2920020" cy="6109365"/>
          </a:xfrm>
          <a:prstGeom prst="rect">
            <a:avLst/>
          </a:prstGeom>
          <a:noFill/>
          <a:ln>
            <a:noFill/>
          </a:ln>
          <a:effectLst/>
        </p:spPr>
        <p:txBody>
          <a:bodyPr wrap="square" rtlCol="0">
            <a:spAutoFit/>
          </a:bodyPr>
          <a:lstStyle/>
          <a:p>
            <a:pPr>
              <a:spcAft>
                <a:spcPts val="100"/>
              </a:spcAft>
            </a:pPr>
            <a:r>
              <a:rPr lang="en-US" sz="950" dirty="0" smtClean="0">
                <a:latin typeface="Arial" panose="020B0604020202020204" pitchFamily="34" charset="0"/>
                <a:cs typeface="Arial" panose="020B0604020202020204" pitchFamily="34" charset="0"/>
              </a:rPr>
              <a:t>Outpatient </a:t>
            </a:r>
            <a:r>
              <a:rPr lang="en-US" sz="950" dirty="0">
                <a:latin typeface="Arial" panose="020B0604020202020204" pitchFamily="34" charset="0"/>
                <a:cs typeface="Arial" panose="020B0604020202020204" pitchFamily="34" charset="0"/>
              </a:rPr>
              <a:t>Substance Abuse </a:t>
            </a:r>
          </a:p>
          <a:p>
            <a:pPr>
              <a:spcAft>
                <a:spcPts val="100"/>
              </a:spcAft>
            </a:pPr>
            <a:r>
              <a:rPr lang="en-US" sz="950" dirty="0">
                <a:latin typeface="Arial" panose="020B0604020202020204" pitchFamily="34" charset="0"/>
                <a:cs typeface="Arial" panose="020B0604020202020204" pitchFamily="34" charset="0"/>
              </a:rPr>
              <a:t>Outpatient Surgery </a:t>
            </a:r>
          </a:p>
          <a:p>
            <a:pPr>
              <a:spcAft>
                <a:spcPts val="100"/>
              </a:spcAft>
            </a:pPr>
            <a:r>
              <a:rPr lang="en-US" sz="950" dirty="0">
                <a:latin typeface="Arial" panose="020B0604020202020204" pitchFamily="34" charset="0"/>
                <a:cs typeface="Arial" panose="020B0604020202020204" pitchFamily="34" charset="0"/>
              </a:rPr>
              <a:t>Palliative Care </a:t>
            </a:r>
          </a:p>
          <a:p>
            <a:pPr>
              <a:spcAft>
                <a:spcPts val="100"/>
              </a:spcAft>
            </a:pPr>
            <a:r>
              <a:rPr lang="en-US" sz="950" dirty="0">
                <a:latin typeface="Arial" panose="020B0604020202020204" pitchFamily="34" charset="0"/>
                <a:cs typeface="Arial" panose="020B0604020202020204" pitchFamily="34" charset="0"/>
              </a:rPr>
              <a:t>Pap Smear and Pelvic Exams </a:t>
            </a:r>
          </a:p>
          <a:p>
            <a:pPr>
              <a:spcAft>
                <a:spcPts val="100"/>
              </a:spcAft>
            </a:pPr>
            <a:r>
              <a:rPr lang="en-US" sz="950" dirty="0">
                <a:latin typeface="Arial" panose="020B0604020202020204" pitchFamily="34" charset="0"/>
                <a:cs typeface="Arial" panose="020B0604020202020204" pitchFamily="34" charset="0"/>
              </a:rPr>
              <a:t>Partial Hospitalization (Medicaid) </a:t>
            </a:r>
          </a:p>
          <a:p>
            <a:pPr>
              <a:spcAft>
                <a:spcPts val="100"/>
              </a:spcAft>
            </a:pPr>
            <a:r>
              <a:rPr lang="en-US" sz="950" dirty="0">
                <a:latin typeface="Arial" panose="020B0604020202020204" pitchFamily="34" charset="0"/>
                <a:cs typeface="Arial" panose="020B0604020202020204" pitchFamily="34" charset="0"/>
              </a:rPr>
              <a:t>Partial Hospitalization (Medicare) </a:t>
            </a:r>
          </a:p>
          <a:p>
            <a:pPr>
              <a:spcAft>
                <a:spcPts val="100"/>
              </a:spcAft>
            </a:pPr>
            <a:r>
              <a:rPr lang="en-US" sz="950" dirty="0">
                <a:latin typeface="Arial" panose="020B0604020202020204" pitchFamily="34" charset="0"/>
                <a:cs typeface="Arial" panose="020B0604020202020204" pitchFamily="34" charset="0"/>
              </a:rPr>
              <a:t>PCP Office Visits </a:t>
            </a:r>
          </a:p>
          <a:p>
            <a:pPr>
              <a:spcAft>
                <a:spcPts val="100"/>
              </a:spcAft>
            </a:pPr>
            <a:r>
              <a:rPr lang="en-US" sz="950" dirty="0">
                <a:latin typeface="Arial" panose="020B0604020202020204" pitchFamily="34" charset="0"/>
                <a:cs typeface="Arial" panose="020B0604020202020204" pitchFamily="34" charset="0"/>
              </a:rPr>
              <a:t>Peer-Delivered Services </a:t>
            </a:r>
          </a:p>
          <a:p>
            <a:pPr>
              <a:spcAft>
                <a:spcPts val="100"/>
              </a:spcAft>
            </a:pPr>
            <a:r>
              <a:rPr lang="en-US" sz="950" dirty="0">
                <a:latin typeface="Arial" panose="020B0604020202020204" pitchFamily="34" charset="0"/>
                <a:cs typeface="Arial" panose="020B0604020202020204" pitchFamily="34" charset="0"/>
              </a:rPr>
              <a:t>Peer Mentoring </a:t>
            </a:r>
          </a:p>
          <a:p>
            <a:pPr>
              <a:spcAft>
                <a:spcPts val="100"/>
              </a:spcAft>
            </a:pPr>
            <a:r>
              <a:rPr lang="en-US" sz="950" dirty="0">
                <a:latin typeface="Arial" panose="020B0604020202020204" pitchFamily="34" charset="0"/>
                <a:cs typeface="Arial" panose="020B0604020202020204" pitchFamily="34" charset="0"/>
              </a:rPr>
              <a:t>Personal Care Services </a:t>
            </a:r>
          </a:p>
          <a:p>
            <a:pPr>
              <a:spcAft>
                <a:spcPts val="100"/>
              </a:spcAft>
            </a:pPr>
            <a:r>
              <a:rPr lang="en-US" sz="950" dirty="0">
                <a:latin typeface="Arial" panose="020B0604020202020204" pitchFamily="34" charset="0"/>
                <a:cs typeface="Arial" panose="020B0604020202020204" pitchFamily="34" charset="0"/>
              </a:rPr>
              <a:t>Personal Emergency Response Services </a:t>
            </a:r>
          </a:p>
          <a:p>
            <a:pPr>
              <a:spcAft>
                <a:spcPts val="100"/>
              </a:spcAft>
            </a:pPr>
            <a:r>
              <a:rPr lang="en-US" sz="950" dirty="0">
                <a:latin typeface="Arial" panose="020B0604020202020204" pitchFamily="34" charset="0"/>
                <a:cs typeface="Arial" panose="020B0604020202020204" pitchFamily="34" charset="0"/>
              </a:rPr>
              <a:t>Personalized Recovery Oriented Services </a:t>
            </a:r>
          </a:p>
          <a:p>
            <a:pPr>
              <a:spcAft>
                <a:spcPts val="100"/>
              </a:spcAft>
            </a:pPr>
            <a:r>
              <a:rPr lang="en-US" sz="950" dirty="0">
                <a:latin typeface="Arial" panose="020B0604020202020204" pitchFamily="34" charset="0"/>
                <a:cs typeface="Arial" panose="020B0604020202020204" pitchFamily="34" charset="0"/>
              </a:rPr>
              <a:t>Podiatry </a:t>
            </a:r>
          </a:p>
          <a:p>
            <a:pPr>
              <a:spcAft>
                <a:spcPts val="100"/>
              </a:spcAft>
            </a:pPr>
            <a:r>
              <a:rPr lang="en-US" sz="950" dirty="0">
                <a:latin typeface="Arial" panose="020B0604020202020204" pitchFamily="34" charset="0"/>
                <a:cs typeface="Arial" panose="020B0604020202020204" pitchFamily="34" charset="0"/>
              </a:rPr>
              <a:t>Positive Behavioral Interventions and Support</a:t>
            </a:r>
          </a:p>
          <a:p>
            <a:pPr>
              <a:spcAft>
                <a:spcPts val="100"/>
              </a:spcAft>
            </a:pPr>
            <a:r>
              <a:rPr lang="en-US" sz="950" dirty="0">
                <a:latin typeface="Arial" panose="020B0604020202020204" pitchFamily="34" charset="0"/>
                <a:cs typeface="Arial" panose="020B0604020202020204" pitchFamily="34" charset="0"/>
              </a:rPr>
              <a:t>Preventive Services </a:t>
            </a:r>
          </a:p>
          <a:p>
            <a:pPr>
              <a:spcAft>
                <a:spcPts val="100"/>
              </a:spcAft>
            </a:pPr>
            <a:r>
              <a:rPr lang="en-US" sz="950" dirty="0">
                <a:latin typeface="Arial" panose="020B0604020202020204" pitchFamily="34" charset="0"/>
                <a:cs typeface="Arial" panose="020B0604020202020204" pitchFamily="34" charset="0"/>
              </a:rPr>
              <a:t>Private Duty Nursing</a:t>
            </a:r>
          </a:p>
          <a:p>
            <a:pPr>
              <a:spcAft>
                <a:spcPts val="100"/>
              </a:spcAft>
            </a:pPr>
            <a:r>
              <a:rPr lang="en-US" sz="950" dirty="0">
                <a:latin typeface="Arial" panose="020B0604020202020204" pitchFamily="34" charset="0"/>
                <a:cs typeface="Arial" panose="020B0604020202020204" pitchFamily="34" charset="0"/>
              </a:rPr>
              <a:t>Prostate Cancer Screening</a:t>
            </a:r>
          </a:p>
          <a:p>
            <a:pPr>
              <a:spcAft>
                <a:spcPts val="100"/>
              </a:spcAft>
            </a:pPr>
            <a:r>
              <a:rPr lang="en-US" sz="950" dirty="0">
                <a:latin typeface="Arial" panose="020B0604020202020204" pitchFamily="34" charset="0"/>
                <a:cs typeface="Arial" panose="020B0604020202020204" pitchFamily="34" charset="0"/>
              </a:rPr>
              <a:t>Prosthetics</a:t>
            </a:r>
          </a:p>
          <a:p>
            <a:pPr>
              <a:spcAft>
                <a:spcPts val="100"/>
              </a:spcAft>
            </a:pPr>
            <a:r>
              <a:rPr lang="en-US" sz="950" dirty="0">
                <a:latin typeface="Arial" panose="020B0604020202020204" pitchFamily="34" charset="0"/>
                <a:cs typeface="Arial" panose="020B0604020202020204" pitchFamily="34" charset="0"/>
              </a:rPr>
              <a:t>Pulmonary Rehabilitation Services</a:t>
            </a:r>
          </a:p>
          <a:p>
            <a:pPr>
              <a:spcAft>
                <a:spcPts val="100"/>
              </a:spcAft>
            </a:pPr>
            <a:r>
              <a:rPr lang="en-US" sz="950" dirty="0">
                <a:latin typeface="Arial" panose="020B0604020202020204" pitchFamily="34" charset="0"/>
                <a:cs typeface="Arial" panose="020B0604020202020204" pitchFamily="34" charset="0"/>
              </a:rPr>
              <a:t>Respiratory Care Services</a:t>
            </a:r>
          </a:p>
          <a:p>
            <a:pPr>
              <a:spcAft>
                <a:spcPts val="100"/>
              </a:spcAft>
            </a:pPr>
            <a:r>
              <a:rPr lang="en-US" sz="950" dirty="0">
                <a:latin typeface="Arial" panose="020B0604020202020204" pitchFamily="34" charset="0"/>
                <a:cs typeface="Arial" panose="020B0604020202020204" pitchFamily="34" charset="0"/>
              </a:rPr>
              <a:t>Respite</a:t>
            </a:r>
          </a:p>
          <a:p>
            <a:pPr>
              <a:spcAft>
                <a:spcPts val="100"/>
              </a:spcAft>
            </a:pPr>
            <a:r>
              <a:rPr lang="en-US" sz="950" dirty="0">
                <a:latin typeface="Arial" panose="020B0604020202020204" pitchFamily="34" charset="0"/>
                <a:cs typeface="Arial" panose="020B0604020202020204" pitchFamily="34" charset="0"/>
              </a:rPr>
              <a:t>Routine Physical Exam (1/year)</a:t>
            </a:r>
          </a:p>
          <a:p>
            <a:pPr>
              <a:spcAft>
                <a:spcPts val="100"/>
              </a:spcAft>
            </a:pPr>
            <a:r>
              <a:rPr lang="en-US" sz="950" dirty="0">
                <a:latin typeface="Arial" panose="020B0604020202020204" pitchFamily="34" charset="0"/>
                <a:cs typeface="Arial" panose="020B0604020202020204" pitchFamily="34" charset="0"/>
              </a:rPr>
              <a:t>Sexually Transmitted Infections (STIs) Screening and Counseling</a:t>
            </a:r>
          </a:p>
          <a:p>
            <a:pPr>
              <a:spcAft>
                <a:spcPts val="100"/>
              </a:spcAft>
            </a:pPr>
            <a:r>
              <a:rPr lang="en-US" sz="950" dirty="0">
                <a:latin typeface="Arial" panose="020B0604020202020204" pitchFamily="34" charset="0"/>
                <a:cs typeface="Arial" panose="020B0604020202020204" pitchFamily="34" charset="0"/>
              </a:rPr>
              <a:t>Skilled Nursing Facility</a:t>
            </a:r>
          </a:p>
          <a:p>
            <a:pPr>
              <a:spcAft>
                <a:spcPts val="100"/>
              </a:spcAft>
            </a:pPr>
            <a:r>
              <a:rPr lang="en-US" sz="950" dirty="0">
                <a:latin typeface="Arial" panose="020B0604020202020204" pitchFamily="34" charset="0"/>
                <a:cs typeface="Arial" panose="020B0604020202020204" pitchFamily="34" charset="0"/>
              </a:rPr>
              <a:t>Smoking and Tobacco Cessation </a:t>
            </a:r>
          </a:p>
          <a:p>
            <a:pPr>
              <a:spcAft>
                <a:spcPts val="100"/>
              </a:spcAft>
            </a:pPr>
            <a:r>
              <a:rPr lang="en-US" sz="950" dirty="0">
                <a:latin typeface="Arial" panose="020B0604020202020204" pitchFamily="34" charset="0"/>
                <a:cs typeface="Arial" panose="020B0604020202020204" pitchFamily="34" charset="0"/>
              </a:rPr>
              <a:t>Social and Environmental Supports </a:t>
            </a:r>
          </a:p>
          <a:p>
            <a:pPr>
              <a:spcAft>
                <a:spcPts val="100"/>
              </a:spcAft>
            </a:pPr>
            <a:r>
              <a:rPr lang="en-US" sz="950" dirty="0">
                <a:latin typeface="Arial" panose="020B0604020202020204" pitchFamily="34" charset="0"/>
                <a:cs typeface="Arial" panose="020B0604020202020204" pitchFamily="34" charset="0"/>
              </a:rPr>
              <a:t>Social Day Care</a:t>
            </a:r>
          </a:p>
          <a:p>
            <a:pPr>
              <a:spcAft>
                <a:spcPts val="100"/>
              </a:spcAft>
            </a:pPr>
            <a:r>
              <a:rPr lang="en-US" sz="950" dirty="0">
                <a:latin typeface="Arial" panose="020B0604020202020204" pitchFamily="34" charset="0"/>
                <a:cs typeface="Arial" panose="020B0604020202020204" pitchFamily="34" charset="0"/>
              </a:rPr>
              <a:t>Social Day Care Transportation</a:t>
            </a:r>
          </a:p>
          <a:p>
            <a:pPr>
              <a:spcAft>
                <a:spcPts val="100"/>
              </a:spcAft>
            </a:pPr>
            <a:r>
              <a:rPr lang="en-US" sz="950" dirty="0">
                <a:latin typeface="Arial" panose="020B0604020202020204" pitchFamily="34" charset="0"/>
                <a:cs typeface="Arial" panose="020B0604020202020204" pitchFamily="34" charset="0"/>
              </a:rPr>
              <a:t>Specialist Office Visits</a:t>
            </a:r>
          </a:p>
          <a:p>
            <a:pPr>
              <a:spcAft>
                <a:spcPts val="100"/>
              </a:spcAft>
            </a:pPr>
            <a:r>
              <a:rPr lang="en-US" sz="950" dirty="0">
                <a:latin typeface="Arial" panose="020B0604020202020204" pitchFamily="34" charset="0"/>
                <a:cs typeface="Arial" panose="020B0604020202020204" pitchFamily="34" charset="0"/>
              </a:rPr>
              <a:t>Structured Day Program</a:t>
            </a:r>
          </a:p>
          <a:p>
            <a:pPr>
              <a:spcAft>
                <a:spcPts val="100"/>
              </a:spcAft>
            </a:pPr>
            <a:r>
              <a:rPr lang="en-US" sz="950" dirty="0">
                <a:latin typeface="Arial" panose="020B0604020202020204" pitchFamily="34" charset="0"/>
                <a:cs typeface="Arial" panose="020B0604020202020204" pitchFamily="34" charset="0"/>
              </a:rPr>
              <a:t>Substance Abuse Program</a:t>
            </a:r>
          </a:p>
          <a:p>
            <a:pPr>
              <a:spcAft>
                <a:spcPts val="100"/>
              </a:spcAft>
            </a:pPr>
            <a:r>
              <a:rPr lang="en-US" sz="950" dirty="0">
                <a:latin typeface="Arial" panose="020B0604020202020204" pitchFamily="34" charset="0"/>
                <a:cs typeface="Arial" panose="020B0604020202020204" pitchFamily="34" charset="0"/>
              </a:rPr>
              <a:t>Telehealth</a:t>
            </a:r>
          </a:p>
          <a:p>
            <a:pPr>
              <a:spcAft>
                <a:spcPts val="100"/>
              </a:spcAft>
            </a:pPr>
            <a:r>
              <a:rPr lang="en-US" sz="950" dirty="0">
                <a:latin typeface="Arial" panose="020B0604020202020204" pitchFamily="34" charset="0"/>
                <a:cs typeface="Arial" panose="020B0604020202020204" pitchFamily="34" charset="0"/>
              </a:rPr>
              <a:t>Transportation</a:t>
            </a:r>
          </a:p>
          <a:p>
            <a:pPr>
              <a:spcAft>
                <a:spcPts val="100"/>
              </a:spcAft>
            </a:pPr>
            <a:r>
              <a:rPr lang="en-US" sz="950" dirty="0">
                <a:latin typeface="Arial" panose="020B0604020202020204" pitchFamily="34" charset="0"/>
                <a:cs typeface="Arial" panose="020B0604020202020204" pitchFamily="34" charset="0"/>
              </a:rPr>
              <a:t>Urgent Care </a:t>
            </a:r>
          </a:p>
          <a:p>
            <a:pPr>
              <a:spcAft>
                <a:spcPts val="100"/>
              </a:spcAft>
            </a:pPr>
            <a:r>
              <a:rPr lang="en-US" sz="950" dirty="0">
                <a:latin typeface="Arial" panose="020B0604020202020204" pitchFamily="34" charset="0"/>
                <a:cs typeface="Arial" panose="020B0604020202020204" pitchFamily="34" charset="0"/>
              </a:rPr>
              <a:t>Vision Care Services </a:t>
            </a:r>
          </a:p>
          <a:p>
            <a:pPr>
              <a:spcAft>
                <a:spcPts val="100"/>
              </a:spcAft>
            </a:pPr>
            <a:r>
              <a:rPr lang="en-US" sz="950" dirty="0">
                <a:latin typeface="Arial" panose="020B0604020202020204" pitchFamily="34" charset="0"/>
                <a:cs typeface="Arial" panose="020B0604020202020204" pitchFamily="34" charset="0"/>
              </a:rPr>
              <a:t>“Welcome to Medicare” Preventive Visit</a:t>
            </a:r>
          </a:p>
          <a:p>
            <a:pPr>
              <a:spcAft>
                <a:spcPts val="100"/>
              </a:spcAft>
            </a:pPr>
            <a:r>
              <a:rPr lang="en-US" sz="950" dirty="0">
                <a:latin typeface="Arial" panose="020B0604020202020204" pitchFamily="34" charset="0"/>
                <a:cs typeface="Arial" panose="020B0604020202020204" pitchFamily="34" charset="0"/>
              </a:rPr>
              <a:t>Wellness Counseling</a:t>
            </a:r>
          </a:p>
        </p:txBody>
      </p:sp>
      <p:sp>
        <p:nvSpPr>
          <p:cNvPr id="9" name="Rectangle 8"/>
          <p:cNvSpPr/>
          <p:nvPr/>
        </p:nvSpPr>
        <p:spPr>
          <a:xfrm>
            <a:off x="9493807" y="635764"/>
            <a:ext cx="2570374" cy="5170646"/>
          </a:xfrm>
          <a:prstGeom prst="rect">
            <a:avLst/>
          </a:prstGeom>
        </p:spPr>
        <p:txBody>
          <a:bodyPr wrap="square">
            <a:spAutoFit/>
          </a:bodyPr>
          <a:lstStyle/>
          <a:p>
            <a:pPr>
              <a:lnSpc>
                <a:spcPts val="2200"/>
              </a:lnSpc>
              <a:spcAft>
                <a:spcPts val="600"/>
              </a:spcAft>
            </a:pPr>
            <a:r>
              <a:rPr lang="en-US" sz="2000" b="1" dirty="0">
                <a:latin typeface="Arial" panose="020B0604020202020204" pitchFamily="34" charset="0"/>
                <a:cs typeface="Arial" panose="020B0604020202020204" pitchFamily="34" charset="0"/>
              </a:rPr>
              <a:t>FIDA coverage </a:t>
            </a:r>
            <a:r>
              <a:rPr lang="en-US" sz="2000" b="1" dirty="0" smtClean="0">
                <a:latin typeface="Arial" panose="020B0604020202020204" pitchFamily="34" charset="0"/>
                <a:cs typeface="Arial" panose="020B0604020202020204" pitchFamily="34" charset="0"/>
              </a:rPr>
              <a:t>in </a:t>
            </a:r>
            <a:r>
              <a:rPr lang="en-US" sz="2000" b="1" dirty="0">
                <a:latin typeface="Arial" panose="020B0604020202020204" pitchFamily="34" charset="0"/>
                <a:cs typeface="Arial" panose="020B0604020202020204" pitchFamily="34" charset="0"/>
              </a:rPr>
              <a:t>New York State includes </a:t>
            </a:r>
            <a:endParaRPr lang="en-US" sz="2000" dirty="0">
              <a:latin typeface="Arial" panose="020B0604020202020204" pitchFamily="34" charset="0"/>
              <a:cs typeface="Arial" panose="020B0604020202020204" pitchFamily="34" charset="0"/>
            </a:endParaRPr>
          </a:p>
          <a:p>
            <a:pPr>
              <a:lnSpc>
                <a:spcPts val="1500"/>
              </a:lnSpc>
            </a:pPr>
            <a:r>
              <a:rPr lang="en-US" sz="1400" dirty="0">
                <a:latin typeface="Arial" panose="020B0604020202020204" pitchFamily="34" charset="0"/>
                <a:cs typeface="Arial" panose="020B0604020202020204" pitchFamily="34" charset="0"/>
              </a:rPr>
              <a:t>…items and services currently covered </a:t>
            </a:r>
            <a:r>
              <a:rPr lang="en-US" sz="1400" dirty="0" smtClean="0">
                <a:latin typeface="Arial" panose="020B0604020202020204" pitchFamily="34" charset="0"/>
                <a:cs typeface="Arial" panose="020B0604020202020204" pitchFamily="34" charset="0"/>
              </a:rPr>
              <a:t>by:</a:t>
            </a:r>
            <a:endParaRPr lang="en-US" sz="1400" dirty="0">
              <a:latin typeface="Arial" panose="020B0604020202020204" pitchFamily="34" charset="0"/>
              <a:cs typeface="Arial" panose="020B0604020202020204" pitchFamily="34" charset="0"/>
            </a:endParaRPr>
          </a:p>
          <a:p>
            <a:pPr>
              <a:lnSpc>
                <a:spcPts val="900"/>
              </a:lnSpc>
            </a:pPr>
            <a:endParaRPr lang="en-US" sz="1400" dirty="0">
              <a:latin typeface="Arial" panose="020B0604020202020204" pitchFamily="34" charset="0"/>
              <a:cs typeface="Arial" panose="020B0604020202020204" pitchFamily="34" charset="0"/>
            </a:endParaRPr>
          </a:p>
          <a:p>
            <a:pPr marL="285750" indent="-285750">
              <a:lnSpc>
                <a:spcPts val="1500"/>
              </a:lnSpc>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Medicare</a:t>
            </a:r>
            <a:endParaRPr lang="en-US" sz="1400" dirty="0">
              <a:latin typeface="Arial" panose="020B0604020202020204" pitchFamily="34" charset="0"/>
              <a:cs typeface="Arial" panose="020B0604020202020204" pitchFamily="34" charset="0"/>
            </a:endParaRPr>
          </a:p>
          <a:p>
            <a:pPr marL="285750" indent="-285750">
              <a:lnSpc>
                <a:spcPts val="1500"/>
              </a:lnSpc>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Medicaid</a:t>
            </a:r>
          </a:p>
          <a:p>
            <a:pPr marL="285750" indent="-285750">
              <a:lnSpc>
                <a:spcPts val="1500"/>
              </a:lnSpc>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Long-term care</a:t>
            </a:r>
          </a:p>
          <a:p>
            <a:pPr marL="285750" indent="-285750">
              <a:lnSpc>
                <a:spcPts val="1500"/>
              </a:lnSpc>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Behavioral health</a:t>
            </a:r>
          </a:p>
          <a:p>
            <a:pPr marL="285750" indent="-285750">
              <a:lnSpc>
                <a:spcPts val="1500"/>
              </a:lnSpc>
              <a:spcAft>
                <a:spcPts val="3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Wellness programs</a:t>
            </a:r>
          </a:p>
          <a:p>
            <a:pPr marL="285750" indent="-285750">
              <a:lnSpc>
                <a:spcPts val="1500"/>
              </a:lnSpc>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Prescription drugs</a:t>
            </a:r>
            <a:endParaRPr lang="en-US" sz="1400" dirty="0">
              <a:latin typeface="Arial" panose="020B0604020202020204" pitchFamily="34" charset="0"/>
              <a:cs typeface="Arial" panose="020B0604020202020204" pitchFamily="34" charset="0"/>
            </a:endParaRPr>
          </a:p>
          <a:p>
            <a:pPr marL="285750" indent="-285750">
              <a:lnSpc>
                <a:spcPts val="1500"/>
              </a:lnSpc>
              <a:spcAft>
                <a:spcPts val="3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HCBS waiver </a:t>
            </a:r>
            <a:r>
              <a:rPr lang="en-US" sz="1400" dirty="0">
                <a:latin typeface="Arial" panose="020B0604020202020204" pitchFamily="34" charset="0"/>
                <a:cs typeface="Arial" panose="020B0604020202020204" pitchFamily="34" charset="0"/>
              </a:rPr>
              <a:t>services</a:t>
            </a:r>
          </a:p>
          <a:p>
            <a:pPr>
              <a:lnSpc>
                <a:spcPts val="900"/>
              </a:lnSpc>
            </a:pPr>
            <a:endParaRPr lang="en-US" sz="800" dirty="0">
              <a:latin typeface="Arial" panose="020B0604020202020204" pitchFamily="34" charset="0"/>
              <a:cs typeface="Arial" panose="020B0604020202020204" pitchFamily="34" charset="0"/>
            </a:endParaRPr>
          </a:p>
          <a:p>
            <a:pPr>
              <a:lnSpc>
                <a:spcPts val="1500"/>
              </a:lnSpc>
            </a:pPr>
            <a:r>
              <a:rPr lang="en-US" sz="1400" dirty="0">
                <a:latin typeface="Arial" panose="020B0604020202020204" pitchFamily="34" charset="0"/>
                <a:cs typeface="Arial" panose="020B0604020202020204" pitchFamily="34" charset="0"/>
              </a:rPr>
              <a:t>There are no </a:t>
            </a:r>
            <a:r>
              <a:rPr lang="en-US" sz="1400" dirty="0" smtClean="0">
                <a:latin typeface="Arial" panose="020B0604020202020204" pitchFamily="34" charset="0"/>
                <a:cs typeface="Arial" panose="020B0604020202020204" pitchFamily="34" charset="0"/>
              </a:rPr>
              <a:t>FIDA specific costs* to participants</a:t>
            </a:r>
            <a:r>
              <a:rPr lang="en-US" sz="1400" dirty="0">
                <a:latin typeface="Arial" panose="020B0604020202020204" pitchFamily="34" charset="0"/>
                <a:cs typeface="Arial" panose="020B0604020202020204" pitchFamily="34" charset="0"/>
              </a:rPr>
              <a:t>, including </a:t>
            </a:r>
            <a:r>
              <a:rPr lang="en-US" sz="1400" dirty="0">
                <a:latin typeface="Arial Black" panose="020B0A04020102020204" pitchFamily="34" charset="0"/>
              </a:rPr>
              <a:t>no </a:t>
            </a:r>
            <a:r>
              <a:rPr lang="en-US" sz="1400" dirty="0" smtClean="0">
                <a:latin typeface="Arial Black" panose="020B0A04020102020204" pitchFamily="34" charset="0"/>
              </a:rPr>
              <a:t>co-payments</a:t>
            </a:r>
            <a:r>
              <a:rPr lang="en-US" sz="1400" dirty="0">
                <a:latin typeface="Arial Black" panose="020B0A04020102020204" pitchFamily="34" charset="0"/>
              </a:rPr>
              <a:t>, </a:t>
            </a:r>
            <a:endParaRPr lang="en-US" sz="1400" dirty="0" smtClean="0">
              <a:latin typeface="Arial Black" panose="020B0A04020102020204" pitchFamily="34" charset="0"/>
            </a:endParaRPr>
          </a:p>
          <a:p>
            <a:pPr>
              <a:lnSpc>
                <a:spcPts val="1500"/>
              </a:lnSpc>
            </a:pPr>
            <a:r>
              <a:rPr lang="en-US" sz="1400" dirty="0" smtClean="0">
                <a:latin typeface="Arial Black" panose="020B0A04020102020204" pitchFamily="34" charset="0"/>
              </a:rPr>
              <a:t>no </a:t>
            </a:r>
            <a:r>
              <a:rPr lang="en-US" sz="1400" dirty="0">
                <a:latin typeface="Arial Black" panose="020B0A04020102020204" pitchFamily="34" charset="0"/>
              </a:rPr>
              <a:t>premiums, </a:t>
            </a:r>
            <a:r>
              <a:rPr lang="en-US" sz="1400" dirty="0" smtClean="0"/>
              <a:t>and </a:t>
            </a:r>
            <a:r>
              <a:rPr lang="en-US" sz="1400" dirty="0">
                <a:latin typeface="Arial Black" panose="020B0A04020102020204" pitchFamily="34" charset="0"/>
              </a:rPr>
              <a:t>no deductibles </a:t>
            </a:r>
            <a:r>
              <a:rPr lang="en-US" sz="1400" dirty="0">
                <a:latin typeface="Arial" panose="020B0604020202020204" pitchFamily="34" charset="0"/>
                <a:cs typeface="Arial" panose="020B0604020202020204" pitchFamily="34" charset="0"/>
              </a:rPr>
              <a:t>for any covered items </a:t>
            </a:r>
            <a:endParaRPr lang="en-US" sz="1400" dirty="0" smtClean="0">
              <a:latin typeface="Arial" panose="020B0604020202020204" pitchFamily="34" charset="0"/>
              <a:cs typeface="Arial" panose="020B0604020202020204" pitchFamily="34" charset="0"/>
            </a:endParaRPr>
          </a:p>
          <a:p>
            <a:pPr>
              <a:lnSpc>
                <a:spcPts val="1500"/>
              </a:lnSpc>
            </a:pPr>
            <a:r>
              <a:rPr lang="en-US" sz="1400" dirty="0" smtClean="0">
                <a:latin typeface="Arial" panose="020B0604020202020204" pitchFamily="34" charset="0"/>
                <a:cs typeface="Arial" panose="020B0604020202020204" pitchFamily="34" charset="0"/>
              </a:rPr>
              <a:t>or </a:t>
            </a:r>
            <a:r>
              <a:rPr lang="en-US" sz="1400" dirty="0">
                <a:latin typeface="Arial" panose="020B0604020202020204" pitchFamily="34" charset="0"/>
                <a:cs typeface="Arial" panose="020B0604020202020204" pitchFamily="34" charset="0"/>
              </a:rPr>
              <a:t>services. </a:t>
            </a:r>
            <a:endParaRPr lang="en-US" sz="1400" dirty="0" smtClean="0">
              <a:latin typeface="Arial" panose="020B0604020202020204" pitchFamily="34" charset="0"/>
              <a:cs typeface="Arial" panose="020B0604020202020204" pitchFamily="34" charset="0"/>
            </a:endParaRPr>
          </a:p>
          <a:p>
            <a:pPr>
              <a:lnSpc>
                <a:spcPts val="1500"/>
              </a:lnSpc>
            </a:pPr>
            <a:endParaRPr lang="en-US" sz="1400" dirty="0">
              <a:latin typeface="Arial" panose="020B0604020202020204" pitchFamily="34" charset="0"/>
              <a:cs typeface="Arial" panose="020B0604020202020204" pitchFamily="34" charset="0"/>
            </a:endParaRPr>
          </a:p>
          <a:p>
            <a:pPr>
              <a:lnSpc>
                <a:spcPts val="1500"/>
              </a:lnSpc>
            </a:pPr>
            <a:r>
              <a:rPr lang="en-US" sz="1200" i="1" dirty="0" smtClean="0">
                <a:latin typeface="Arial" panose="020B0604020202020204" pitchFamily="34" charset="0"/>
                <a:cs typeface="Arial" panose="020B0604020202020204" pitchFamily="34" charset="0"/>
              </a:rPr>
              <a:t>*Medicaid spend-down requirements still apply.</a:t>
            </a:r>
            <a:endParaRPr lang="en-US" sz="1200" i="1" dirty="0">
              <a:latin typeface="Arial" panose="020B0604020202020204" pitchFamily="34" charset="0"/>
              <a:cs typeface="Arial" panose="020B0604020202020204" pitchFamily="34" charset="0"/>
            </a:endParaRPr>
          </a:p>
        </p:txBody>
      </p:sp>
      <p:sp>
        <p:nvSpPr>
          <p:cNvPr id="14" name="Rectangle 13"/>
          <p:cNvSpPr/>
          <p:nvPr/>
        </p:nvSpPr>
        <p:spPr>
          <a:xfrm>
            <a:off x="-1" y="554774"/>
            <a:ext cx="9391755" cy="6301013"/>
          </a:xfrm>
          <a:prstGeom prst="rect">
            <a:avLst/>
          </a:prstGeom>
          <a:solidFill>
            <a:srgbClr val="F2B8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35132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8372475" y="423426"/>
            <a:ext cx="2195513" cy="1349375"/>
          </a:xfrm>
          <a:prstGeom prst="rect">
            <a:avLst/>
          </a:prstGeom>
        </p:spPr>
        <p:txBody>
          <a:bodyPr/>
          <a:lstStyle/>
          <a:p>
            <a:r>
              <a:rPr lang="en-US" sz="2800" dirty="0">
                <a:solidFill>
                  <a:schemeClr val="tx1"/>
                </a:solidFill>
                <a:latin typeface="Arial Black" panose="020B0A04020102020204" pitchFamily="34" charset="0"/>
              </a:rPr>
              <a:t>Enrolling </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in FIDA</a:t>
            </a:r>
          </a:p>
        </p:txBody>
      </p:sp>
      <p:sp>
        <p:nvSpPr>
          <p:cNvPr id="10" name="Content Placeholder 2"/>
          <p:cNvSpPr>
            <a:spLocks noGrp="1"/>
          </p:cNvSpPr>
          <p:nvPr>
            <p:ph idx="4294967295"/>
          </p:nvPr>
        </p:nvSpPr>
        <p:spPr>
          <a:xfrm>
            <a:off x="8372475" y="1232394"/>
            <a:ext cx="3257550" cy="5311281"/>
          </a:xfrm>
          <a:prstGeom prst="rect">
            <a:avLst/>
          </a:prstGeom>
          <a:noFill/>
          <a:effectLst>
            <a:softEdge rad="63500"/>
          </a:effectLst>
        </p:spPr>
        <p:txBody>
          <a:bodyPr>
            <a:noAutofit/>
          </a:bodyPr>
          <a:lstStyle/>
          <a:p>
            <a:pPr marL="0" indent="0">
              <a:lnSpc>
                <a:spcPts val="300"/>
              </a:lnSpc>
              <a:spcAft>
                <a:spcPts val="1200"/>
              </a:spcAft>
              <a:buNone/>
            </a:pPr>
            <a:endParaRPr lang="en-US" sz="800" dirty="0">
              <a:solidFill>
                <a:schemeClr val="tx1"/>
              </a:solidFill>
            </a:endParaRPr>
          </a:p>
          <a:p>
            <a:pPr marL="0" indent="0">
              <a:lnSpc>
                <a:spcPts val="1900"/>
              </a:lnSpc>
              <a:buNone/>
            </a:pPr>
            <a:r>
              <a:rPr lang="en-US" sz="1800" dirty="0">
                <a:solidFill>
                  <a:schemeClr val="tx1"/>
                </a:solidFill>
                <a:latin typeface="Arial" panose="020B0604020202020204" pitchFamily="34" charset="0"/>
                <a:cs typeface="Arial" panose="020B0604020202020204" pitchFamily="34" charset="0"/>
              </a:rPr>
              <a:t>There are </a:t>
            </a:r>
            <a:r>
              <a:rPr lang="en-US" sz="1800" dirty="0">
                <a:solidFill>
                  <a:schemeClr val="tx1"/>
                </a:solidFill>
                <a:latin typeface="Arial Black" panose="020B0A04020102020204" pitchFamily="34" charset="0"/>
              </a:rPr>
              <a:t>two</a:t>
            </a:r>
            <a:r>
              <a:rPr lang="en-US" sz="1800" dirty="0">
                <a:solidFill>
                  <a:schemeClr val="tx1"/>
                </a:solidFill>
              </a:rPr>
              <a:t> </a:t>
            </a:r>
            <a:r>
              <a:rPr lang="en-US" sz="1800" dirty="0">
                <a:solidFill>
                  <a:schemeClr val="tx1"/>
                </a:solidFill>
                <a:latin typeface="Arial" panose="020B0604020202020204" pitchFamily="34" charset="0"/>
                <a:cs typeface="Arial" panose="020B0604020202020204" pitchFamily="34" charset="0"/>
              </a:rPr>
              <a:t>types of enrollment:  </a:t>
            </a:r>
          </a:p>
          <a:p>
            <a:pPr marL="365760" lvl="1">
              <a:lnSpc>
                <a:spcPts val="1900"/>
              </a:lnSpc>
              <a:spcAft>
                <a:spcPts val="1200"/>
              </a:spcAft>
              <a:buClrTx/>
              <a:buFont typeface="Arial" panose="020B0604020202020204" pitchFamily="34" charset="0"/>
              <a:buChar char="•"/>
            </a:pPr>
            <a:r>
              <a:rPr lang="en-US" sz="1800" b="1" dirty="0" smtClean="0">
                <a:solidFill>
                  <a:schemeClr val="tx1"/>
                </a:solidFill>
                <a:latin typeface="Arial Black" panose="020B0A04020102020204" pitchFamily="34" charset="0"/>
              </a:rPr>
              <a:t>Opt-in,</a:t>
            </a:r>
            <a:r>
              <a:rPr lang="en-US" sz="1800" b="1" dirty="0" smtClean="0">
                <a:solidFill>
                  <a:schemeClr val="tx1"/>
                </a:solidFill>
              </a:rPr>
              <a:t> </a:t>
            </a:r>
            <a:r>
              <a:rPr lang="en-US" sz="1800" dirty="0" smtClean="0">
                <a:solidFill>
                  <a:schemeClr val="tx1"/>
                </a:solidFill>
                <a:latin typeface="Arial" panose="020B0604020202020204" pitchFamily="34" charset="0"/>
                <a:cs typeface="Arial" panose="020B0604020202020204" pitchFamily="34" charset="0"/>
              </a:rPr>
              <a:t>which is </a:t>
            </a:r>
            <a:r>
              <a:rPr lang="en-US" sz="1800" dirty="0">
                <a:solidFill>
                  <a:schemeClr val="tx1"/>
                </a:solidFill>
                <a:latin typeface="Arial" panose="020B0604020202020204" pitchFamily="34" charset="0"/>
                <a:cs typeface="Arial" panose="020B0604020202020204" pitchFamily="34" charset="0"/>
              </a:rPr>
              <a:t>initiated by </a:t>
            </a:r>
            <a:r>
              <a:rPr lang="en-US" sz="1800" dirty="0" smtClean="0">
                <a:solidFill>
                  <a:schemeClr val="tx1"/>
                </a:solidFill>
                <a:latin typeface="Arial" panose="020B0604020202020204" pitchFamily="34" charset="0"/>
                <a:cs typeface="Arial" panose="020B0604020202020204" pitchFamily="34" charset="0"/>
              </a:rPr>
              <a:t>an individual.</a:t>
            </a:r>
            <a:endParaRPr lang="en-US" sz="1800" dirty="0">
              <a:solidFill>
                <a:schemeClr val="tx1"/>
              </a:solidFill>
              <a:latin typeface="Arial" panose="020B0604020202020204" pitchFamily="34" charset="0"/>
              <a:cs typeface="Arial" panose="020B0604020202020204" pitchFamily="34" charset="0"/>
            </a:endParaRPr>
          </a:p>
          <a:p>
            <a:pPr marL="365760" lvl="1">
              <a:lnSpc>
                <a:spcPts val="1900"/>
              </a:lnSpc>
              <a:spcAft>
                <a:spcPts val="1200"/>
              </a:spcAft>
              <a:buClrTx/>
              <a:buFont typeface="Arial" panose="020B0604020202020204" pitchFamily="34" charset="0"/>
              <a:buChar char="•"/>
            </a:pPr>
            <a:r>
              <a:rPr lang="en-US" sz="1800" b="1" dirty="0" smtClean="0">
                <a:solidFill>
                  <a:schemeClr val="tx1"/>
                </a:solidFill>
                <a:latin typeface="Arial Black" panose="020B0A04020102020204" pitchFamily="34" charset="0"/>
              </a:rPr>
              <a:t>Passive,</a:t>
            </a:r>
            <a:r>
              <a:rPr lang="en-US" sz="1800" b="1" dirty="0" smtClean="0">
                <a:solidFill>
                  <a:schemeClr val="tx1"/>
                </a:solidFill>
              </a:rPr>
              <a:t> </a:t>
            </a:r>
            <a:r>
              <a:rPr lang="en-US" sz="1800" dirty="0" smtClean="0">
                <a:solidFill>
                  <a:schemeClr val="tx1"/>
                </a:solidFill>
                <a:latin typeface="Arial" panose="020B0604020202020204" pitchFamily="34" charset="0"/>
                <a:cs typeface="Arial" panose="020B0604020202020204" pitchFamily="34" charset="0"/>
              </a:rPr>
              <a:t>which </a:t>
            </a:r>
            <a:r>
              <a:rPr lang="en-US" sz="1800" dirty="0">
                <a:solidFill>
                  <a:schemeClr val="tx1"/>
                </a:solidFill>
                <a:latin typeface="Arial" panose="020B0604020202020204" pitchFamily="34" charset="0"/>
                <a:cs typeface="Arial" panose="020B0604020202020204" pitchFamily="34" charset="0"/>
              </a:rPr>
              <a:t>is enrollment by the </a:t>
            </a:r>
            <a:r>
              <a:rPr lang="en-US" sz="1800" dirty="0" smtClean="0">
                <a:solidFill>
                  <a:schemeClr val="tx1"/>
                </a:solidFill>
                <a:latin typeface="Arial" panose="020B0604020202020204" pitchFamily="34" charset="0"/>
                <a:cs typeface="Arial" panose="020B0604020202020204" pitchFamily="34" charset="0"/>
              </a:rPr>
              <a:t>state that </a:t>
            </a:r>
            <a:r>
              <a:rPr lang="en-US" sz="1800" dirty="0">
                <a:solidFill>
                  <a:schemeClr val="tx1"/>
                </a:solidFill>
                <a:latin typeface="Arial" panose="020B0604020202020204" pitchFamily="34" charset="0"/>
                <a:cs typeface="Arial" panose="020B0604020202020204" pitchFamily="34" charset="0"/>
              </a:rPr>
              <a:t>the </a:t>
            </a:r>
            <a:r>
              <a:rPr lang="en-US" sz="1800" dirty="0" smtClean="0">
                <a:solidFill>
                  <a:schemeClr val="tx1"/>
                </a:solidFill>
                <a:latin typeface="Arial" panose="020B0604020202020204" pitchFamily="34" charset="0"/>
                <a:cs typeface="Arial" panose="020B0604020202020204" pitchFamily="34" charset="0"/>
              </a:rPr>
              <a:t>individual </a:t>
            </a:r>
            <a:r>
              <a:rPr lang="en-US" sz="1800" dirty="0">
                <a:solidFill>
                  <a:schemeClr val="tx1"/>
                </a:solidFill>
                <a:latin typeface="Arial" panose="020B0604020202020204" pitchFamily="34" charset="0"/>
                <a:cs typeface="Arial" panose="020B0604020202020204" pitchFamily="34" charset="0"/>
              </a:rPr>
              <a:t>can decline by opting out</a:t>
            </a:r>
            <a:r>
              <a:rPr lang="en-US" sz="1800" dirty="0" smtClean="0">
                <a:solidFill>
                  <a:schemeClr val="tx1"/>
                </a:solidFill>
                <a:latin typeface="Arial" panose="020B0604020202020204" pitchFamily="34" charset="0"/>
                <a:cs typeface="Arial" panose="020B0604020202020204" pitchFamily="34" charset="0"/>
              </a:rPr>
              <a:t>.</a:t>
            </a:r>
          </a:p>
          <a:p>
            <a:pPr>
              <a:lnSpc>
                <a:spcPts val="1900"/>
              </a:lnSpc>
              <a:spcBef>
                <a:spcPts val="0"/>
              </a:spcBef>
              <a:spcAft>
                <a:spcPts val="0"/>
              </a:spcAft>
            </a:pPr>
            <a:r>
              <a:rPr lang="en-US" sz="1800" dirty="0">
                <a:solidFill>
                  <a:schemeClr val="tx1"/>
                </a:solidFill>
                <a:latin typeface="Arial" panose="020B0604020202020204" pitchFamily="34" charset="0"/>
                <a:cs typeface="Arial" panose="020B0604020202020204" pitchFamily="34" charset="0"/>
              </a:rPr>
              <a:t>All enrollments </a:t>
            </a:r>
            <a:r>
              <a:rPr lang="en-US" sz="1800" dirty="0" smtClean="0">
                <a:solidFill>
                  <a:schemeClr val="tx1"/>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opt-in and passive) </a:t>
            </a:r>
            <a:r>
              <a:rPr lang="en-US" sz="1800" dirty="0" smtClean="0">
                <a:solidFill>
                  <a:schemeClr val="tx1"/>
                </a:solidFill>
                <a:latin typeface="Arial" panose="020B0604020202020204" pitchFamily="34" charset="0"/>
                <a:cs typeface="Arial" panose="020B0604020202020204" pitchFamily="34" charset="0"/>
              </a:rPr>
              <a:t>will </a:t>
            </a:r>
            <a:r>
              <a:rPr lang="en-US" sz="1800" dirty="0">
                <a:solidFill>
                  <a:schemeClr val="tx1"/>
                </a:solidFill>
                <a:latin typeface="Arial" panose="020B0604020202020204" pitchFamily="34" charset="0"/>
                <a:cs typeface="Arial" panose="020B0604020202020204" pitchFamily="34" charset="0"/>
              </a:rPr>
              <a:t>be through </a:t>
            </a:r>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enrollment broker, </a:t>
            </a:r>
            <a:r>
              <a:rPr lang="en-US" sz="1800" dirty="0" smtClean="0">
                <a:solidFill>
                  <a:schemeClr val="tx1"/>
                </a:solidFill>
                <a:latin typeface="Arial Black" panose="020B0A04020102020204" pitchFamily="34" charset="0"/>
              </a:rPr>
              <a:t>NY </a:t>
            </a:r>
            <a:r>
              <a:rPr lang="en-US" sz="1800" dirty="0">
                <a:solidFill>
                  <a:schemeClr val="tx1"/>
                </a:solidFill>
                <a:latin typeface="Arial Black" panose="020B0A04020102020204" pitchFamily="34" charset="0"/>
              </a:rPr>
              <a:t>Medicaid Choice.</a:t>
            </a:r>
          </a:p>
          <a:p>
            <a:pPr>
              <a:lnSpc>
                <a:spcPts val="1900"/>
              </a:lnSpc>
              <a:spcAft>
                <a:spcPts val="0"/>
              </a:spcAft>
            </a:pPr>
            <a:r>
              <a:rPr lang="en-US" sz="1800" dirty="0">
                <a:solidFill>
                  <a:schemeClr val="tx1"/>
                </a:solidFill>
                <a:latin typeface="Arial" panose="020B0604020202020204" pitchFamily="34" charset="0"/>
                <a:cs typeface="Arial" panose="020B0604020202020204" pitchFamily="34" charset="0"/>
              </a:rPr>
              <a:t>Participants may disenroll at any </a:t>
            </a:r>
            <a:r>
              <a:rPr lang="en-US" sz="1800" dirty="0" smtClean="0">
                <a:solidFill>
                  <a:schemeClr val="tx1"/>
                </a:solidFill>
                <a:latin typeface="Arial" panose="020B0604020202020204" pitchFamily="34" charset="0"/>
                <a:cs typeface="Arial" panose="020B0604020202020204" pitchFamily="34" charset="0"/>
              </a:rPr>
              <a:t>time </a:t>
            </a:r>
            <a:r>
              <a:rPr lang="en-US" sz="1800" dirty="0">
                <a:solidFill>
                  <a:schemeClr val="tx1"/>
                </a:solidFill>
                <a:latin typeface="Arial" panose="020B0604020202020204" pitchFamily="34" charset="0"/>
                <a:cs typeface="Arial" panose="020B0604020202020204" pitchFamily="34" charset="0"/>
              </a:rPr>
              <a:t>during </a:t>
            </a:r>
            <a:r>
              <a:rPr lang="en-US" sz="1800" dirty="0" smtClean="0">
                <a:solidFill>
                  <a:schemeClr val="tx1"/>
                </a:solidFill>
                <a:latin typeface="Arial" panose="020B0604020202020204" pitchFamily="34" charset="0"/>
                <a:cs typeface="Arial" panose="020B0604020202020204" pitchFamily="34" charset="0"/>
              </a:rPr>
              <a:t>the demonstration</a:t>
            </a:r>
            <a:r>
              <a:rPr lang="en-US" sz="1800" dirty="0">
                <a:solidFill>
                  <a:schemeClr val="tx1"/>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46" t="1701" r="15153" b="940"/>
          <a:stretch/>
        </p:blipFill>
        <p:spPr>
          <a:xfrm>
            <a:off x="-17417" y="548639"/>
            <a:ext cx="8168640" cy="6318069"/>
          </a:xfrm>
          <a:prstGeom prst="rect">
            <a:avLst/>
          </a:prstGeom>
        </p:spPr>
      </p:pic>
    </p:spTree>
    <p:extLst>
      <p:ext uri="{BB962C8B-B14F-4D97-AF65-F5344CB8AC3E}">
        <p14:creationId xmlns:p14="http://schemas.microsoft.com/office/powerpoint/2010/main" val="349340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0326" y="684591"/>
            <a:ext cx="8451020" cy="5618284"/>
          </a:xfrm>
          <a:prstGeom prst="rect">
            <a:avLst/>
          </a:prstGeom>
          <a:solidFill>
            <a:srgbClr val="6F5091">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Content Placeholder 2"/>
          <p:cNvSpPr>
            <a:spLocks noGrp="1"/>
          </p:cNvSpPr>
          <p:nvPr>
            <p:ph idx="4294967295"/>
          </p:nvPr>
        </p:nvSpPr>
        <p:spPr>
          <a:xfrm>
            <a:off x="3431097" y="762000"/>
            <a:ext cx="8358581" cy="6092825"/>
          </a:xfrm>
          <a:prstGeom prst="rect">
            <a:avLst/>
          </a:prstGeom>
        </p:spPr>
        <p:txBody>
          <a:bodyPr>
            <a:noAutofit/>
          </a:bodyPr>
          <a:lstStyle/>
          <a:p>
            <a:pPr marL="182880" indent="-182880">
              <a:lnSpc>
                <a:spcPts val="2100"/>
              </a:lnSpc>
              <a:spcBef>
                <a:spcPts val="0"/>
              </a:spcBef>
              <a:spcAft>
                <a:spcPts val="14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Native Americans, </a:t>
            </a:r>
            <a:r>
              <a:rPr lang="en-US" sz="1800" dirty="0">
                <a:solidFill>
                  <a:schemeClr val="tx1"/>
                </a:solidFill>
                <a:latin typeface="Arial" panose="020B0604020202020204" pitchFamily="34" charset="0"/>
                <a:cs typeface="Arial" panose="020B0604020202020204" pitchFamily="34" charset="0"/>
              </a:rPr>
              <a:t>but they may </a:t>
            </a:r>
            <a:r>
              <a:rPr lang="en-US" sz="1800" dirty="0" smtClean="0">
                <a:solidFill>
                  <a:schemeClr val="tx1"/>
                </a:solidFill>
                <a:latin typeface="Arial" panose="020B0604020202020204" pitchFamily="34" charset="0"/>
                <a:cs typeface="Arial" panose="020B0604020202020204" pitchFamily="34" charset="0"/>
              </a:rPr>
              <a:t>opt-in to the demonstration </a:t>
            </a:r>
            <a:r>
              <a:rPr lang="en-US" sz="1800" dirty="0">
                <a:solidFill>
                  <a:schemeClr val="tx1"/>
                </a:solidFill>
                <a:latin typeface="Arial" panose="020B0604020202020204" pitchFamily="34" charset="0"/>
                <a:cs typeface="Arial" panose="020B0604020202020204" pitchFamily="34" charset="0"/>
              </a:rPr>
              <a:t>at any time;</a:t>
            </a:r>
          </a:p>
          <a:p>
            <a:pPr marL="182880" indent="-182880">
              <a:lnSpc>
                <a:spcPts val="2100"/>
              </a:lnSpc>
              <a:spcBef>
                <a:spcPts val="0"/>
              </a:spcBef>
              <a:spcAft>
                <a:spcPts val="14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Those </a:t>
            </a:r>
            <a:r>
              <a:rPr lang="en-US" sz="1800" dirty="0">
                <a:solidFill>
                  <a:schemeClr val="tx1"/>
                </a:solidFill>
                <a:latin typeface="Arial" panose="020B0604020202020204" pitchFamily="34" charset="0"/>
                <a:cs typeface="Arial" panose="020B0604020202020204" pitchFamily="34" charset="0"/>
              </a:rPr>
              <a:t>eligible for the Medicaid buy-in for the working disabled and </a:t>
            </a:r>
            <a:r>
              <a:rPr lang="en-US" sz="1800" dirty="0" smtClean="0">
                <a:solidFill>
                  <a:schemeClr val="tx1"/>
                </a:solidFill>
                <a:latin typeface="Arial" panose="020B0604020202020204" pitchFamily="34" charset="0"/>
                <a:cs typeface="Arial" panose="020B0604020202020204" pitchFamily="34" charset="0"/>
              </a:rPr>
              <a:t>are  nursing-home </a:t>
            </a:r>
            <a:r>
              <a:rPr lang="en-US" sz="1800" dirty="0">
                <a:solidFill>
                  <a:schemeClr val="tx1"/>
                </a:solidFill>
                <a:latin typeface="Arial" panose="020B0604020202020204" pitchFamily="34" charset="0"/>
                <a:cs typeface="Arial" panose="020B0604020202020204" pitchFamily="34" charset="0"/>
              </a:rPr>
              <a:t>certifiable;</a:t>
            </a:r>
          </a:p>
          <a:p>
            <a:pPr marL="182880" indent="-182880">
              <a:lnSpc>
                <a:spcPts val="2100"/>
              </a:lnSpc>
              <a:spcBef>
                <a:spcPts val="0"/>
              </a:spcBef>
              <a:spcAft>
                <a:spcPts val="1400"/>
              </a:spcAft>
              <a:buClrTx/>
              <a:buFont typeface="Arial" panose="020B0604020202020204" pitchFamily="34" charset="0"/>
              <a:buChar char="•"/>
            </a:pPr>
            <a:r>
              <a:rPr lang="en-US" sz="1800" dirty="0" err="1" smtClean="0">
                <a:solidFill>
                  <a:schemeClr val="tx1"/>
                </a:solidFill>
                <a:latin typeface="Arial" panose="020B0604020202020204" pitchFamily="34" charset="0"/>
                <a:cs typeface="Arial" panose="020B0604020202020204" pitchFamily="34" charset="0"/>
              </a:rPr>
              <a:t>Aliessa</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court ordered individuals;</a:t>
            </a:r>
          </a:p>
          <a:p>
            <a:pPr marL="182880" indent="-182880">
              <a:lnSpc>
                <a:spcPts val="2100"/>
              </a:lnSpc>
              <a:spcBef>
                <a:spcPts val="0"/>
              </a:spcBef>
              <a:spcAft>
                <a:spcPts val="14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Those </a:t>
            </a:r>
            <a:r>
              <a:rPr lang="en-US" sz="1800" dirty="0">
                <a:solidFill>
                  <a:schemeClr val="tx1"/>
                </a:solidFill>
                <a:latin typeface="Arial" panose="020B0604020202020204" pitchFamily="34" charset="0"/>
                <a:cs typeface="Arial" panose="020B0604020202020204" pitchFamily="34" charset="0"/>
              </a:rPr>
              <a:t>assigned to a CMS Accountable Care Organization (ACO) at the time they would otherwise be included in passive enrollment;</a:t>
            </a:r>
          </a:p>
          <a:p>
            <a:pPr marL="182880" indent="-182880">
              <a:lnSpc>
                <a:spcPts val="2100"/>
              </a:lnSpc>
              <a:spcBef>
                <a:spcPts val="0"/>
              </a:spcBef>
              <a:spcAft>
                <a:spcPts val="14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Those </a:t>
            </a:r>
            <a:r>
              <a:rPr lang="en-US" sz="1800" dirty="0">
                <a:solidFill>
                  <a:schemeClr val="tx1"/>
                </a:solidFill>
                <a:latin typeface="Arial" panose="020B0604020202020204" pitchFamily="34" charset="0"/>
                <a:cs typeface="Arial" panose="020B0604020202020204" pitchFamily="34" charset="0"/>
              </a:rPr>
              <a:t>participating in the CMS Independence at Home (IAH) demonstration; and</a:t>
            </a:r>
          </a:p>
          <a:p>
            <a:pPr marL="182880" indent="-182880">
              <a:lnSpc>
                <a:spcPts val="2100"/>
              </a:lnSpc>
              <a:spcBef>
                <a:spcPts val="0"/>
              </a:spcBef>
              <a:spcAft>
                <a:spcPts val="14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 Those </a:t>
            </a:r>
            <a:r>
              <a:rPr lang="en-US" sz="1800" dirty="0">
                <a:solidFill>
                  <a:schemeClr val="tx1"/>
                </a:solidFill>
                <a:latin typeface="Arial" panose="020B0604020202020204" pitchFamily="34" charset="0"/>
                <a:cs typeface="Arial" panose="020B0604020202020204" pitchFamily="34" charset="0"/>
              </a:rPr>
              <a:t>enrolled in: </a:t>
            </a:r>
          </a:p>
          <a:p>
            <a:pPr lvl="1">
              <a:lnSpc>
                <a:spcPts val="2100"/>
              </a:lnSpc>
              <a:spcBef>
                <a:spcPts val="0"/>
              </a:spcBef>
              <a:spcAft>
                <a:spcPts val="1400"/>
              </a:spcAft>
              <a:buClrTx/>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Program of All Inclusive Care for the Elderly (PACE); </a:t>
            </a:r>
          </a:p>
          <a:p>
            <a:pPr lvl="1">
              <a:lnSpc>
                <a:spcPts val="2100"/>
              </a:lnSpc>
              <a:spcBef>
                <a:spcPts val="0"/>
              </a:spcBef>
              <a:spcAft>
                <a:spcPts val="1400"/>
              </a:spcAft>
              <a:buClrTx/>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A </a:t>
            </a:r>
            <a:r>
              <a:rPr lang="en-US" sz="2000" dirty="0">
                <a:solidFill>
                  <a:schemeClr val="tx1"/>
                </a:solidFill>
                <a:latin typeface="Arial" panose="020B0604020202020204" pitchFamily="34" charset="0"/>
                <a:cs typeface="Arial" panose="020B0604020202020204" pitchFamily="34" charset="0"/>
              </a:rPr>
              <a:t>Medicare Advantage Special Needs Plan </a:t>
            </a:r>
            <a:r>
              <a:rPr lang="en-US" sz="2000" dirty="0" smtClean="0">
                <a:solidFill>
                  <a:schemeClr val="tx1"/>
                </a:solidFill>
                <a:latin typeface="Arial" panose="020B0604020202020204" pitchFamily="34" charset="0"/>
                <a:cs typeface="Arial" panose="020B0604020202020204" pitchFamily="34" charset="0"/>
              </a:rPr>
              <a:t>for institutionalized individuals; </a:t>
            </a:r>
          </a:p>
          <a:p>
            <a:pPr lvl="1">
              <a:lnSpc>
                <a:spcPts val="2100"/>
              </a:lnSpc>
              <a:spcBef>
                <a:spcPts val="0"/>
              </a:spcBef>
              <a:spcAft>
                <a:spcPts val="1400"/>
              </a:spcAft>
              <a:buClrTx/>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Health </a:t>
            </a:r>
            <a:r>
              <a:rPr lang="en-US" sz="2000" dirty="0">
                <a:solidFill>
                  <a:schemeClr val="tx1"/>
                </a:solidFill>
                <a:latin typeface="Arial" panose="020B0604020202020204" pitchFamily="34" charset="0"/>
                <a:cs typeface="Arial" panose="020B0604020202020204" pitchFamily="34" charset="0"/>
              </a:rPr>
              <a:t>Homes</a:t>
            </a:r>
            <a:r>
              <a:rPr lang="en-US" sz="2000" dirty="0" smtClean="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and</a:t>
            </a:r>
          </a:p>
          <a:p>
            <a:pPr lvl="1">
              <a:lnSpc>
                <a:spcPts val="2100"/>
              </a:lnSpc>
              <a:spcBef>
                <a:spcPts val="0"/>
              </a:spcBef>
              <a:spcAft>
                <a:spcPts val="1400"/>
              </a:spcAft>
              <a:buClrTx/>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Employer </a:t>
            </a:r>
            <a:r>
              <a:rPr lang="en-US" sz="2000" dirty="0">
                <a:solidFill>
                  <a:schemeClr val="tx1"/>
                </a:solidFill>
                <a:latin typeface="Arial" panose="020B0604020202020204" pitchFamily="34" charset="0"/>
                <a:cs typeface="Arial" panose="020B0604020202020204" pitchFamily="34" charset="0"/>
              </a:rPr>
              <a:t>or </a:t>
            </a:r>
            <a:r>
              <a:rPr lang="en-US" sz="2000" dirty="0" smtClean="0">
                <a:solidFill>
                  <a:schemeClr val="tx1"/>
                </a:solidFill>
                <a:latin typeface="Arial" panose="020B0604020202020204" pitchFamily="34" charset="0"/>
                <a:cs typeface="Arial" panose="020B0604020202020204" pitchFamily="34" charset="0"/>
              </a:rPr>
              <a:t>union-sponsored coverage </a:t>
            </a:r>
            <a:r>
              <a:rPr lang="en-US" sz="2000" dirty="0">
                <a:solidFill>
                  <a:schemeClr val="tx1"/>
                </a:solidFill>
                <a:latin typeface="Arial" panose="020B0604020202020204" pitchFamily="34" charset="0"/>
                <a:cs typeface="Arial" panose="020B0604020202020204" pitchFamily="34" charset="0"/>
              </a:rPr>
              <a:t>for employees or </a:t>
            </a:r>
            <a:r>
              <a:rPr lang="en-US" sz="2000" dirty="0" smtClean="0">
                <a:solidFill>
                  <a:schemeClr val="tx1"/>
                </a:solidFill>
                <a:latin typeface="Arial" panose="020B0604020202020204" pitchFamily="34" charset="0"/>
                <a:cs typeface="Arial" panose="020B0604020202020204" pitchFamily="34" charset="0"/>
              </a:rPr>
              <a:t>retirees.</a:t>
            </a:r>
            <a:endParaRPr lang="en-US" sz="2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idx="4294967295"/>
          </p:nvPr>
        </p:nvSpPr>
        <p:spPr>
          <a:xfrm>
            <a:off x="390525" y="504825"/>
            <a:ext cx="3333750" cy="2520950"/>
          </a:xfrm>
          <a:prstGeom prst="rect">
            <a:avLst/>
          </a:prstGeom>
        </p:spPr>
        <p:txBody>
          <a:bodyPr/>
          <a:lstStyle/>
          <a:p>
            <a:r>
              <a:rPr lang="en-US" sz="3200" dirty="0">
                <a:solidFill>
                  <a:schemeClr val="tx1"/>
                </a:solidFill>
                <a:latin typeface="Arial Black" panose="020B0A04020102020204" pitchFamily="34" charset="0"/>
              </a:rPr>
              <a:t>Exclusions from </a:t>
            </a:r>
            <a:br>
              <a:rPr lang="en-US" sz="3200" dirty="0">
                <a:solidFill>
                  <a:schemeClr val="tx1"/>
                </a:solidFill>
                <a:latin typeface="Arial Black" panose="020B0A04020102020204" pitchFamily="34" charset="0"/>
              </a:rPr>
            </a:br>
            <a:r>
              <a:rPr lang="en-US" sz="3200" dirty="0">
                <a:solidFill>
                  <a:schemeClr val="tx1"/>
                </a:solidFill>
                <a:latin typeface="Arial Black" panose="020B0A04020102020204" pitchFamily="34" charset="0"/>
              </a:rPr>
              <a:t>passive enrollment</a:t>
            </a:r>
          </a:p>
        </p:txBody>
      </p:sp>
      <p:sp>
        <p:nvSpPr>
          <p:cNvPr id="7" name="Rectangle 6"/>
          <p:cNvSpPr/>
          <p:nvPr/>
        </p:nvSpPr>
        <p:spPr>
          <a:xfrm>
            <a:off x="390525" y="2713197"/>
            <a:ext cx="2990238" cy="1054135"/>
          </a:xfrm>
          <a:prstGeom prst="rect">
            <a:avLst/>
          </a:prstGeom>
        </p:spPr>
        <p:txBody>
          <a:bodyPr wrap="square">
            <a:spAutoFit/>
          </a:bodyPr>
          <a:lstStyle/>
          <a:p>
            <a:pPr>
              <a:lnSpc>
                <a:spcPts val="2500"/>
              </a:lnSpc>
            </a:pPr>
            <a:r>
              <a:rPr lang="en-US" sz="2400" dirty="0">
                <a:latin typeface="Arial" panose="020B0604020202020204" pitchFamily="34" charset="0"/>
                <a:cs typeface="Arial" panose="020B0604020202020204" pitchFamily="34" charset="0"/>
              </a:rPr>
              <a:t>Eligible for FIDA, </a:t>
            </a:r>
            <a:endParaRPr lang="en-US" sz="2400" dirty="0" smtClean="0">
              <a:latin typeface="Arial" panose="020B0604020202020204" pitchFamily="34" charset="0"/>
              <a:cs typeface="Arial" panose="020B0604020202020204" pitchFamily="34" charset="0"/>
            </a:endParaRPr>
          </a:p>
          <a:p>
            <a:pPr>
              <a:lnSpc>
                <a:spcPts val="2500"/>
              </a:lnSpc>
              <a:spcAft>
                <a:spcPts val="1200"/>
              </a:spcAft>
            </a:pP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excluded from passive enrollment:</a:t>
            </a:r>
          </a:p>
        </p:txBody>
      </p:sp>
    </p:spTree>
    <p:extLst>
      <p:ext uri="{BB962C8B-B14F-4D97-AF65-F5344CB8AC3E}">
        <p14:creationId xmlns:p14="http://schemas.microsoft.com/office/powerpoint/2010/main" val="2503030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841" t="7030" r="3931" b="1593"/>
          <a:stretch/>
        </p:blipFill>
        <p:spPr>
          <a:xfrm>
            <a:off x="0" y="552449"/>
            <a:ext cx="5724525" cy="6286501"/>
          </a:xfrm>
          <a:prstGeom prst="rect">
            <a:avLst/>
          </a:prstGeom>
        </p:spPr>
      </p:pic>
      <p:sp>
        <p:nvSpPr>
          <p:cNvPr id="7" name="Content Placeholder 2"/>
          <p:cNvSpPr>
            <a:spLocks noGrp="1"/>
          </p:cNvSpPr>
          <p:nvPr>
            <p:ph idx="4294967295"/>
          </p:nvPr>
        </p:nvSpPr>
        <p:spPr>
          <a:xfrm>
            <a:off x="6150767" y="2180981"/>
            <a:ext cx="5033048" cy="3982427"/>
          </a:xfrm>
          <a:prstGeom prst="rect">
            <a:avLst/>
          </a:prstGeom>
        </p:spPr>
        <p:txBody>
          <a:bodyPr>
            <a:noAutofit/>
          </a:bodyPr>
          <a:lstStyle/>
          <a:p>
            <a:pPr marL="274320" indent="-274320">
              <a:lnSpc>
                <a:spcPts val="1800"/>
              </a:lnSpc>
              <a:spcBef>
                <a:spcPts val="0"/>
              </a:spcBef>
              <a:spcAft>
                <a:spcPts val="1200"/>
              </a:spcAft>
              <a:buClr>
                <a:schemeClr val="tx1"/>
              </a:buClr>
              <a:buFont typeface="Arial" panose="020B0604020202020204" pitchFamily="34" charset="0"/>
              <a:buChar char="•"/>
            </a:pPr>
            <a:r>
              <a:rPr lang="en-US" sz="1800" b="1" dirty="0" smtClean="0">
                <a:solidFill>
                  <a:schemeClr val="tx1"/>
                </a:solidFill>
                <a:latin typeface="Arial" panose="020B0604020202020204" pitchFamily="34" charset="0"/>
                <a:cs typeface="Arial" panose="020B0604020202020204" pitchFamily="34" charset="0"/>
              </a:rPr>
              <a:t>January </a:t>
            </a:r>
            <a:r>
              <a:rPr lang="en-US" sz="1800" b="1" dirty="0">
                <a:solidFill>
                  <a:schemeClr val="tx1"/>
                </a:solidFill>
                <a:latin typeface="Arial" panose="020B0604020202020204" pitchFamily="34" charset="0"/>
                <a:cs typeface="Arial" panose="020B0604020202020204" pitchFamily="34" charset="0"/>
              </a:rPr>
              <a:t>1, 2015</a:t>
            </a:r>
            <a:r>
              <a:rPr lang="en-US" sz="1800" dirty="0">
                <a:solidFill>
                  <a:schemeClr val="tx1"/>
                </a:solidFill>
                <a:latin typeface="Arial" panose="020B0604020202020204" pitchFamily="34" charset="0"/>
                <a:cs typeface="Arial" panose="020B0604020202020204" pitchFamily="34" charset="0"/>
              </a:rPr>
              <a:t>, effective date for individuals </a:t>
            </a:r>
            <a:r>
              <a:rPr lang="en-US" sz="1800" dirty="0" smtClean="0">
                <a:solidFill>
                  <a:schemeClr val="tx1"/>
                </a:solidFill>
                <a:latin typeface="Arial" panose="020B0604020202020204" pitchFamily="34" charset="0"/>
                <a:cs typeface="Arial" panose="020B0604020202020204" pitchFamily="34" charset="0"/>
              </a:rPr>
              <a:t>to opt-in </a:t>
            </a:r>
            <a:r>
              <a:rPr lang="en-US" sz="1800" dirty="0">
                <a:solidFill>
                  <a:schemeClr val="tx1"/>
                </a:solidFill>
                <a:latin typeface="Arial" panose="020B0604020202020204" pitchFamily="34" charset="0"/>
                <a:cs typeface="Arial" panose="020B0604020202020204" pitchFamily="34" charset="0"/>
              </a:rPr>
              <a:t>to the demonstration.</a:t>
            </a:r>
          </a:p>
          <a:p>
            <a:pPr marL="274320" indent="-274320">
              <a:lnSpc>
                <a:spcPts val="1800"/>
              </a:lnSpc>
              <a:spcBef>
                <a:spcPts val="0"/>
              </a:spcBef>
              <a:spcAft>
                <a:spcPts val="1600"/>
              </a:spcAft>
              <a:buClr>
                <a:schemeClr val="tx1"/>
              </a:buClr>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April 1, 2015</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first effective </a:t>
            </a:r>
            <a:r>
              <a:rPr lang="en-US" sz="1800" dirty="0">
                <a:solidFill>
                  <a:schemeClr val="tx1"/>
                </a:solidFill>
                <a:latin typeface="Arial" panose="020B0604020202020204" pitchFamily="34" charset="0"/>
                <a:cs typeface="Arial" panose="020B0604020202020204" pitchFamily="34" charset="0"/>
              </a:rPr>
              <a:t>date for </a:t>
            </a:r>
            <a:r>
              <a:rPr lang="en-US" sz="1800" dirty="0" smtClean="0">
                <a:solidFill>
                  <a:schemeClr val="tx1"/>
                </a:solidFill>
                <a:latin typeface="Arial" panose="020B0604020202020204" pitchFamily="34" charset="0"/>
                <a:cs typeface="Arial" panose="020B0604020202020204" pitchFamily="34" charset="0"/>
              </a:rPr>
              <a:t>certain individuals </a:t>
            </a:r>
            <a:r>
              <a:rPr lang="en-US" sz="1800" dirty="0">
                <a:solidFill>
                  <a:schemeClr val="tx1"/>
                </a:solidFill>
                <a:latin typeface="Arial" panose="020B0604020202020204" pitchFamily="34" charset="0"/>
                <a:cs typeface="Arial" panose="020B0604020202020204" pitchFamily="34" charset="0"/>
              </a:rPr>
              <a:t>who </a:t>
            </a:r>
            <a:r>
              <a:rPr lang="en-US" sz="1800" dirty="0" smtClean="0">
                <a:solidFill>
                  <a:schemeClr val="tx1"/>
                </a:solidFill>
                <a:latin typeface="Arial" panose="020B0604020202020204" pitchFamily="34" charset="0"/>
                <a:cs typeface="Arial" panose="020B0604020202020204" pitchFamily="34" charset="0"/>
              </a:rPr>
              <a:t>will be passively enrolled. Passive enrollment will be phased-in over time. </a:t>
            </a:r>
          </a:p>
          <a:p>
            <a:pPr marL="0" indent="0">
              <a:lnSpc>
                <a:spcPts val="1800"/>
              </a:lnSpc>
              <a:spcBef>
                <a:spcPts val="0"/>
              </a:spcBef>
              <a:spcAft>
                <a:spcPts val="1200"/>
              </a:spcAft>
              <a:buClr>
                <a:schemeClr val="tx1"/>
              </a:buClr>
              <a:buNone/>
            </a:pPr>
            <a:r>
              <a:rPr lang="en-US" sz="1800" b="1" dirty="0" smtClean="0">
                <a:solidFill>
                  <a:schemeClr val="tx1"/>
                </a:solidFill>
                <a:latin typeface="Arial" panose="020B0604020202020204" pitchFamily="34" charset="0"/>
                <a:cs typeface="Arial" panose="020B0604020202020204" pitchFamily="34" charset="0"/>
              </a:rPr>
              <a:t>Nursing </a:t>
            </a:r>
            <a:r>
              <a:rPr lang="en-US" sz="1800" b="1" dirty="0">
                <a:solidFill>
                  <a:schemeClr val="tx1"/>
                </a:solidFill>
                <a:latin typeface="Arial" panose="020B0604020202020204" pitchFamily="34" charset="0"/>
                <a:cs typeface="Arial" panose="020B0604020202020204" pitchFamily="34" charset="0"/>
              </a:rPr>
              <a:t>Home </a:t>
            </a:r>
            <a:r>
              <a:rPr lang="en-US" sz="1800" b="1" dirty="0" smtClean="0">
                <a:solidFill>
                  <a:schemeClr val="tx1"/>
                </a:solidFill>
                <a:latin typeface="Arial" panose="020B0604020202020204" pitchFamily="34" charset="0"/>
                <a:cs typeface="Arial" panose="020B0604020202020204" pitchFamily="34" charset="0"/>
              </a:rPr>
              <a:t>Transition</a:t>
            </a:r>
            <a:endParaRPr lang="en-US" sz="1800" b="1" dirty="0">
              <a:solidFill>
                <a:schemeClr val="tx1"/>
              </a:solidFill>
              <a:latin typeface="Arial" panose="020B0604020202020204" pitchFamily="34" charset="0"/>
              <a:cs typeface="Arial" panose="020B0604020202020204" pitchFamily="34" charset="0"/>
            </a:endParaRPr>
          </a:p>
          <a:p>
            <a:pPr marL="285750" lvl="4" indent="-285750">
              <a:lnSpc>
                <a:spcPts val="1800"/>
              </a:lnSpc>
              <a:spcBef>
                <a:spcPts val="0"/>
              </a:spcBef>
              <a:spcAft>
                <a:spcPts val="1200"/>
              </a:spcAft>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Individuals </a:t>
            </a:r>
            <a:r>
              <a:rPr lang="en-US" sz="1800" dirty="0">
                <a:solidFill>
                  <a:schemeClr val="tx1"/>
                </a:solidFill>
                <a:latin typeface="Arial" panose="020B0604020202020204" pitchFamily="34" charset="0"/>
                <a:cs typeface="Arial" panose="020B0604020202020204" pitchFamily="34" charset="0"/>
              </a:rPr>
              <a:t>residing in nursing homes prior to </a:t>
            </a:r>
            <a:r>
              <a:rPr lang="en-US" sz="1800" b="1" dirty="0">
                <a:solidFill>
                  <a:schemeClr val="tx1"/>
                </a:solidFill>
                <a:latin typeface="Arial" panose="020B0604020202020204" pitchFamily="34" charset="0"/>
                <a:cs typeface="Arial" panose="020B0604020202020204" pitchFamily="34" charset="0"/>
              </a:rPr>
              <a:t>February 1, 2015, </a:t>
            </a:r>
            <a:r>
              <a:rPr lang="en-US" sz="1800" dirty="0">
                <a:solidFill>
                  <a:schemeClr val="tx1"/>
                </a:solidFill>
                <a:latin typeface="Arial" panose="020B0604020202020204" pitchFamily="34" charset="0"/>
                <a:cs typeface="Arial" panose="020B0604020202020204" pitchFamily="34" charset="0"/>
              </a:rPr>
              <a:t>will not be passively enrolled into FIDA.</a:t>
            </a:r>
          </a:p>
          <a:p>
            <a:pPr marL="285750" lvl="4" indent="-285750">
              <a:lnSpc>
                <a:spcPts val="1800"/>
              </a:lnSpc>
              <a:spcAft>
                <a:spcPts val="1200"/>
              </a:spcAft>
              <a:buClrTx/>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Individuals new to custodial status in nursing homes as of </a:t>
            </a:r>
            <a:r>
              <a:rPr lang="en-US" sz="1800" b="1" dirty="0">
                <a:solidFill>
                  <a:schemeClr val="tx1"/>
                </a:solidFill>
                <a:latin typeface="Arial" panose="020B0604020202020204" pitchFamily="34" charset="0"/>
                <a:cs typeface="Arial" panose="020B0604020202020204" pitchFamily="34" charset="0"/>
              </a:rPr>
              <a:t>January 1, 2015</a:t>
            </a:r>
            <a:r>
              <a:rPr lang="en-US" sz="1800" dirty="0">
                <a:solidFill>
                  <a:schemeClr val="tx1"/>
                </a:solidFill>
                <a:latin typeface="Arial" panose="020B0604020202020204" pitchFamily="34" charset="0"/>
                <a:cs typeface="Arial" panose="020B0604020202020204" pitchFamily="34" charset="0"/>
              </a:rPr>
              <a:t>, will be passively enrolled into FIDA on or after </a:t>
            </a:r>
            <a:r>
              <a:rPr lang="en-US" sz="1800" b="1" dirty="0">
                <a:solidFill>
                  <a:schemeClr val="tx1"/>
                </a:solidFill>
                <a:latin typeface="Arial" panose="020B0604020202020204" pitchFamily="34" charset="0"/>
                <a:cs typeface="Arial" panose="020B0604020202020204" pitchFamily="34" charset="0"/>
              </a:rPr>
              <a:t>August 1, 2015</a:t>
            </a:r>
            <a:r>
              <a:rPr lang="en-US" sz="1800" b="1" dirty="0" smtClean="0">
                <a:solidFill>
                  <a:schemeClr val="tx1"/>
                </a:solidFill>
                <a:latin typeface="Arial" panose="020B0604020202020204" pitchFamily="34" charset="0"/>
                <a:cs typeface="Arial" panose="020B0604020202020204" pitchFamily="34" charset="0"/>
              </a:rPr>
              <a:t>.</a:t>
            </a:r>
            <a:endParaRPr lang="en-US" sz="1800" b="1" dirty="0">
              <a:solidFill>
                <a:schemeClr val="tx1"/>
              </a:solidFill>
              <a:latin typeface="Arial" panose="020B0604020202020204" pitchFamily="34" charset="0"/>
              <a:cs typeface="Arial" panose="020B0604020202020204" pitchFamily="34" charset="0"/>
            </a:endParaRPr>
          </a:p>
        </p:txBody>
      </p:sp>
      <p:sp>
        <p:nvSpPr>
          <p:cNvPr id="8" name="Title 1"/>
          <p:cNvSpPr>
            <a:spLocks noGrp="1"/>
          </p:cNvSpPr>
          <p:nvPr>
            <p:ph type="title" idx="4294967295"/>
          </p:nvPr>
        </p:nvSpPr>
        <p:spPr>
          <a:xfrm>
            <a:off x="6150767" y="1370742"/>
            <a:ext cx="5660232" cy="1143000"/>
          </a:xfrm>
          <a:prstGeom prst="rect">
            <a:avLst/>
          </a:prstGeom>
        </p:spPr>
        <p:txBody>
          <a:bodyPr/>
          <a:lstStyle/>
          <a:p>
            <a:r>
              <a:rPr lang="en-US" sz="3200" dirty="0" smtClean="0">
                <a:solidFill>
                  <a:schemeClr val="tx1"/>
                </a:solidFill>
                <a:latin typeface="Arial Black" panose="020B0A04020102020204" pitchFamily="34" charset="0"/>
              </a:rPr>
              <a:t>Enrollment timeline</a:t>
            </a:r>
            <a:endParaRPr lang="en-US" sz="32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367806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786374">
            <a:off x="668652" y="1186193"/>
            <a:ext cx="4706988" cy="4992680"/>
            <a:chOff x="210462" y="588580"/>
            <a:chExt cx="4796561" cy="5661721"/>
          </a:xfrm>
        </p:grpSpPr>
        <p:pic>
          <p:nvPicPr>
            <p:cNvPr id="7" name="Picture 6"/>
            <p:cNvPicPr>
              <a:picLocks noChangeAspect="1"/>
            </p:cNvPicPr>
            <p:nvPr/>
          </p:nvPicPr>
          <p:blipFill>
            <a:blip r:embed="rId2"/>
            <a:stretch>
              <a:fillRect/>
            </a:stretch>
          </p:blipFill>
          <p:spPr>
            <a:xfrm rot="20810613">
              <a:off x="465504" y="705560"/>
              <a:ext cx="3697780" cy="4647622"/>
            </a:xfrm>
            <a:prstGeom prst="rect">
              <a:avLst/>
            </a:prstGeom>
            <a:ln>
              <a:solidFill>
                <a:schemeClr val="bg1">
                  <a:lumMod val="50000"/>
                </a:schemeClr>
              </a:solidFill>
            </a:ln>
            <a:effectLst>
              <a:outerShdw blurRad="50800" dist="38100" dir="8100000" algn="tr" rotWithShape="0">
                <a:prstClr val="black">
                  <a:alpha val="40000"/>
                </a:prstClr>
              </a:outerShdw>
            </a:effectLst>
          </p:spPr>
        </p:pic>
        <p:pic>
          <p:nvPicPr>
            <p:cNvPr id="8" name="Picture 7"/>
            <p:cNvPicPr>
              <a:picLocks noChangeAspect="1"/>
            </p:cNvPicPr>
            <p:nvPr/>
          </p:nvPicPr>
          <p:blipFill>
            <a:blip r:embed="rId3"/>
            <a:stretch>
              <a:fillRect/>
            </a:stretch>
          </p:blipFill>
          <p:spPr>
            <a:xfrm rot="605097">
              <a:off x="210462" y="588580"/>
              <a:ext cx="4554107" cy="5328366"/>
            </a:xfrm>
            <a:prstGeom prst="rect">
              <a:avLst/>
            </a:prstGeom>
          </p:spPr>
        </p:pic>
        <p:pic>
          <p:nvPicPr>
            <p:cNvPr id="9" name="Picture 8"/>
            <p:cNvPicPr>
              <a:picLocks noChangeAspect="1"/>
            </p:cNvPicPr>
            <p:nvPr/>
          </p:nvPicPr>
          <p:blipFill>
            <a:blip r:embed="rId4"/>
            <a:stretch>
              <a:fillRect/>
            </a:stretch>
          </p:blipFill>
          <p:spPr>
            <a:xfrm rot="1771773">
              <a:off x="452916" y="921935"/>
              <a:ext cx="4554107" cy="5328366"/>
            </a:xfrm>
            <a:prstGeom prst="rect">
              <a:avLst/>
            </a:prstGeom>
          </p:spPr>
        </p:pic>
      </p:grpSp>
      <p:sp>
        <p:nvSpPr>
          <p:cNvPr id="10" name="Title 1"/>
          <p:cNvSpPr>
            <a:spLocks noGrp="1"/>
          </p:cNvSpPr>
          <p:nvPr>
            <p:ph type="title" idx="4294967295"/>
          </p:nvPr>
        </p:nvSpPr>
        <p:spPr>
          <a:xfrm>
            <a:off x="6781335" y="762000"/>
            <a:ext cx="3614751" cy="1277938"/>
          </a:xfrm>
          <a:prstGeom prst="rect">
            <a:avLst/>
          </a:prstGeom>
        </p:spPr>
        <p:txBody>
          <a:bodyPr/>
          <a:lstStyle/>
          <a:p>
            <a:r>
              <a:rPr lang="en-US" sz="3600" dirty="0">
                <a:solidFill>
                  <a:schemeClr val="tx1"/>
                </a:solidFill>
                <a:latin typeface="Arial Black" panose="020B0A04020102020204" pitchFamily="34" charset="0"/>
              </a:rPr>
              <a:t>Enrollment notices</a:t>
            </a:r>
          </a:p>
        </p:txBody>
      </p:sp>
      <p:sp>
        <p:nvSpPr>
          <p:cNvPr id="11" name="Content Placeholder 2"/>
          <p:cNvSpPr>
            <a:spLocks noGrp="1"/>
          </p:cNvSpPr>
          <p:nvPr>
            <p:ph idx="4294967295"/>
          </p:nvPr>
        </p:nvSpPr>
        <p:spPr>
          <a:xfrm>
            <a:off x="6781800" y="1893889"/>
            <a:ext cx="4489937" cy="3668712"/>
          </a:xfrm>
          <a:prstGeom prst="rect">
            <a:avLst/>
          </a:prstGeom>
        </p:spPr>
        <p:txBody>
          <a:bodyPr>
            <a:noAutofit/>
          </a:bodyPr>
          <a:lstStyle/>
          <a:p>
            <a:pPr>
              <a:lnSpc>
                <a:spcPts val="2300"/>
              </a:lnSpc>
              <a:spcBef>
                <a:spcPts val="0"/>
              </a:spcBef>
              <a:spcAft>
                <a:spcPts val="1800"/>
              </a:spcAft>
            </a:pPr>
            <a:r>
              <a:rPr lang="en-US" sz="2000" dirty="0">
                <a:solidFill>
                  <a:schemeClr val="tx1"/>
                </a:solidFill>
                <a:latin typeface="Arial" panose="020B0604020202020204" pitchFamily="34" charset="0"/>
                <a:cs typeface="Arial" panose="020B0604020202020204" pitchFamily="34" charset="0"/>
              </a:rPr>
              <a:t>All </a:t>
            </a:r>
            <a:r>
              <a:rPr lang="en-US" sz="2000" dirty="0" smtClean="0">
                <a:solidFill>
                  <a:schemeClr val="tx1"/>
                </a:solidFill>
                <a:latin typeface="Arial" panose="020B0604020202020204" pitchFamily="34" charset="0"/>
                <a:cs typeface="Arial" panose="020B0604020202020204" pitchFamily="34" charset="0"/>
              </a:rPr>
              <a:t>FIDA-eligible </a:t>
            </a:r>
            <a:r>
              <a:rPr lang="en-US" sz="2000" dirty="0">
                <a:solidFill>
                  <a:schemeClr val="tx1"/>
                </a:solidFill>
                <a:latin typeface="Arial" panose="020B0604020202020204" pitchFamily="34" charset="0"/>
                <a:cs typeface="Arial" panose="020B0604020202020204" pitchFamily="34" charset="0"/>
              </a:rPr>
              <a:t>duals </a:t>
            </a:r>
            <a:r>
              <a:rPr lang="en-US" sz="2000" dirty="0" smtClean="0">
                <a:solidFill>
                  <a:schemeClr val="tx1"/>
                </a:solidFill>
                <a:latin typeface="Arial" panose="020B0604020202020204" pitchFamily="34" charset="0"/>
                <a:cs typeface="Arial" panose="020B0604020202020204" pitchFamily="34" charset="0"/>
              </a:rPr>
              <a:t>received </a:t>
            </a:r>
            <a:r>
              <a:rPr lang="en-US" sz="2000" dirty="0">
                <a:solidFill>
                  <a:schemeClr val="tx1"/>
                </a:solidFill>
                <a:latin typeface="Arial" panose="020B0604020202020204" pitchFamily="34" charset="0"/>
                <a:cs typeface="Arial" panose="020B0604020202020204" pitchFamily="34" charset="0"/>
              </a:rPr>
              <a:t>the FIDA program announcement letter in </a:t>
            </a:r>
            <a:r>
              <a:rPr lang="en-US" sz="2000" dirty="0">
                <a:solidFill>
                  <a:schemeClr val="tx1"/>
                </a:solidFill>
                <a:latin typeface="Arial Black" panose="020B0A04020102020204" pitchFamily="34" charset="0"/>
              </a:rPr>
              <a:t>December 2014</a:t>
            </a:r>
            <a:r>
              <a:rPr lang="en-US" sz="2000" dirty="0">
                <a:solidFill>
                  <a:schemeClr val="tx1"/>
                </a:solidFill>
              </a:rPr>
              <a:t>. </a:t>
            </a:r>
            <a:endParaRPr lang="en-US" sz="2000" dirty="0" smtClean="0">
              <a:solidFill>
                <a:schemeClr val="tx1"/>
              </a:solidFill>
            </a:endParaRPr>
          </a:p>
          <a:p>
            <a:pPr>
              <a:lnSpc>
                <a:spcPts val="2300"/>
              </a:lnSpc>
              <a:spcBef>
                <a:spcPts val="0"/>
              </a:spcBef>
              <a:spcAft>
                <a:spcPts val="1800"/>
              </a:spcAft>
            </a:pPr>
            <a:r>
              <a:rPr lang="en-US" sz="2000" dirty="0">
                <a:latin typeface="Arial" panose="020B0604020202020204" pitchFamily="34" charset="0"/>
                <a:cs typeface="Arial" panose="020B0604020202020204" pitchFamily="34" charset="0"/>
              </a:rPr>
              <a:t>The program announcement letter is </a:t>
            </a: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first notification a participant receives and marks the start of potential opt-in enrollment. </a:t>
            </a:r>
          </a:p>
          <a:p>
            <a:pPr>
              <a:lnSpc>
                <a:spcPts val="2300"/>
              </a:lnSpc>
              <a:spcBef>
                <a:spcPts val="0"/>
              </a:spcBef>
              <a:spcAft>
                <a:spcPts val="1800"/>
              </a:spcAft>
            </a:pPr>
            <a:r>
              <a:rPr lang="en-US" sz="2000" dirty="0" smtClean="0">
                <a:solidFill>
                  <a:schemeClr val="tx1"/>
                </a:solidFill>
                <a:latin typeface="Arial" panose="020B0604020202020204" pitchFamily="34" charset="0"/>
                <a:cs typeface="Arial" panose="020B0604020202020204" pitchFamily="34" charset="0"/>
              </a:rPr>
              <a:t>NY Medicaid Choice will send participants passive </a:t>
            </a:r>
            <a:r>
              <a:rPr lang="en-US" sz="2000" dirty="0">
                <a:solidFill>
                  <a:schemeClr val="tx1"/>
                </a:solidFill>
                <a:latin typeface="Arial" panose="020B0604020202020204" pitchFamily="34" charset="0"/>
                <a:cs typeface="Arial" panose="020B0604020202020204" pitchFamily="34" charset="0"/>
              </a:rPr>
              <a:t>enrollment reminder notices before their scheduled date for passive enrollment.</a:t>
            </a:r>
          </a:p>
          <a:p>
            <a:pPr marL="0" indent="0">
              <a:lnSpc>
                <a:spcPts val="2160"/>
              </a:lnSpc>
              <a:spcBef>
                <a:spcPts val="0"/>
              </a:spcBef>
              <a:spcAft>
                <a:spcPts val="1200"/>
              </a:spcAft>
              <a:buNone/>
            </a:pPr>
            <a:endParaRPr lang="en-US" sz="1800" dirty="0">
              <a:solidFill>
                <a:schemeClr val="tx1"/>
              </a:solidFill>
            </a:endParaRPr>
          </a:p>
          <a:p>
            <a:pPr marL="0" indent="0">
              <a:lnSpc>
                <a:spcPts val="2160"/>
              </a:lnSpc>
              <a:spcBef>
                <a:spcPts val="0"/>
              </a:spcBef>
              <a:spcAft>
                <a:spcPts val="1200"/>
              </a:spcAft>
              <a:buNone/>
            </a:pPr>
            <a:endParaRPr lang="en-US" sz="1800" dirty="0">
              <a:solidFill>
                <a:schemeClr val="tx1"/>
              </a:solidFill>
            </a:endParaRPr>
          </a:p>
        </p:txBody>
      </p:sp>
    </p:spTree>
    <p:extLst>
      <p:ext uri="{BB962C8B-B14F-4D97-AF65-F5344CB8AC3E}">
        <p14:creationId xmlns:p14="http://schemas.microsoft.com/office/powerpoint/2010/main" val="305353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74665D-EC2F-4390-893B-CE96D9B945C3}" vid="{9BE65046-2B6D-4701-84C2-2E63F26868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 - OHIP powerpoint template</Template>
  <TotalTime>183</TotalTime>
  <Words>2185</Words>
  <Application>Microsoft Office PowerPoint</Application>
  <PresentationFormat>Widescreen</PresentationFormat>
  <Paragraphs>272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Times New Roman</vt:lpstr>
      <vt:lpstr>Wingdings</vt:lpstr>
      <vt:lpstr>Office Theme</vt:lpstr>
      <vt:lpstr>PowerPoint Presentation</vt:lpstr>
      <vt:lpstr>Fully Integrated Duals Advantage Program</vt:lpstr>
      <vt:lpstr>Who’s eligible for FIDA?</vt:lpstr>
      <vt:lpstr>And who’s not eligible? Exclusions to FIDA eligibility</vt:lpstr>
      <vt:lpstr>PowerPoint Presentation</vt:lpstr>
      <vt:lpstr>Enrolling  in FIDA</vt:lpstr>
      <vt:lpstr>Exclusions from  passive enrollment</vt:lpstr>
      <vt:lpstr>Enrollment timeline</vt:lpstr>
      <vt:lpstr>Enrollment notices</vt:lpstr>
      <vt:lpstr>Enrollment process</vt:lpstr>
      <vt:lpstr>PowerPoint Presentation</vt:lpstr>
      <vt:lpstr>PowerPoint Presentation</vt:lpstr>
      <vt:lpstr>PowerPoint Presentation</vt:lpstr>
      <vt:lpstr>PowerPoint Presentation</vt:lpstr>
      <vt:lpstr>Independent Consumer Advocacy Network</vt:lpstr>
      <vt:lpstr>Integrated grievances and appeals process</vt:lpstr>
      <vt:lpstr>PowerPoint Presentation</vt:lpstr>
      <vt:lpstr>PowerPoint Presentation</vt:lpstr>
    </vt:vector>
  </TitlesOfParts>
  <Company>New York State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Genovese</dc:creator>
  <cp:lastModifiedBy>Mark Genovese</cp:lastModifiedBy>
  <cp:revision>33</cp:revision>
  <dcterms:created xsi:type="dcterms:W3CDTF">2015-02-24T21:07:40Z</dcterms:created>
  <dcterms:modified xsi:type="dcterms:W3CDTF">2015-04-09T14:31:22Z</dcterms:modified>
</cp:coreProperties>
</file>