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1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03278"/>
    <a:srgbClr val="6F5091"/>
    <a:srgbClr val="5A336F"/>
    <a:srgbClr val="765884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06" autoAdjust="0"/>
    <p:restoredTop sz="94649" autoAdjust="0"/>
  </p:normalViewPr>
  <p:slideViewPr>
    <p:cSldViewPr snapToGrid="0">
      <p:cViewPr varScale="1">
        <p:scale>
          <a:sx n="91" d="100"/>
          <a:sy n="91" d="100"/>
        </p:scale>
        <p:origin x="744" y="53"/>
      </p:cViewPr>
      <p:guideLst>
        <p:guide orient="horz" pos="720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AD2F1-D89F-49D5-8A1D-690415ABF431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B9E5E-9E61-4A3C-B9BF-892A8B1BC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5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670940"/>
            <a:ext cx="12192000" cy="119860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56706" y="1485373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545570"/>
            <a:ext cx="12192000" cy="125370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5261"/>
            <a:ext cx="4368787" cy="723642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56706" y="2936306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03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549985" y="6085684"/>
            <a:ext cx="2679923" cy="36911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6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6100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B8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5"/>
            <a:ext cx="12192000" cy="15608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333" y="6389931"/>
            <a:ext cx="2627518" cy="43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44555"/>
            <a:ext cx="12192000" cy="389652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B8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"/>
            <a:ext cx="12192000" cy="150725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333" y="6389931"/>
            <a:ext cx="2627518" cy="43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6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47" y="1024249"/>
            <a:ext cx="5821365" cy="911228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C487-D2C4-446D-B2E6-1918B57AC7A7}" type="datetime1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8EE8-2548-4B81-96CA-2A79AF6555F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670940"/>
            <a:ext cx="12192000" cy="119860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545570"/>
            <a:ext cx="12192000" cy="125370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rowser_dreamstime_m_2393927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8" y="1171621"/>
            <a:ext cx="4492752" cy="3877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765" y="6421215"/>
            <a:ext cx="2620973" cy="4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6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34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BE496-23EB-4202-8C3D-6C66545052A0}" type="datetime1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68EE8-2548-4B81-96CA-2A79AF655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icannys.org.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ny.gov/health_care/medicaid/redesign/fida/" TargetMode="External"/><Relationship Id="rId2" Type="http://schemas.openxmlformats.org/officeDocument/2006/relationships/hyperlink" Target="http://www.nymedicaidchoi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@NewYorkMRT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facebook.com/NewYorkMRT" TargetMode="External"/><Relationship Id="rId2" Type="http://schemas.openxmlformats.org/officeDocument/2006/relationships/hyperlink" Target="mailto:FIDA@health.ny.gov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health.ny.gov/health_care/medicaid/redesign/listserv.htm" TargetMode="External"/><Relationship Id="rId5" Type="http://schemas.openxmlformats.org/officeDocument/2006/relationships/hyperlink" Target="http://www.health.ny.gov/health_care/medicaid/redesign/mrt_101.htm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 bwMode="invGray">
          <a:xfrm>
            <a:off x="7439026" y="888012"/>
            <a:ext cx="4381499" cy="4569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personal health care plan that’s centered on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you. 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One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plan that brings together the resources of Medicare and Medicaid. 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plan that gives you all the care you need, in one place.</a:t>
            </a:r>
          </a:p>
          <a:p>
            <a: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Introducing …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York State’s</a:t>
            </a:r>
          </a:p>
          <a:p>
            <a:pPr marL="0" indent="0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3600" b="1" dirty="0" smtClean="0">
                <a:latin typeface="Arial Black" panose="020B0A04020102020204" pitchFamily="34" charset="0"/>
              </a:rPr>
              <a:t>FIDA</a:t>
            </a:r>
            <a:endParaRPr lang="en-US" b="1" dirty="0" smtClean="0">
              <a:latin typeface="Arial Black" panose="020B0A04020102020204" pitchFamily="34" charset="0"/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program.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r="16737"/>
          <a:stretch/>
        </p:blipFill>
        <p:spPr>
          <a:xfrm>
            <a:off x="0" y="550827"/>
            <a:ext cx="718754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542986" y="548662"/>
            <a:ext cx="50784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 Black" panose="020B0A04020102020204" pitchFamily="34" charset="0"/>
              </a:rPr>
              <a:t>Independent Consumer Advocacy Network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96131" y="1514475"/>
            <a:ext cx="5715000" cy="5919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This network will act as a </a:t>
            </a:r>
            <a:r>
              <a:rPr lang="en-US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resource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advocate</a:t>
            </a:r>
            <a:r>
              <a:rPr lang="en-US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participants and families as they navigate the MLTC and FIDA program systems. It will also serve beneficiaries of LTSS in Mainstream Managed Care plans.</a:t>
            </a:r>
          </a:p>
          <a:p>
            <a:pPr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contract for this statewide ombudsman program was awarded to a network of not-for-profit organizations, with Community Service Society of New York (CSS) serving as the entity responsible for coordinating services. </a:t>
            </a:r>
          </a:p>
          <a:p>
            <a:pPr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CSS network will provide consumers with direct assistance in navigating their coverage and in understanding and exercising their rights and responsibilities. </a:t>
            </a:r>
          </a:p>
          <a:p>
            <a:pPr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CSS will be known as the Independent Consumer Advocacy Network (ICAN) and can be reached by calling </a:t>
            </a:r>
            <a:r>
              <a:rPr lang="en-US" sz="1800" dirty="0" smtClean="0">
                <a:latin typeface="Arial Black" panose="020B0A04020102020204" pitchFamily="34" charset="0"/>
              </a:rPr>
              <a:t>1 (844) 614-8800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 online at: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www.icannys.org.</a:t>
            </a: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800" dirty="0" smtClean="0"/>
          </a:p>
          <a:p>
            <a:pPr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r="18975"/>
          <a:stretch/>
        </p:blipFill>
        <p:spPr>
          <a:xfrm>
            <a:off x="0" y="548662"/>
            <a:ext cx="6337300" cy="63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invGray">
          <a:xfrm>
            <a:off x="4950070" y="987144"/>
            <a:ext cx="70702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4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FIDA</a:t>
            </a:r>
            <a:endParaRPr lang="en-US" sz="4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out </a:t>
            </a: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more: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Call NY Medicaid Choice: 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(855) 600-3432</a:t>
            </a:r>
          </a:p>
          <a:p>
            <a:pPr marL="457200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2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TTY service, call: 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(888) 329-1541</a:t>
            </a:r>
          </a:p>
          <a:p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an interpreter, call:  </a:t>
            </a:r>
            <a:r>
              <a:rPr lang="en-US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(855) 600-3432, 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             and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press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Option 1 </a:t>
            </a:r>
          </a:p>
          <a:p>
            <a:pPr marL="457200"/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Visit the NY Medicaid Choice website: 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http://www.nymedicaidchoice.com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visit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FIDA website:  </a:t>
            </a:r>
          </a:p>
          <a:p>
            <a:r>
              <a:rPr lang="en-US" sz="2000" b="1" u="sng" dirty="0">
                <a:hlinkClick r:id="rId3"/>
              </a:rPr>
              <a:t>http://www.health.ny.gov/health_care/medicaid/redesign/fida/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phone services are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000"/>
              </a:lnSpc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6" r="18761" b="5918"/>
          <a:stretch/>
        </p:blipFill>
        <p:spPr>
          <a:xfrm>
            <a:off x="0" y="538448"/>
            <a:ext cx="4772025" cy="631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39251" y="1889317"/>
            <a:ext cx="264795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1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you with information and education about FIDA plans in your area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1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 you know if your doctor works with a FIDA plan. </a:t>
            </a:r>
          </a:p>
          <a:p>
            <a:pPr marL="285750" indent="-285750">
              <a:lnSpc>
                <a:spcPts val="21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 you learn about navigating the managed care system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29726" y="796710"/>
            <a:ext cx="2752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NY Medicaid Choice staff will: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r="4660" b="6000"/>
          <a:stretch/>
        </p:blipFill>
        <p:spPr>
          <a:xfrm>
            <a:off x="0" y="538839"/>
            <a:ext cx="9058276" cy="63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743683"/>
            <a:ext cx="10219811" cy="647498"/>
          </a:xfrm>
          <a:prstGeom prst="rect">
            <a:avLst/>
          </a:prstGeom>
        </p:spPr>
        <p:txBody>
          <a:bodyPr>
            <a:normAutofit/>
          </a:bodyPr>
          <a:lstStyle>
            <a:lvl1pPr marL="338328" indent="-338328" algn="l" defTabSz="914400" rtl="0" eaLnBrk="1" latinLnBrk="0" hangingPunct="1">
              <a:spcBef>
                <a:spcPts val="1800"/>
              </a:spcBef>
              <a:buClr>
                <a:schemeClr val="tx1">
                  <a:lumMod val="75000"/>
                </a:schemeClr>
              </a:buClr>
              <a:buSzPct val="80000"/>
              <a:buFont typeface="Wingdings" pitchFamily="2" charset="2"/>
              <a:buChar char="p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36" indent="-347472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338328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347472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6736" indent="-283464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0936" indent="-347472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0936" indent="-347472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0936" indent="-347472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3272" indent="-292608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you have questions related to FIDA, e-mail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FIDA@health.ny.gov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70940"/>
            <a:ext cx="12192000" cy="1198605"/>
          </a:xfrm>
          <a:prstGeom prst="rect">
            <a:avLst/>
          </a:prstGeom>
          <a:solidFill>
            <a:srgbClr val="50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45570"/>
            <a:ext cx="12192000" cy="125370"/>
          </a:xfrm>
          <a:prstGeom prst="rect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rowser_dreamstime_m_2393927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97" y="1418747"/>
            <a:ext cx="4492752" cy="3877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765" y="6421215"/>
            <a:ext cx="2620973" cy="4341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510107"/>
            <a:ext cx="72199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York State’s Medicaid Reform Team (MRT) website: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http://www.health.ny.gov/health_care/medicaid/redesign/mrt_101.htm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Subscribe to our listserv: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http://www.health.ny.gov/health_care/medicaid/redesign/listserv.htm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“Like” MRT on Facebook: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://www.facebook.com/NewYorkMRT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Follow MRT on Twitter: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@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NewYorkMRT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9049" r="36135" b="18291"/>
          <a:stretch/>
        </p:blipFill>
        <p:spPr>
          <a:xfrm>
            <a:off x="258851" y="674916"/>
            <a:ext cx="8063278" cy="598306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 bwMode="invGray">
          <a:xfrm>
            <a:off x="8715375" y="744649"/>
            <a:ext cx="3094265" cy="6401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is FIDA different?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FIDA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short for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“Fully Integrated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Duals Advantage.”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a managed care plan specifically for people who receive services through </a:t>
            </a:r>
            <a:r>
              <a:rPr lang="en-US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both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Medicare and Medicaid.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FIDA puts you at the center of all important care decisions.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58050" y="1143000"/>
            <a:ext cx="447675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control of </a:t>
            </a:r>
          </a:p>
          <a:p>
            <a:pPr>
              <a:lnSpc>
                <a:spcPts val="3200"/>
              </a:lnSpc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health care </a:t>
            </a:r>
          </a:p>
          <a:p>
            <a:pPr>
              <a:lnSpc>
                <a:spcPts val="3200"/>
              </a:lnSpc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a FIDA plan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FIDA program, your health and well-being are central to the care-planning process.  </a:t>
            </a:r>
          </a:p>
          <a:p>
            <a:pPr>
              <a:lnSpc>
                <a:spcPts val="2000"/>
              </a:lnSpc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be a part of your 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Interdisciplinary Team (IDT)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ts val="2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is essentially your care team.  </a:t>
            </a:r>
          </a:p>
          <a:p>
            <a:pPr>
              <a:lnSpc>
                <a:spcPts val="2000"/>
              </a:lnSpc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team will also include your care manager,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doctors,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other people that you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trust. You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all work 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together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make decisions about your plan of care.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5" t="9244" r="983" b="7615"/>
          <a:stretch/>
        </p:blipFill>
        <p:spPr>
          <a:xfrm>
            <a:off x="0" y="546420"/>
            <a:ext cx="6998283" cy="630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19090" y="765312"/>
            <a:ext cx="3852748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can your FIDA care team </a:t>
            </a:r>
            <a:endParaRPr lang="en-US" sz="32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you</a:t>
            </a:r>
            <a:r>
              <a:rPr lang="en-US" sz="3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180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Making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decisions about long-term care can be confusing and frustrating.</a:t>
            </a:r>
          </a:p>
          <a:p>
            <a:pPr>
              <a:lnSpc>
                <a:spcPts val="1800"/>
              </a:lnSpc>
              <a:spcAft>
                <a:spcPts val="1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join a FIDA plan, your care team will work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to make sure you know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Medicare and Medicaid services you can get. </a:t>
            </a:r>
          </a:p>
          <a:p>
            <a:pPr>
              <a:lnSpc>
                <a:spcPts val="1800"/>
              </a:lnSpc>
              <a:spcAft>
                <a:spcPts val="1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team will connect you to a network of health care and supportive services that can offer you a variety of options and additional services.</a:t>
            </a:r>
          </a:p>
          <a:p>
            <a:pPr>
              <a:lnSpc>
                <a:spcPts val="1800"/>
              </a:lnSpc>
              <a:spcAft>
                <a:spcPts val="180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help you get your services and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to your appointments.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59"/>
          <a:stretch/>
        </p:blipFill>
        <p:spPr>
          <a:xfrm>
            <a:off x="-8468" y="541868"/>
            <a:ext cx="7814734" cy="63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29651" y="793704"/>
            <a:ext cx="2813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services can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 with a FIDA plan?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67750" y="2188349"/>
            <a:ext cx="3171826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FIDA benefit package includes more services than </a:t>
            </a:r>
            <a:r>
              <a:rPr lang="en-US" sz="2000" dirty="0" smtClean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other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managed care plan in New York. </a:t>
            </a:r>
            <a:endParaRPr lang="en-U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includes all Medicaid and Medicare services, as well as other services that you </a:t>
            </a:r>
            <a:r>
              <a:rPr lang="en-US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day need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such as behavioral  health, substance abuse, and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services.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8646"/>
            <a:ext cx="6331165" cy="3956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9683" r="8291" b="18979"/>
          <a:stretch/>
        </p:blipFill>
        <p:spPr>
          <a:xfrm>
            <a:off x="5867399" y="528647"/>
            <a:ext cx="2393077" cy="3471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53"/>
          <a:stretch/>
        </p:blipFill>
        <p:spPr>
          <a:xfrm>
            <a:off x="4568827" y="3994004"/>
            <a:ext cx="3693429" cy="28639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7" b="27284"/>
          <a:stretch/>
        </p:blipFill>
        <p:spPr>
          <a:xfrm>
            <a:off x="-11356" y="3985260"/>
            <a:ext cx="4571054" cy="28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051" y="597664"/>
            <a:ext cx="3026231" cy="62581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Abdominal Aortic Aneurism Screening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Adult Day Health Care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AIDS Adult Day Health Care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Ambulance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Ambulatory Surgical Centers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Assertive Community Treatment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Assisted Living Program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Assistive Technology (State Plan and Supplemental to State Plan)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Bone Mass Measurement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Breast Cancer Screening (Mammograms)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Cardiac Rehabilitation Services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Cardiovascular Disease Risk Reduction Visit (therapy for heart disease)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Cardiovascular Disease Screening and Testing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Care Management (Service Coordination)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Cervical and Vaginal Cancer Screening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Chemotherapy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Chiropractic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Colorectal Screening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Community Integration Counseling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Community Transitional Services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Consumer Directed Personal Assistance Services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Continuing Day Treatment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Day Treatment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Defibrillator (implantable automatic)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Dental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Depression Screening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Diabetes Monitoring (Self-Management Training)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Diabetes Screening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Diabetes Supplies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Diabetic Therapeutic Shoes or Inserts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Diagnostic Testing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Durable Medical Equipment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Emergency Care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Environmental Modifications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Family Planning Services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Freestanding Birth Center Services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Home and Community Support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(HCSS)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Health/Wellness Education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Hearing Services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8282" y="597664"/>
            <a:ext cx="3448123" cy="66761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HIV Screening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Home Delivery and Congregate Meals</a:t>
            </a:r>
          </a:p>
          <a:p>
            <a:pPr>
              <a:spcAft>
                <a:spcPts val="100"/>
              </a:spcAft>
            </a:pP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Home Infusion Bundled Services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Home Infusion Supplies and Administration and Medicare Part D Home Infusion Drugs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Home Maintenance Services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Home Visits by Medical Personnel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Immunizations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Independent Living Skills and Training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Inpatient Hospital Care (including Substance Abuse and Rehabilitation Services)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Inpatient Mental Health Care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Inpatient Mental Health over 190-day Lifetime Limit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Intensive Psychiatric Rehabilitation Treatment Programs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Inpatient Services during a Non-covered Inpatient Stay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Kidney Disease Services (including End Stage Renal Disease services)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Mammograms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Medicaid Pharmacy Benefits as Allowed by State Law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Medical Nutrition Therapy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Medicare Part B Prescription Drugs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Medicare Part D Prescription Drug Benefit as Approved by CMS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Medication Therapy Management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Mobile Mental Health Treatment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Moving Assistance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Non-Emergency Transportation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Nursing Facility (Medicaid)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Nutrition (includes Nutritional Counseling and Educational Services)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NYS Office of Mental Health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Licensed Community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Residences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Obesity Screening and Therapy to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keep weight down 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Opioid Treatment Services – Substance Abuse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Other Health Care Professional Services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Other Supportive Services the Interdisciplinary Team Determines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Outpatient Blood Services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Outpatient – Medically Supervised Withdrawal- Substance Abuse </a:t>
            </a: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Outpatient Mental Health </a:t>
            </a:r>
          </a:p>
          <a:p>
            <a:pPr>
              <a:spcAft>
                <a:spcPts val="1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Outpatient Rehabilitation (OT, PT, Speech) </a:t>
            </a:r>
          </a:p>
          <a:p>
            <a:pPr>
              <a:spcAft>
                <a:spcPts val="100"/>
              </a:spcAft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"/>
              </a:spcAft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"/>
              </a:spcAft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6406" y="597664"/>
            <a:ext cx="2920020" cy="61093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Outpatient </a:t>
            </a: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Substance Abuse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Outpatient Surgery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Palliative Care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Pap Smear and Pelvic Exams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Partial Hospitalization (Medicaid)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Partial Hospitalization (Medicare)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PCP Office Visits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Peer-Delivered Services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Peer Mentoring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Personal Care Services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Personal Emergency Response Services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Personalized Recovery Oriented Services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Podiatry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Positive Behavioral Interventions and Support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Preventive Services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Private Duty Nursing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Prostate Cancer Screening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Prosthetics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Pulmonary Rehabilitation Services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Respiratory Care Services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Respite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Routine Physical Exam (1/year)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Sexually Transmitted Infections (STIs) Screening and Counseling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Skilled Nursing Facility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Smoking and Tobacco Cessation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Social and Environmental Supports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Social Day Care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Social Day Care Transportation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Specialist Office Visits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Structured Day Program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Substance Abuse Program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Telehealth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Urgent Care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Vision Care Services 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“Welcome to Medicare” Preventive Visit</a:t>
            </a:r>
          </a:p>
          <a:p>
            <a:pPr>
              <a:spcAft>
                <a:spcPts val="100"/>
              </a:spcAft>
            </a:pPr>
            <a:r>
              <a:rPr lang="en-US" sz="950" dirty="0">
                <a:latin typeface="Arial" panose="020B0604020202020204" pitchFamily="34" charset="0"/>
                <a:cs typeface="Arial" panose="020B0604020202020204" pitchFamily="34" charset="0"/>
              </a:rPr>
              <a:t>Wellness Counseling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496427" y="635764"/>
            <a:ext cx="254024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FIDA coverage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York State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items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services currently covered by:</a:t>
            </a:r>
          </a:p>
          <a:p>
            <a:pPr>
              <a:lnSpc>
                <a:spcPts val="15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5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Medicare</a:t>
            </a:r>
          </a:p>
          <a:p>
            <a:pPr marL="285750" indent="-285750">
              <a:lnSpc>
                <a:spcPts val="15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Medicaid</a:t>
            </a:r>
          </a:p>
          <a:p>
            <a:pPr marL="285750" indent="-285750">
              <a:lnSpc>
                <a:spcPts val="15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Long-term care</a:t>
            </a:r>
          </a:p>
          <a:p>
            <a:pPr marL="285750" indent="-285750">
              <a:lnSpc>
                <a:spcPts val="15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Behavioral health</a:t>
            </a:r>
          </a:p>
          <a:p>
            <a:pPr marL="285750" indent="-285750">
              <a:lnSpc>
                <a:spcPts val="15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Wellness programs</a:t>
            </a:r>
          </a:p>
          <a:p>
            <a:pPr marL="285750" indent="-285750">
              <a:lnSpc>
                <a:spcPts val="15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Prescription drugs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5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Home and Community Based Services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waiver services</a:t>
            </a:r>
          </a:p>
          <a:p>
            <a:pPr>
              <a:lnSpc>
                <a:spcPts val="15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There are no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FIDA specific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costs* to participants, including </a:t>
            </a:r>
            <a:r>
              <a:rPr lang="en-US" sz="1400" dirty="0">
                <a:latin typeface="Arial Black" panose="020B0A04020102020204" pitchFamily="34" charset="0"/>
              </a:rPr>
              <a:t>no co-payments, 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Arial Black" panose="020B0A04020102020204" pitchFamily="34" charset="0"/>
              </a:rPr>
              <a:t>no premiums,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>
                <a:latin typeface="Arial Black" panose="020B0A04020102020204" pitchFamily="34" charset="0"/>
              </a:rPr>
              <a:t>no deductibles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any covered items 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 services.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Medicaid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pend-down requirements still apply.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27537"/>
            <a:ext cx="9381392" cy="6330463"/>
          </a:xfrm>
          <a:prstGeom prst="rect">
            <a:avLst/>
          </a:prstGeom>
          <a:solidFill>
            <a:srgbClr val="F2B8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3672" r="8396" b="-160"/>
          <a:stretch/>
        </p:blipFill>
        <p:spPr>
          <a:xfrm>
            <a:off x="0" y="542924"/>
            <a:ext cx="8343900" cy="6315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5604" y="1318816"/>
            <a:ext cx="3297296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800"/>
              </a:lnSpc>
            </a:pPr>
            <a:r>
              <a:rPr lang="en-US" sz="2800" dirty="0">
                <a:latin typeface="Arial Black" panose="020B0A04020102020204" pitchFamily="34" charset="0"/>
              </a:rPr>
              <a:t>Transition </a:t>
            </a:r>
            <a:endParaRPr lang="en-US" sz="2800" dirty="0" smtClean="0">
              <a:latin typeface="Arial Black" panose="020B0A04020102020204" pitchFamily="34" charset="0"/>
            </a:endParaRPr>
          </a:p>
          <a:p>
            <a:pPr marL="0" lvl="1">
              <a:lnSpc>
                <a:spcPts val="2800"/>
              </a:lnSpc>
            </a:pPr>
            <a:r>
              <a:rPr lang="en-US" sz="2800" dirty="0" smtClean="0">
                <a:latin typeface="Arial Black" panose="020B0A04020102020204" pitchFamily="34" charset="0"/>
              </a:rPr>
              <a:t>of </a:t>
            </a:r>
            <a:r>
              <a:rPr lang="en-US" sz="2800" dirty="0">
                <a:latin typeface="Arial Black" panose="020B0A04020102020204" pitchFamily="34" charset="0"/>
              </a:rPr>
              <a:t>care</a:t>
            </a:r>
          </a:p>
          <a:p>
            <a:pPr marL="80010" lvl="1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a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smooth transition of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care, your FIDA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must:</a:t>
            </a:r>
          </a:p>
          <a:p>
            <a:pPr marL="365760" lvl="1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365760" lvl="1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Make 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arrangements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ensure that all community-based supports, including non-covered services, are in place prior to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move.</a:t>
            </a:r>
          </a:p>
          <a:p>
            <a:pPr marL="365760" lvl="1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 participating providers are 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fully knowledgeable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prepared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support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you.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0947" y="2115700"/>
            <a:ext cx="3642082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800100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SzPct val="80000"/>
              <a:buFontTx/>
              <a:buChar char="••"/>
            </a:pPr>
            <a:r>
              <a:rPr lang="en-US" dirty="0" smtClean="0">
                <a:latin typeface="Arial Black" panose="020B0A04020102020204" pitchFamily="34" charset="0"/>
              </a:rPr>
              <a:t>21</a:t>
            </a:r>
            <a:r>
              <a:rPr lang="en-US" dirty="0" smtClean="0"/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older;</a:t>
            </a:r>
          </a:p>
          <a:p>
            <a:pPr marL="171450" lvl="1" indent="-171450" defTabSz="800100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FontTx/>
              <a:buChar char="•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Entitled to benefits under Medicare Part </a:t>
            </a:r>
            <a:r>
              <a:rPr lang="en-US" dirty="0">
                <a:latin typeface="Arial Black" panose="020B0A04020102020204" pitchFamily="34" charset="0"/>
              </a:rPr>
              <a:t>A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enrolled under both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Medicare Parts </a:t>
            </a:r>
            <a:r>
              <a:rPr lang="en-US" dirty="0">
                <a:latin typeface="Arial Black" panose="020B0A04020102020204" pitchFamily="34" charset="0"/>
              </a:rPr>
              <a:t>B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 Black" panose="020B0A04020102020204" pitchFamily="34" charset="0"/>
              </a:rPr>
              <a:t>D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receiving full Medicaid benefits; and</a:t>
            </a:r>
          </a:p>
          <a:p>
            <a:pPr marL="171450" lvl="1" indent="-171450" defTabSz="800100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FontTx/>
              <a:buChar char="•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a resident of a demonstration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county: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Bronx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Kings, New York, Queens, Richmond,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Nassau;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starting January 1, 2015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lvl="1" indent="-171450" defTabSz="800100">
              <a:lnSpc>
                <a:spcPts val="2100"/>
              </a:lnSpc>
              <a:spcBef>
                <a:spcPct val="0"/>
              </a:spcBef>
              <a:spcAft>
                <a:spcPts val="900"/>
              </a:spcAft>
              <a:buFontTx/>
              <a:buChar char="•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program will expand into Westchester and Suffolk counties later this year.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3006" y="794008"/>
            <a:ext cx="5532437" cy="93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 Black" panose="020B0A04020102020204" pitchFamily="34" charset="0"/>
              </a:rPr>
              <a:t>Who’s eligible for FIDA?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7988" y="4337344"/>
            <a:ext cx="75831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meet one of the following three criteria: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 community-based long-term services and supports (LTSS) for more than 120 days,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eligible for the Nursing Home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Transition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and Diversion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Waiver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program,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nursing facility clinically eligible and receiving facility-based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LTSS.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9721" y="1746347"/>
            <a:ext cx="3313728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800100">
              <a:lnSpc>
                <a:spcPts val="19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Participants must be: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66" y="614449"/>
            <a:ext cx="6746134" cy="4149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91" r="62455" b="12888"/>
          <a:stretch/>
        </p:blipFill>
        <p:spPr>
          <a:xfrm>
            <a:off x="5460651" y="2500585"/>
            <a:ext cx="2527287" cy="1706880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6289330" y="3135535"/>
            <a:ext cx="1320585" cy="25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5506" y="1341645"/>
            <a:ext cx="1320585" cy="3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Westchester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91746" y="2887639"/>
            <a:ext cx="1320585" cy="3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Suffolk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36845" y="3957223"/>
            <a:ext cx="1320585" cy="25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Richmond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7939" y="3439812"/>
            <a:ext cx="1320585" cy="25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66046" y="2662143"/>
            <a:ext cx="1320585" cy="25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01985" y="2950976"/>
            <a:ext cx="832149" cy="25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New York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2291" y="3369758"/>
            <a:ext cx="905620" cy="30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</a:t>
            </a:r>
          </a:p>
        </p:txBody>
      </p:sp>
    </p:spTree>
    <p:extLst>
      <p:ext uri="{BB962C8B-B14F-4D97-AF65-F5344CB8AC3E}">
        <p14:creationId xmlns:p14="http://schemas.microsoft.com/office/powerpoint/2010/main" val="34742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1" t="7030" r="3931" b="1593"/>
          <a:stretch/>
        </p:blipFill>
        <p:spPr>
          <a:xfrm>
            <a:off x="0" y="552449"/>
            <a:ext cx="5724525" cy="6286501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6150767" y="2180981"/>
            <a:ext cx="5033048" cy="3982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January 1, 2015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effective date for individuals to opt-in to the demonstration.</a:t>
            </a:r>
          </a:p>
          <a:p>
            <a:pPr marL="274320" indent="-274320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April 1, 2015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first effective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date for certain individuals who will be passively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enrolled. Passive enrollment will be phased-in over time.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Nursing Home Transition</a:t>
            </a:r>
          </a:p>
          <a:p>
            <a:pPr marL="285750" lvl="4" indent="-28575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residing in nursing homes prior 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1, 2015,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not be passively enrolled into FIDA.</a:t>
            </a:r>
          </a:p>
          <a:p>
            <a:pPr marL="285750" lvl="4" indent="-285750">
              <a:lnSpc>
                <a:spcPts val="1800"/>
              </a:lnSpc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new to custodial status in nursing homes as of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January 1, 2015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will be passively enrolled into FIDA on or after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August 1, 2015.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50767" y="1370742"/>
            <a:ext cx="5660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 Black" panose="020B0A04020102020204" pitchFamily="34" charset="0"/>
              </a:rPr>
              <a:t>Enrollment timeline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30A0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874665D-EC2F-4390-893B-CE96D9B945C3}" vid="{9BE65046-2B6D-4701-84C2-2E63F26868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MG - OHIP powerpoint template</Template>
  <TotalTime>172</TotalTime>
  <Words>1286</Words>
  <Application>Microsoft Office PowerPoint</Application>
  <PresentationFormat>Widescreen</PresentationFormat>
  <Paragraphs>234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State Department of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Genovese</dc:creator>
  <cp:lastModifiedBy>Mark Genovese</cp:lastModifiedBy>
  <cp:revision>29</cp:revision>
  <dcterms:created xsi:type="dcterms:W3CDTF">2015-02-26T18:35:53Z</dcterms:created>
  <dcterms:modified xsi:type="dcterms:W3CDTF">2015-04-09T14:32:03Z</dcterms:modified>
</cp:coreProperties>
</file>