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92" r:id="rId3"/>
    <p:sldId id="29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4" r:id="rId21"/>
    <p:sldId id="275" r:id="rId22"/>
    <p:sldId id="276" r:id="rId23"/>
    <p:sldId id="277" r:id="rId24"/>
    <p:sldId id="278" r:id="rId25"/>
    <p:sldId id="279" r:id="rId26"/>
    <p:sldId id="280" r:id="rId27"/>
    <p:sldId id="281" r:id="rId28"/>
    <p:sldId id="286" r:id="rId29"/>
    <p:sldId id="287" r:id="rId30"/>
    <p:sldId id="289" r:id="rId31"/>
    <p:sldId id="28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lley, Laura J (HEALTH)" initials="T(" lastIdx="17" clrIdx="0">
    <p:extLst>
      <p:ext uri="{19B8F6BF-5375-455C-9EA6-DF929625EA0E}">
        <p15:presenceInfo xmlns:p15="http://schemas.microsoft.com/office/powerpoint/2012/main" userId="S::laura.tilley@health.ny.gov::45b18c9a-b861-46a1-9ce3-bfa8c8cc0d4d" providerId="AD"/>
      </p:ext>
    </p:extLst>
  </p:cmAuthor>
  <p:cmAuthor id="2" name="Hogan, Jennifer D (HEALTH)" initials="H(" lastIdx="1" clrIdx="1">
    <p:extLst>
      <p:ext uri="{19B8F6BF-5375-455C-9EA6-DF929625EA0E}">
        <p15:presenceInfo xmlns:p15="http://schemas.microsoft.com/office/powerpoint/2012/main" userId="S::jennifer.hogan@health.ny.gov::f91aa99a-45ce-4f0b-86bb-a010fdd74753" providerId="AD"/>
      </p:ext>
    </p:extLst>
  </p:cmAuthor>
  <p:cmAuthor id="3" name="Jagareski, Amy (HEALTH)" initials="JA(" lastIdx="6" clrIdx="2">
    <p:extLst>
      <p:ext uri="{19B8F6BF-5375-455C-9EA6-DF929625EA0E}">
        <p15:presenceInfo xmlns:p15="http://schemas.microsoft.com/office/powerpoint/2012/main" userId="S::Amy.Jagareski@health.ny.gov::48ff280c-0bf8-4281-981d-44e8bf268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E24979-70BF-71BA-E730-D6FAD273BAB7}" v="8" dt="2021-10-26T14:57:02.074"/>
    <p1510:client id="{215AE112-9396-0DA3-49C2-4EA09DAEEB41}" v="10" dt="2021-12-21T20:07:06.064"/>
    <p1510:client id="{3509CFC0-DACA-490A-ACF3-E163990E69A7}" v="118" dt="2021-10-25T17:22:30.897"/>
    <p1510:client id="{42A6152C-18E8-5DAC-60E7-7BE7B95FAD03}" v="375" dt="2021-10-25T12:54:02.113"/>
    <p1510:client id="{57A3F8BE-2058-962F-A62F-A015C02C70ED}" v="5" dt="2021-10-25T17:26:30.159"/>
    <p1510:client id="{89B75CFB-36E2-4A22-A4F8-AF74785E95FE}" v="14" dt="2022-02-08T18:56:13.002"/>
    <p1510:client id="{94EC096C-F0B8-63EA-5F35-788147ABA0CB}" v="3" dt="2021-11-01T17:30:49.650"/>
    <p1510:client id="{9A076CF9-2BB5-2836-26A0-2E47BF118784}" v="13" dt="2021-10-25T13:30:46.081"/>
    <p1510:client id="{AFB43DA5-23D3-F3D4-5D22-199B8217DBE4}" v="6" dt="2021-10-25T17:26:02.265"/>
    <p1510:client id="{C76B33CB-8946-1039-0E07-79F56EC4B8A4}" v="3" dt="2021-10-25T13:05:05.816"/>
    <p1510:client id="{D835AEB6-BDA3-CD54-3450-F39FD66FB842}" v="2" dt="2021-10-26T15:17:35.171"/>
    <p1510:client id="{E8EFC02A-E234-28D4-0EE9-E2381AC272BD}" v="82" dt="2021-10-25T17:16:59.5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lley, Laura J (HEALTH)" userId="S::laura.tilley@health.ny.gov::45b18c9a-b861-46a1-9ce3-bfa8c8cc0d4d" providerId="AD" clId="Web-{89B75CFB-36E2-4A22-A4F8-AF74785E95FE}"/>
    <pc:docChg chg="modSld">
      <pc:chgData name="Tilley, Laura J (HEALTH)" userId="S::laura.tilley@health.ny.gov::45b18c9a-b861-46a1-9ce3-bfa8c8cc0d4d" providerId="AD" clId="Web-{89B75CFB-36E2-4A22-A4F8-AF74785E95FE}" dt="2022-02-08T18:56:13.002" v="12" actId="1076"/>
      <pc:docMkLst>
        <pc:docMk/>
      </pc:docMkLst>
      <pc:sldChg chg="addSp delSp modSp">
        <pc:chgData name="Tilley, Laura J (HEALTH)" userId="S::laura.tilley@health.ny.gov::45b18c9a-b861-46a1-9ce3-bfa8c8cc0d4d" providerId="AD" clId="Web-{89B75CFB-36E2-4A22-A4F8-AF74785E95FE}" dt="2022-02-08T18:56:13.002" v="12" actId="1076"/>
        <pc:sldMkLst>
          <pc:docMk/>
          <pc:sldMk cId="2515260730" sldId="261"/>
        </pc:sldMkLst>
        <pc:spChg chg="del mod">
          <ac:chgData name="Tilley, Laura J (HEALTH)" userId="S::laura.tilley@health.ny.gov::45b18c9a-b861-46a1-9ce3-bfa8c8cc0d4d" providerId="AD" clId="Web-{89B75CFB-36E2-4A22-A4F8-AF74785E95FE}" dt="2022-02-08T18:56:02.268" v="9"/>
          <ac:spMkLst>
            <pc:docMk/>
            <pc:sldMk cId="2515260730" sldId="261"/>
            <ac:spMk id="5" creationId="{09EC7468-23B3-43EC-B8F2-7B7130A08803}"/>
          </ac:spMkLst>
        </pc:spChg>
        <pc:spChg chg="add del mod">
          <ac:chgData name="Tilley, Laura J (HEALTH)" userId="S::laura.tilley@health.ny.gov::45b18c9a-b861-46a1-9ce3-bfa8c8cc0d4d" providerId="AD" clId="Web-{89B75CFB-36E2-4A22-A4F8-AF74785E95FE}" dt="2022-02-08T18:55:42.158" v="4"/>
          <ac:spMkLst>
            <pc:docMk/>
            <pc:sldMk cId="2515260730" sldId="261"/>
            <ac:spMk id="6" creationId="{6390E494-4EF9-4F2A-A202-A06FBD7BBF1F}"/>
          </ac:spMkLst>
        </pc:spChg>
        <pc:spChg chg="add mod">
          <ac:chgData name="Tilley, Laura J (HEALTH)" userId="S::laura.tilley@health.ny.gov::45b18c9a-b861-46a1-9ce3-bfa8c8cc0d4d" providerId="AD" clId="Web-{89B75CFB-36E2-4A22-A4F8-AF74785E95FE}" dt="2022-02-08T18:56:13.002" v="12" actId="1076"/>
          <ac:spMkLst>
            <pc:docMk/>
            <pc:sldMk cId="2515260730" sldId="261"/>
            <ac:spMk id="8" creationId="{8816FD8E-B7CC-4C95-B33D-012A94A5C23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B980B9-A41F-4B3C-BA9D-A01A59866E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08548A-4F1B-4878-A049-408C58E5FA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F1A8D-4B45-43CA-9685-75B8094B7256}" type="datetimeFigureOut">
              <a:rPr lang="en-US" smtClean="0"/>
              <a:t>5/23/2024</a:t>
            </a:fld>
            <a:endParaRPr lang="en-US"/>
          </a:p>
        </p:txBody>
      </p:sp>
      <p:sp>
        <p:nvSpPr>
          <p:cNvPr id="4" name="Footer Placeholder 3">
            <a:extLst>
              <a:ext uri="{FF2B5EF4-FFF2-40B4-BE49-F238E27FC236}">
                <a16:creationId xmlns:a16="http://schemas.microsoft.com/office/drawing/2014/main" id="{4B03E527-DBD6-4EF5-B0AA-1FEA798ACA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11F35F-241E-4044-9F77-6F0521C537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DE29C-A6F4-4C1D-96A9-0682E6C47758}" type="slidenum">
              <a:rPr lang="en-US" smtClean="0"/>
              <a:t>‹#›</a:t>
            </a:fld>
            <a:endParaRPr lang="en-US"/>
          </a:p>
        </p:txBody>
      </p:sp>
    </p:spTree>
    <p:extLst>
      <p:ext uri="{BB962C8B-B14F-4D97-AF65-F5344CB8AC3E}">
        <p14:creationId xmlns:p14="http://schemas.microsoft.com/office/powerpoint/2010/main" val="3155690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descr="New York State Logo">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 uri="{C183D7F6-B498-43B3-948B-1728B52AA6E4}">
                <adec:decorative xmlns:adec="http://schemas.microsoft.com/office/drawing/2017/decorative" val="1"/>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 uri="{C183D7F6-B498-43B3-948B-1728B52AA6E4}">
                <adec:decorative xmlns:adec="http://schemas.microsoft.com/office/drawing/2017/decorative" val="1"/>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2268927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280232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63263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lvl2pPr>
              <a:defRPr sz="2800"/>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 uri="{C183D7F6-B498-43B3-948B-1728B52AA6E4}">
                <adec:decorative xmlns:adec="http://schemas.microsoft.com/office/drawing/2017/decorative" val="1"/>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 uri="{C183D7F6-B498-43B3-948B-1728B52AA6E4}">
                <adec:decorative xmlns:adec="http://schemas.microsoft.com/office/drawing/2017/decorative" val="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237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8D8A7538-6756-4091-B060-C00D6B1A1B32}"/>
              </a:ext>
              <a:ext uri="{C183D7F6-B498-43B3-948B-1728B52AA6E4}">
                <adec:decorative xmlns:adec="http://schemas.microsoft.com/office/drawing/2017/decorative" val="1"/>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E927F40C-E5C6-484B-8FF2-7B8D7CF55DE3}"/>
              </a:ext>
              <a:ext uri="{C183D7F6-B498-43B3-948B-1728B52AA6E4}">
                <adec:decorative xmlns:adec="http://schemas.microsoft.com/office/drawing/2017/decorative" val="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66726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14FAD294-1241-4B0B-891B-37DEED01FD51}"/>
              </a:ext>
              <a:ext uri="{C183D7F6-B498-43B3-948B-1728B52AA6E4}">
                <adec:decorative xmlns:adec="http://schemas.microsoft.com/office/drawing/2017/decorative" val="1"/>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AAEE1157-2335-4951-9BDE-CA4218DD1321}"/>
              </a:ext>
              <a:ext uri="{C183D7F6-B498-43B3-948B-1728B52AA6E4}">
                <adec:decorative xmlns:adec="http://schemas.microsoft.com/office/drawing/2017/decorative" val="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57856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2DC57A42-51CF-481E-8262-DF83C5249167}"/>
              </a:ext>
              <a:ext uri="{C183D7F6-B498-43B3-948B-1728B52AA6E4}">
                <adec:decorative xmlns:adec="http://schemas.microsoft.com/office/drawing/2017/decorative" val="1"/>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07523D56-4E8A-46A4-A9FE-90C67F47B2FD}"/>
              </a:ext>
              <a:ext uri="{C183D7F6-B498-43B3-948B-1728B52AA6E4}">
                <adec:decorative xmlns:adec="http://schemas.microsoft.com/office/drawing/2017/decorative" val="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401113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AE473CBA-E1C8-42D0-9EC9-321690D9BECC}"/>
              </a:ext>
              <a:ext uri="{C183D7F6-B498-43B3-948B-1728B52AA6E4}">
                <adec:decorative xmlns:adec="http://schemas.microsoft.com/office/drawing/2017/decorative" val="1"/>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DF2F9827-3D1E-4D54-9795-00148DC97A89}"/>
              </a:ext>
              <a:ext uri="{C183D7F6-B498-43B3-948B-1728B52AA6E4}">
                <adec:decorative xmlns:adec="http://schemas.microsoft.com/office/drawing/2017/decorative" val="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012230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2164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77058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5/23/2024</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7331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5/23/2024</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3961591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health.ny.gov/publications/6582.pdf" TargetMode="External"/><Relationship Id="rId2" Type="http://schemas.openxmlformats.org/officeDocument/2006/relationships/hyperlink" Target="https://www.health.ny.gov/publications/6580.pdf" TargetMode="External"/><Relationship Id="rId1" Type="http://schemas.openxmlformats.org/officeDocument/2006/relationships/slideLayout" Target="../slideLayouts/slideLayout2.xml"/><Relationship Id="rId4" Type="http://schemas.openxmlformats.org/officeDocument/2006/relationships/hyperlink" Target="https://www.health.ny.gov/publications/6581.pdf"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dmv.ny.gov/forms/mv262.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dmv.ny.gov/forms/mv285r.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nhtsa.gov/how-vehicle-safety-has-improved-over-decad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D99EB7-F9FC-4C7B-B143-236E214EFA33}"/>
              </a:ext>
            </a:extLst>
          </p:cNvPr>
          <p:cNvSpPr>
            <a:spLocks noGrp="1"/>
          </p:cNvSpPr>
          <p:nvPr>
            <p:ph type="subTitle" idx="1"/>
          </p:nvPr>
        </p:nvSpPr>
        <p:spPr/>
        <p:txBody>
          <a:bodyPr>
            <a:normAutofit/>
          </a:bodyPr>
          <a:lstStyle/>
          <a:p>
            <a:r>
              <a:rPr lang="en-US" altLang="zh-CN" sz="3200" b="1" kern="0" spc="-30">
                <a:solidFill>
                  <a:srgbClr val="FFFFFF"/>
                </a:solidFill>
                <a:latin typeface="Arial" pitchFamily="34" charset="0"/>
                <a:ea typeface="Arial" pitchFamily="34" charset="0"/>
                <a:cs typeface="Arial" pitchFamily="34" charset="0"/>
              </a:rPr>
              <a:t>Highway</a:t>
            </a:r>
            <a:r>
              <a:rPr lang="en-US" altLang="zh-CN" sz="3200" b="1" kern="0" spc="5">
                <a:latin typeface="Arial" pitchFamily="34" charset="0"/>
                <a:ea typeface="Arial" pitchFamily="34" charset="0"/>
                <a:cs typeface="Arial" pitchFamily="34" charset="0"/>
              </a:rPr>
              <a:t> </a:t>
            </a:r>
            <a:r>
              <a:rPr lang="en-US" altLang="zh-CN" sz="3200" b="1" kern="0">
                <a:solidFill>
                  <a:srgbClr val="FFFFFF"/>
                </a:solidFill>
                <a:latin typeface="Arial" pitchFamily="34" charset="0"/>
                <a:ea typeface="Arial" pitchFamily="34" charset="0"/>
                <a:cs typeface="Arial" pitchFamily="34" charset="0"/>
              </a:rPr>
              <a:t>Transportation</a:t>
            </a:r>
            <a:r>
              <a:rPr lang="en-US" altLang="zh-CN" sz="3200" b="1" kern="0" spc="160">
                <a:latin typeface="Arial" pitchFamily="34" charset="0"/>
                <a:ea typeface="Arial" pitchFamily="34" charset="0"/>
                <a:cs typeface="Arial" pitchFamily="34" charset="0"/>
              </a:rPr>
              <a:t> </a:t>
            </a:r>
            <a:r>
              <a:rPr lang="en-US" altLang="zh-CN" sz="3200" b="1" kern="0">
                <a:solidFill>
                  <a:srgbClr val="FFFFFF"/>
                </a:solidFill>
                <a:latin typeface="Arial" pitchFamily="34" charset="0"/>
                <a:ea typeface="Arial" pitchFamily="34" charset="0"/>
                <a:cs typeface="Arial" pitchFamily="34" charset="0"/>
              </a:rPr>
              <a:t>System</a:t>
            </a:r>
            <a:r>
              <a:rPr lang="en-US" altLang="zh-CN" sz="3200" b="1" kern="0" spc="130">
                <a:latin typeface="Arial" pitchFamily="34" charset="0"/>
                <a:ea typeface="Arial" pitchFamily="34" charset="0"/>
                <a:cs typeface="Arial" pitchFamily="34" charset="0"/>
              </a:rPr>
              <a:t> </a:t>
            </a:r>
            <a:r>
              <a:rPr lang="en-US" altLang="zh-CN" sz="3200" b="1" kern="0">
                <a:solidFill>
                  <a:srgbClr val="FFFFFF"/>
                </a:solidFill>
                <a:latin typeface="Arial" pitchFamily="34" charset="0"/>
                <a:ea typeface="Arial" pitchFamily="34" charset="0"/>
                <a:cs typeface="Arial" pitchFamily="34" charset="0"/>
              </a:rPr>
              <a:t>&amp;</a:t>
            </a:r>
            <a:r>
              <a:rPr lang="en-US" altLang="zh-CN" sz="3200" b="1" kern="0" spc="400">
                <a:latin typeface="Arial" pitchFamily="34" charset="0"/>
                <a:ea typeface="Arial" pitchFamily="34" charset="0"/>
                <a:cs typeface="Arial" pitchFamily="34" charset="0"/>
              </a:rPr>
              <a:t> </a:t>
            </a:r>
            <a:r>
              <a:rPr lang="en-US" altLang="zh-CN" sz="3200" b="1" kern="0" spc="-10">
                <a:solidFill>
                  <a:srgbClr val="FFFFFF"/>
                </a:solidFill>
                <a:latin typeface="Arial" pitchFamily="34" charset="0"/>
                <a:ea typeface="Arial" pitchFamily="34" charset="0"/>
                <a:cs typeface="Arial" pitchFamily="34" charset="0"/>
              </a:rPr>
              <a:t>Graduated</a:t>
            </a:r>
            <a:r>
              <a:rPr lang="en-US" altLang="zh-CN" sz="3200" b="1" kern="0" spc="220">
                <a:latin typeface="Arial" pitchFamily="34" charset="0"/>
                <a:ea typeface="Arial" pitchFamily="34" charset="0"/>
                <a:cs typeface="Arial" pitchFamily="34" charset="0"/>
              </a:rPr>
              <a:t> </a:t>
            </a:r>
            <a:r>
              <a:rPr lang="en-US" altLang="zh-CN" sz="3200" b="1" kern="0" spc="-15">
                <a:solidFill>
                  <a:srgbClr val="FFFFFF"/>
                </a:solidFill>
                <a:latin typeface="Arial" pitchFamily="34" charset="0"/>
                <a:ea typeface="Arial" pitchFamily="34" charset="0"/>
                <a:cs typeface="Arial" pitchFamily="34" charset="0"/>
              </a:rPr>
              <a:t>Driver</a:t>
            </a:r>
            <a:r>
              <a:rPr lang="en-US" altLang="zh-CN" sz="3200" b="1" kern="0" spc="210">
                <a:latin typeface="Arial" pitchFamily="34" charset="0"/>
                <a:ea typeface="Arial" pitchFamily="34" charset="0"/>
                <a:cs typeface="Arial" pitchFamily="34" charset="0"/>
              </a:rPr>
              <a:t> </a:t>
            </a:r>
            <a:r>
              <a:rPr lang="en-US" altLang="zh-CN" sz="3200" b="1" kern="0" spc="-10">
                <a:solidFill>
                  <a:srgbClr val="FFFFFF"/>
                </a:solidFill>
                <a:latin typeface="Arial" pitchFamily="34" charset="0"/>
                <a:ea typeface="Arial" pitchFamily="34" charset="0"/>
                <a:cs typeface="Arial" pitchFamily="34" charset="0"/>
              </a:rPr>
              <a:t>Licensing</a:t>
            </a:r>
            <a:r>
              <a:rPr lang="en-US" altLang="zh-CN" sz="3200" b="1" kern="0" spc="235">
                <a:latin typeface="Arial" pitchFamily="34" charset="0"/>
                <a:ea typeface="Arial" pitchFamily="34" charset="0"/>
                <a:cs typeface="Arial" pitchFamily="34" charset="0"/>
              </a:rPr>
              <a:t> </a:t>
            </a:r>
            <a:r>
              <a:rPr lang="en-US" altLang="zh-CN" sz="3200" b="1" kern="0" spc="-70">
                <a:solidFill>
                  <a:srgbClr val="FFFFFF"/>
                </a:solidFill>
                <a:latin typeface="Arial" pitchFamily="34" charset="0"/>
                <a:ea typeface="Arial" pitchFamily="34" charset="0"/>
                <a:cs typeface="Arial" pitchFamily="34" charset="0"/>
              </a:rPr>
              <a:t>Law</a:t>
            </a:r>
          </a:p>
        </p:txBody>
      </p:sp>
    </p:spTree>
    <p:extLst>
      <p:ext uri="{BB962C8B-B14F-4D97-AF65-F5344CB8AC3E}">
        <p14:creationId xmlns:p14="http://schemas.microsoft.com/office/powerpoint/2010/main" val="117030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69975-E879-48A7-83B1-AED7ADB96DE8}"/>
              </a:ext>
            </a:extLst>
          </p:cNvPr>
          <p:cNvSpPr>
            <a:spLocks noGrp="1"/>
          </p:cNvSpPr>
          <p:nvPr>
            <p:ph type="title"/>
          </p:nvPr>
        </p:nvSpPr>
        <p:spPr/>
        <p:txBody>
          <a:bodyPr/>
          <a:lstStyle/>
          <a:p>
            <a:r>
              <a:rPr lang="en-US"/>
              <a:t>HTS – Improvements for Users</a:t>
            </a:r>
          </a:p>
        </p:txBody>
      </p:sp>
      <p:sp>
        <p:nvSpPr>
          <p:cNvPr id="3" name="Content Placeholder 2">
            <a:extLst>
              <a:ext uri="{FF2B5EF4-FFF2-40B4-BE49-F238E27FC236}">
                <a16:creationId xmlns:a16="http://schemas.microsoft.com/office/drawing/2014/main" id="{6DE813B3-9D99-4625-8046-94607A163D0C}"/>
              </a:ext>
            </a:extLst>
          </p:cNvPr>
          <p:cNvSpPr>
            <a:spLocks noGrp="1"/>
          </p:cNvSpPr>
          <p:nvPr>
            <p:ph idx="1"/>
          </p:nvPr>
        </p:nvSpPr>
        <p:spPr/>
        <p:txBody>
          <a:bodyPr/>
          <a:lstStyle/>
          <a:p>
            <a:r>
              <a:rPr lang="en-US"/>
              <a:t>Licensing procedures</a:t>
            </a:r>
          </a:p>
          <a:p>
            <a:pPr lvl="1"/>
            <a:r>
              <a:rPr lang="en-US" sz="2800"/>
              <a:t>Introduction of the Graduated Driver Licensing Law</a:t>
            </a:r>
          </a:p>
          <a:p>
            <a:pPr lvl="1"/>
            <a:r>
              <a:rPr lang="en-US" sz="2800"/>
              <a:t>Special Class Licenses</a:t>
            </a:r>
          </a:p>
          <a:p>
            <a:pPr lvl="1"/>
            <a:endParaRPr lang="en-US"/>
          </a:p>
          <a:p>
            <a:r>
              <a:rPr lang="en-US"/>
              <a:t>Development of Driver Safety Programs (1950’s)</a:t>
            </a:r>
          </a:p>
          <a:p>
            <a:endParaRPr lang="en-US"/>
          </a:p>
          <a:p>
            <a:r>
              <a:rPr lang="en-US"/>
              <a:t>Stricter legislation regarding driving behaviors</a:t>
            </a:r>
          </a:p>
        </p:txBody>
      </p:sp>
    </p:spTree>
    <p:extLst>
      <p:ext uri="{BB962C8B-B14F-4D97-AF65-F5344CB8AC3E}">
        <p14:creationId xmlns:p14="http://schemas.microsoft.com/office/powerpoint/2010/main" val="2122239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5B66C-428F-4C37-9B77-0BF4FA10BC5F}"/>
              </a:ext>
            </a:extLst>
          </p:cNvPr>
          <p:cNvSpPr>
            <a:spLocks noGrp="1"/>
          </p:cNvSpPr>
          <p:nvPr>
            <p:ph type="title"/>
          </p:nvPr>
        </p:nvSpPr>
        <p:spPr/>
        <p:txBody>
          <a:bodyPr/>
          <a:lstStyle/>
          <a:p>
            <a:r>
              <a:rPr lang="en-US"/>
              <a:t>HTS – Standards and Enforcement</a:t>
            </a:r>
          </a:p>
        </p:txBody>
      </p:sp>
      <p:sp>
        <p:nvSpPr>
          <p:cNvPr id="3" name="Content Placeholder 2">
            <a:extLst>
              <a:ext uri="{FF2B5EF4-FFF2-40B4-BE49-F238E27FC236}">
                <a16:creationId xmlns:a16="http://schemas.microsoft.com/office/drawing/2014/main" id="{7A4293B6-E1EE-49B5-8AAC-F95D303055DE}"/>
              </a:ext>
            </a:extLst>
          </p:cNvPr>
          <p:cNvSpPr>
            <a:spLocks noGrp="1"/>
          </p:cNvSpPr>
          <p:nvPr>
            <p:ph idx="1"/>
          </p:nvPr>
        </p:nvSpPr>
        <p:spPr/>
        <p:txBody>
          <a:bodyPr vert="horz" lIns="91440" tIns="45720" rIns="91440" bIns="45720" rtlCol="0" anchor="t">
            <a:normAutofit/>
          </a:bodyPr>
          <a:lstStyle/>
          <a:p>
            <a:pPr>
              <a:lnSpc>
                <a:spcPct val="100000"/>
              </a:lnSpc>
              <a:spcBef>
                <a:spcPts val="0"/>
              </a:spcBef>
            </a:pPr>
            <a:r>
              <a:rPr lang="en-US" dirty="0"/>
              <a:t>Federal, state, and local government agencies work together to manage the HTS</a:t>
            </a:r>
          </a:p>
          <a:p>
            <a:pPr>
              <a:lnSpc>
                <a:spcPct val="100000"/>
              </a:lnSpc>
              <a:spcBef>
                <a:spcPts val="0"/>
              </a:spcBef>
            </a:pPr>
            <a:endParaRPr lang="en-US"/>
          </a:p>
          <a:p>
            <a:pPr>
              <a:lnSpc>
                <a:spcPct val="100000"/>
              </a:lnSpc>
              <a:spcBef>
                <a:spcPts val="0"/>
              </a:spcBef>
            </a:pPr>
            <a:r>
              <a:rPr lang="en-US" dirty="0"/>
              <a:t>Example:  The National Highway Safety Act sets guidelines about vehicle registration, driver licensing, traffic laws, traffic courts, highway construction and maintenance.</a:t>
            </a:r>
            <a:endParaRPr lang="en-US" dirty="0">
              <a:cs typeface="Calibri"/>
            </a:endParaRPr>
          </a:p>
          <a:p>
            <a:pPr lvl="1">
              <a:lnSpc>
                <a:spcPct val="100000"/>
              </a:lnSpc>
            </a:pPr>
            <a:r>
              <a:rPr lang="en-US" sz="2800" dirty="0"/>
              <a:t>State, County, and City agencies work together to establish laws based on data collected</a:t>
            </a:r>
            <a:endParaRPr lang="en-US" sz="2800" dirty="0">
              <a:cs typeface="Calibri"/>
            </a:endParaRPr>
          </a:p>
          <a:p>
            <a:pPr lvl="1">
              <a:lnSpc>
                <a:spcPct val="100000"/>
              </a:lnSpc>
            </a:pPr>
            <a:r>
              <a:rPr lang="en-US" sz="2800" dirty="0"/>
              <a:t>Laws are enforced by state and local law enforcement agencies</a:t>
            </a:r>
            <a:endParaRPr lang="en-US" sz="2800" dirty="0">
              <a:cs typeface="Calibri"/>
            </a:endParaRPr>
          </a:p>
        </p:txBody>
      </p:sp>
    </p:spTree>
    <p:extLst>
      <p:ext uri="{BB962C8B-B14F-4D97-AF65-F5344CB8AC3E}">
        <p14:creationId xmlns:p14="http://schemas.microsoft.com/office/powerpoint/2010/main" val="2179435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8D248-D514-4FE8-8C0B-A56175290403}"/>
              </a:ext>
            </a:extLst>
          </p:cNvPr>
          <p:cNvSpPr>
            <a:spLocks noGrp="1"/>
          </p:cNvSpPr>
          <p:nvPr>
            <p:ph type="title"/>
          </p:nvPr>
        </p:nvSpPr>
        <p:spPr/>
        <p:txBody>
          <a:bodyPr/>
          <a:lstStyle/>
          <a:p>
            <a:r>
              <a:rPr lang="en-US"/>
              <a:t>Driving is Based on Trust</a:t>
            </a:r>
          </a:p>
        </p:txBody>
      </p:sp>
      <p:sp>
        <p:nvSpPr>
          <p:cNvPr id="3" name="Content Placeholder 2">
            <a:extLst>
              <a:ext uri="{FF2B5EF4-FFF2-40B4-BE49-F238E27FC236}">
                <a16:creationId xmlns:a16="http://schemas.microsoft.com/office/drawing/2014/main" id="{58B958F3-C4D4-4348-BEE1-4D67E495CA02}"/>
              </a:ext>
            </a:extLst>
          </p:cNvPr>
          <p:cNvSpPr>
            <a:spLocks noGrp="1"/>
          </p:cNvSpPr>
          <p:nvPr>
            <p:ph idx="1"/>
          </p:nvPr>
        </p:nvSpPr>
        <p:spPr/>
        <p:txBody>
          <a:bodyPr vert="horz" lIns="91440" tIns="45720" rIns="91440" bIns="45720" rtlCol="0" anchor="t">
            <a:normAutofit/>
          </a:bodyPr>
          <a:lstStyle/>
          <a:p>
            <a:r>
              <a:rPr lang="en-US"/>
              <a:t>You trust that all drivers know the “Rules of the Road”</a:t>
            </a:r>
          </a:p>
          <a:p>
            <a:pPr marL="0" indent="0">
              <a:buNone/>
            </a:pPr>
            <a:endParaRPr lang="en-US">
              <a:cs typeface="Calibri" panose="020F0502020204030204"/>
            </a:endParaRPr>
          </a:p>
          <a:p>
            <a:r>
              <a:rPr lang="en-US"/>
              <a:t>This knowledge allows you to predict what other drivers will do, as well as allows other drivers to predict what you are going to do.</a:t>
            </a:r>
            <a:endParaRPr lang="en-US">
              <a:cs typeface="Calibri"/>
            </a:endParaRPr>
          </a:p>
        </p:txBody>
      </p:sp>
    </p:spTree>
    <p:extLst>
      <p:ext uri="{BB962C8B-B14F-4D97-AF65-F5344CB8AC3E}">
        <p14:creationId xmlns:p14="http://schemas.microsoft.com/office/powerpoint/2010/main" val="790409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DFC5C-854A-41A6-9D32-E13389B85FED}"/>
              </a:ext>
            </a:extLst>
          </p:cNvPr>
          <p:cNvSpPr>
            <a:spLocks noGrp="1"/>
          </p:cNvSpPr>
          <p:nvPr>
            <p:ph type="title"/>
          </p:nvPr>
        </p:nvSpPr>
        <p:spPr/>
        <p:txBody>
          <a:bodyPr/>
          <a:lstStyle/>
          <a:p>
            <a:r>
              <a:rPr lang="en-US" u="sng"/>
              <a:t>YOU</a:t>
            </a:r>
            <a:r>
              <a:rPr lang="en-US"/>
              <a:t> Are the Most Important Part of the HTS</a:t>
            </a:r>
          </a:p>
        </p:txBody>
      </p:sp>
      <p:sp>
        <p:nvSpPr>
          <p:cNvPr id="3" name="Content Placeholder 2">
            <a:extLst>
              <a:ext uri="{FF2B5EF4-FFF2-40B4-BE49-F238E27FC236}">
                <a16:creationId xmlns:a16="http://schemas.microsoft.com/office/drawing/2014/main" id="{3DB81936-BB26-49DB-8F22-3463AE82C39A}"/>
              </a:ext>
            </a:extLst>
          </p:cNvPr>
          <p:cNvSpPr>
            <a:spLocks noGrp="1"/>
          </p:cNvSpPr>
          <p:nvPr>
            <p:ph idx="1"/>
          </p:nvPr>
        </p:nvSpPr>
        <p:spPr>
          <a:xfrm>
            <a:off x="484632" y="1561179"/>
            <a:ext cx="11045952" cy="4790983"/>
          </a:xfrm>
        </p:spPr>
        <p:txBody>
          <a:bodyPr vert="horz" lIns="91440" tIns="45720" rIns="91440" bIns="45720" rtlCol="0" anchor="t">
            <a:normAutofit fontScale="92500" lnSpcReduction="20000"/>
          </a:bodyPr>
          <a:lstStyle/>
          <a:p>
            <a:r>
              <a:rPr lang="en-US" dirty="0"/>
              <a:t>You </a:t>
            </a:r>
            <a:r>
              <a:rPr lang="en-US" u="sng" dirty="0"/>
              <a:t>CAN'T </a:t>
            </a:r>
            <a:r>
              <a:rPr lang="en-US" dirty="0"/>
              <a:t>control the following:</a:t>
            </a:r>
          </a:p>
          <a:p>
            <a:pPr lvl="1"/>
            <a:r>
              <a:rPr lang="en-US" dirty="0"/>
              <a:t>Other drivers behaviors</a:t>
            </a:r>
            <a:endParaRPr lang="en-US" dirty="0">
              <a:cs typeface="Calibri"/>
            </a:endParaRPr>
          </a:p>
          <a:p>
            <a:pPr lvl="1"/>
            <a:r>
              <a:rPr lang="en-US" dirty="0"/>
              <a:t>The weather</a:t>
            </a:r>
            <a:endParaRPr lang="en-US" dirty="0">
              <a:cs typeface="Calibri"/>
            </a:endParaRPr>
          </a:p>
          <a:p>
            <a:pPr lvl="1"/>
            <a:r>
              <a:rPr lang="en-US" dirty="0"/>
              <a:t>The condition of the roads</a:t>
            </a:r>
            <a:endParaRPr lang="en-US" dirty="0">
              <a:cs typeface="Calibri"/>
            </a:endParaRPr>
          </a:p>
          <a:p>
            <a:pPr lvl="1"/>
            <a:r>
              <a:rPr lang="en-US" dirty="0"/>
              <a:t>The position of the sun</a:t>
            </a:r>
            <a:endParaRPr lang="en-US" dirty="0">
              <a:cs typeface="Calibri"/>
            </a:endParaRPr>
          </a:p>
          <a:p>
            <a:pPr lvl="1"/>
            <a:r>
              <a:rPr lang="en-US" dirty="0"/>
              <a:t>Animals crossing the roads</a:t>
            </a:r>
            <a:endParaRPr lang="en-US" dirty="0">
              <a:cs typeface="Calibri"/>
            </a:endParaRPr>
          </a:p>
          <a:p>
            <a:pPr lvl="1"/>
            <a:endParaRPr lang="en-US"/>
          </a:p>
          <a:p>
            <a:r>
              <a:rPr lang="en-US" dirty="0"/>
              <a:t>You </a:t>
            </a:r>
            <a:r>
              <a:rPr lang="en-US" u="sng" dirty="0"/>
              <a:t>CAN</a:t>
            </a:r>
            <a:r>
              <a:rPr lang="en-US" dirty="0"/>
              <a:t> control:</a:t>
            </a:r>
            <a:endParaRPr lang="en-US" dirty="0">
              <a:cs typeface="Calibri"/>
            </a:endParaRPr>
          </a:p>
          <a:p>
            <a:pPr marL="690245" lvl="1" indent="-233045"/>
            <a:r>
              <a:rPr lang="en-US" dirty="0"/>
              <a:t>Your behaviors</a:t>
            </a:r>
            <a:endParaRPr lang="en-US" dirty="0">
              <a:cs typeface="Calibri" panose="020F0502020204030204"/>
            </a:endParaRPr>
          </a:p>
          <a:p>
            <a:pPr lvl="1"/>
            <a:r>
              <a:rPr lang="en-US" dirty="0"/>
              <a:t>Your mental well-being</a:t>
            </a:r>
            <a:endParaRPr lang="en-US" dirty="0">
              <a:cs typeface="Calibri" panose="020F0502020204030204"/>
            </a:endParaRPr>
          </a:p>
          <a:p>
            <a:pPr lvl="1"/>
            <a:r>
              <a:rPr lang="en-US" dirty="0"/>
              <a:t>Your physical well-being</a:t>
            </a:r>
            <a:endParaRPr lang="en-US" dirty="0">
              <a:cs typeface="Calibri" panose="020F0502020204030204"/>
            </a:endParaRPr>
          </a:p>
          <a:p>
            <a:pPr lvl="1"/>
            <a:r>
              <a:rPr lang="en-US" dirty="0"/>
              <a:t>Your reactions to other drivers, road conditions, and types of vehicles on the road</a:t>
            </a:r>
            <a:endParaRPr lang="en-US" dirty="0">
              <a:cs typeface="Calibri" panose="020F0502020204030204"/>
            </a:endParaRPr>
          </a:p>
        </p:txBody>
      </p:sp>
    </p:spTree>
    <p:extLst>
      <p:ext uri="{BB962C8B-B14F-4D97-AF65-F5344CB8AC3E}">
        <p14:creationId xmlns:p14="http://schemas.microsoft.com/office/powerpoint/2010/main" val="4192192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743B2-D1AF-4934-8ABE-22D605C8FDDE}"/>
              </a:ext>
            </a:extLst>
          </p:cNvPr>
          <p:cNvSpPr>
            <a:spLocks noGrp="1"/>
          </p:cNvSpPr>
          <p:nvPr>
            <p:ph type="title"/>
          </p:nvPr>
        </p:nvSpPr>
        <p:spPr/>
        <p:txBody>
          <a:bodyPr/>
          <a:lstStyle/>
          <a:p>
            <a:r>
              <a:rPr lang="en-US"/>
              <a:t>Class Discussion</a:t>
            </a:r>
          </a:p>
        </p:txBody>
      </p:sp>
      <p:sp>
        <p:nvSpPr>
          <p:cNvPr id="3" name="Content Placeholder 2">
            <a:extLst>
              <a:ext uri="{FF2B5EF4-FFF2-40B4-BE49-F238E27FC236}">
                <a16:creationId xmlns:a16="http://schemas.microsoft.com/office/drawing/2014/main" id="{061800E0-985A-446A-87F0-94D37C15C587}"/>
              </a:ext>
            </a:extLst>
          </p:cNvPr>
          <p:cNvSpPr>
            <a:spLocks noGrp="1"/>
          </p:cNvSpPr>
          <p:nvPr>
            <p:ph idx="1"/>
          </p:nvPr>
        </p:nvSpPr>
        <p:spPr/>
        <p:txBody>
          <a:bodyPr/>
          <a:lstStyle/>
          <a:p>
            <a:r>
              <a:rPr lang="en-US"/>
              <a:t>What does it mean to be physically fit to drive?</a:t>
            </a:r>
          </a:p>
          <a:p>
            <a:endParaRPr lang="en-US"/>
          </a:p>
          <a:p>
            <a:r>
              <a:rPr lang="en-US"/>
              <a:t>What does it mean to be emotionally fit to drive?</a:t>
            </a:r>
          </a:p>
          <a:p>
            <a:endParaRPr lang="en-US"/>
          </a:p>
          <a:p>
            <a:r>
              <a:rPr lang="en-US"/>
              <a:t>Can you be emotional or physically fit to drive sometimes and not other times?</a:t>
            </a:r>
          </a:p>
        </p:txBody>
      </p:sp>
    </p:spTree>
    <p:extLst>
      <p:ext uri="{BB962C8B-B14F-4D97-AF65-F5344CB8AC3E}">
        <p14:creationId xmlns:p14="http://schemas.microsoft.com/office/powerpoint/2010/main" val="2950651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2242D-F284-4798-8C40-22C31315374F}"/>
              </a:ext>
            </a:extLst>
          </p:cNvPr>
          <p:cNvSpPr>
            <a:spLocks noGrp="1"/>
          </p:cNvSpPr>
          <p:nvPr>
            <p:ph type="title"/>
          </p:nvPr>
        </p:nvSpPr>
        <p:spPr/>
        <p:txBody>
          <a:bodyPr/>
          <a:lstStyle/>
          <a:p>
            <a:r>
              <a:rPr lang="en-US"/>
              <a:t>Class Discussion</a:t>
            </a:r>
          </a:p>
        </p:txBody>
      </p:sp>
      <p:sp>
        <p:nvSpPr>
          <p:cNvPr id="3" name="Content Placeholder 2">
            <a:extLst>
              <a:ext uri="{FF2B5EF4-FFF2-40B4-BE49-F238E27FC236}">
                <a16:creationId xmlns:a16="http://schemas.microsoft.com/office/drawing/2014/main" id="{C1B21CAE-45F4-4186-B1AC-F756C59BD62C}"/>
              </a:ext>
            </a:extLst>
          </p:cNvPr>
          <p:cNvSpPr>
            <a:spLocks noGrp="1"/>
          </p:cNvSpPr>
          <p:nvPr>
            <p:ph idx="1"/>
          </p:nvPr>
        </p:nvSpPr>
        <p:spPr/>
        <p:txBody>
          <a:bodyPr/>
          <a:lstStyle/>
          <a:p>
            <a:r>
              <a:rPr lang="en-US"/>
              <a:t>How does a driver’s attitude affect their driving?</a:t>
            </a:r>
          </a:p>
          <a:p>
            <a:endParaRPr lang="en-US"/>
          </a:p>
          <a:p>
            <a:r>
              <a:rPr lang="en-US"/>
              <a:t>What are some skills a person must have to drive safely?</a:t>
            </a:r>
          </a:p>
          <a:p>
            <a:endParaRPr lang="en-US"/>
          </a:p>
          <a:p>
            <a:r>
              <a:rPr lang="en-US"/>
              <a:t>How do habits affect driving?</a:t>
            </a:r>
          </a:p>
        </p:txBody>
      </p:sp>
    </p:spTree>
    <p:extLst>
      <p:ext uri="{BB962C8B-B14F-4D97-AF65-F5344CB8AC3E}">
        <p14:creationId xmlns:p14="http://schemas.microsoft.com/office/powerpoint/2010/main" val="3208958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3ED4C-4C7D-4E02-A8BA-4E087DDB9825}"/>
              </a:ext>
            </a:extLst>
          </p:cNvPr>
          <p:cNvSpPr>
            <a:spLocks noGrp="1"/>
          </p:cNvSpPr>
          <p:nvPr>
            <p:ph type="title"/>
          </p:nvPr>
        </p:nvSpPr>
        <p:spPr/>
        <p:txBody>
          <a:bodyPr/>
          <a:lstStyle/>
          <a:p>
            <a:r>
              <a:rPr lang="en-US"/>
              <a:t>The Responsibilities of Driving</a:t>
            </a:r>
          </a:p>
        </p:txBody>
      </p:sp>
      <p:sp>
        <p:nvSpPr>
          <p:cNvPr id="3" name="Content Placeholder 2">
            <a:extLst>
              <a:ext uri="{FF2B5EF4-FFF2-40B4-BE49-F238E27FC236}">
                <a16:creationId xmlns:a16="http://schemas.microsoft.com/office/drawing/2014/main" id="{C1804E33-BE83-4561-944D-E2035D6AF36A}"/>
              </a:ext>
            </a:extLst>
          </p:cNvPr>
          <p:cNvSpPr>
            <a:spLocks noGrp="1"/>
          </p:cNvSpPr>
          <p:nvPr>
            <p:ph idx="1"/>
          </p:nvPr>
        </p:nvSpPr>
        <p:spPr/>
        <p:txBody>
          <a:bodyPr vert="horz" lIns="91440" tIns="45720" rIns="91440" bIns="45720" rtlCol="0" anchor="t">
            <a:normAutofit/>
          </a:bodyPr>
          <a:lstStyle/>
          <a:p>
            <a:r>
              <a:rPr lang="en-US" dirty="0"/>
              <a:t>Ensure your vehicle is in good mechanical condition</a:t>
            </a:r>
          </a:p>
          <a:p>
            <a:r>
              <a:rPr lang="en-US" dirty="0"/>
              <a:t>Continually update your knowledge of laws, vehicle features, roadway conditions/changes</a:t>
            </a:r>
            <a:endParaRPr lang="en-US" dirty="0">
              <a:cs typeface="Calibri"/>
            </a:endParaRPr>
          </a:p>
          <a:p>
            <a:r>
              <a:rPr lang="en-US" dirty="0"/>
              <a:t>Have self-control to make rational decisions</a:t>
            </a:r>
            <a:endParaRPr lang="en-US" dirty="0">
              <a:cs typeface="Calibri"/>
            </a:endParaRPr>
          </a:p>
          <a:p>
            <a:r>
              <a:rPr lang="en-US" dirty="0"/>
              <a:t>Properly adjust and adapt to different situations (mental flexibility)</a:t>
            </a:r>
            <a:endParaRPr lang="en-US" dirty="0">
              <a:cs typeface="Calibri"/>
            </a:endParaRPr>
          </a:p>
          <a:p>
            <a:r>
              <a:rPr lang="en-US" dirty="0"/>
              <a:t>Maintain physical and mental well-being</a:t>
            </a:r>
            <a:endParaRPr lang="en-US" dirty="0">
              <a:cs typeface="Calibri"/>
            </a:endParaRPr>
          </a:p>
          <a:p>
            <a:r>
              <a:rPr lang="en-US" dirty="0"/>
              <a:t>Constantly be aware of your surroundings (place your head on a swivel)</a:t>
            </a:r>
            <a:endParaRPr lang="en-US" dirty="0">
              <a:cs typeface="Calibri"/>
            </a:endParaRPr>
          </a:p>
        </p:txBody>
      </p:sp>
    </p:spTree>
    <p:extLst>
      <p:ext uri="{BB962C8B-B14F-4D97-AF65-F5344CB8AC3E}">
        <p14:creationId xmlns:p14="http://schemas.microsoft.com/office/powerpoint/2010/main" val="2137301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B84DD-C7FB-4652-99D2-C1680A6EA66C}"/>
              </a:ext>
            </a:extLst>
          </p:cNvPr>
          <p:cNvSpPr>
            <a:spLocks noGrp="1"/>
          </p:cNvSpPr>
          <p:nvPr>
            <p:ph type="title"/>
          </p:nvPr>
        </p:nvSpPr>
        <p:spPr/>
        <p:txBody>
          <a:bodyPr/>
          <a:lstStyle/>
          <a:p>
            <a:r>
              <a:rPr lang="en-US"/>
              <a:t>The Risks of Driving</a:t>
            </a:r>
          </a:p>
        </p:txBody>
      </p:sp>
      <p:sp>
        <p:nvSpPr>
          <p:cNvPr id="3" name="Content Placeholder 2">
            <a:extLst>
              <a:ext uri="{FF2B5EF4-FFF2-40B4-BE49-F238E27FC236}">
                <a16:creationId xmlns:a16="http://schemas.microsoft.com/office/drawing/2014/main" id="{F259CC18-7F6A-444D-B0E8-F33913430FEC}"/>
              </a:ext>
            </a:extLst>
          </p:cNvPr>
          <p:cNvSpPr>
            <a:spLocks noGrp="1"/>
          </p:cNvSpPr>
          <p:nvPr>
            <p:ph idx="1"/>
          </p:nvPr>
        </p:nvSpPr>
        <p:spPr>
          <a:xfrm>
            <a:off x="484632" y="1502813"/>
            <a:ext cx="11045952" cy="4674251"/>
          </a:xfrm>
        </p:spPr>
        <p:txBody>
          <a:bodyPr>
            <a:normAutofit lnSpcReduction="10000"/>
          </a:bodyPr>
          <a:lstStyle/>
          <a:p>
            <a:r>
              <a:rPr lang="en-US"/>
              <a:t>What is risk?</a:t>
            </a:r>
          </a:p>
          <a:p>
            <a:pPr lvl="1"/>
            <a:r>
              <a:rPr lang="en-US" sz="2800"/>
              <a:t>Exposure to dangerous situations</a:t>
            </a:r>
          </a:p>
          <a:p>
            <a:pPr lvl="1"/>
            <a:r>
              <a:rPr lang="en-US" sz="2800"/>
              <a:t>It is ALWAYS present when you drive</a:t>
            </a:r>
          </a:p>
          <a:p>
            <a:pPr lvl="1"/>
            <a:endParaRPr lang="en-US"/>
          </a:p>
          <a:p>
            <a:r>
              <a:rPr lang="en-US"/>
              <a:t>How do we access risk?</a:t>
            </a:r>
          </a:p>
          <a:p>
            <a:pPr lvl="1"/>
            <a:r>
              <a:rPr lang="en-US" sz="2800"/>
              <a:t>By acting and reacting to the actions and conditions of other users of the HTS, the environment, and condition/design of the roads</a:t>
            </a:r>
          </a:p>
          <a:p>
            <a:pPr lvl="1"/>
            <a:endParaRPr lang="en-US"/>
          </a:p>
          <a:p>
            <a:r>
              <a:rPr lang="en-US"/>
              <a:t>How do we manage risk?</a:t>
            </a:r>
          </a:p>
          <a:p>
            <a:pPr lvl="1"/>
            <a:r>
              <a:rPr lang="en-US" sz="2800"/>
              <a:t>By making adjustments in steering, braking, and speed; avoiding distraction and impairment</a:t>
            </a:r>
          </a:p>
        </p:txBody>
      </p:sp>
    </p:spTree>
    <p:extLst>
      <p:ext uri="{BB962C8B-B14F-4D97-AF65-F5344CB8AC3E}">
        <p14:creationId xmlns:p14="http://schemas.microsoft.com/office/powerpoint/2010/main" val="626694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E2071-1679-45DB-89B8-391634103A45}"/>
              </a:ext>
            </a:extLst>
          </p:cNvPr>
          <p:cNvSpPr>
            <a:spLocks noGrp="1"/>
          </p:cNvSpPr>
          <p:nvPr>
            <p:ph type="title"/>
          </p:nvPr>
        </p:nvSpPr>
        <p:spPr/>
        <p:txBody>
          <a:bodyPr/>
          <a:lstStyle/>
          <a:p>
            <a:r>
              <a:rPr lang="en-US"/>
              <a:t>Sources of Risk in HTS</a:t>
            </a:r>
          </a:p>
        </p:txBody>
      </p:sp>
      <p:sp>
        <p:nvSpPr>
          <p:cNvPr id="3" name="Content Placeholder 2">
            <a:extLst>
              <a:ext uri="{FF2B5EF4-FFF2-40B4-BE49-F238E27FC236}">
                <a16:creationId xmlns:a16="http://schemas.microsoft.com/office/drawing/2014/main" id="{56F9CC57-2EE1-4382-97C0-324EB478046C}"/>
              </a:ext>
            </a:extLst>
          </p:cNvPr>
          <p:cNvSpPr>
            <a:spLocks noGrp="1"/>
          </p:cNvSpPr>
          <p:nvPr>
            <p:ph idx="1"/>
          </p:nvPr>
        </p:nvSpPr>
        <p:spPr/>
        <p:txBody>
          <a:bodyPr/>
          <a:lstStyle/>
          <a:p>
            <a:r>
              <a:rPr lang="en-US"/>
              <a:t>Driver</a:t>
            </a:r>
          </a:p>
          <a:p>
            <a:pPr lvl="1"/>
            <a:r>
              <a:rPr lang="en-US"/>
              <a:t>Inexperienced drivers, distraction, fatigue, impairment</a:t>
            </a:r>
          </a:p>
          <a:p>
            <a:pPr lvl="1"/>
            <a:endParaRPr lang="en-US"/>
          </a:p>
          <a:p>
            <a:r>
              <a:rPr lang="en-US"/>
              <a:t>Vehicle</a:t>
            </a:r>
          </a:p>
          <a:p>
            <a:pPr lvl="1"/>
            <a:r>
              <a:rPr lang="en-US"/>
              <a:t>Bad tires, headlight out, snow/icy windshield</a:t>
            </a:r>
          </a:p>
          <a:p>
            <a:pPr lvl="1"/>
            <a:endParaRPr lang="en-US"/>
          </a:p>
          <a:p>
            <a:r>
              <a:rPr lang="en-US"/>
              <a:t>Roadway</a:t>
            </a:r>
          </a:p>
          <a:p>
            <a:pPr lvl="1"/>
            <a:r>
              <a:rPr lang="en-US"/>
              <a:t>Heavy traffic, pot holes, traffic accident</a:t>
            </a:r>
          </a:p>
        </p:txBody>
      </p:sp>
    </p:spTree>
    <p:extLst>
      <p:ext uri="{BB962C8B-B14F-4D97-AF65-F5344CB8AC3E}">
        <p14:creationId xmlns:p14="http://schemas.microsoft.com/office/powerpoint/2010/main" val="4050478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7147B-2D9F-4D65-B224-75B2FB60FF96}"/>
              </a:ext>
            </a:extLst>
          </p:cNvPr>
          <p:cNvSpPr>
            <a:spLocks noGrp="1"/>
          </p:cNvSpPr>
          <p:nvPr>
            <p:ph type="title"/>
          </p:nvPr>
        </p:nvSpPr>
        <p:spPr/>
        <p:txBody>
          <a:bodyPr>
            <a:normAutofit/>
          </a:bodyPr>
          <a:lstStyle/>
          <a:p>
            <a:r>
              <a:rPr lang="en-US" sz="3200"/>
              <a:t>Determine whether the following are Driver Contributed (D), Vehicle Contributed (V), or Roadway Contributed (R)</a:t>
            </a:r>
          </a:p>
        </p:txBody>
      </p:sp>
      <p:sp>
        <p:nvSpPr>
          <p:cNvPr id="3" name="Content Placeholder 2">
            <a:extLst>
              <a:ext uri="{FF2B5EF4-FFF2-40B4-BE49-F238E27FC236}">
                <a16:creationId xmlns:a16="http://schemas.microsoft.com/office/drawing/2014/main" id="{51F99AE3-6034-40EC-B16A-622D861B61F2}"/>
              </a:ext>
            </a:extLst>
          </p:cNvPr>
          <p:cNvSpPr>
            <a:spLocks noGrp="1"/>
          </p:cNvSpPr>
          <p:nvPr>
            <p:ph idx="1"/>
          </p:nvPr>
        </p:nvSpPr>
        <p:spPr>
          <a:xfrm>
            <a:off x="852314" y="1711895"/>
            <a:ext cx="4466747" cy="4440685"/>
          </a:xfrm>
        </p:spPr>
        <p:txBody>
          <a:bodyPr vert="horz" lIns="91440" tIns="45720" rIns="91440" bIns="45720" rtlCol="0" anchor="t">
            <a:normAutofit/>
          </a:bodyPr>
          <a:lstStyle/>
          <a:p>
            <a:pPr marL="0" indent="0">
              <a:buNone/>
            </a:pPr>
            <a:r>
              <a:rPr lang="en-US"/>
              <a:t>___ Angry</a:t>
            </a:r>
            <a:endParaRPr lang="en-US">
              <a:cs typeface="Calibri"/>
            </a:endParaRPr>
          </a:p>
          <a:p>
            <a:pPr marL="0" indent="0">
              <a:buNone/>
            </a:pPr>
            <a:r>
              <a:rPr lang="en-US"/>
              <a:t>___ Talking to Passengers</a:t>
            </a:r>
            <a:endParaRPr lang="en-US">
              <a:cs typeface="Calibri"/>
            </a:endParaRPr>
          </a:p>
          <a:p>
            <a:pPr marL="0" indent="0">
              <a:buNone/>
            </a:pPr>
            <a:r>
              <a:rPr lang="en-US"/>
              <a:t>___ Narrow Bridge</a:t>
            </a:r>
            <a:endParaRPr lang="en-US">
              <a:cs typeface="Calibri"/>
            </a:endParaRPr>
          </a:p>
          <a:p>
            <a:pPr marL="0" indent="0">
              <a:buNone/>
            </a:pPr>
            <a:r>
              <a:rPr lang="en-US"/>
              <a:t>___ School Zone</a:t>
            </a:r>
            <a:endParaRPr lang="en-US">
              <a:cs typeface="Calibri"/>
            </a:endParaRPr>
          </a:p>
          <a:p>
            <a:pPr marL="0" indent="0">
              <a:buNone/>
            </a:pPr>
            <a:r>
              <a:rPr lang="en-US"/>
              <a:t>___ Broken Windshield</a:t>
            </a:r>
            <a:endParaRPr lang="en-US">
              <a:cs typeface="Calibri"/>
            </a:endParaRPr>
          </a:p>
          <a:p>
            <a:pPr marL="0" indent="0">
              <a:buNone/>
            </a:pPr>
            <a:r>
              <a:rPr lang="en-US"/>
              <a:t>___ Speeding</a:t>
            </a:r>
            <a:endParaRPr lang="en-US">
              <a:cs typeface="Calibri"/>
            </a:endParaRPr>
          </a:p>
          <a:p>
            <a:pPr marL="0" indent="0">
              <a:buNone/>
            </a:pPr>
            <a:r>
              <a:rPr lang="en-US"/>
              <a:t>___ Loose Gravel</a:t>
            </a:r>
            <a:endParaRPr lang="en-US">
              <a:cs typeface="Calibri"/>
            </a:endParaRPr>
          </a:p>
          <a:p>
            <a:pPr marL="0" indent="0">
              <a:buNone/>
            </a:pPr>
            <a:r>
              <a:rPr lang="en-US"/>
              <a:t>___ Tire Blowout</a:t>
            </a:r>
            <a:endParaRPr lang="en-US">
              <a:cs typeface="Calibri"/>
            </a:endParaRPr>
          </a:p>
        </p:txBody>
      </p:sp>
      <p:sp>
        <p:nvSpPr>
          <p:cNvPr id="4" name="Content Placeholder 2">
            <a:extLst>
              <a:ext uri="{FF2B5EF4-FFF2-40B4-BE49-F238E27FC236}">
                <a16:creationId xmlns:a16="http://schemas.microsoft.com/office/drawing/2014/main" id="{2E947021-2B1E-48A5-90BF-0EF2ED8B5ADD}"/>
              </a:ext>
            </a:extLst>
          </p:cNvPr>
          <p:cNvSpPr txBox="1">
            <a:spLocks/>
          </p:cNvSpPr>
          <p:nvPr/>
        </p:nvSpPr>
        <p:spPr>
          <a:xfrm>
            <a:off x="5319061" y="1711894"/>
            <a:ext cx="4802389" cy="444068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t>___ Swerved Over Center Lane</a:t>
            </a:r>
          </a:p>
          <a:p>
            <a:pPr marL="0" indent="0">
              <a:buNone/>
            </a:pPr>
            <a:r>
              <a:rPr lang="en-US"/>
              <a:t>___ Drinking and Driving</a:t>
            </a:r>
            <a:endParaRPr lang="en-US">
              <a:cs typeface="Calibri"/>
            </a:endParaRPr>
          </a:p>
          <a:p>
            <a:pPr marL="0" indent="0">
              <a:buNone/>
            </a:pPr>
            <a:r>
              <a:rPr lang="en-US"/>
              <a:t>___ No Painted Lane Lines</a:t>
            </a:r>
            <a:endParaRPr lang="en-US">
              <a:cs typeface="Calibri"/>
            </a:endParaRPr>
          </a:p>
          <a:p>
            <a:pPr marL="0" indent="0">
              <a:buNone/>
            </a:pPr>
            <a:r>
              <a:rPr lang="en-US"/>
              <a:t>___ Traffic Jam</a:t>
            </a:r>
            <a:endParaRPr lang="en-US">
              <a:cs typeface="Calibri" panose="020F0502020204030204"/>
            </a:endParaRPr>
          </a:p>
          <a:p>
            <a:pPr marL="0" indent="0">
              <a:buNone/>
            </a:pPr>
            <a:r>
              <a:rPr lang="en-US"/>
              <a:t>___ Using Cellphone</a:t>
            </a:r>
            <a:endParaRPr lang="en-US">
              <a:cs typeface="Calibri" panose="020F0502020204030204"/>
            </a:endParaRPr>
          </a:p>
          <a:p>
            <a:pPr marL="0" indent="0">
              <a:buNone/>
            </a:pPr>
            <a:r>
              <a:rPr lang="en-US"/>
              <a:t>___ Stuck Accelerator</a:t>
            </a:r>
            <a:endParaRPr lang="en-US">
              <a:cs typeface="Calibri" panose="020F0502020204030204"/>
            </a:endParaRPr>
          </a:p>
          <a:p>
            <a:pPr marL="0" indent="0">
              <a:buNone/>
            </a:pPr>
            <a:r>
              <a:rPr lang="en-US"/>
              <a:t>___ T-Intersection</a:t>
            </a:r>
            <a:endParaRPr lang="en-US">
              <a:cs typeface="Calibri" panose="020F0502020204030204"/>
            </a:endParaRPr>
          </a:p>
          <a:p>
            <a:pPr marL="0" indent="0">
              <a:buNone/>
            </a:pPr>
            <a:r>
              <a:rPr lang="en-US"/>
              <a:t>___ Competitive Behavior</a:t>
            </a:r>
            <a:endParaRPr lang="en-US">
              <a:cs typeface="Calibri" panose="020F0502020204030204"/>
            </a:endParaRPr>
          </a:p>
        </p:txBody>
      </p:sp>
      <p:sp>
        <p:nvSpPr>
          <p:cNvPr id="7" name="TextBox 6">
            <a:extLst>
              <a:ext uri="{FF2B5EF4-FFF2-40B4-BE49-F238E27FC236}">
                <a16:creationId xmlns:a16="http://schemas.microsoft.com/office/drawing/2014/main" id="{7B3FCE64-9C22-4E7B-83E2-4A657218FDF4}"/>
              </a:ext>
            </a:extLst>
          </p:cNvPr>
          <p:cNvSpPr txBox="1"/>
          <p:nvPr/>
        </p:nvSpPr>
        <p:spPr>
          <a:xfrm>
            <a:off x="996043" y="1712686"/>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8" name="TextBox 7">
            <a:extLst>
              <a:ext uri="{FF2B5EF4-FFF2-40B4-BE49-F238E27FC236}">
                <a16:creationId xmlns:a16="http://schemas.microsoft.com/office/drawing/2014/main" id="{67271C7C-A0F2-484D-8D3F-C0695DEC7308}"/>
              </a:ext>
            </a:extLst>
          </p:cNvPr>
          <p:cNvSpPr txBox="1"/>
          <p:nvPr/>
        </p:nvSpPr>
        <p:spPr>
          <a:xfrm>
            <a:off x="996042" y="2220685"/>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9" name="TextBox 8">
            <a:extLst>
              <a:ext uri="{FF2B5EF4-FFF2-40B4-BE49-F238E27FC236}">
                <a16:creationId xmlns:a16="http://schemas.microsoft.com/office/drawing/2014/main" id="{57B3744F-4860-4B61-AEC5-D85607A9F991}"/>
              </a:ext>
            </a:extLst>
          </p:cNvPr>
          <p:cNvSpPr txBox="1"/>
          <p:nvPr/>
        </p:nvSpPr>
        <p:spPr>
          <a:xfrm>
            <a:off x="996042" y="4261757"/>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10" name="TextBox 9">
            <a:extLst>
              <a:ext uri="{FF2B5EF4-FFF2-40B4-BE49-F238E27FC236}">
                <a16:creationId xmlns:a16="http://schemas.microsoft.com/office/drawing/2014/main" id="{F82500B6-4AC9-4C6F-8C80-283CA2CEEB8C}"/>
              </a:ext>
            </a:extLst>
          </p:cNvPr>
          <p:cNvSpPr txBox="1"/>
          <p:nvPr/>
        </p:nvSpPr>
        <p:spPr>
          <a:xfrm>
            <a:off x="5504542" y="1712685"/>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11" name="TextBox 10">
            <a:extLst>
              <a:ext uri="{FF2B5EF4-FFF2-40B4-BE49-F238E27FC236}">
                <a16:creationId xmlns:a16="http://schemas.microsoft.com/office/drawing/2014/main" id="{996F076E-0060-4AA2-B0E2-74020FD8F9EF}"/>
              </a:ext>
            </a:extLst>
          </p:cNvPr>
          <p:cNvSpPr txBox="1"/>
          <p:nvPr/>
        </p:nvSpPr>
        <p:spPr>
          <a:xfrm>
            <a:off x="5504543" y="2220686"/>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12" name="TextBox 11">
            <a:extLst>
              <a:ext uri="{FF2B5EF4-FFF2-40B4-BE49-F238E27FC236}">
                <a16:creationId xmlns:a16="http://schemas.microsoft.com/office/drawing/2014/main" id="{4CD7BA90-30ED-4558-A457-F7B743AB3DC9}"/>
              </a:ext>
            </a:extLst>
          </p:cNvPr>
          <p:cNvSpPr txBox="1"/>
          <p:nvPr/>
        </p:nvSpPr>
        <p:spPr>
          <a:xfrm>
            <a:off x="5504543" y="3753757"/>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13" name="TextBox 12">
            <a:extLst>
              <a:ext uri="{FF2B5EF4-FFF2-40B4-BE49-F238E27FC236}">
                <a16:creationId xmlns:a16="http://schemas.microsoft.com/office/drawing/2014/main" id="{08A5D32C-B26F-443C-BE63-8F7876E165EC}"/>
              </a:ext>
            </a:extLst>
          </p:cNvPr>
          <p:cNvSpPr txBox="1"/>
          <p:nvPr/>
        </p:nvSpPr>
        <p:spPr>
          <a:xfrm>
            <a:off x="5504543" y="5286829"/>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D</a:t>
            </a:r>
          </a:p>
        </p:txBody>
      </p:sp>
      <p:sp>
        <p:nvSpPr>
          <p:cNvPr id="14" name="TextBox 13">
            <a:extLst>
              <a:ext uri="{FF2B5EF4-FFF2-40B4-BE49-F238E27FC236}">
                <a16:creationId xmlns:a16="http://schemas.microsoft.com/office/drawing/2014/main" id="{B5FA4EE4-E466-4B99-BE79-70BAA962E0F8}"/>
              </a:ext>
            </a:extLst>
          </p:cNvPr>
          <p:cNvSpPr txBox="1"/>
          <p:nvPr/>
        </p:nvSpPr>
        <p:spPr>
          <a:xfrm>
            <a:off x="996043" y="2719614"/>
            <a:ext cx="429986"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kern="1200">
                <a:solidFill>
                  <a:srgbClr val="0070C0"/>
                </a:solidFill>
                <a:latin typeface="Arial"/>
                <a:ea typeface="+mn-ea"/>
                <a:cs typeface="+mn-cs"/>
              </a:rPr>
              <a:t>R</a:t>
            </a:r>
            <a:endParaRPr lang="en-US" sz="2100">
              <a:solidFill>
                <a:srgbClr val="0070C0"/>
              </a:solidFill>
              <a:latin typeface="Arial"/>
            </a:endParaRPr>
          </a:p>
        </p:txBody>
      </p:sp>
      <p:sp>
        <p:nvSpPr>
          <p:cNvPr id="15" name="TextBox 14">
            <a:extLst>
              <a:ext uri="{FF2B5EF4-FFF2-40B4-BE49-F238E27FC236}">
                <a16:creationId xmlns:a16="http://schemas.microsoft.com/office/drawing/2014/main" id="{9760334E-788B-4DE1-923A-81C8B1CE17C0}"/>
              </a:ext>
            </a:extLst>
          </p:cNvPr>
          <p:cNvSpPr txBox="1"/>
          <p:nvPr/>
        </p:nvSpPr>
        <p:spPr>
          <a:xfrm>
            <a:off x="1014186" y="3218543"/>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cs typeface="Arial"/>
              </a:rPr>
              <a:t>R</a:t>
            </a:r>
          </a:p>
        </p:txBody>
      </p:sp>
      <p:sp>
        <p:nvSpPr>
          <p:cNvPr id="16" name="TextBox 15">
            <a:extLst>
              <a:ext uri="{FF2B5EF4-FFF2-40B4-BE49-F238E27FC236}">
                <a16:creationId xmlns:a16="http://schemas.microsoft.com/office/drawing/2014/main" id="{78E251FD-5BA6-4679-AA40-659172BD0323}"/>
              </a:ext>
            </a:extLst>
          </p:cNvPr>
          <p:cNvSpPr txBox="1"/>
          <p:nvPr/>
        </p:nvSpPr>
        <p:spPr>
          <a:xfrm>
            <a:off x="996042" y="4751614"/>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R</a:t>
            </a:r>
          </a:p>
        </p:txBody>
      </p:sp>
      <p:sp>
        <p:nvSpPr>
          <p:cNvPr id="17" name="TextBox 16">
            <a:extLst>
              <a:ext uri="{FF2B5EF4-FFF2-40B4-BE49-F238E27FC236}">
                <a16:creationId xmlns:a16="http://schemas.microsoft.com/office/drawing/2014/main" id="{1004A715-8D5D-4F52-9D05-A758713D7930}"/>
              </a:ext>
            </a:extLst>
          </p:cNvPr>
          <p:cNvSpPr txBox="1"/>
          <p:nvPr/>
        </p:nvSpPr>
        <p:spPr>
          <a:xfrm>
            <a:off x="5495471" y="2719614"/>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R</a:t>
            </a:r>
          </a:p>
        </p:txBody>
      </p:sp>
      <p:sp>
        <p:nvSpPr>
          <p:cNvPr id="18" name="TextBox 17">
            <a:extLst>
              <a:ext uri="{FF2B5EF4-FFF2-40B4-BE49-F238E27FC236}">
                <a16:creationId xmlns:a16="http://schemas.microsoft.com/office/drawing/2014/main" id="{22926DE3-AC12-494B-AF3E-792C95DC46A3}"/>
              </a:ext>
            </a:extLst>
          </p:cNvPr>
          <p:cNvSpPr txBox="1"/>
          <p:nvPr/>
        </p:nvSpPr>
        <p:spPr>
          <a:xfrm>
            <a:off x="5504543" y="3218542"/>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R</a:t>
            </a:r>
          </a:p>
        </p:txBody>
      </p:sp>
      <p:sp>
        <p:nvSpPr>
          <p:cNvPr id="19" name="TextBox 18">
            <a:extLst>
              <a:ext uri="{FF2B5EF4-FFF2-40B4-BE49-F238E27FC236}">
                <a16:creationId xmlns:a16="http://schemas.microsoft.com/office/drawing/2014/main" id="{B4C3C12A-2A38-4822-B0AD-FB74488B3EC6}"/>
              </a:ext>
            </a:extLst>
          </p:cNvPr>
          <p:cNvSpPr txBox="1"/>
          <p:nvPr/>
        </p:nvSpPr>
        <p:spPr>
          <a:xfrm>
            <a:off x="5504543" y="4751614"/>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R</a:t>
            </a:r>
          </a:p>
        </p:txBody>
      </p:sp>
      <p:sp>
        <p:nvSpPr>
          <p:cNvPr id="29" name="TextBox 28">
            <a:extLst>
              <a:ext uri="{FF2B5EF4-FFF2-40B4-BE49-F238E27FC236}">
                <a16:creationId xmlns:a16="http://schemas.microsoft.com/office/drawing/2014/main" id="{50BEB73E-678C-46F5-AB7E-D634E0E32E24}"/>
              </a:ext>
            </a:extLst>
          </p:cNvPr>
          <p:cNvSpPr txBox="1"/>
          <p:nvPr/>
        </p:nvSpPr>
        <p:spPr>
          <a:xfrm>
            <a:off x="1014186" y="3735614"/>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cs typeface="Arial"/>
              </a:rPr>
              <a:t>V</a:t>
            </a:r>
          </a:p>
        </p:txBody>
      </p:sp>
      <p:sp>
        <p:nvSpPr>
          <p:cNvPr id="30" name="TextBox 29">
            <a:extLst>
              <a:ext uri="{FF2B5EF4-FFF2-40B4-BE49-F238E27FC236}">
                <a16:creationId xmlns:a16="http://schemas.microsoft.com/office/drawing/2014/main" id="{175B4803-7924-4BB3-B122-820A54D59B6A}"/>
              </a:ext>
            </a:extLst>
          </p:cNvPr>
          <p:cNvSpPr txBox="1"/>
          <p:nvPr/>
        </p:nvSpPr>
        <p:spPr>
          <a:xfrm>
            <a:off x="1014185" y="5268684"/>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cs typeface="Arial"/>
              </a:rPr>
              <a:t>V</a:t>
            </a:r>
          </a:p>
        </p:txBody>
      </p:sp>
      <p:sp>
        <p:nvSpPr>
          <p:cNvPr id="31" name="TextBox 30">
            <a:extLst>
              <a:ext uri="{FF2B5EF4-FFF2-40B4-BE49-F238E27FC236}">
                <a16:creationId xmlns:a16="http://schemas.microsoft.com/office/drawing/2014/main" id="{C94A7857-069A-499F-AB18-C0664625CBC8}"/>
              </a:ext>
            </a:extLst>
          </p:cNvPr>
          <p:cNvSpPr txBox="1"/>
          <p:nvPr/>
        </p:nvSpPr>
        <p:spPr>
          <a:xfrm>
            <a:off x="5504542" y="4261756"/>
            <a:ext cx="402772"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cs typeface="Arial"/>
              </a:rPr>
              <a:t>V</a:t>
            </a:r>
          </a:p>
        </p:txBody>
      </p:sp>
    </p:spTree>
    <p:extLst>
      <p:ext uri="{BB962C8B-B14F-4D97-AF65-F5344CB8AC3E}">
        <p14:creationId xmlns:p14="http://schemas.microsoft.com/office/powerpoint/2010/main" val="2117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allAtOnce"/>
      <p:bldP spid="9" grpId="0"/>
      <p:bldP spid="10" grpId="0"/>
      <p:bldP spid="11" grpId="0"/>
      <p:bldP spid="12" grpId="0"/>
      <p:bldP spid="13" grpId="0"/>
      <p:bldP spid="14" grpId="0" build="allAtOnce"/>
      <p:bldP spid="15" grpId="0"/>
      <p:bldP spid="16" grpId="0"/>
      <p:bldP spid="17" grpId="0"/>
      <p:bldP spid="18" grpId="0"/>
      <p:bldP spid="19" grpId="0"/>
      <p:bldP spid="29" grpId="0"/>
      <p:bldP spid="30" grpId="0"/>
      <p:bldP spid="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5C364-470C-41EB-BA54-A15847CF0DD6}"/>
              </a:ext>
            </a:extLst>
          </p:cNvPr>
          <p:cNvSpPr>
            <a:spLocks noGrp="1"/>
          </p:cNvSpPr>
          <p:nvPr>
            <p:ph type="title"/>
          </p:nvPr>
        </p:nvSpPr>
        <p:spPr/>
        <p:txBody>
          <a:bodyPr/>
          <a:lstStyle/>
          <a:p>
            <a:r>
              <a:rPr lang="en-US" b="1">
                <a:cs typeface="Calibri Light"/>
              </a:rPr>
              <a:t>Session Goals</a:t>
            </a:r>
            <a:endParaRPr lang="en-US" b="1"/>
          </a:p>
        </p:txBody>
      </p:sp>
      <p:sp>
        <p:nvSpPr>
          <p:cNvPr id="3" name="Content Placeholder 2">
            <a:extLst>
              <a:ext uri="{FF2B5EF4-FFF2-40B4-BE49-F238E27FC236}">
                <a16:creationId xmlns:a16="http://schemas.microsoft.com/office/drawing/2014/main" id="{69DA1150-0EBF-4D5C-BC86-0E9442D3C67D}"/>
              </a:ext>
            </a:extLst>
          </p:cNvPr>
          <p:cNvSpPr>
            <a:spLocks noGrp="1"/>
          </p:cNvSpPr>
          <p:nvPr>
            <p:ph idx="1"/>
          </p:nvPr>
        </p:nvSpPr>
        <p:spPr/>
        <p:txBody>
          <a:bodyPr vert="horz" lIns="91440" tIns="45720" rIns="91440" bIns="45720" rtlCol="0" anchor="t">
            <a:normAutofit/>
          </a:bodyPr>
          <a:lstStyle/>
          <a:p>
            <a:pPr marL="514350" indent="-514350">
              <a:spcAft>
                <a:spcPts val="1000"/>
              </a:spcAft>
              <a:buAutoNum type="arabicPeriod"/>
            </a:pPr>
            <a:r>
              <a:rPr lang="en-US">
                <a:ea typeface="+mn-lt"/>
                <a:cs typeface="+mn-lt"/>
              </a:rPr>
              <a:t>Classify risk factors present in the Highway Transportation System (HTS) and why attitude is important to driving.</a:t>
            </a:r>
            <a:endParaRPr lang="en-US">
              <a:cs typeface="Calibri" panose="020F0502020204030204"/>
            </a:endParaRPr>
          </a:p>
          <a:p>
            <a:pPr marL="514350" indent="-514350">
              <a:buAutoNum type="arabicPeriod"/>
            </a:pPr>
            <a:r>
              <a:rPr lang="en-US">
                <a:ea typeface="+mn-lt"/>
                <a:cs typeface="+mn-lt"/>
              </a:rPr>
              <a:t>Understand the phases of the New York State Graduated Driver Licensing (GDL) Law, along with associated requirements and restrictions.</a:t>
            </a:r>
            <a:endParaRPr lang="en-US">
              <a:cs typeface="Calibri"/>
            </a:endParaRPr>
          </a:p>
          <a:p>
            <a:pPr marL="0" indent="0">
              <a:buNone/>
            </a:pPr>
            <a:endParaRPr lang="en-US">
              <a:cs typeface="Calibri"/>
            </a:endParaRPr>
          </a:p>
        </p:txBody>
      </p:sp>
    </p:spTree>
    <p:extLst>
      <p:ext uri="{BB962C8B-B14F-4D97-AF65-F5344CB8AC3E}">
        <p14:creationId xmlns:p14="http://schemas.microsoft.com/office/powerpoint/2010/main" val="1018919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26EBC-5801-464F-B28E-887FF257331A}"/>
              </a:ext>
            </a:extLst>
          </p:cNvPr>
          <p:cNvSpPr>
            <a:spLocks noGrp="1"/>
          </p:cNvSpPr>
          <p:nvPr>
            <p:ph type="title"/>
          </p:nvPr>
        </p:nvSpPr>
        <p:spPr/>
        <p:txBody>
          <a:bodyPr/>
          <a:lstStyle/>
          <a:p>
            <a:r>
              <a:rPr lang="en-US"/>
              <a:t>Phases of Licensing for Young Drivers in NYS</a:t>
            </a:r>
          </a:p>
        </p:txBody>
      </p:sp>
      <p:pic>
        <p:nvPicPr>
          <p:cNvPr id="4" name="E8FB3228-8CB3-4D34-38FD-CC176E50E539" descr="New York State Gradual Driver License Phases">
            <a:extLst>
              <a:ext uri="{FF2B5EF4-FFF2-40B4-BE49-F238E27FC236}">
                <a16:creationId xmlns:a16="http://schemas.microsoft.com/office/drawing/2014/main" id="{AA2623B4-69EC-4250-BD9E-6F8BBFF1B39D}"/>
              </a:ext>
            </a:extLst>
          </p:cNvPr>
          <p:cNvPicPr>
            <a:picLocks noChangeAspect="1"/>
          </p:cNvPicPr>
          <p:nvPr/>
        </p:nvPicPr>
        <p:blipFill>
          <a:blip r:embed="rId2" cstate="print">
            <a:extLst>
              <a:ext uri="{14E22E5D-35D2-42F4-19A0-7223F9D83C66}"/>
            </a:extLst>
          </a:blip>
          <a:stretch>
            <a:fillRect/>
          </a:stretch>
        </p:blipFill>
        <p:spPr>
          <a:xfrm>
            <a:off x="5313361" y="2005211"/>
            <a:ext cx="5119359" cy="4116241"/>
          </a:xfrm>
          <a:prstGeom prst="rect">
            <a:avLst/>
          </a:prstGeom>
        </p:spPr>
      </p:pic>
      <p:sp>
        <p:nvSpPr>
          <p:cNvPr id="3" name="TextBox 2"/>
          <p:cNvSpPr txBox="1"/>
          <p:nvPr/>
        </p:nvSpPr>
        <p:spPr>
          <a:xfrm>
            <a:off x="530352" y="2551176"/>
            <a:ext cx="4206240" cy="1200329"/>
          </a:xfrm>
          <a:prstGeom prst="rect">
            <a:avLst/>
          </a:prstGeom>
          <a:noFill/>
        </p:spPr>
        <p:txBody>
          <a:bodyPr wrap="square" rtlCol="0">
            <a:spAutoFit/>
          </a:bodyPr>
          <a:lstStyle/>
          <a:p>
            <a:r>
              <a:rPr lang="en-US" sz="2400"/>
              <a:t>New York State uses a graduated licensing process for young drivers</a:t>
            </a:r>
          </a:p>
        </p:txBody>
      </p:sp>
    </p:spTree>
    <p:extLst>
      <p:ext uri="{BB962C8B-B14F-4D97-AF65-F5344CB8AC3E}">
        <p14:creationId xmlns:p14="http://schemas.microsoft.com/office/powerpoint/2010/main" val="975493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45778-236F-4317-AA56-DC5FD7355580}"/>
              </a:ext>
            </a:extLst>
          </p:cNvPr>
          <p:cNvSpPr>
            <a:spLocks noGrp="1"/>
          </p:cNvSpPr>
          <p:nvPr>
            <p:ph type="title"/>
          </p:nvPr>
        </p:nvSpPr>
        <p:spPr/>
        <p:txBody>
          <a:bodyPr/>
          <a:lstStyle/>
          <a:p>
            <a:r>
              <a:rPr lang="en-US"/>
              <a:t>Graduated License Law Restrictions</a:t>
            </a:r>
          </a:p>
        </p:txBody>
      </p:sp>
      <p:sp>
        <p:nvSpPr>
          <p:cNvPr id="3" name="Content Placeholder 2">
            <a:extLst>
              <a:ext uri="{FF2B5EF4-FFF2-40B4-BE49-F238E27FC236}">
                <a16:creationId xmlns:a16="http://schemas.microsoft.com/office/drawing/2014/main" id="{C46437B9-14F0-4409-BAEF-1F5B163A487E}"/>
              </a:ext>
            </a:extLst>
          </p:cNvPr>
          <p:cNvSpPr>
            <a:spLocks noGrp="1"/>
          </p:cNvSpPr>
          <p:nvPr>
            <p:ph idx="1"/>
          </p:nvPr>
        </p:nvSpPr>
        <p:spPr>
          <a:xfrm>
            <a:off x="406811" y="1376354"/>
            <a:ext cx="11045952" cy="958285"/>
          </a:xfrm>
        </p:spPr>
        <p:txBody>
          <a:bodyPr/>
          <a:lstStyle/>
          <a:p>
            <a:pPr marL="0" indent="0">
              <a:buNone/>
            </a:pPr>
            <a:r>
              <a:rPr lang="en-US"/>
              <a:t>The restrictions depend on whether you have a junior learner permit or a junior driver license:</a:t>
            </a:r>
          </a:p>
        </p:txBody>
      </p:sp>
      <p:sp>
        <p:nvSpPr>
          <p:cNvPr id="4" name="Content Placeholder 2">
            <a:extLst>
              <a:ext uri="{FF2B5EF4-FFF2-40B4-BE49-F238E27FC236}">
                <a16:creationId xmlns:a16="http://schemas.microsoft.com/office/drawing/2014/main" id="{AAE97E51-52C3-48D3-BBCA-11B3C2FF7050}"/>
              </a:ext>
            </a:extLst>
          </p:cNvPr>
          <p:cNvSpPr txBox="1">
            <a:spLocks/>
          </p:cNvSpPr>
          <p:nvPr/>
        </p:nvSpPr>
        <p:spPr>
          <a:xfrm>
            <a:off x="573867" y="2449272"/>
            <a:ext cx="5217268" cy="3912617"/>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u="sng" dirty="0"/>
              <a:t>Junior Learner Permit</a:t>
            </a:r>
          </a:p>
          <a:p>
            <a:r>
              <a:rPr lang="en-US" sz="2600" dirty="0"/>
              <a:t>Supervised Daytime driving (5am – 9pm)</a:t>
            </a:r>
            <a:endParaRPr lang="en-US" sz="2600" dirty="0">
              <a:cs typeface="Calibri"/>
            </a:endParaRPr>
          </a:p>
          <a:p>
            <a:r>
              <a:rPr lang="en-US" sz="2600" dirty="0"/>
              <a:t>Front seat passenger must be a supervising licensed driver that is 21 and over</a:t>
            </a:r>
            <a:endParaRPr lang="en-US" sz="2600" dirty="0">
              <a:cs typeface="Calibri"/>
            </a:endParaRPr>
          </a:p>
          <a:p>
            <a:r>
              <a:rPr lang="en-US" sz="2600" dirty="0"/>
              <a:t>Supervised Nighttime driving (9pm – 5am)</a:t>
            </a:r>
            <a:endParaRPr lang="en-US" sz="2600" dirty="0">
              <a:cs typeface="Calibri"/>
            </a:endParaRPr>
          </a:p>
          <a:p>
            <a:endParaRPr lang="en-US"/>
          </a:p>
        </p:txBody>
      </p:sp>
      <p:sp>
        <p:nvSpPr>
          <p:cNvPr id="5" name="Content Placeholder 2">
            <a:extLst>
              <a:ext uri="{FF2B5EF4-FFF2-40B4-BE49-F238E27FC236}">
                <a16:creationId xmlns:a16="http://schemas.microsoft.com/office/drawing/2014/main" id="{92991A04-F51F-44C2-B2F2-1977A63E2DFB}"/>
              </a:ext>
            </a:extLst>
          </p:cNvPr>
          <p:cNvSpPr txBox="1">
            <a:spLocks/>
          </p:cNvSpPr>
          <p:nvPr/>
        </p:nvSpPr>
        <p:spPr>
          <a:xfrm>
            <a:off x="6096000" y="2449272"/>
            <a:ext cx="5693923" cy="4214851"/>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u="sng"/>
              <a:t>Junior Driver License</a:t>
            </a:r>
          </a:p>
          <a:p>
            <a:pPr>
              <a:lnSpc>
                <a:spcPct val="100000"/>
              </a:lnSpc>
            </a:pPr>
            <a:r>
              <a:rPr lang="en-US"/>
              <a:t>No Supervision during Daytime driving (5am – 9pm)</a:t>
            </a:r>
          </a:p>
          <a:p>
            <a:pPr>
              <a:lnSpc>
                <a:spcPct val="100000"/>
              </a:lnSpc>
            </a:pPr>
            <a:r>
              <a:rPr lang="en-US"/>
              <a:t>No more than one passenger under the age of 21 unless family</a:t>
            </a:r>
          </a:p>
          <a:p>
            <a:pPr>
              <a:lnSpc>
                <a:spcPct val="100000"/>
              </a:lnSpc>
            </a:pPr>
            <a:r>
              <a:rPr lang="en-US"/>
              <a:t>Unsupervised nighttime driving if you are coming to and from work/school (must have ID)</a:t>
            </a:r>
          </a:p>
          <a:p>
            <a:pPr>
              <a:lnSpc>
                <a:spcPct val="100000"/>
              </a:lnSpc>
            </a:pPr>
            <a:r>
              <a:rPr lang="en-US"/>
              <a:t>Supervised nighttime driving (9pm – 5am) otherwise</a:t>
            </a:r>
          </a:p>
        </p:txBody>
      </p:sp>
    </p:spTree>
    <p:extLst>
      <p:ext uri="{BB962C8B-B14F-4D97-AF65-F5344CB8AC3E}">
        <p14:creationId xmlns:p14="http://schemas.microsoft.com/office/powerpoint/2010/main" val="12801773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A355B-4E35-42CA-961C-5DFABECF07C7}"/>
              </a:ext>
            </a:extLst>
          </p:cNvPr>
          <p:cNvSpPr>
            <a:spLocks noGrp="1"/>
          </p:cNvSpPr>
          <p:nvPr>
            <p:ph type="title"/>
          </p:nvPr>
        </p:nvSpPr>
        <p:spPr/>
        <p:txBody>
          <a:bodyPr/>
          <a:lstStyle/>
          <a:p>
            <a:r>
              <a:rPr lang="en-US"/>
              <a:t>Where Will You Be Driving?</a:t>
            </a:r>
          </a:p>
        </p:txBody>
      </p:sp>
      <p:sp>
        <p:nvSpPr>
          <p:cNvPr id="3" name="Content Placeholder 2">
            <a:extLst>
              <a:ext uri="{FF2B5EF4-FFF2-40B4-BE49-F238E27FC236}">
                <a16:creationId xmlns:a16="http://schemas.microsoft.com/office/drawing/2014/main" id="{FCC15C94-80FE-4C95-9570-DCDDC45F45D4}"/>
              </a:ext>
            </a:extLst>
          </p:cNvPr>
          <p:cNvSpPr>
            <a:spLocks noGrp="1"/>
          </p:cNvSpPr>
          <p:nvPr>
            <p:ph idx="1"/>
          </p:nvPr>
        </p:nvSpPr>
        <p:spPr/>
        <p:txBody>
          <a:bodyPr/>
          <a:lstStyle/>
          <a:p>
            <a:pPr marL="0" indent="0">
              <a:buNone/>
            </a:pPr>
            <a:r>
              <a:rPr lang="en-US"/>
              <a:t>Restrictions will vary depending on which of the three following geographic regions you drive in:</a:t>
            </a:r>
          </a:p>
          <a:p>
            <a:r>
              <a:rPr lang="en-US"/>
              <a:t>Upstate New York (defined as any county north of the NYC border)</a:t>
            </a:r>
          </a:p>
          <a:p>
            <a:r>
              <a:rPr lang="en-US"/>
              <a:t>New York City (defined by the five Boroughs)</a:t>
            </a:r>
          </a:p>
          <a:p>
            <a:r>
              <a:rPr lang="en-US"/>
              <a:t>Long Island (defined as Nassau and Suffolk Counties)</a:t>
            </a:r>
          </a:p>
        </p:txBody>
      </p:sp>
    </p:spTree>
    <p:extLst>
      <p:ext uri="{BB962C8B-B14F-4D97-AF65-F5344CB8AC3E}">
        <p14:creationId xmlns:p14="http://schemas.microsoft.com/office/powerpoint/2010/main" val="17704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8CC3D-6505-49AB-863B-AF02EE9F6E52}"/>
              </a:ext>
            </a:extLst>
          </p:cNvPr>
          <p:cNvSpPr>
            <a:spLocks noGrp="1"/>
          </p:cNvSpPr>
          <p:nvPr>
            <p:ph type="title"/>
          </p:nvPr>
        </p:nvSpPr>
        <p:spPr/>
        <p:txBody>
          <a:bodyPr/>
          <a:lstStyle/>
          <a:p>
            <a:r>
              <a:rPr lang="en-US"/>
              <a:t>Learn More</a:t>
            </a:r>
          </a:p>
        </p:txBody>
      </p:sp>
      <p:sp>
        <p:nvSpPr>
          <p:cNvPr id="3" name="Content Placeholder 2" descr="Weblink takes you to PDF document &quot;A Brief Overview of New York State Graduated Driver Licensing Law (GDL)&quot;">
            <a:extLst>
              <a:ext uri="{FF2B5EF4-FFF2-40B4-BE49-F238E27FC236}">
                <a16:creationId xmlns:a16="http://schemas.microsoft.com/office/drawing/2014/main" id="{5034C8FB-4CA6-4261-9C95-7DEEF843CD37}"/>
              </a:ext>
            </a:extLst>
          </p:cNvPr>
          <p:cNvSpPr>
            <a:spLocks noGrp="1"/>
          </p:cNvSpPr>
          <p:nvPr>
            <p:ph idx="1"/>
          </p:nvPr>
        </p:nvSpPr>
        <p:spPr/>
        <p:txBody>
          <a:bodyPr vert="horz" lIns="91440" tIns="45720" rIns="91440" bIns="45720" rtlCol="0" anchor="t">
            <a:normAutofit/>
          </a:bodyPr>
          <a:lstStyle/>
          <a:p>
            <a:pPr marL="0" indent="0">
              <a:buNone/>
            </a:pPr>
            <a:r>
              <a:rPr lang="en-US"/>
              <a:t>Review the applicable version(s) of the New York State Department of Health’s A Brief Overview of New York State Graduated Licensing Law (GDL) for more information</a:t>
            </a:r>
          </a:p>
          <a:p>
            <a:r>
              <a:rPr lang="en-US">
                <a:hlinkClick r:id="rId2"/>
              </a:rPr>
              <a:t>Upstate New York</a:t>
            </a:r>
          </a:p>
          <a:p>
            <a:r>
              <a:rPr lang="en-US">
                <a:hlinkClick r:id="rId3"/>
              </a:rPr>
              <a:t>New York City</a:t>
            </a:r>
          </a:p>
          <a:p>
            <a:r>
              <a:rPr lang="en-US">
                <a:hlinkClick r:id="rId4"/>
              </a:rPr>
              <a:t>Long Island</a:t>
            </a:r>
            <a:endParaRPr lang="en-US"/>
          </a:p>
        </p:txBody>
      </p:sp>
    </p:spTree>
    <p:extLst>
      <p:ext uri="{BB962C8B-B14F-4D97-AF65-F5344CB8AC3E}">
        <p14:creationId xmlns:p14="http://schemas.microsoft.com/office/powerpoint/2010/main" val="1161399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BC970-A65B-4F51-8507-8A4D54FE713D}"/>
              </a:ext>
            </a:extLst>
          </p:cNvPr>
          <p:cNvSpPr>
            <a:spLocks noGrp="1"/>
          </p:cNvSpPr>
          <p:nvPr>
            <p:ph type="title"/>
          </p:nvPr>
        </p:nvSpPr>
        <p:spPr/>
        <p:txBody>
          <a:bodyPr/>
          <a:lstStyle/>
          <a:p>
            <a:r>
              <a:rPr lang="en-US"/>
              <a:t>Junior Permit to a Junior License</a:t>
            </a:r>
          </a:p>
        </p:txBody>
      </p:sp>
      <p:sp>
        <p:nvSpPr>
          <p:cNvPr id="3" name="Content Placeholder 2">
            <a:extLst>
              <a:ext uri="{FF2B5EF4-FFF2-40B4-BE49-F238E27FC236}">
                <a16:creationId xmlns:a16="http://schemas.microsoft.com/office/drawing/2014/main" id="{FD3E10BB-9EF3-4FD4-ABB6-9A763E9C8CB9}"/>
              </a:ext>
            </a:extLst>
          </p:cNvPr>
          <p:cNvSpPr>
            <a:spLocks noGrp="1"/>
          </p:cNvSpPr>
          <p:nvPr>
            <p:ph idx="1"/>
          </p:nvPr>
        </p:nvSpPr>
        <p:spPr/>
        <p:txBody>
          <a:bodyPr vert="horz" lIns="91440" tIns="45720" rIns="91440" bIns="45720" rtlCol="0" anchor="t">
            <a:normAutofit/>
          </a:bodyPr>
          <a:lstStyle/>
          <a:p>
            <a:pPr marL="0" indent="0">
              <a:buNone/>
            </a:pPr>
            <a:r>
              <a:rPr lang="en-US"/>
              <a:t>To move from a permit to a junior license you must:</a:t>
            </a:r>
          </a:p>
          <a:p>
            <a:pPr lvl="1"/>
            <a:r>
              <a:rPr lang="en-US"/>
              <a:t>Hold a junior permit for a minimum of 6 months</a:t>
            </a:r>
          </a:p>
          <a:p>
            <a:pPr lvl="1"/>
            <a:r>
              <a:rPr lang="en-US"/>
              <a:t>Take a pre-licensing course driver education course</a:t>
            </a:r>
          </a:p>
          <a:p>
            <a:pPr lvl="1"/>
            <a:r>
              <a:rPr lang="en-US"/>
              <a:t>Complete at least 50 hours of parent supervised driving, with 15 hours after sunset</a:t>
            </a:r>
          </a:p>
          <a:p>
            <a:pPr lvl="1"/>
            <a:r>
              <a:rPr lang="en-US"/>
              <a:t>Complete a </a:t>
            </a:r>
            <a:r>
              <a:rPr lang="en-US">
                <a:hlinkClick r:id="rId2"/>
              </a:rPr>
              <a:t>MV-262</a:t>
            </a:r>
            <a:r>
              <a:rPr lang="en-US"/>
              <a:t> (Certification of Supervised Driving)</a:t>
            </a:r>
          </a:p>
          <a:p>
            <a:pPr lvl="1"/>
            <a:r>
              <a:rPr lang="en-US"/>
              <a:t>Schedule and pass the road test</a:t>
            </a:r>
          </a:p>
        </p:txBody>
      </p:sp>
    </p:spTree>
    <p:extLst>
      <p:ext uri="{BB962C8B-B14F-4D97-AF65-F5344CB8AC3E}">
        <p14:creationId xmlns:p14="http://schemas.microsoft.com/office/powerpoint/2010/main" val="18295922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0701B-91AE-469F-8E90-F6B192BDB7EA}"/>
              </a:ext>
            </a:extLst>
          </p:cNvPr>
          <p:cNvSpPr>
            <a:spLocks noGrp="1"/>
          </p:cNvSpPr>
          <p:nvPr>
            <p:ph type="title"/>
          </p:nvPr>
        </p:nvSpPr>
        <p:spPr/>
        <p:txBody>
          <a:bodyPr/>
          <a:lstStyle/>
          <a:p>
            <a:r>
              <a:rPr lang="en-US"/>
              <a:t>Recommended Hours of Driving</a:t>
            </a:r>
          </a:p>
        </p:txBody>
      </p:sp>
      <p:sp>
        <p:nvSpPr>
          <p:cNvPr id="3" name="Content Placeholder 2">
            <a:extLst>
              <a:ext uri="{FF2B5EF4-FFF2-40B4-BE49-F238E27FC236}">
                <a16:creationId xmlns:a16="http://schemas.microsoft.com/office/drawing/2014/main" id="{0D694446-628B-41BA-BD17-969308E463F7}"/>
              </a:ext>
            </a:extLst>
          </p:cNvPr>
          <p:cNvSpPr>
            <a:spLocks noGrp="1"/>
          </p:cNvSpPr>
          <p:nvPr>
            <p:ph idx="1"/>
          </p:nvPr>
        </p:nvSpPr>
        <p:spPr/>
        <p:txBody>
          <a:bodyPr/>
          <a:lstStyle/>
          <a:p>
            <a:pPr marL="0" indent="0">
              <a:buNone/>
            </a:pPr>
            <a:r>
              <a:rPr lang="en-US"/>
              <a:t>It is recommended that at least 10 hours of the supervised practice be in moderate to heavy traffic.</a:t>
            </a:r>
          </a:p>
          <a:p>
            <a:pPr marL="0" indent="0">
              <a:buNone/>
            </a:pPr>
            <a:endParaRPr lang="en-US"/>
          </a:p>
          <a:p>
            <a:pPr marL="0" indent="0">
              <a:buNone/>
            </a:pPr>
            <a:r>
              <a:rPr lang="en-US"/>
              <a:t>Supervised practice should occur in a variety of driving environments and weather conditions.</a:t>
            </a:r>
          </a:p>
        </p:txBody>
      </p:sp>
    </p:spTree>
    <p:extLst>
      <p:ext uri="{BB962C8B-B14F-4D97-AF65-F5344CB8AC3E}">
        <p14:creationId xmlns:p14="http://schemas.microsoft.com/office/powerpoint/2010/main" val="2624883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9CEC8-B06C-4B84-B335-BFA5E5B010D9}"/>
              </a:ext>
            </a:extLst>
          </p:cNvPr>
          <p:cNvSpPr>
            <a:spLocks noGrp="1"/>
          </p:cNvSpPr>
          <p:nvPr>
            <p:ph type="title"/>
          </p:nvPr>
        </p:nvSpPr>
        <p:spPr/>
        <p:txBody>
          <a:bodyPr/>
          <a:lstStyle/>
          <a:p>
            <a:r>
              <a:rPr lang="en-US"/>
              <a:t>Junior License to Unrestricted License</a:t>
            </a:r>
          </a:p>
        </p:txBody>
      </p:sp>
      <p:sp>
        <p:nvSpPr>
          <p:cNvPr id="3" name="Content Placeholder 2">
            <a:extLst>
              <a:ext uri="{FF2B5EF4-FFF2-40B4-BE49-F238E27FC236}">
                <a16:creationId xmlns:a16="http://schemas.microsoft.com/office/drawing/2014/main" id="{2CCDE793-6436-4732-8AD6-587377913679}"/>
              </a:ext>
            </a:extLst>
          </p:cNvPr>
          <p:cNvSpPr>
            <a:spLocks noGrp="1"/>
          </p:cNvSpPr>
          <p:nvPr>
            <p:ph idx="1"/>
          </p:nvPr>
        </p:nvSpPr>
        <p:spPr/>
        <p:txBody>
          <a:bodyPr vert="horz" lIns="91440" tIns="45720" rIns="91440" bIns="45720" rtlCol="0" anchor="t">
            <a:normAutofit/>
          </a:bodyPr>
          <a:lstStyle/>
          <a:p>
            <a:pPr marL="0" indent="0">
              <a:buNone/>
            </a:pPr>
            <a:r>
              <a:rPr lang="en-US"/>
              <a:t>Under 18</a:t>
            </a:r>
          </a:p>
          <a:p>
            <a:r>
              <a:rPr lang="en-US"/>
              <a:t>If you are 17, you are eligible for an unrestricted license (Class D or M) if you have a junior driver license or limited junior driver license and have completed a state-approved high school or college driver education course</a:t>
            </a:r>
          </a:p>
          <a:p>
            <a:r>
              <a:rPr lang="en-US"/>
              <a:t>To change your junior license to a senior license, bring your junior license and Student Certificate of Completion (</a:t>
            </a:r>
            <a:r>
              <a:rPr lang="en-US">
                <a:hlinkClick r:id="rId2"/>
              </a:rPr>
              <a:t>MV-285</a:t>
            </a:r>
            <a:r>
              <a:rPr lang="en-US"/>
              <a:t>) that you received from your instructor</a:t>
            </a:r>
          </a:p>
          <a:p>
            <a:r>
              <a:rPr lang="en-US"/>
              <a:t>You must return your certificate and junior license to receive the senior license</a:t>
            </a:r>
          </a:p>
        </p:txBody>
      </p:sp>
    </p:spTree>
    <p:extLst>
      <p:ext uri="{BB962C8B-B14F-4D97-AF65-F5344CB8AC3E}">
        <p14:creationId xmlns:p14="http://schemas.microsoft.com/office/powerpoint/2010/main" val="41573558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274E0-CE18-44B6-A439-FBD69AB325B0}"/>
              </a:ext>
            </a:extLst>
          </p:cNvPr>
          <p:cNvSpPr>
            <a:spLocks noGrp="1"/>
          </p:cNvSpPr>
          <p:nvPr>
            <p:ph type="title"/>
          </p:nvPr>
        </p:nvSpPr>
        <p:spPr/>
        <p:txBody>
          <a:bodyPr/>
          <a:lstStyle/>
          <a:p>
            <a:r>
              <a:rPr lang="en-US"/>
              <a:t>Junior License (Restricted) to Unrestricted License</a:t>
            </a:r>
          </a:p>
        </p:txBody>
      </p:sp>
      <p:sp>
        <p:nvSpPr>
          <p:cNvPr id="3" name="Content Placeholder 2">
            <a:extLst>
              <a:ext uri="{FF2B5EF4-FFF2-40B4-BE49-F238E27FC236}">
                <a16:creationId xmlns:a16="http://schemas.microsoft.com/office/drawing/2014/main" id="{8F62D040-E37E-4B65-9C6E-F647BD54DB7D}"/>
              </a:ext>
            </a:extLst>
          </p:cNvPr>
          <p:cNvSpPr>
            <a:spLocks noGrp="1"/>
          </p:cNvSpPr>
          <p:nvPr>
            <p:ph idx="1"/>
          </p:nvPr>
        </p:nvSpPr>
        <p:spPr>
          <a:xfrm>
            <a:off x="200576" y="1792386"/>
            <a:ext cx="11045952" cy="2169898"/>
          </a:xfrm>
        </p:spPr>
        <p:txBody>
          <a:bodyPr/>
          <a:lstStyle/>
          <a:p>
            <a:pPr marL="0" indent="0">
              <a:buNone/>
            </a:pPr>
            <a:r>
              <a:rPr lang="en-US"/>
              <a:t>A full unrestricted license will be sent in the mail to anyone holding a junior license after their 18</a:t>
            </a:r>
            <a:r>
              <a:rPr lang="en-US" baseline="30000"/>
              <a:t>th</a:t>
            </a:r>
            <a:r>
              <a:rPr lang="en-US"/>
              <a:t> birthday.</a:t>
            </a:r>
          </a:p>
        </p:txBody>
      </p:sp>
    </p:spTree>
    <p:extLst>
      <p:ext uri="{BB962C8B-B14F-4D97-AF65-F5344CB8AC3E}">
        <p14:creationId xmlns:p14="http://schemas.microsoft.com/office/powerpoint/2010/main" val="919789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865A3-0DA7-49E5-B345-AC046F36CD2B}"/>
              </a:ext>
            </a:extLst>
          </p:cNvPr>
          <p:cNvSpPr>
            <a:spLocks noGrp="1"/>
          </p:cNvSpPr>
          <p:nvPr>
            <p:ph type="title"/>
          </p:nvPr>
        </p:nvSpPr>
        <p:spPr/>
        <p:txBody>
          <a:bodyPr/>
          <a:lstStyle/>
          <a:p>
            <a:r>
              <a:rPr lang="en-US"/>
              <a:t>Did you recall these points?</a:t>
            </a:r>
          </a:p>
        </p:txBody>
      </p:sp>
      <p:sp>
        <p:nvSpPr>
          <p:cNvPr id="3" name="Content Placeholder 2">
            <a:extLst>
              <a:ext uri="{FF2B5EF4-FFF2-40B4-BE49-F238E27FC236}">
                <a16:creationId xmlns:a16="http://schemas.microsoft.com/office/drawing/2014/main" id="{E9DF5361-AE40-4A7D-A35A-CDAF1604B3B7}"/>
              </a:ext>
            </a:extLst>
          </p:cNvPr>
          <p:cNvSpPr>
            <a:spLocks noGrp="1"/>
          </p:cNvSpPr>
          <p:nvPr>
            <p:ph idx="1"/>
          </p:nvPr>
        </p:nvSpPr>
        <p:spPr/>
        <p:txBody>
          <a:bodyPr/>
          <a:lstStyle/>
          <a:p>
            <a:r>
              <a:rPr lang="en-US"/>
              <a:t>What is the purpose of the HTS</a:t>
            </a:r>
          </a:p>
          <a:p>
            <a:pPr marL="457200" lvl="1" indent="0">
              <a:buNone/>
            </a:pPr>
            <a:r>
              <a:rPr lang="en-US">
                <a:solidFill>
                  <a:srgbClr val="0070C0"/>
                </a:solidFill>
              </a:rPr>
              <a:t>To move people and freight quickly, economically, and safely</a:t>
            </a:r>
          </a:p>
          <a:p>
            <a:pPr marL="457200" lvl="1" indent="0">
              <a:buNone/>
            </a:pPr>
            <a:endParaRPr lang="en-US">
              <a:solidFill>
                <a:schemeClr val="accent4"/>
              </a:solidFill>
            </a:endParaRPr>
          </a:p>
          <a:p>
            <a:r>
              <a:rPr lang="en-US"/>
              <a:t>How has New York State managed the risk of young drivers entering the HTS?</a:t>
            </a:r>
          </a:p>
          <a:p>
            <a:pPr marL="457200" lvl="1" indent="0">
              <a:buNone/>
            </a:pPr>
            <a:r>
              <a:rPr lang="en-US">
                <a:solidFill>
                  <a:srgbClr val="0070C0"/>
                </a:solidFill>
              </a:rPr>
              <a:t>The Graduated Drivers Licensing Law is designed to prevent crashes by helping young drivers gradually and safely build their skills behind the wheel by progressing through a series of licensing stages</a:t>
            </a:r>
          </a:p>
        </p:txBody>
      </p:sp>
    </p:spTree>
    <p:extLst>
      <p:ext uri="{BB962C8B-B14F-4D97-AF65-F5344CB8AC3E}">
        <p14:creationId xmlns:p14="http://schemas.microsoft.com/office/powerpoint/2010/main" val="407643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7943E-2CFF-466B-A017-AE67CCA59216}"/>
              </a:ext>
            </a:extLst>
          </p:cNvPr>
          <p:cNvSpPr>
            <a:spLocks noGrp="1"/>
          </p:cNvSpPr>
          <p:nvPr>
            <p:ph type="title"/>
          </p:nvPr>
        </p:nvSpPr>
        <p:spPr/>
        <p:txBody>
          <a:bodyPr/>
          <a:lstStyle/>
          <a:p>
            <a:r>
              <a:rPr lang="en-US"/>
              <a:t>How did you do?</a:t>
            </a:r>
          </a:p>
        </p:txBody>
      </p:sp>
      <p:sp>
        <p:nvSpPr>
          <p:cNvPr id="3" name="Content Placeholder 2">
            <a:extLst>
              <a:ext uri="{FF2B5EF4-FFF2-40B4-BE49-F238E27FC236}">
                <a16:creationId xmlns:a16="http://schemas.microsoft.com/office/drawing/2014/main" id="{03E621CA-4F5A-44D2-9FC3-E2FCDE355766}"/>
              </a:ext>
            </a:extLst>
          </p:cNvPr>
          <p:cNvSpPr>
            <a:spLocks noGrp="1"/>
          </p:cNvSpPr>
          <p:nvPr>
            <p:ph idx="1"/>
          </p:nvPr>
        </p:nvSpPr>
        <p:spPr>
          <a:xfrm>
            <a:off x="484632" y="1736277"/>
            <a:ext cx="4680755" cy="4440685"/>
          </a:xfrm>
        </p:spPr>
        <p:txBody>
          <a:bodyPr/>
          <a:lstStyle/>
          <a:p>
            <a:pPr marL="0" indent="0">
              <a:buNone/>
            </a:pPr>
            <a:r>
              <a:rPr lang="en-US"/>
              <a:t>___ Phase 1</a:t>
            </a:r>
          </a:p>
          <a:p>
            <a:pPr>
              <a:buFont typeface="Calibri" panose="020F0502020204030204" pitchFamily="34" charset="0"/>
              <a:buChar char="_"/>
            </a:pPr>
            <a:endParaRPr lang="en-US"/>
          </a:p>
          <a:p>
            <a:pPr marL="0" indent="0">
              <a:buNone/>
            </a:pPr>
            <a:endParaRPr lang="en-US"/>
          </a:p>
          <a:p>
            <a:pPr marL="0" indent="0">
              <a:buNone/>
            </a:pPr>
            <a:r>
              <a:rPr lang="en-US"/>
              <a:t>___ Phase 2</a:t>
            </a:r>
          </a:p>
          <a:p>
            <a:pPr>
              <a:buFont typeface="Calibri" panose="020F0502020204030204" pitchFamily="34" charset="0"/>
              <a:buChar char="_"/>
            </a:pPr>
            <a:endParaRPr lang="en-US"/>
          </a:p>
          <a:p>
            <a:pPr>
              <a:buFont typeface="Calibri" panose="020F0502020204030204" pitchFamily="34" charset="0"/>
              <a:buChar char="_"/>
            </a:pPr>
            <a:endParaRPr lang="en-US"/>
          </a:p>
          <a:p>
            <a:pPr marL="0" indent="0">
              <a:buNone/>
            </a:pPr>
            <a:r>
              <a:rPr lang="en-US"/>
              <a:t>___ Phase 3</a:t>
            </a:r>
          </a:p>
        </p:txBody>
      </p:sp>
      <p:sp>
        <p:nvSpPr>
          <p:cNvPr id="4" name="Content Placeholder 2">
            <a:extLst>
              <a:ext uri="{FF2B5EF4-FFF2-40B4-BE49-F238E27FC236}">
                <a16:creationId xmlns:a16="http://schemas.microsoft.com/office/drawing/2014/main" id="{132AE3D1-B4EE-4818-9394-ED588F9AC272}"/>
              </a:ext>
            </a:extLst>
          </p:cNvPr>
          <p:cNvSpPr txBox="1">
            <a:spLocks/>
          </p:cNvSpPr>
          <p:nvPr/>
        </p:nvSpPr>
        <p:spPr>
          <a:xfrm>
            <a:off x="3629454" y="1770214"/>
            <a:ext cx="7858911" cy="444068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lphaUcPeriod"/>
            </a:pPr>
            <a:r>
              <a:rPr lang="en-US"/>
              <a:t>Unrestricted Driver/Motorcycle License.  Must be 18 years of age or 17 with a Driver and Traffic Safety Course completion</a:t>
            </a:r>
          </a:p>
          <a:p>
            <a:pPr marL="514350" indent="-514350">
              <a:buFont typeface="+mj-lt"/>
              <a:buAutoNum type="alphaUcPeriod"/>
            </a:pPr>
            <a:endParaRPr lang="en-US"/>
          </a:p>
          <a:p>
            <a:pPr marL="514350" indent="-514350">
              <a:buFont typeface="+mj-lt"/>
              <a:buAutoNum type="alphaUcPeriod"/>
            </a:pPr>
            <a:r>
              <a:rPr lang="en-US"/>
              <a:t>Junior Permit or Junior Motorcycle permit.  Must be 16 years of age, pass a written permit test and drive under parental supervision.</a:t>
            </a:r>
          </a:p>
          <a:p>
            <a:pPr marL="514350" indent="-514350">
              <a:buFont typeface="+mj-lt"/>
              <a:buAutoNum type="alphaUcPeriod"/>
            </a:pPr>
            <a:endParaRPr lang="en-US"/>
          </a:p>
          <a:p>
            <a:pPr marL="514350" indent="-514350">
              <a:buFont typeface="+mj-lt"/>
              <a:buAutoNum type="alphaUcPeriod"/>
            </a:pPr>
            <a:r>
              <a:rPr lang="en-US"/>
              <a:t>Junior License or Junior Motorcycle License with restrictions.  Allows for unsupervised driving with curfews and limits on numbers of passengers.</a:t>
            </a:r>
          </a:p>
        </p:txBody>
      </p:sp>
      <p:sp>
        <p:nvSpPr>
          <p:cNvPr id="11" name="TextBox 10">
            <a:extLst>
              <a:ext uri="{FF2B5EF4-FFF2-40B4-BE49-F238E27FC236}">
                <a16:creationId xmlns:a16="http://schemas.microsoft.com/office/drawing/2014/main" id="{D553184D-3411-44CA-9671-793B12E53FD9}"/>
              </a:ext>
            </a:extLst>
          </p:cNvPr>
          <p:cNvSpPr txBox="1"/>
          <p:nvPr/>
        </p:nvSpPr>
        <p:spPr>
          <a:xfrm>
            <a:off x="659214" y="1711895"/>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B</a:t>
            </a:r>
          </a:p>
        </p:txBody>
      </p:sp>
      <p:sp>
        <p:nvSpPr>
          <p:cNvPr id="13" name="TextBox 12">
            <a:extLst>
              <a:ext uri="{FF2B5EF4-FFF2-40B4-BE49-F238E27FC236}">
                <a16:creationId xmlns:a16="http://schemas.microsoft.com/office/drawing/2014/main" id="{A164394A-D8DB-4D90-BB8B-A803ED9C8CA2}"/>
              </a:ext>
            </a:extLst>
          </p:cNvPr>
          <p:cNvSpPr txBox="1"/>
          <p:nvPr/>
        </p:nvSpPr>
        <p:spPr>
          <a:xfrm>
            <a:off x="659215" y="3221251"/>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C</a:t>
            </a:r>
          </a:p>
        </p:txBody>
      </p:sp>
      <p:sp>
        <p:nvSpPr>
          <p:cNvPr id="15" name="TextBox 14">
            <a:extLst>
              <a:ext uri="{FF2B5EF4-FFF2-40B4-BE49-F238E27FC236}">
                <a16:creationId xmlns:a16="http://schemas.microsoft.com/office/drawing/2014/main" id="{74182725-A0C0-4870-B5DE-2AEEBBD18E35}"/>
              </a:ext>
            </a:extLst>
          </p:cNvPr>
          <p:cNvSpPr txBox="1"/>
          <p:nvPr/>
        </p:nvSpPr>
        <p:spPr>
          <a:xfrm>
            <a:off x="688147" y="4809625"/>
            <a:ext cx="393701" cy="415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100">
                <a:solidFill>
                  <a:srgbClr val="0070C0"/>
                </a:solidFill>
                <a:latin typeface="Arial"/>
              </a:rPr>
              <a:t>A</a:t>
            </a:r>
          </a:p>
        </p:txBody>
      </p:sp>
    </p:spTree>
    <p:extLst>
      <p:ext uri="{BB962C8B-B14F-4D97-AF65-F5344CB8AC3E}">
        <p14:creationId xmlns:p14="http://schemas.microsoft.com/office/powerpoint/2010/main" val="4271736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3"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AE415-CEC6-407C-96E0-220201A39410}"/>
              </a:ext>
            </a:extLst>
          </p:cNvPr>
          <p:cNvSpPr>
            <a:spLocks noGrp="1"/>
          </p:cNvSpPr>
          <p:nvPr>
            <p:ph type="title"/>
          </p:nvPr>
        </p:nvSpPr>
        <p:spPr/>
        <p:txBody>
          <a:bodyPr/>
          <a:lstStyle/>
          <a:p>
            <a:r>
              <a:rPr lang="en-US" b="1">
                <a:cs typeface="Calibri Light"/>
              </a:rPr>
              <a:t>Key Vocabulary and Topics</a:t>
            </a:r>
            <a:endParaRPr lang="en-US" b="1"/>
          </a:p>
        </p:txBody>
      </p:sp>
      <p:sp>
        <p:nvSpPr>
          <p:cNvPr id="3" name="Content Placeholder 2">
            <a:extLst>
              <a:ext uri="{FF2B5EF4-FFF2-40B4-BE49-F238E27FC236}">
                <a16:creationId xmlns:a16="http://schemas.microsoft.com/office/drawing/2014/main" id="{D2263815-EEC2-476C-A37F-11A7D4C0EB24}"/>
              </a:ext>
            </a:extLst>
          </p:cNvPr>
          <p:cNvSpPr>
            <a:spLocks noGrp="1"/>
          </p:cNvSpPr>
          <p:nvPr>
            <p:ph sz="half" idx="1"/>
          </p:nvPr>
        </p:nvSpPr>
        <p:spPr/>
        <p:txBody>
          <a:bodyPr vert="horz" lIns="91440" tIns="45720" rIns="91440" bIns="45720" rtlCol="0" anchor="t">
            <a:normAutofit/>
          </a:bodyPr>
          <a:lstStyle/>
          <a:p>
            <a:endParaRPr lang="en-US">
              <a:ea typeface="+mn-lt"/>
              <a:cs typeface="+mn-lt"/>
            </a:endParaRPr>
          </a:p>
          <a:p>
            <a:endParaRPr lang="en-US">
              <a:ea typeface="+mn-lt"/>
              <a:cs typeface="+mn-lt"/>
            </a:endParaRPr>
          </a:p>
        </p:txBody>
      </p:sp>
      <p:sp>
        <p:nvSpPr>
          <p:cNvPr id="9" name="Content Placeholder 8">
            <a:extLst>
              <a:ext uri="{FF2B5EF4-FFF2-40B4-BE49-F238E27FC236}">
                <a16:creationId xmlns:a16="http://schemas.microsoft.com/office/drawing/2014/main" id="{6DD59FB0-7DAB-44C7-BEC4-65F31C111CC9}"/>
              </a:ext>
            </a:extLst>
          </p:cNvPr>
          <p:cNvSpPr>
            <a:spLocks noGrp="1"/>
          </p:cNvSpPr>
          <p:nvPr>
            <p:ph sz="half" idx="2"/>
          </p:nvPr>
        </p:nvSpPr>
        <p:spPr>
          <a:xfrm>
            <a:off x="6602240" y="1825625"/>
            <a:ext cx="5181600" cy="4351338"/>
          </a:xfrm>
        </p:spPr>
        <p:txBody>
          <a:bodyPr vert="horz" lIns="91440" tIns="45720" rIns="91440" bIns="45720" rtlCol="0" anchor="t">
            <a:normAutofit/>
          </a:bodyPr>
          <a:lstStyle/>
          <a:p>
            <a:pPr marL="285750" indent="-285750">
              <a:lnSpc>
                <a:spcPct val="100000"/>
              </a:lnSpc>
              <a:spcBef>
                <a:spcPts val="0"/>
              </a:spcBef>
              <a:buFont typeface="Arial,Sans-Serif" panose="020B0604020202020204" pitchFamily="34" charset="0"/>
            </a:pPr>
            <a:r>
              <a:rPr lang="en-US">
                <a:cs typeface="Calibri"/>
              </a:rPr>
              <a:t>New York State Graduated Driver’s Licensing Law</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MV-285</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MV-262</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License Revocation</a:t>
            </a:r>
            <a:endParaRPr lang="en-US">
              <a:ea typeface="+mn-lt"/>
              <a:cs typeface="+mn-lt"/>
            </a:endParaRPr>
          </a:p>
          <a:p>
            <a:pPr marL="285750" indent="-285750">
              <a:lnSpc>
                <a:spcPct val="100000"/>
              </a:lnSpc>
              <a:spcBef>
                <a:spcPts val="0"/>
              </a:spcBef>
              <a:buFont typeface="Arial,Sans-Serif" panose="020B0604020202020204" pitchFamily="34" charset="0"/>
            </a:pPr>
            <a:r>
              <a:rPr lang="en-US">
                <a:cs typeface="Calibri"/>
              </a:rPr>
              <a:t>License Suspension</a:t>
            </a:r>
            <a:endParaRPr lang="en-US"/>
          </a:p>
        </p:txBody>
      </p:sp>
      <p:sp>
        <p:nvSpPr>
          <p:cNvPr id="8" name="TextBox 7">
            <a:extLst>
              <a:ext uri="{FF2B5EF4-FFF2-40B4-BE49-F238E27FC236}">
                <a16:creationId xmlns:a16="http://schemas.microsoft.com/office/drawing/2014/main" id="{245EE6DF-98A7-4D9F-B53A-E17F1E6B0BCB}"/>
              </a:ext>
            </a:extLst>
          </p:cNvPr>
          <p:cNvSpPr txBox="1"/>
          <p:nvPr/>
        </p:nvSpPr>
        <p:spPr>
          <a:xfrm>
            <a:off x="627707" y="1932914"/>
            <a:ext cx="5866641" cy="29854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a:ea typeface="+mn-lt"/>
                <a:cs typeface="+mn-lt"/>
              </a:rPr>
              <a:t>Highway Transportation System (HTS)</a:t>
            </a:r>
            <a:endParaRPr lang="en-US" sz="2800">
              <a:cs typeface="Calibri"/>
            </a:endParaRPr>
          </a:p>
          <a:p>
            <a:pPr marL="285750" indent="-285750">
              <a:buFont typeface="Arial"/>
              <a:buChar char="•"/>
            </a:pPr>
            <a:r>
              <a:rPr lang="en-US" sz="2800">
                <a:ea typeface="+mn-lt"/>
                <a:cs typeface="+mn-lt"/>
              </a:rPr>
              <a:t>Roadway</a:t>
            </a:r>
            <a:endParaRPr lang="en-US" sz="2800">
              <a:cs typeface="Calibri"/>
            </a:endParaRPr>
          </a:p>
          <a:p>
            <a:pPr marL="285750" indent="-285750">
              <a:buFont typeface="Arial"/>
              <a:buChar char="•"/>
            </a:pPr>
            <a:r>
              <a:rPr lang="en-US" sz="2800">
                <a:ea typeface="+mn-lt"/>
                <a:cs typeface="+mn-lt"/>
              </a:rPr>
              <a:t>Vehicles</a:t>
            </a:r>
            <a:endParaRPr lang="en-US" sz="2800">
              <a:cs typeface="Calibri"/>
            </a:endParaRPr>
          </a:p>
          <a:p>
            <a:pPr marL="285750" indent="-285750">
              <a:buFont typeface="Arial"/>
              <a:buChar char="•"/>
            </a:pPr>
            <a:r>
              <a:rPr lang="en-US" sz="2800">
                <a:ea typeface="+mn-lt"/>
                <a:cs typeface="+mn-lt"/>
              </a:rPr>
              <a:t>Road Users</a:t>
            </a:r>
            <a:endParaRPr lang="en-US" sz="2800">
              <a:cs typeface="Calibri"/>
            </a:endParaRPr>
          </a:p>
          <a:p>
            <a:pPr marL="285750" indent="-285750">
              <a:buFont typeface="Arial"/>
              <a:buChar char="•"/>
            </a:pPr>
            <a:r>
              <a:rPr lang="en-US" sz="2800">
                <a:ea typeface="+mn-lt"/>
                <a:cs typeface="+mn-lt"/>
              </a:rPr>
              <a:t>Risks of Driving </a:t>
            </a:r>
            <a:endParaRPr lang="en-US" sz="2800">
              <a:cs typeface="Calibri"/>
            </a:endParaRPr>
          </a:p>
          <a:p>
            <a:pPr marL="285750" indent="-285750">
              <a:buFont typeface="Arial"/>
              <a:buChar char="•"/>
            </a:pPr>
            <a:r>
              <a:rPr lang="en-US" sz="2800">
                <a:ea typeface="+mn-lt"/>
                <a:cs typeface="+mn-lt"/>
              </a:rPr>
              <a:t>Causes of Risk</a:t>
            </a:r>
            <a:endParaRPr lang="en-US" sz="2800">
              <a:cs typeface="Calibri"/>
            </a:endParaRPr>
          </a:p>
          <a:p>
            <a:pPr marL="285750" indent="-285750">
              <a:buFont typeface="Arial"/>
              <a:buChar char="•"/>
            </a:pPr>
            <a:endParaRPr lang="en-US" sz="2000">
              <a:cs typeface="Calibri"/>
            </a:endParaRPr>
          </a:p>
        </p:txBody>
      </p:sp>
    </p:spTree>
    <p:extLst>
      <p:ext uri="{BB962C8B-B14F-4D97-AF65-F5344CB8AC3E}">
        <p14:creationId xmlns:p14="http://schemas.microsoft.com/office/powerpoint/2010/main" val="40064693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11C06-8AAD-4801-9B4E-117EB1B3CD58}"/>
              </a:ext>
            </a:extLst>
          </p:cNvPr>
          <p:cNvSpPr>
            <a:spLocks noGrp="1"/>
          </p:cNvSpPr>
          <p:nvPr>
            <p:ph type="title"/>
          </p:nvPr>
        </p:nvSpPr>
        <p:spPr/>
        <p:txBody>
          <a:bodyPr/>
          <a:lstStyle/>
          <a:p>
            <a:r>
              <a:rPr lang="en-US"/>
              <a:t>Review </a:t>
            </a:r>
          </a:p>
        </p:txBody>
      </p:sp>
      <p:sp>
        <p:nvSpPr>
          <p:cNvPr id="3" name="Content Placeholder 2">
            <a:extLst>
              <a:ext uri="{FF2B5EF4-FFF2-40B4-BE49-F238E27FC236}">
                <a16:creationId xmlns:a16="http://schemas.microsoft.com/office/drawing/2014/main" id="{EA671036-D3F6-4D6E-9920-3B6BFC729FF9}"/>
              </a:ext>
            </a:extLst>
          </p:cNvPr>
          <p:cNvSpPr>
            <a:spLocks noGrp="1"/>
          </p:cNvSpPr>
          <p:nvPr>
            <p:ph idx="1"/>
          </p:nvPr>
        </p:nvSpPr>
        <p:spPr/>
        <p:txBody>
          <a:bodyPr/>
          <a:lstStyle/>
          <a:p>
            <a:r>
              <a:rPr lang="en-US"/>
              <a:t>What are the three types of risk factors present in the HTS?</a:t>
            </a:r>
          </a:p>
          <a:p>
            <a:pPr marL="457200" lvl="1" indent="0">
              <a:buNone/>
            </a:pPr>
            <a:r>
              <a:rPr lang="en-US">
                <a:solidFill>
                  <a:srgbClr val="0070C0"/>
                </a:solidFill>
              </a:rPr>
              <a:t>Driver, Vehicle, Roadway</a:t>
            </a:r>
          </a:p>
          <a:p>
            <a:pPr marL="457200" lvl="1" indent="0">
              <a:buNone/>
            </a:pPr>
            <a:endParaRPr lang="en-US">
              <a:solidFill>
                <a:srgbClr val="FFC000"/>
              </a:solidFill>
            </a:endParaRPr>
          </a:p>
          <a:p>
            <a:r>
              <a:rPr lang="en-US"/>
              <a:t>How can your attitude effect driving?</a:t>
            </a:r>
          </a:p>
          <a:p>
            <a:pPr marL="457200" lvl="1" indent="0">
              <a:buNone/>
            </a:pPr>
            <a:r>
              <a:rPr lang="en-US">
                <a:solidFill>
                  <a:srgbClr val="0070C0"/>
                </a:solidFill>
              </a:rPr>
              <a:t>Your attitude can affect your driving by changing the way you assess risk and make driving decisions.  For example, strong emotions such as anger, can affect your ability to make good decisions, increasing the chances that you may make a mistake.</a:t>
            </a:r>
          </a:p>
        </p:txBody>
      </p:sp>
    </p:spTree>
    <p:extLst>
      <p:ext uri="{BB962C8B-B14F-4D97-AF65-F5344CB8AC3E}">
        <p14:creationId xmlns:p14="http://schemas.microsoft.com/office/powerpoint/2010/main" val="2221334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C4C6-B9C7-4593-9310-A7181524CBAF}"/>
              </a:ext>
            </a:extLst>
          </p:cNvPr>
          <p:cNvSpPr>
            <a:spLocks noGrp="1"/>
          </p:cNvSpPr>
          <p:nvPr>
            <p:ph type="title"/>
          </p:nvPr>
        </p:nvSpPr>
        <p:spPr/>
        <p:txBody>
          <a:bodyPr/>
          <a:lstStyle/>
          <a:p>
            <a:r>
              <a:rPr lang="en-US"/>
              <a:t>References </a:t>
            </a:r>
          </a:p>
        </p:txBody>
      </p:sp>
      <p:sp>
        <p:nvSpPr>
          <p:cNvPr id="3" name="Content Placeholder 2">
            <a:extLst>
              <a:ext uri="{FF2B5EF4-FFF2-40B4-BE49-F238E27FC236}">
                <a16:creationId xmlns:a16="http://schemas.microsoft.com/office/drawing/2014/main" id="{6E048F71-F266-41CA-AD2D-D2D82E2F677F}"/>
              </a:ext>
            </a:extLst>
          </p:cNvPr>
          <p:cNvSpPr>
            <a:spLocks noGrp="1"/>
          </p:cNvSpPr>
          <p:nvPr>
            <p:ph idx="1"/>
          </p:nvPr>
        </p:nvSpPr>
        <p:spPr/>
        <p:txBody>
          <a:bodyPr vert="horz" lIns="91440" tIns="45720" rIns="91440" bIns="45720" rtlCol="0" anchor="t">
            <a:normAutofit/>
          </a:bodyPr>
          <a:lstStyle/>
          <a:p>
            <a:pPr marL="469900" indent="-457200" eaLnBrk="0">
              <a:lnSpc>
                <a:spcPct val="83000"/>
              </a:lnSpc>
              <a:spcBef>
                <a:spcPts val="564"/>
              </a:spcBef>
            </a:pPr>
            <a:r>
              <a:rPr lang="en-US" altLang="zh-CN" sz="2600" kern="0">
                <a:solidFill>
                  <a:srgbClr val="000000"/>
                </a:solidFill>
                <a:ea typeface="Arial" pitchFamily="34" charset="0"/>
                <a:cs typeface="Arial"/>
              </a:rPr>
              <a:t>Federal</a:t>
            </a:r>
            <a:r>
              <a:rPr lang="en-US" altLang="zh-CN" sz="2600" kern="0" dirty="0">
                <a:ea typeface="Arial" pitchFamily="34" charset="0"/>
                <a:cs typeface="Arial"/>
              </a:rPr>
              <a:t> </a:t>
            </a:r>
            <a:r>
              <a:rPr lang="en-US" altLang="zh-CN" sz="2600" kern="0">
                <a:solidFill>
                  <a:srgbClr val="000000"/>
                </a:solidFill>
                <a:ea typeface="Arial" pitchFamily="34" charset="0"/>
                <a:cs typeface="Arial"/>
              </a:rPr>
              <a:t>Highway</a:t>
            </a:r>
            <a:r>
              <a:rPr lang="en-US" altLang="zh-CN" sz="2600" kern="0" dirty="0">
                <a:ea typeface="Arial" pitchFamily="34" charset="0"/>
                <a:cs typeface="Arial"/>
              </a:rPr>
              <a:t> </a:t>
            </a:r>
            <a:r>
              <a:rPr lang="en-US" altLang="zh-CN" sz="2600" kern="0">
                <a:solidFill>
                  <a:srgbClr val="000000"/>
                </a:solidFill>
                <a:ea typeface="Arial" pitchFamily="34" charset="0"/>
                <a:cs typeface="Arial"/>
              </a:rPr>
              <a:t>Administration</a:t>
            </a:r>
            <a:r>
              <a:rPr lang="en-US" altLang="zh-CN" sz="2600" kern="0" dirty="0">
                <a:ea typeface="Arial" pitchFamily="34" charset="0"/>
                <a:cs typeface="Arial"/>
              </a:rPr>
              <a:t> </a:t>
            </a:r>
            <a:r>
              <a:rPr lang="en-US" altLang="zh-CN" sz="2600" kern="0">
                <a:solidFill>
                  <a:srgbClr val="000000"/>
                </a:solidFill>
                <a:ea typeface="Arial" pitchFamily="34" charset="0"/>
                <a:cs typeface="Arial"/>
              </a:rPr>
              <a:t>Research</a:t>
            </a:r>
            <a:r>
              <a:rPr lang="en-US" altLang="zh-CN" sz="2600" kern="0" dirty="0">
                <a:ea typeface="Arial" pitchFamily="34" charset="0"/>
                <a:cs typeface="Arial"/>
              </a:rPr>
              <a:t> </a:t>
            </a:r>
            <a:r>
              <a:rPr lang="en-US" altLang="zh-CN" sz="2600" kern="0">
                <a:solidFill>
                  <a:srgbClr val="000000"/>
                </a:solidFill>
                <a:ea typeface="Arial" pitchFamily="34" charset="0"/>
                <a:cs typeface="Arial"/>
              </a:rPr>
              <a:t>and</a:t>
            </a:r>
            <a:r>
              <a:rPr lang="en-US" altLang="zh-CN" sz="2600" kern="0" dirty="0">
                <a:ea typeface="Arial" pitchFamily="34" charset="0"/>
                <a:cs typeface="Arial"/>
              </a:rPr>
              <a:t> </a:t>
            </a:r>
            <a:r>
              <a:rPr lang="en-US" altLang="zh-CN" sz="2600" kern="0">
                <a:solidFill>
                  <a:srgbClr val="000000"/>
                </a:solidFill>
                <a:ea typeface="Arial" pitchFamily="34" charset="0"/>
                <a:cs typeface="Arial"/>
              </a:rPr>
              <a:t>Technology.</a:t>
            </a:r>
            <a:r>
              <a:rPr lang="en-US" altLang="zh-CN" sz="2600" kern="0" dirty="0">
                <a:ea typeface="Arial" pitchFamily="34" charset="0"/>
                <a:cs typeface="Arial"/>
              </a:rPr>
              <a:t> </a:t>
            </a:r>
            <a:r>
              <a:rPr lang="en-US" altLang="zh-CN" sz="2600" kern="0">
                <a:solidFill>
                  <a:srgbClr val="000000"/>
                </a:solidFill>
                <a:ea typeface="Arial" pitchFamily="34" charset="0"/>
                <a:cs typeface="Arial"/>
              </a:rPr>
              <a:t>Public</a:t>
            </a:r>
            <a:r>
              <a:rPr lang="en-US" altLang="zh-CN" sz="2600" kern="0" dirty="0">
                <a:ea typeface="Arial" pitchFamily="34" charset="0"/>
                <a:cs typeface="Arial"/>
              </a:rPr>
              <a:t> </a:t>
            </a:r>
            <a:r>
              <a:rPr lang="en-US" altLang="zh-CN" sz="2600" kern="0">
                <a:solidFill>
                  <a:srgbClr val="000000"/>
                </a:solidFill>
                <a:ea typeface="Arial" pitchFamily="34" charset="0"/>
                <a:cs typeface="Arial"/>
              </a:rPr>
              <a:t>Roads.,</a:t>
            </a:r>
            <a:r>
              <a:rPr lang="en-US" altLang="zh-CN" sz="2600" kern="0" dirty="0">
                <a:ea typeface="Arial" pitchFamily="34" charset="0"/>
                <a:cs typeface="Arial"/>
              </a:rPr>
              <a:t> </a:t>
            </a:r>
            <a:r>
              <a:rPr lang="en-US" altLang="zh-CN" sz="2600" kern="0">
                <a:solidFill>
                  <a:srgbClr val="000000"/>
                </a:solidFill>
                <a:ea typeface="Arial" pitchFamily="34" charset="0"/>
                <a:cs typeface="Arial"/>
              </a:rPr>
              <a:t>Vol</a:t>
            </a:r>
            <a:r>
              <a:rPr lang="en-US" altLang="zh-CN" sz="2600" kern="0" dirty="0">
                <a:ea typeface="Arial" pitchFamily="34" charset="0"/>
                <a:cs typeface="Arial"/>
              </a:rPr>
              <a:t> </a:t>
            </a:r>
            <a:r>
              <a:rPr lang="en-US" altLang="zh-CN" sz="2600" kern="0">
                <a:solidFill>
                  <a:srgbClr val="000000"/>
                </a:solidFill>
                <a:ea typeface="Arial" pitchFamily="34" charset="0"/>
                <a:cs typeface="Arial"/>
              </a:rPr>
              <a:t>60</a:t>
            </a:r>
            <a:r>
              <a:rPr lang="en-US" altLang="zh-CN" sz="2600" kern="0" dirty="0">
                <a:ea typeface="Arial" pitchFamily="34" charset="0"/>
                <a:cs typeface="Arial"/>
              </a:rPr>
              <a:t> </a:t>
            </a:r>
            <a:r>
              <a:rPr lang="en-US" altLang="zh-CN" sz="2600" kern="0">
                <a:solidFill>
                  <a:srgbClr val="000000"/>
                </a:solidFill>
                <a:ea typeface="Arial" pitchFamily="34" charset="0"/>
                <a:cs typeface="Arial"/>
              </a:rPr>
              <a:t>No</a:t>
            </a:r>
            <a:r>
              <a:rPr lang="en-US" altLang="zh-CN" sz="2600" kern="0" dirty="0">
                <a:ea typeface="Arial" pitchFamily="34" charset="0"/>
                <a:cs typeface="Arial"/>
              </a:rPr>
              <a:t> </a:t>
            </a:r>
            <a:r>
              <a:rPr lang="en-US" altLang="zh-CN" sz="2600" kern="0">
                <a:solidFill>
                  <a:srgbClr val="000000"/>
                </a:solidFill>
                <a:ea typeface="Arial" pitchFamily="34" charset="0"/>
                <a:cs typeface="Arial"/>
              </a:rPr>
              <a:t>1.</a:t>
            </a:r>
            <a:r>
              <a:rPr lang="en-US" altLang="zh-CN" sz="2600" kern="0" dirty="0">
                <a:ea typeface="Arial" pitchFamily="34" charset="0"/>
                <a:cs typeface="Arial"/>
              </a:rPr>
              <a:t> </a:t>
            </a:r>
            <a:r>
              <a:rPr lang="en-US" altLang="zh-CN" sz="2600" kern="0">
                <a:solidFill>
                  <a:srgbClr val="000000"/>
                </a:solidFill>
                <a:ea typeface="Arial" pitchFamily="34" charset="0"/>
                <a:cs typeface="Arial"/>
              </a:rPr>
              <a:t>From</a:t>
            </a:r>
            <a:r>
              <a:rPr lang="en-US" altLang="zh-CN" sz="2600" kern="0" dirty="0">
                <a:ea typeface="Arial" pitchFamily="34" charset="0"/>
                <a:cs typeface="Arial"/>
              </a:rPr>
              <a:t> </a:t>
            </a:r>
            <a:r>
              <a:rPr lang="en-US" altLang="zh-CN" sz="2600" kern="0">
                <a:solidFill>
                  <a:srgbClr val="000000"/>
                </a:solidFill>
                <a:ea typeface="Arial" pitchFamily="34" charset="0"/>
                <a:cs typeface="Arial"/>
              </a:rPr>
              <a:t>1916</a:t>
            </a:r>
            <a:r>
              <a:rPr lang="en-US" altLang="zh-CN" sz="2600" kern="0" dirty="0">
                <a:ea typeface="Arial" pitchFamily="34" charset="0"/>
                <a:cs typeface="Arial"/>
              </a:rPr>
              <a:t> </a:t>
            </a:r>
            <a:r>
              <a:rPr lang="en-US" altLang="zh-CN" sz="2600" kern="0">
                <a:solidFill>
                  <a:srgbClr val="000000"/>
                </a:solidFill>
                <a:ea typeface="Arial" pitchFamily="34" charset="0"/>
                <a:cs typeface="Arial"/>
              </a:rPr>
              <a:t>to</a:t>
            </a:r>
            <a:r>
              <a:rPr lang="en-US" altLang="zh-CN" sz="2600" kern="0" dirty="0">
                <a:ea typeface="Arial" pitchFamily="34" charset="0"/>
                <a:cs typeface="Arial"/>
              </a:rPr>
              <a:t> </a:t>
            </a:r>
            <a:r>
              <a:rPr lang="en-US" altLang="zh-CN" sz="2600" kern="0">
                <a:solidFill>
                  <a:srgbClr val="000000"/>
                </a:solidFill>
                <a:ea typeface="Arial" pitchFamily="34" charset="0"/>
                <a:cs typeface="Arial"/>
              </a:rPr>
              <a:t>1939:</a:t>
            </a:r>
            <a:r>
              <a:rPr lang="en-US" altLang="zh-CN" sz="2600" kern="0" dirty="0">
                <a:ea typeface="Arial" pitchFamily="34" charset="0"/>
                <a:cs typeface="Arial"/>
              </a:rPr>
              <a:t> </a:t>
            </a:r>
            <a:r>
              <a:rPr lang="en-US" altLang="zh-CN" sz="2600" kern="0">
                <a:solidFill>
                  <a:srgbClr val="000000"/>
                </a:solidFill>
                <a:ea typeface="Arial" pitchFamily="34" charset="0"/>
                <a:cs typeface="Arial"/>
              </a:rPr>
              <a:t>The</a:t>
            </a:r>
            <a:r>
              <a:rPr lang="en-US" altLang="zh-CN" sz="2600" kern="0" dirty="0">
                <a:ea typeface="Arial" pitchFamily="34" charset="0"/>
                <a:cs typeface="Arial"/>
              </a:rPr>
              <a:t> </a:t>
            </a:r>
            <a:r>
              <a:rPr lang="en-US" altLang="zh-CN" sz="2600" kern="0">
                <a:solidFill>
                  <a:srgbClr val="000000"/>
                </a:solidFill>
                <a:ea typeface="Arial" pitchFamily="34" charset="0"/>
                <a:cs typeface="Arial"/>
              </a:rPr>
              <a:t>Federal-State</a:t>
            </a:r>
            <a:r>
              <a:rPr lang="en-US" altLang="zh-CN" sz="2600" kern="0" dirty="0">
                <a:ea typeface="Arial" pitchFamily="34" charset="0"/>
                <a:cs typeface="Arial"/>
              </a:rPr>
              <a:t> </a:t>
            </a:r>
            <a:r>
              <a:rPr lang="en-US" altLang="zh-CN" sz="2600" kern="0">
                <a:solidFill>
                  <a:srgbClr val="000000"/>
                </a:solidFill>
                <a:ea typeface="Arial" pitchFamily="34" charset="0"/>
                <a:cs typeface="Arial"/>
              </a:rPr>
              <a:t>Partnership</a:t>
            </a:r>
            <a:r>
              <a:rPr lang="en-US" altLang="zh-CN" sz="2600" kern="0" dirty="0">
                <a:ea typeface="Arial" pitchFamily="34" charset="0"/>
                <a:cs typeface="Arial"/>
              </a:rPr>
              <a:t> </a:t>
            </a:r>
            <a:r>
              <a:rPr lang="en-US" altLang="zh-CN" sz="2600" kern="0">
                <a:solidFill>
                  <a:srgbClr val="000000"/>
                </a:solidFill>
                <a:ea typeface="Arial" pitchFamily="34" charset="0"/>
                <a:cs typeface="Arial"/>
              </a:rPr>
              <a:t>at</a:t>
            </a:r>
            <a:r>
              <a:rPr lang="en-US" altLang="zh-CN" sz="2600" kern="0" dirty="0">
                <a:ea typeface="Arial" pitchFamily="34" charset="0"/>
                <a:cs typeface="Arial"/>
              </a:rPr>
              <a:t> </a:t>
            </a:r>
            <a:r>
              <a:rPr lang="en-US" altLang="zh-CN" sz="2600" kern="0">
                <a:solidFill>
                  <a:srgbClr val="000000"/>
                </a:solidFill>
                <a:ea typeface="Arial" pitchFamily="34" charset="0"/>
                <a:cs typeface="Arial"/>
              </a:rPr>
              <a:t>Work.</a:t>
            </a:r>
            <a:r>
              <a:rPr lang="en-US" altLang="zh-CN" sz="2600" kern="0" dirty="0">
                <a:ea typeface="等线"/>
              </a:rPr>
              <a:t> </a:t>
            </a:r>
            <a:endParaRPr lang="en-US" altLang="zh-CN" sz="2600" kern="0" noProof="0">
              <a:ea typeface="等线"/>
              <a:cs typeface="Calibri" panose="020F0502020204030204"/>
            </a:endParaRPr>
          </a:p>
          <a:p>
            <a:pPr marL="461010" marR="62865" indent="-457200" eaLnBrk="0">
              <a:lnSpc>
                <a:spcPct val="92000"/>
              </a:lnSpc>
              <a:spcBef>
                <a:spcPts val="78"/>
              </a:spcBef>
            </a:pPr>
            <a:r>
              <a:rPr lang="en-US" altLang="zh-CN" sz="2600" kern="0">
                <a:solidFill>
                  <a:srgbClr val="000000"/>
                </a:solidFill>
                <a:ea typeface="Arial" pitchFamily="34" charset="0"/>
                <a:cs typeface="Arial"/>
              </a:rPr>
              <a:t>Federal</a:t>
            </a:r>
            <a:r>
              <a:rPr lang="en-US" altLang="zh-CN" sz="2600" kern="0" dirty="0">
                <a:ea typeface="Arial" pitchFamily="34" charset="0"/>
                <a:cs typeface="Arial"/>
              </a:rPr>
              <a:t> </a:t>
            </a:r>
            <a:r>
              <a:rPr lang="en-US" altLang="zh-CN" sz="2600" kern="0">
                <a:solidFill>
                  <a:srgbClr val="000000"/>
                </a:solidFill>
                <a:ea typeface="Arial" pitchFamily="34" charset="0"/>
                <a:cs typeface="Arial"/>
              </a:rPr>
              <a:t>Highway</a:t>
            </a:r>
            <a:r>
              <a:rPr lang="en-US" altLang="zh-CN" sz="2600" kern="0" dirty="0">
                <a:ea typeface="Arial" pitchFamily="34" charset="0"/>
                <a:cs typeface="Arial"/>
              </a:rPr>
              <a:t> </a:t>
            </a:r>
            <a:r>
              <a:rPr lang="en-US" altLang="zh-CN" sz="2600" kern="0">
                <a:solidFill>
                  <a:srgbClr val="000000"/>
                </a:solidFill>
                <a:ea typeface="Arial" pitchFamily="34" charset="0"/>
                <a:cs typeface="Arial"/>
              </a:rPr>
              <a:t>Administration.</a:t>
            </a:r>
            <a:r>
              <a:rPr lang="en-US" altLang="zh-CN" sz="2600" kern="0" dirty="0">
                <a:ea typeface="Arial" pitchFamily="34" charset="0"/>
                <a:cs typeface="Arial"/>
              </a:rPr>
              <a:t> </a:t>
            </a:r>
            <a:r>
              <a:rPr lang="en-US" altLang="zh-CN" sz="2600" kern="0">
                <a:solidFill>
                  <a:srgbClr val="000000"/>
                </a:solidFill>
                <a:ea typeface="Arial" pitchFamily="34" charset="0"/>
                <a:cs typeface="Arial"/>
              </a:rPr>
              <a:t>Highway</a:t>
            </a:r>
            <a:r>
              <a:rPr lang="en-US" altLang="zh-CN" sz="2600" kern="0" dirty="0">
                <a:ea typeface="Arial" pitchFamily="34" charset="0"/>
                <a:cs typeface="Arial"/>
              </a:rPr>
              <a:t> </a:t>
            </a:r>
            <a:r>
              <a:rPr lang="en-US" altLang="zh-CN" sz="2600" kern="0">
                <a:solidFill>
                  <a:srgbClr val="000000"/>
                </a:solidFill>
                <a:ea typeface="Arial" pitchFamily="34" charset="0"/>
                <a:cs typeface="Arial"/>
              </a:rPr>
              <a:t>Statistics</a:t>
            </a:r>
            <a:r>
              <a:rPr lang="en-US" altLang="zh-CN" sz="2600" kern="0" dirty="0">
                <a:ea typeface="Arial" pitchFamily="34" charset="0"/>
                <a:cs typeface="Arial"/>
              </a:rPr>
              <a:t> </a:t>
            </a:r>
            <a:r>
              <a:rPr lang="en-US" altLang="zh-CN" sz="2600" kern="0">
                <a:solidFill>
                  <a:srgbClr val="000000"/>
                </a:solidFill>
                <a:ea typeface="Arial" pitchFamily="34" charset="0"/>
                <a:cs typeface="Arial"/>
              </a:rPr>
              <a:t>2017.</a:t>
            </a:r>
            <a:r>
              <a:rPr lang="en-US" altLang="zh-CN" sz="2600" kern="0" dirty="0">
                <a:ea typeface="Arial" pitchFamily="34" charset="0"/>
                <a:cs typeface="Arial"/>
              </a:rPr>
              <a:t> </a:t>
            </a:r>
            <a:r>
              <a:rPr lang="en-US" altLang="zh-CN" sz="2600" kern="0">
                <a:solidFill>
                  <a:srgbClr val="000000"/>
                </a:solidFill>
                <a:ea typeface="Arial" pitchFamily="34" charset="0"/>
                <a:cs typeface="Arial"/>
              </a:rPr>
              <a:t>Chart</a:t>
            </a:r>
            <a:r>
              <a:rPr lang="en-US" altLang="zh-CN" sz="2600" kern="0" dirty="0">
                <a:ea typeface="Arial" pitchFamily="34" charset="0"/>
                <a:cs typeface="Arial"/>
              </a:rPr>
              <a:t> </a:t>
            </a:r>
            <a:r>
              <a:rPr lang="en-US" altLang="zh-CN" sz="2600" kern="0">
                <a:solidFill>
                  <a:srgbClr val="000000"/>
                </a:solidFill>
                <a:ea typeface="Arial" pitchFamily="34" charset="0"/>
                <a:cs typeface="Arial"/>
              </a:rPr>
              <a:t>DV-IC:</a:t>
            </a:r>
            <a:r>
              <a:rPr lang="en-US" altLang="zh-CN" sz="2600" kern="0" dirty="0">
                <a:ea typeface="Arial" pitchFamily="34" charset="0"/>
                <a:cs typeface="Arial"/>
              </a:rPr>
              <a:t> </a:t>
            </a:r>
            <a:r>
              <a:rPr lang="en-US" altLang="zh-CN" sz="2600" kern="0">
                <a:solidFill>
                  <a:srgbClr val="000000"/>
                </a:solidFill>
                <a:ea typeface="Arial" pitchFamily="34" charset="0"/>
                <a:cs typeface="Arial"/>
              </a:rPr>
              <a:t>Licensed</a:t>
            </a:r>
            <a:r>
              <a:rPr lang="en-US" altLang="zh-CN" sz="2600" kern="0" dirty="0">
                <a:ea typeface="Arial" pitchFamily="34" charset="0"/>
                <a:cs typeface="Arial"/>
              </a:rPr>
              <a:t> </a:t>
            </a:r>
            <a:r>
              <a:rPr lang="en-US" altLang="zh-CN" sz="2600" kern="0">
                <a:solidFill>
                  <a:srgbClr val="000000"/>
                </a:solidFill>
                <a:ea typeface="Arial" pitchFamily="34" charset="0"/>
                <a:cs typeface="Arial"/>
              </a:rPr>
              <a:t>Drivers,</a:t>
            </a:r>
            <a:r>
              <a:rPr lang="en-US" altLang="zh-CN" sz="2600" kern="0" dirty="0">
                <a:ea typeface="Arial" pitchFamily="34" charset="0"/>
                <a:cs typeface="Arial"/>
              </a:rPr>
              <a:t> </a:t>
            </a:r>
            <a:r>
              <a:rPr lang="en-US" altLang="zh-CN" sz="2600" kern="0">
                <a:solidFill>
                  <a:srgbClr val="000000"/>
                </a:solidFill>
                <a:ea typeface="Arial" pitchFamily="34" charset="0"/>
                <a:cs typeface="Arial"/>
              </a:rPr>
              <a:t>Vehicle</a:t>
            </a:r>
            <a:r>
              <a:rPr lang="en-US" altLang="zh-CN" sz="2600" kern="0" dirty="0">
                <a:ea typeface="Arial" pitchFamily="34" charset="0"/>
                <a:cs typeface="Arial"/>
              </a:rPr>
              <a:t> </a:t>
            </a:r>
            <a:r>
              <a:rPr lang="en-US" altLang="zh-CN" sz="2600" kern="0">
                <a:solidFill>
                  <a:srgbClr val="000000"/>
                </a:solidFill>
                <a:ea typeface="Arial" pitchFamily="34" charset="0"/>
                <a:cs typeface="Arial"/>
              </a:rPr>
              <a:t>Registrations,</a:t>
            </a:r>
            <a:r>
              <a:rPr lang="en-US" altLang="zh-CN" sz="2600" kern="0" dirty="0">
                <a:ea typeface="Arial" pitchFamily="34" charset="0"/>
                <a:cs typeface="Arial"/>
              </a:rPr>
              <a:t> </a:t>
            </a:r>
            <a:r>
              <a:rPr lang="en-US" altLang="zh-CN" sz="2600" kern="0">
                <a:solidFill>
                  <a:srgbClr val="000000"/>
                </a:solidFill>
                <a:ea typeface="Arial" pitchFamily="34" charset="0"/>
                <a:cs typeface="Arial"/>
              </a:rPr>
              <a:t>and</a:t>
            </a:r>
            <a:r>
              <a:rPr lang="en-US" altLang="zh-CN" sz="2600" kern="0" dirty="0">
                <a:ea typeface="Arial" pitchFamily="34" charset="0"/>
                <a:cs typeface="Arial"/>
              </a:rPr>
              <a:t> </a:t>
            </a:r>
            <a:r>
              <a:rPr lang="en-US" altLang="zh-CN" sz="2600" kern="0">
                <a:solidFill>
                  <a:srgbClr val="000000"/>
                </a:solidFill>
                <a:ea typeface="Arial" pitchFamily="34" charset="0"/>
                <a:cs typeface="Arial"/>
              </a:rPr>
              <a:t>Resident</a:t>
            </a:r>
            <a:r>
              <a:rPr lang="en-US" altLang="zh-CN" sz="2600" kern="0" dirty="0">
                <a:ea typeface="Arial" pitchFamily="34" charset="0"/>
                <a:cs typeface="Arial"/>
              </a:rPr>
              <a:t> </a:t>
            </a:r>
            <a:r>
              <a:rPr lang="en-US" altLang="zh-CN" sz="2600" kern="0">
                <a:solidFill>
                  <a:srgbClr val="000000"/>
                </a:solidFill>
                <a:ea typeface="Arial" pitchFamily="34" charset="0"/>
                <a:cs typeface="Arial"/>
              </a:rPr>
              <a:t>Population</a:t>
            </a:r>
            <a:r>
              <a:rPr lang="en-US" altLang="zh-CN" sz="2600" kern="0" dirty="0">
                <a:ea typeface="Arial" pitchFamily="34" charset="0"/>
                <a:cs typeface="Arial"/>
              </a:rPr>
              <a:t> </a:t>
            </a:r>
            <a:r>
              <a:rPr lang="en-US" altLang="zh-CN" sz="2600" kern="0">
                <a:solidFill>
                  <a:srgbClr val="000000"/>
                </a:solidFill>
                <a:ea typeface="Arial" pitchFamily="34" charset="0"/>
                <a:cs typeface="Arial"/>
              </a:rPr>
              <a:t>(In</a:t>
            </a:r>
            <a:r>
              <a:rPr lang="en-US" altLang="zh-CN" sz="2600" kern="0" dirty="0">
                <a:ea typeface="Arial" pitchFamily="34" charset="0"/>
                <a:cs typeface="Arial"/>
              </a:rPr>
              <a:t> </a:t>
            </a:r>
            <a:r>
              <a:rPr lang="en-US" altLang="zh-CN" sz="2600" kern="0">
                <a:solidFill>
                  <a:srgbClr val="000000"/>
                </a:solidFill>
                <a:ea typeface="Arial" pitchFamily="34" charset="0"/>
                <a:cs typeface="Arial"/>
              </a:rPr>
              <a:t>Millions).</a:t>
            </a:r>
            <a:r>
              <a:rPr lang="en-US" altLang="zh-CN" sz="2600" kern="0" dirty="0">
                <a:ea typeface="等线"/>
              </a:rPr>
              <a:t> </a:t>
            </a:r>
            <a:endParaRPr lang="en-US" altLang="zh-CN" sz="2600" kern="0" noProof="0">
              <a:cs typeface="Calibri" panose="020F0502020204030204"/>
            </a:endParaRPr>
          </a:p>
          <a:p>
            <a:pPr marL="0" marR="5715" indent="0" eaLnBrk="0">
              <a:lnSpc>
                <a:spcPct val="92000"/>
              </a:lnSpc>
              <a:spcBef>
                <a:spcPts val="74"/>
              </a:spcBef>
              <a:buNone/>
            </a:pPr>
            <a:endParaRPr lang="en-US" altLang="zh-CN" sz="2600" kern="0" noProof="0" dirty="0">
              <a:ea typeface="等线"/>
              <a:cs typeface="Calibri" panose="020F0502020204030204"/>
            </a:endParaRPr>
          </a:p>
          <a:p>
            <a:endParaRPr lang="en-US"/>
          </a:p>
        </p:txBody>
      </p:sp>
    </p:spTree>
    <p:extLst>
      <p:ext uri="{BB962C8B-B14F-4D97-AF65-F5344CB8AC3E}">
        <p14:creationId xmlns:p14="http://schemas.microsoft.com/office/powerpoint/2010/main" val="2634364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C2FFD-8628-43F0-8369-49F8B4389A54}"/>
              </a:ext>
            </a:extLst>
          </p:cNvPr>
          <p:cNvSpPr>
            <a:spLocks noGrp="1"/>
          </p:cNvSpPr>
          <p:nvPr>
            <p:ph type="title"/>
          </p:nvPr>
        </p:nvSpPr>
        <p:spPr/>
        <p:txBody>
          <a:bodyPr>
            <a:normAutofit/>
          </a:bodyPr>
          <a:lstStyle/>
          <a:p>
            <a:r>
              <a:rPr lang="en-US" altLang="zh-CN" b="1">
                <a:ea typeface="等线 Light"/>
              </a:rPr>
              <a:t>The Highway Transportation System (HTS)</a:t>
            </a:r>
            <a:endParaRPr lang="en-US" b="1">
              <a:ea typeface="等线 Light"/>
            </a:endParaRPr>
          </a:p>
        </p:txBody>
      </p:sp>
      <p:sp>
        <p:nvSpPr>
          <p:cNvPr id="3" name="Content Placeholder 2">
            <a:extLst>
              <a:ext uri="{FF2B5EF4-FFF2-40B4-BE49-F238E27FC236}">
                <a16:creationId xmlns:a16="http://schemas.microsoft.com/office/drawing/2014/main" id="{4E6CCB21-DDD5-4A59-941E-BECF55AD10AE}"/>
              </a:ext>
            </a:extLst>
          </p:cNvPr>
          <p:cNvSpPr>
            <a:spLocks noGrp="1"/>
          </p:cNvSpPr>
          <p:nvPr>
            <p:ph idx="1"/>
          </p:nvPr>
        </p:nvSpPr>
        <p:spPr>
          <a:xfrm>
            <a:off x="336851" y="2142678"/>
            <a:ext cx="11045952" cy="2974268"/>
          </a:xfrm>
        </p:spPr>
        <p:txBody>
          <a:bodyPr>
            <a:normAutofit/>
          </a:bodyPr>
          <a:lstStyle/>
          <a:p>
            <a:pPr marL="338023" marR="0" indent="-338023" eaLnBrk="0">
              <a:lnSpc>
                <a:spcPct val="109000"/>
              </a:lnSpc>
              <a:spcBef>
                <a:spcPts val="954"/>
              </a:spcBef>
            </a:pPr>
            <a:r>
              <a:rPr lang="en-US" altLang="zh-CN" kern="0">
                <a:solidFill>
                  <a:srgbClr val="000000"/>
                </a:solidFill>
                <a:latin typeface="Arial" pitchFamily="34" charset="0"/>
                <a:ea typeface="Arial" pitchFamily="34" charset="0"/>
                <a:cs typeface="Arial" pitchFamily="34" charset="0"/>
              </a:rPr>
              <a:t>The HTS is designed for the movement of people and freight safely and efficiently.</a:t>
            </a:r>
            <a:endParaRPr lang="en-US" altLang="zh-CN" kern="0" spc="-30">
              <a:solidFill>
                <a:srgbClr val="000000"/>
              </a:solidFill>
              <a:latin typeface="Arial" pitchFamily="34" charset="0"/>
              <a:ea typeface="Arial" pitchFamily="34" charset="0"/>
              <a:cs typeface="Arial" pitchFamily="34" charset="0"/>
            </a:endParaRPr>
          </a:p>
          <a:p>
            <a:pPr marL="338023" marR="594026" indent="-338023" eaLnBrk="0">
              <a:lnSpc>
                <a:spcPct val="109000"/>
              </a:lnSpc>
              <a:spcBef>
                <a:spcPts val="3646"/>
              </a:spcBef>
            </a:pPr>
            <a:r>
              <a:rPr lang="en-US" altLang="zh-CN" kern="0">
                <a:solidFill>
                  <a:srgbClr val="000000"/>
                </a:solidFill>
                <a:latin typeface="Arial" pitchFamily="34" charset="0"/>
                <a:cs typeface="Arial" pitchFamily="34" charset="0"/>
              </a:rPr>
              <a:t>It is continually updated to make it more efficient and safer by improving the roads, producing vehicles equipped with more safety features, and continually educating its users.</a:t>
            </a:r>
          </a:p>
          <a:p>
            <a:pPr marL="0" indent="0">
              <a:buNone/>
            </a:pPr>
            <a:endParaRPr lang="en-US"/>
          </a:p>
        </p:txBody>
      </p:sp>
    </p:spTree>
    <p:extLst>
      <p:ext uri="{BB962C8B-B14F-4D97-AF65-F5344CB8AC3E}">
        <p14:creationId xmlns:p14="http://schemas.microsoft.com/office/powerpoint/2010/main" val="2681104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AFB5E-1DC6-4B28-8A59-04C946C9E307}"/>
              </a:ext>
            </a:extLst>
          </p:cNvPr>
          <p:cNvSpPr>
            <a:spLocks noGrp="1"/>
          </p:cNvSpPr>
          <p:nvPr>
            <p:ph type="title"/>
          </p:nvPr>
        </p:nvSpPr>
        <p:spPr/>
        <p:txBody>
          <a:bodyPr/>
          <a:lstStyle/>
          <a:p>
            <a:r>
              <a:rPr lang="en-US" b="1"/>
              <a:t>What Makes Up the HTS?</a:t>
            </a:r>
          </a:p>
        </p:txBody>
      </p:sp>
      <p:sp>
        <p:nvSpPr>
          <p:cNvPr id="3" name="Content Placeholder 2">
            <a:extLst>
              <a:ext uri="{FF2B5EF4-FFF2-40B4-BE49-F238E27FC236}">
                <a16:creationId xmlns:a16="http://schemas.microsoft.com/office/drawing/2014/main" id="{E14E52CB-CFF0-4C93-A405-C08AED959CF6}"/>
              </a:ext>
            </a:extLst>
          </p:cNvPr>
          <p:cNvSpPr>
            <a:spLocks noGrp="1"/>
          </p:cNvSpPr>
          <p:nvPr>
            <p:ph idx="1"/>
          </p:nvPr>
        </p:nvSpPr>
        <p:spPr>
          <a:xfrm>
            <a:off x="438450" y="1736277"/>
            <a:ext cx="11045952" cy="4440685"/>
          </a:xfrm>
        </p:spPr>
        <p:txBody>
          <a:bodyPr/>
          <a:lstStyle/>
          <a:p>
            <a:r>
              <a:rPr lang="en-US"/>
              <a:t>Roadways</a:t>
            </a:r>
          </a:p>
          <a:p>
            <a:endParaRPr lang="en-US"/>
          </a:p>
          <a:p>
            <a:r>
              <a:rPr lang="en-US"/>
              <a:t>Vehicles</a:t>
            </a:r>
          </a:p>
          <a:p>
            <a:endParaRPr lang="en-US"/>
          </a:p>
          <a:p>
            <a:r>
              <a:rPr lang="en-US"/>
              <a:t>Road Users</a:t>
            </a:r>
          </a:p>
        </p:txBody>
      </p:sp>
      <p:pic>
        <p:nvPicPr>
          <p:cNvPr id="4" name="A29E7736-4781-4F3A-CBBF-A58738449B06" descr="US map of major highways">
            <a:extLst>
              <a:ext uri="{FF2B5EF4-FFF2-40B4-BE49-F238E27FC236}">
                <a16:creationId xmlns:a16="http://schemas.microsoft.com/office/drawing/2014/main" id="{9802AC48-A5F2-406F-91DA-12A3778A976D}"/>
              </a:ext>
            </a:extLst>
          </p:cNvPr>
          <p:cNvPicPr>
            <a:picLocks noChangeAspect="1"/>
          </p:cNvPicPr>
          <p:nvPr/>
        </p:nvPicPr>
        <p:blipFill>
          <a:blip r:embed="rId2" cstate="print">
            <a:extLst>
              <a:ext uri="{51BBA743-66E8-4328-9F7F-EB8E6756CC0F}"/>
            </a:extLst>
          </a:blip>
          <a:stretch>
            <a:fillRect/>
          </a:stretch>
        </p:blipFill>
        <p:spPr>
          <a:xfrm>
            <a:off x="5117314" y="1736277"/>
            <a:ext cx="5095628" cy="3603337"/>
          </a:xfrm>
          <a:prstGeom prst="rect">
            <a:avLst/>
          </a:prstGeom>
        </p:spPr>
      </p:pic>
      <p:sp>
        <p:nvSpPr>
          <p:cNvPr id="6" name="TextBox 5">
            <a:extLst>
              <a:ext uri="{FF2B5EF4-FFF2-40B4-BE49-F238E27FC236}">
                <a16:creationId xmlns:a16="http://schemas.microsoft.com/office/drawing/2014/main" id="{0A8087F8-1B4C-449F-98C9-D10EBD856672}"/>
              </a:ext>
            </a:extLst>
          </p:cNvPr>
          <p:cNvSpPr txBox="1"/>
          <p:nvPr/>
        </p:nvSpPr>
        <p:spPr>
          <a:xfrm>
            <a:off x="6332034" y="5374888"/>
            <a:ext cx="4555273" cy="2462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a:t>Federal Highway Administration. HEPGIS Maps-National Highway System</a:t>
            </a:r>
          </a:p>
        </p:txBody>
      </p:sp>
    </p:spTree>
    <p:extLst>
      <p:ext uri="{BB962C8B-B14F-4D97-AF65-F5344CB8AC3E}">
        <p14:creationId xmlns:p14="http://schemas.microsoft.com/office/powerpoint/2010/main" val="855398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31B68-7DB0-47BE-AA5B-72D41C05F6E4}"/>
              </a:ext>
            </a:extLst>
          </p:cNvPr>
          <p:cNvSpPr>
            <a:spLocks noGrp="1"/>
          </p:cNvSpPr>
          <p:nvPr>
            <p:ph type="title"/>
          </p:nvPr>
        </p:nvSpPr>
        <p:spPr/>
        <p:txBody>
          <a:bodyPr/>
          <a:lstStyle/>
          <a:p>
            <a:r>
              <a:rPr lang="en-US"/>
              <a:t>What makes up the HTS? - Learning Activity </a:t>
            </a:r>
          </a:p>
        </p:txBody>
      </p:sp>
      <p:sp>
        <p:nvSpPr>
          <p:cNvPr id="3" name="Content Placeholder 2">
            <a:extLst>
              <a:ext uri="{FF2B5EF4-FFF2-40B4-BE49-F238E27FC236}">
                <a16:creationId xmlns:a16="http://schemas.microsoft.com/office/drawing/2014/main" id="{10F7DF30-4778-40DC-B52D-897E39134F1A}"/>
              </a:ext>
            </a:extLst>
          </p:cNvPr>
          <p:cNvSpPr>
            <a:spLocks noGrp="1"/>
          </p:cNvSpPr>
          <p:nvPr>
            <p:ph idx="1"/>
          </p:nvPr>
        </p:nvSpPr>
        <p:spPr/>
        <p:txBody>
          <a:bodyPr vert="horz" lIns="91440" tIns="45720" rIns="91440" bIns="45720" rtlCol="0" anchor="t">
            <a:normAutofit/>
          </a:bodyPr>
          <a:lstStyle/>
          <a:p>
            <a:r>
              <a:rPr lang="en-US"/>
              <a:t>Name the different kinds of roadways that we travel on, then list the environments that these roadways are located in.</a:t>
            </a:r>
            <a:endParaRPr lang="en-US">
              <a:cs typeface="Calibri"/>
            </a:endParaRPr>
          </a:p>
          <a:p>
            <a:endParaRPr lang="en-US"/>
          </a:p>
          <a:p>
            <a:r>
              <a:rPr lang="en-US"/>
              <a:t>Name the different vehicles on the HTS</a:t>
            </a:r>
            <a:endParaRPr lang="en-US">
              <a:cs typeface="Calibri"/>
            </a:endParaRPr>
          </a:p>
          <a:p>
            <a:endParaRPr lang="en-US"/>
          </a:p>
          <a:p>
            <a:r>
              <a:rPr lang="en-US"/>
              <a:t>Name the different users of the HTS</a:t>
            </a:r>
            <a:endParaRPr lang="en-US">
              <a:cs typeface="Calibri"/>
            </a:endParaRPr>
          </a:p>
        </p:txBody>
      </p:sp>
    </p:spTree>
    <p:extLst>
      <p:ext uri="{BB962C8B-B14F-4D97-AF65-F5344CB8AC3E}">
        <p14:creationId xmlns:p14="http://schemas.microsoft.com/office/powerpoint/2010/main" val="1381871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E3707-D425-430D-8C22-9F69707BD029}"/>
              </a:ext>
            </a:extLst>
          </p:cNvPr>
          <p:cNvSpPr>
            <a:spLocks noGrp="1"/>
          </p:cNvSpPr>
          <p:nvPr>
            <p:ph type="title"/>
          </p:nvPr>
        </p:nvSpPr>
        <p:spPr/>
        <p:txBody>
          <a:bodyPr/>
          <a:lstStyle/>
          <a:p>
            <a:r>
              <a:rPr lang="en-US"/>
              <a:t>Did You Know?</a:t>
            </a:r>
          </a:p>
        </p:txBody>
      </p:sp>
      <p:sp>
        <p:nvSpPr>
          <p:cNvPr id="3" name="Content Placeholder 2">
            <a:extLst>
              <a:ext uri="{FF2B5EF4-FFF2-40B4-BE49-F238E27FC236}">
                <a16:creationId xmlns:a16="http://schemas.microsoft.com/office/drawing/2014/main" id="{88EA1E71-A1DC-4812-9921-1856FBA1271B}"/>
              </a:ext>
            </a:extLst>
          </p:cNvPr>
          <p:cNvSpPr>
            <a:spLocks noGrp="1"/>
          </p:cNvSpPr>
          <p:nvPr>
            <p:ph idx="1"/>
          </p:nvPr>
        </p:nvSpPr>
        <p:spPr/>
        <p:txBody>
          <a:bodyPr vert="horz" lIns="91440" tIns="45720" rIns="91440" bIns="45720" rtlCol="0" anchor="t">
            <a:normAutofit fontScale="92500"/>
          </a:bodyPr>
          <a:lstStyle/>
          <a:p>
            <a:r>
              <a:rPr lang="en-US"/>
              <a:t>Roadways</a:t>
            </a:r>
          </a:p>
          <a:p>
            <a:pPr lvl="1"/>
            <a:r>
              <a:rPr lang="en-US"/>
              <a:t>The US has 3.9 million miles of roadway, of which 3 million miles are rural roads.  The Interstate system accounts for only 1.2% of total mileage but carries 23.8% of total travel. </a:t>
            </a:r>
            <a:endParaRPr lang="en-US" sz="1200"/>
          </a:p>
          <a:p>
            <a:pPr lvl="1"/>
            <a:endParaRPr lang="en-US" sz="1200"/>
          </a:p>
          <a:p>
            <a:r>
              <a:rPr lang="en-US"/>
              <a:t>Vehicles</a:t>
            </a:r>
          </a:p>
          <a:p>
            <a:pPr lvl="1"/>
            <a:r>
              <a:rPr lang="en-US"/>
              <a:t>There are approximately 272 million vehicles using US roads. </a:t>
            </a:r>
            <a:endParaRPr lang="en-US" sz="1200">
              <a:cs typeface="Calibri"/>
            </a:endParaRPr>
          </a:p>
          <a:p>
            <a:pPr lvl="1"/>
            <a:endParaRPr lang="en-US" sz="2800"/>
          </a:p>
          <a:p>
            <a:r>
              <a:rPr lang="en-US"/>
              <a:t>Road Users</a:t>
            </a:r>
          </a:p>
          <a:p>
            <a:pPr lvl="1"/>
            <a:r>
              <a:rPr lang="en-US"/>
              <a:t>Roadways are used by approximately 225 million licensed drivers, in addition to those using public transportation, cyclists, and pedestrians. </a:t>
            </a:r>
            <a:endParaRPr lang="en-US" sz="1200"/>
          </a:p>
        </p:txBody>
      </p:sp>
    </p:spTree>
    <p:extLst>
      <p:ext uri="{BB962C8B-B14F-4D97-AF65-F5344CB8AC3E}">
        <p14:creationId xmlns:p14="http://schemas.microsoft.com/office/powerpoint/2010/main" val="369878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20193-ECED-468A-874E-8050CE3722A5}"/>
              </a:ext>
            </a:extLst>
          </p:cNvPr>
          <p:cNvSpPr>
            <a:spLocks noGrp="1"/>
          </p:cNvSpPr>
          <p:nvPr>
            <p:ph type="title"/>
          </p:nvPr>
        </p:nvSpPr>
        <p:spPr/>
        <p:txBody>
          <a:bodyPr/>
          <a:lstStyle/>
          <a:p>
            <a:r>
              <a:rPr lang="en-US"/>
              <a:t>HTS is always evolving – For Example</a:t>
            </a:r>
            <a:br>
              <a:rPr lang="en-US"/>
            </a:br>
            <a:r>
              <a:rPr lang="en-US"/>
              <a:t>	Roadways Improvements</a:t>
            </a:r>
          </a:p>
        </p:txBody>
      </p:sp>
      <p:sp>
        <p:nvSpPr>
          <p:cNvPr id="3" name="Content Placeholder 2">
            <a:extLst>
              <a:ext uri="{FF2B5EF4-FFF2-40B4-BE49-F238E27FC236}">
                <a16:creationId xmlns:a16="http://schemas.microsoft.com/office/drawing/2014/main" id="{0FDD4A77-9F4D-4145-A5D9-381C6DF6C679}"/>
              </a:ext>
            </a:extLst>
          </p:cNvPr>
          <p:cNvSpPr>
            <a:spLocks noGrp="1"/>
          </p:cNvSpPr>
          <p:nvPr>
            <p:ph idx="1"/>
          </p:nvPr>
        </p:nvSpPr>
        <p:spPr>
          <a:xfrm>
            <a:off x="454454" y="2375908"/>
            <a:ext cx="11045952" cy="4440685"/>
          </a:xfrm>
        </p:spPr>
        <p:txBody>
          <a:bodyPr/>
          <a:lstStyle/>
          <a:p>
            <a:r>
              <a:rPr lang="en-US"/>
              <a:t>Federal &amp; State Standardization of traffic controls and laws</a:t>
            </a:r>
          </a:p>
          <a:p>
            <a:endParaRPr lang="en-US"/>
          </a:p>
          <a:p>
            <a:r>
              <a:rPr lang="en-US"/>
              <a:t>Construction of limited access roads like highways</a:t>
            </a:r>
          </a:p>
        </p:txBody>
      </p:sp>
      <p:pic>
        <p:nvPicPr>
          <p:cNvPr id="4" name="B60E159B-5B26-4BD5-73A0-FB6ED67B77CD" descr="Old cars on an old road">
            <a:extLst>
              <a:ext uri="{FF2B5EF4-FFF2-40B4-BE49-F238E27FC236}">
                <a16:creationId xmlns:a16="http://schemas.microsoft.com/office/drawing/2014/main" id="{2BCA4CBC-80AC-4CF5-8BB4-722D38A4056F}"/>
              </a:ext>
            </a:extLst>
          </p:cNvPr>
          <p:cNvPicPr>
            <a:picLocks noChangeAspect="1"/>
          </p:cNvPicPr>
          <p:nvPr/>
        </p:nvPicPr>
        <p:blipFill>
          <a:blip r:embed="rId2" cstate="print">
            <a:extLst>
              <a:ext uri="{A947C24D-9908-4C3B-CF59-63D385C98FB7}"/>
            </a:extLst>
          </a:blip>
          <a:stretch>
            <a:fillRect/>
          </a:stretch>
        </p:blipFill>
        <p:spPr>
          <a:xfrm>
            <a:off x="8225188" y="3014050"/>
            <a:ext cx="3048000" cy="2524125"/>
          </a:xfrm>
          <a:prstGeom prst="rect">
            <a:avLst/>
          </a:prstGeom>
        </p:spPr>
      </p:pic>
      <p:sp>
        <p:nvSpPr>
          <p:cNvPr id="8" name="TextBox 7">
            <a:extLst>
              <a:ext uri="{FF2B5EF4-FFF2-40B4-BE49-F238E27FC236}">
                <a16:creationId xmlns:a16="http://schemas.microsoft.com/office/drawing/2014/main" id="{8816FD8E-B7CC-4C95-B33D-012A94A5C234}"/>
              </a:ext>
            </a:extLst>
          </p:cNvPr>
          <p:cNvSpPr txBox="1"/>
          <p:nvPr/>
        </p:nvSpPr>
        <p:spPr>
          <a:xfrm>
            <a:off x="7972666" y="5584827"/>
            <a:ext cx="3699967"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dirty="0"/>
              <a:t>New York State Department of Motor Vehicles, Pre Licensing Course Instructor’s Manual, Unit II The Task of Driving Within the Highway Transportation System.</a:t>
            </a:r>
            <a:endParaRPr lang="en-US" dirty="0"/>
          </a:p>
        </p:txBody>
      </p:sp>
    </p:spTree>
    <p:extLst>
      <p:ext uri="{BB962C8B-B14F-4D97-AF65-F5344CB8AC3E}">
        <p14:creationId xmlns:p14="http://schemas.microsoft.com/office/powerpoint/2010/main" val="2515260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3A9E0-DD48-4F17-9D10-D8C859703036}"/>
              </a:ext>
            </a:extLst>
          </p:cNvPr>
          <p:cNvSpPr>
            <a:spLocks noGrp="1"/>
          </p:cNvSpPr>
          <p:nvPr>
            <p:ph type="title"/>
          </p:nvPr>
        </p:nvSpPr>
        <p:spPr/>
        <p:txBody>
          <a:bodyPr/>
          <a:lstStyle/>
          <a:p>
            <a:r>
              <a:rPr lang="en-US"/>
              <a:t>HTS – Vehicle Improvements</a:t>
            </a:r>
          </a:p>
        </p:txBody>
      </p:sp>
      <p:sp>
        <p:nvSpPr>
          <p:cNvPr id="3" name="Content Placeholder 2" descr="National Highway Traffic Safety Administration - A Drive Through Time website">
            <a:extLst>
              <a:ext uri="{FF2B5EF4-FFF2-40B4-BE49-F238E27FC236}">
                <a16:creationId xmlns:a16="http://schemas.microsoft.com/office/drawing/2014/main" id="{DC8A23AC-CBA3-4331-9BDD-EB88D81FD798}"/>
              </a:ext>
            </a:extLst>
          </p:cNvPr>
          <p:cNvSpPr>
            <a:spLocks noGrp="1"/>
          </p:cNvSpPr>
          <p:nvPr>
            <p:ph idx="1"/>
          </p:nvPr>
        </p:nvSpPr>
        <p:spPr/>
        <p:txBody>
          <a:bodyPr vert="horz" lIns="91440" tIns="45720" rIns="91440" bIns="45720" rtlCol="0" anchor="t">
            <a:normAutofit/>
          </a:bodyPr>
          <a:lstStyle/>
          <a:p>
            <a:r>
              <a:rPr lang="en-US" dirty="0"/>
              <a:t>Vehicle safety devices and systems are continually improved with the intention of reducing the risk of injury and death.</a:t>
            </a:r>
          </a:p>
          <a:p>
            <a:endParaRPr lang="en-US" dirty="0"/>
          </a:p>
          <a:p>
            <a:r>
              <a:rPr lang="en-US" dirty="0"/>
              <a:t>Can you name some of these safety devices and systems?</a:t>
            </a:r>
          </a:p>
          <a:p>
            <a:endParaRPr lang="en-US" dirty="0"/>
          </a:p>
          <a:p>
            <a:r>
              <a:rPr lang="en-US" dirty="0">
                <a:hlinkClick r:id="rId2"/>
              </a:rPr>
              <a:t>Let’s take a look at a few over time</a:t>
            </a:r>
            <a:endParaRPr lang="en-US" dirty="0"/>
          </a:p>
        </p:txBody>
      </p:sp>
    </p:spTree>
    <p:extLst>
      <p:ext uri="{BB962C8B-B14F-4D97-AF65-F5344CB8AC3E}">
        <p14:creationId xmlns:p14="http://schemas.microsoft.com/office/powerpoint/2010/main" val="846938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66344776-7DA0-4F24-A049-4F1B6E51892D}" vid="{E12AEACC-D469-415E-B6E1-06B8441A0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TotalTime>
  <Words>1631</Words>
  <Application>Microsoft Office PowerPoint</Application>
  <PresentationFormat>Widescreen</PresentationFormat>
  <Paragraphs>226</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Arial,Sans-Serif</vt:lpstr>
      <vt:lpstr>Calibri</vt:lpstr>
      <vt:lpstr>Calibri Light</vt:lpstr>
      <vt:lpstr>Office Theme</vt:lpstr>
      <vt:lpstr>PowerPoint Presentation</vt:lpstr>
      <vt:lpstr>Session Goals</vt:lpstr>
      <vt:lpstr>Key Vocabulary and Topics</vt:lpstr>
      <vt:lpstr>The Highway Transportation System (HTS)</vt:lpstr>
      <vt:lpstr>What Makes Up the HTS?</vt:lpstr>
      <vt:lpstr>What makes up the HTS? - Learning Activity </vt:lpstr>
      <vt:lpstr>Did You Know?</vt:lpstr>
      <vt:lpstr>HTS is always evolving – For Example  Roadways Improvements</vt:lpstr>
      <vt:lpstr>HTS – Vehicle Improvements</vt:lpstr>
      <vt:lpstr>HTS – Improvements for Users</vt:lpstr>
      <vt:lpstr>HTS – Standards and Enforcement</vt:lpstr>
      <vt:lpstr>Driving is Based on Trust</vt:lpstr>
      <vt:lpstr>YOU Are the Most Important Part of the HTS</vt:lpstr>
      <vt:lpstr>Class Discussion</vt:lpstr>
      <vt:lpstr>Class Discussion</vt:lpstr>
      <vt:lpstr>The Responsibilities of Driving</vt:lpstr>
      <vt:lpstr>The Risks of Driving</vt:lpstr>
      <vt:lpstr>Sources of Risk in HTS</vt:lpstr>
      <vt:lpstr>Determine whether the following are Driver Contributed (D), Vehicle Contributed (V), or Roadway Contributed (R)</vt:lpstr>
      <vt:lpstr>Phases of Licensing for Young Drivers in NYS</vt:lpstr>
      <vt:lpstr>Graduated License Law Restrictions</vt:lpstr>
      <vt:lpstr>Where Will You Be Driving?</vt:lpstr>
      <vt:lpstr>Learn More</vt:lpstr>
      <vt:lpstr>Junior Permit to a Junior License</vt:lpstr>
      <vt:lpstr>Recommended Hours of Driving</vt:lpstr>
      <vt:lpstr>Junior License to Unrestricted License</vt:lpstr>
      <vt:lpstr>Junior License (Restricted) to Unrestricted License</vt:lpstr>
      <vt:lpstr>Did you recall these points?</vt:lpstr>
      <vt:lpstr>How did you do?</vt:lpstr>
      <vt:lpstr>Review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Akey, Christina D (HEALTH)</cp:lastModifiedBy>
  <cp:revision>38</cp:revision>
  <dcterms:created xsi:type="dcterms:W3CDTF">2021-04-24T11:33:04Z</dcterms:created>
  <dcterms:modified xsi:type="dcterms:W3CDTF">2024-05-23T19:08:41Z</dcterms:modified>
</cp:coreProperties>
</file>