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55"/>
  </p:handoutMasterIdLst>
  <p:sldIdLst>
    <p:sldId id="256" r:id="rId2"/>
    <p:sldId id="309" r:id="rId3"/>
    <p:sldId id="310" r:id="rId4"/>
    <p:sldId id="257" r:id="rId5"/>
    <p:sldId id="258" r:id="rId6"/>
    <p:sldId id="259" r:id="rId7"/>
    <p:sldId id="260" r:id="rId8"/>
    <p:sldId id="261" r:id="rId9"/>
    <p:sldId id="262" r:id="rId10"/>
    <p:sldId id="263" r:id="rId11"/>
    <p:sldId id="264" r:id="rId12"/>
    <p:sldId id="265" r:id="rId13"/>
    <p:sldId id="311"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8"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7" r:id="rId53"/>
    <p:sldId id="308" r:id="rId5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eck, Jessica N (HEALTH)" initials="P(" lastIdx="6" clrIdx="0">
    <p:extLst>
      <p:ext uri="{19B8F6BF-5375-455C-9EA6-DF929625EA0E}">
        <p15:presenceInfo xmlns:p15="http://schemas.microsoft.com/office/powerpoint/2012/main" userId="S::jessica.peck@health.ny.gov::ca38bd2c-a285-4b71-a600-e13af901bba7" providerId="AD"/>
      </p:ext>
    </p:extLst>
  </p:cmAuthor>
  <p:cmAuthor id="2" name="Jagareski, Amy (HEALTH)" initials="J(" lastIdx="3" clrIdx="1">
    <p:extLst>
      <p:ext uri="{19B8F6BF-5375-455C-9EA6-DF929625EA0E}">
        <p15:presenceInfo xmlns:p15="http://schemas.microsoft.com/office/powerpoint/2012/main" userId="S::amy.jagareski@health.ny.gov::48ff280c-0bf8-4281-981d-44e8bf26850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DC181F6-C5B4-4FD3-A6AC-9E0BE6258983}" v="5" dt="2021-10-25T18:16:41.845"/>
    <p1510:client id="{3B2BFBA5-E7E9-5228-1CCF-E07D461D0993}" v="8" dt="2021-12-21T18:55:28.549"/>
    <p1510:client id="{43A1614B-F462-7A03-EA27-02260A289427}" v="42" dt="2021-11-02T15:45:05.940"/>
    <p1510:client id="{966DC6DB-A527-C3F2-D6FD-B7FF3CFC6BA3}" v="217" dt="2021-10-26T16:27:54.549"/>
    <p1510:client id="{EE60ED32-A65D-2B41-CB48-39B750C1ED8D}" v="2" dt="2021-11-03T16:24:01.67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4" d="100"/>
          <a:sy n="114" d="100"/>
        </p:scale>
        <p:origin x="474" y="102"/>
      </p:cViewPr>
      <p:guideLst/>
    </p:cSldViewPr>
  </p:slideViewPr>
  <p:notesTextViewPr>
    <p:cViewPr>
      <p:scale>
        <a:sx n="1" d="1"/>
        <a:sy n="1" d="1"/>
      </p:scale>
      <p:origin x="0" y="0"/>
    </p:cViewPr>
  </p:notesTextViewPr>
  <p:notesViewPr>
    <p:cSldViewPr snapToGrid="0">
      <p:cViewPr varScale="1">
        <p:scale>
          <a:sx n="63" d="100"/>
          <a:sy n="63" d="100"/>
        </p:scale>
        <p:origin x="3134" y="67"/>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61"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commentAuthors" Target="commentAuthor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0B980B9-A41F-4B3C-BA9D-A01A59866EF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0E08548A-4F1B-4878-A049-408C58E5FAE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65F1A8D-4B45-43CA-9685-75B8094B7256}" type="datetimeFigureOut">
              <a:rPr lang="en-US" smtClean="0"/>
              <a:t>1/11/2022</a:t>
            </a:fld>
            <a:endParaRPr lang="en-US"/>
          </a:p>
        </p:txBody>
      </p:sp>
      <p:sp>
        <p:nvSpPr>
          <p:cNvPr id="4" name="Footer Placeholder 3">
            <a:extLst>
              <a:ext uri="{FF2B5EF4-FFF2-40B4-BE49-F238E27FC236}">
                <a16:creationId xmlns:a16="http://schemas.microsoft.com/office/drawing/2014/main" id="{4B03E527-DBD6-4EF5-B0AA-1FEA798ACA9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9411F35F-241E-4044-9F77-6F0521C5379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8ADE29C-A6F4-4C1D-96A9-0682E6C47758}" type="slidenum">
              <a:rPr lang="en-US" smtClean="0"/>
              <a:t>‹#›</a:t>
            </a:fld>
            <a:endParaRPr lang="en-US"/>
          </a:p>
        </p:txBody>
      </p:sp>
    </p:spTree>
    <p:extLst>
      <p:ext uri="{BB962C8B-B14F-4D97-AF65-F5344CB8AC3E}">
        <p14:creationId xmlns:p14="http://schemas.microsoft.com/office/powerpoint/2010/main" val="315569092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5120D6FB-C244-4E2D-99EB-46FD0088E4CA}"/>
              </a:ext>
            </a:extLst>
          </p:cNvPr>
          <p:cNvSpPr>
            <a:spLocks noGrp="1"/>
          </p:cNvSpPr>
          <p:nvPr>
            <p:ph type="subTitle" idx="1"/>
          </p:nvPr>
        </p:nvSpPr>
        <p:spPr>
          <a:xfrm>
            <a:off x="1524000" y="5627957"/>
            <a:ext cx="9144000" cy="1031335"/>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1EECDFA1-7E99-4572-B92F-2974CF620439}"/>
              </a:ext>
            </a:extLst>
          </p:cNvPr>
          <p:cNvSpPr>
            <a:spLocks noGrp="1"/>
          </p:cNvSpPr>
          <p:nvPr>
            <p:ph type="dt" sz="half" idx="10"/>
          </p:nvPr>
        </p:nvSpPr>
        <p:spPr/>
        <p:txBody>
          <a:bodyPr/>
          <a:lstStyle/>
          <a:p>
            <a:fld id="{3138BEEA-B2DB-4562-BE6A-63DCAB908907}" type="datetimeFigureOut">
              <a:rPr lang="en-US" smtClean="0"/>
              <a:t>1/11/2022</a:t>
            </a:fld>
            <a:endParaRPr lang="en-US"/>
          </a:p>
        </p:txBody>
      </p:sp>
      <p:sp>
        <p:nvSpPr>
          <p:cNvPr id="5" name="Footer Placeholder 4">
            <a:extLst>
              <a:ext uri="{FF2B5EF4-FFF2-40B4-BE49-F238E27FC236}">
                <a16:creationId xmlns:a16="http://schemas.microsoft.com/office/drawing/2014/main" id="{0722DC6F-6513-471D-8F02-DD578284E09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1D3DAF8-D216-457F-8824-F21B459F8A64}"/>
              </a:ext>
            </a:extLst>
          </p:cNvPr>
          <p:cNvSpPr>
            <a:spLocks noGrp="1"/>
          </p:cNvSpPr>
          <p:nvPr>
            <p:ph type="sldNum" sz="quarter" idx="12"/>
          </p:nvPr>
        </p:nvSpPr>
        <p:spPr/>
        <p:txBody>
          <a:bodyPr/>
          <a:lstStyle/>
          <a:p>
            <a:fld id="{7FB464BB-15C9-45B6-BE04-972AA5E9E29B}" type="slidenum">
              <a:rPr lang="en-US" smtClean="0"/>
              <a:t>‹#›</a:t>
            </a:fld>
            <a:endParaRPr lang="en-US"/>
          </a:p>
        </p:txBody>
      </p:sp>
      <p:pic>
        <p:nvPicPr>
          <p:cNvPr id="7" name="1756E27F-31B8-4CD8-3575-6F5A03BBACC3">
            <a:extLst>
              <a:ext uri="{FF2B5EF4-FFF2-40B4-BE49-F238E27FC236}">
                <a16:creationId xmlns:a16="http://schemas.microsoft.com/office/drawing/2014/main" id="{43048D87-27CA-43CA-A959-9732553B9E74}"/>
              </a:ext>
            </a:extLst>
          </p:cNvPr>
          <p:cNvPicPr>
            <a:picLocks noChangeAspect="1"/>
          </p:cNvPicPr>
          <p:nvPr userDrawn="1"/>
        </p:nvPicPr>
        <p:blipFill>
          <a:blip r:embed="rId2" cstate="print">
            <a:extLst>
              <a:ext uri="{C83653E2-384E-4D23-5F25-9F78E51BDEE7}"/>
            </a:extLst>
          </a:blip>
          <a:stretch>
            <a:fillRect/>
          </a:stretch>
        </p:blipFill>
        <p:spPr>
          <a:xfrm>
            <a:off x="228600" y="209550"/>
            <a:ext cx="2743200" cy="1352550"/>
          </a:xfrm>
          <a:prstGeom prst="rect">
            <a:avLst/>
          </a:prstGeom>
        </p:spPr>
      </p:pic>
      <p:pic>
        <p:nvPicPr>
          <p:cNvPr id="8" name="96938C23-77AD-49BE-487D-0034E8DED343">
            <a:extLst>
              <a:ext uri="{FF2B5EF4-FFF2-40B4-BE49-F238E27FC236}">
                <a16:creationId xmlns:a16="http://schemas.microsoft.com/office/drawing/2014/main" id="{6F2B1652-9210-4FFC-8CE4-0F9643C642DB}"/>
              </a:ext>
            </a:extLst>
          </p:cNvPr>
          <p:cNvPicPr>
            <a:picLocks noChangeAspect="1"/>
          </p:cNvPicPr>
          <p:nvPr userDrawn="1"/>
        </p:nvPicPr>
        <p:blipFill>
          <a:blip r:embed="rId3" cstate="print">
            <a:extLst>
              <a:ext uri="{621C407B-CE72-4E94-96D1-27D9495872B2}"/>
            </a:extLst>
          </a:blip>
          <a:stretch>
            <a:fillRect/>
          </a:stretch>
        </p:blipFill>
        <p:spPr>
          <a:xfrm>
            <a:off x="0" y="5429250"/>
            <a:ext cx="12192000" cy="1428750"/>
          </a:xfrm>
          <a:prstGeom prst="rect">
            <a:avLst/>
          </a:prstGeom>
        </p:spPr>
      </p:pic>
      <p:pic>
        <p:nvPicPr>
          <p:cNvPr id="9" name="680E6ED8-7DC6-4530-A281-3614A5C32DAF">
            <a:extLst>
              <a:ext uri="{FF2B5EF4-FFF2-40B4-BE49-F238E27FC236}">
                <a16:creationId xmlns:a16="http://schemas.microsoft.com/office/drawing/2014/main" id="{2F8B00C9-3201-47DC-93CA-019801CA6BC0}"/>
              </a:ext>
            </a:extLst>
          </p:cNvPr>
          <p:cNvPicPr>
            <a:picLocks noChangeAspect="1"/>
          </p:cNvPicPr>
          <p:nvPr userDrawn="1"/>
        </p:nvPicPr>
        <p:blipFill>
          <a:blip r:embed="rId4" cstate="print">
            <a:extLst>
              <a:ext uri="{1BB743DA-DA25-42E9-EF0A-40EC146A3155}"/>
            </a:extLst>
          </a:blip>
          <a:stretch>
            <a:fillRect/>
          </a:stretch>
        </p:blipFill>
        <p:spPr>
          <a:xfrm>
            <a:off x="0" y="5343525"/>
            <a:ext cx="12192000" cy="114300"/>
          </a:xfrm>
          <a:prstGeom prst="rect">
            <a:avLst/>
          </a:prstGeom>
        </p:spPr>
      </p:pic>
    </p:spTree>
    <p:extLst>
      <p:ext uri="{BB962C8B-B14F-4D97-AF65-F5344CB8AC3E}">
        <p14:creationId xmlns:p14="http://schemas.microsoft.com/office/powerpoint/2010/main" val="22689273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973C5-32F9-420C-9975-987946717C6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DD35843-C239-4EAB-A1C1-D8A3D331E52A}"/>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EE1804-B6C1-4EB3-AC54-7E5DA8633B3F}"/>
              </a:ext>
            </a:extLst>
          </p:cNvPr>
          <p:cNvSpPr>
            <a:spLocks noGrp="1"/>
          </p:cNvSpPr>
          <p:nvPr>
            <p:ph type="dt" sz="half" idx="10"/>
          </p:nvPr>
        </p:nvSpPr>
        <p:spPr/>
        <p:txBody>
          <a:bodyPr/>
          <a:lstStyle/>
          <a:p>
            <a:fld id="{3138BEEA-B2DB-4562-BE6A-63DCAB908907}" type="datetimeFigureOut">
              <a:rPr lang="en-US" smtClean="0"/>
              <a:t>1/11/2022</a:t>
            </a:fld>
            <a:endParaRPr lang="en-US"/>
          </a:p>
        </p:txBody>
      </p:sp>
      <p:sp>
        <p:nvSpPr>
          <p:cNvPr id="5" name="Footer Placeholder 4">
            <a:extLst>
              <a:ext uri="{FF2B5EF4-FFF2-40B4-BE49-F238E27FC236}">
                <a16:creationId xmlns:a16="http://schemas.microsoft.com/office/drawing/2014/main" id="{97DF6C02-562F-4E9E-B98F-826D50F0A3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BCB81D-393D-4450-8964-F853ECB8BA85}"/>
              </a:ext>
            </a:extLst>
          </p:cNvPr>
          <p:cNvSpPr>
            <a:spLocks noGrp="1"/>
          </p:cNvSpPr>
          <p:nvPr>
            <p:ph type="sldNum" sz="quarter" idx="12"/>
          </p:nvPr>
        </p:nvSpPr>
        <p:spPr/>
        <p:txBody>
          <a:bodyPr/>
          <a:lstStyle/>
          <a:p>
            <a:fld id="{7FB464BB-15C9-45B6-BE04-972AA5E9E29B}" type="slidenum">
              <a:rPr lang="en-US" smtClean="0"/>
              <a:t>‹#›</a:t>
            </a:fld>
            <a:endParaRPr lang="en-US"/>
          </a:p>
        </p:txBody>
      </p:sp>
    </p:spTree>
    <p:extLst>
      <p:ext uri="{BB962C8B-B14F-4D97-AF65-F5344CB8AC3E}">
        <p14:creationId xmlns:p14="http://schemas.microsoft.com/office/powerpoint/2010/main" val="4280232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7774AD3-04B1-48DA-8522-A1BCAD7BB5B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2E1D6D5-437B-45EF-B749-06D6DF8C3B5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E034013-A163-42FE-B2D9-7120C6E056E7}"/>
              </a:ext>
            </a:extLst>
          </p:cNvPr>
          <p:cNvSpPr>
            <a:spLocks noGrp="1"/>
          </p:cNvSpPr>
          <p:nvPr>
            <p:ph type="dt" sz="half" idx="10"/>
          </p:nvPr>
        </p:nvSpPr>
        <p:spPr/>
        <p:txBody>
          <a:bodyPr/>
          <a:lstStyle/>
          <a:p>
            <a:fld id="{3138BEEA-B2DB-4562-BE6A-63DCAB908907}" type="datetimeFigureOut">
              <a:rPr lang="en-US" smtClean="0"/>
              <a:t>1/11/2022</a:t>
            </a:fld>
            <a:endParaRPr lang="en-US"/>
          </a:p>
        </p:txBody>
      </p:sp>
      <p:sp>
        <p:nvSpPr>
          <p:cNvPr id="5" name="Footer Placeholder 4">
            <a:extLst>
              <a:ext uri="{FF2B5EF4-FFF2-40B4-BE49-F238E27FC236}">
                <a16:creationId xmlns:a16="http://schemas.microsoft.com/office/drawing/2014/main" id="{327C4FCF-DA89-47FC-8218-20985B7DAC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594D0D-498C-44B4-886E-1CA749589114}"/>
              </a:ext>
            </a:extLst>
          </p:cNvPr>
          <p:cNvSpPr>
            <a:spLocks noGrp="1"/>
          </p:cNvSpPr>
          <p:nvPr>
            <p:ph type="sldNum" sz="quarter" idx="12"/>
          </p:nvPr>
        </p:nvSpPr>
        <p:spPr/>
        <p:txBody>
          <a:bodyPr/>
          <a:lstStyle/>
          <a:p>
            <a:fld id="{7FB464BB-15C9-45B6-BE04-972AA5E9E29B}" type="slidenum">
              <a:rPr lang="en-US" smtClean="0"/>
              <a:t>‹#›</a:t>
            </a:fld>
            <a:endParaRPr lang="en-US"/>
          </a:p>
        </p:txBody>
      </p:sp>
    </p:spTree>
    <p:extLst>
      <p:ext uri="{BB962C8B-B14F-4D97-AF65-F5344CB8AC3E}">
        <p14:creationId xmlns:p14="http://schemas.microsoft.com/office/powerpoint/2010/main" val="26326376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6DEF1B-BE00-452D-89FB-4CE8C8FE44A5}"/>
              </a:ext>
            </a:extLst>
          </p:cNvPr>
          <p:cNvSpPr>
            <a:spLocks noGrp="1"/>
          </p:cNvSpPr>
          <p:nvPr>
            <p:ph type="title"/>
          </p:nvPr>
        </p:nvSpPr>
        <p:spPr>
          <a:xfrm>
            <a:off x="161544" y="386332"/>
            <a:ext cx="10515600" cy="1325563"/>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3A2621D1-3F25-45DE-A0D5-DE1C4DA161A0}"/>
              </a:ext>
            </a:extLst>
          </p:cNvPr>
          <p:cNvSpPr>
            <a:spLocks noGrp="1"/>
          </p:cNvSpPr>
          <p:nvPr>
            <p:ph idx="1"/>
          </p:nvPr>
        </p:nvSpPr>
        <p:spPr>
          <a:xfrm>
            <a:off x="484632" y="1736277"/>
            <a:ext cx="11045952" cy="4440685"/>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CC08CDAE-C5AC-4B9B-80C1-9480AF0CE15B}"/>
              </a:ext>
            </a:extLst>
          </p:cNvPr>
          <p:cNvSpPr>
            <a:spLocks noGrp="1"/>
          </p:cNvSpPr>
          <p:nvPr>
            <p:ph type="dt" sz="half" idx="10"/>
          </p:nvPr>
        </p:nvSpPr>
        <p:spPr/>
        <p:txBody>
          <a:bodyPr/>
          <a:lstStyle/>
          <a:p>
            <a:fld id="{3138BEEA-B2DB-4562-BE6A-63DCAB908907}" type="datetimeFigureOut">
              <a:rPr lang="en-US" smtClean="0"/>
              <a:t>1/11/2022</a:t>
            </a:fld>
            <a:endParaRPr lang="en-US"/>
          </a:p>
        </p:txBody>
      </p:sp>
      <p:sp>
        <p:nvSpPr>
          <p:cNvPr id="5" name="Footer Placeholder 4">
            <a:extLst>
              <a:ext uri="{FF2B5EF4-FFF2-40B4-BE49-F238E27FC236}">
                <a16:creationId xmlns:a16="http://schemas.microsoft.com/office/drawing/2014/main" id="{0D2C2BF4-EAD8-46AC-96A4-F37AEAE419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A2C0D8-7F86-4198-B0C5-9307B56B8029}"/>
              </a:ext>
            </a:extLst>
          </p:cNvPr>
          <p:cNvSpPr>
            <a:spLocks noGrp="1"/>
          </p:cNvSpPr>
          <p:nvPr>
            <p:ph type="sldNum" sz="quarter" idx="12"/>
          </p:nvPr>
        </p:nvSpPr>
        <p:spPr/>
        <p:txBody>
          <a:bodyPr/>
          <a:lstStyle/>
          <a:p>
            <a:fld id="{7FB464BB-15C9-45B6-BE04-972AA5E9E29B}" type="slidenum">
              <a:rPr lang="en-US" smtClean="0"/>
              <a:t>‹#›</a:t>
            </a:fld>
            <a:endParaRPr lang="en-US"/>
          </a:p>
        </p:txBody>
      </p:sp>
      <p:pic>
        <p:nvPicPr>
          <p:cNvPr id="7" name="0D3E9B9D-EC46-4B47-449F-30ED668CDDF8">
            <a:extLst>
              <a:ext uri="{FF2B5EF4-FFF2-40B4-BE49-F238E27FC236}">
                <a16:creationId xmlns:a16="http://schemas.microsoft.com/office/drawing/2014/main" id="{08219DFF-79B7-4648-9B6C-F75D12DD89A3}"/>
              </a:ext>
            </a:extLst>
          </p:cNvPr>
          <p:cNvPicPr>
            <a:picLocks noChangeAspect="1"/>
          </p:cNvPicPr>
          <p:nvPr userDrawn="1"/>
        </p:nvPicPr>
        <p:blipFill>
          <a:blip r:embed="rId2" cstate="print">
            <a:extLst>
              <a:ext uri="{6647EEFB-D82B-4928-B072-4AB8C604C1BD}"/>
            </a:extLst>
          </a:blip>
          <a:stretch>
            <a:fillRect/>
          </a:stretch>
        </p:blipFill>
        <p:spPr>
          <a:xfrm>
            <a:off x="0" y="57150"/>
            <a:ext cx="12192000" cy="304800"/>
          </a:xfrm>
          <a:prstGeom prst="rect">
            <a:avLst/>
          </a:prstGeom>
        </p:spPr>
      </p:pic>
      <p:pic>
        <p:nvPicPr>
          <p:cNvPr id="8" name="A0B49416-1068-42D7-0AF5-99C6460EB5F7">
            <a:extLst>
              <a:ext uri="{FF2B5EF4-FFF2-40B4-BE49-F238E27FC236}">
                <a16:creationId xmlns:a16="http://schemas.microsoft.com/office/drawing/2014/main" id="{5292234D-89E5-4382-94F9-61D18F7B9187}"/>
              </a:ext>
            </a:extLst>
          </p:cNvPr>
          <p:cNvPicPr>
            <a:picLocks noChangeAspect="1"/>
          </p:cNvPicPr>
          <p:nvPr userDrawn="1"/>
        </p:nvPicPr>
        <p:blipFill>
          <a:blip r:embed="rId3" cstate="print">
            <a:extLst>
              <a:ext uri="{07DCC85A-E7BB-4F18-C5A0-7006689352C2}"/>
            </a:extLst>
          </a:blip>
          <a:stretch>
            <a:fillRect/>
          </a:stretch>
        </p:blipFill>
        <p:spPr>
          <a:xfrm>
            <a:off x="0" y="0"/>
            <a:ext cx="12192000" cy="66675"/>
          </a:xfrm>
          <a:prstGeom prst="rect">
            <a:avLst/>
          </a:prstGeom>
        </p:spPr>
      </p:pic>
    </p:spTree>
    <p:extLst>
      <p:ext uri="{BB962C8B-B14F-4D97-AF65-F5344CB8AC3E}">
        <p14:creationId xmlns:p14="http://schemas.microsoft.com/office/powerpoint/2010/main" val="3323762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24B681-4EC7-45BA-842E-1FB9E4917FE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E6C3FB5-5901-4C84-8D36-9170F8BAF20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4A692D6-5479-4EFA-9F3E-A430F9424421}"/>
              </a:ext>
            </a:extLst>
          </p:cNvPr>
          <p:cNvSpPr>
            <a:spLocks noGrp="1"/>
          </p:cNvSpPr>
          <p:nvPr>
            <p:ph type="dt" sz="half" idx="10"/>
          </p:nvPr>
        </p:nvSpPr>
        <p:spPr/>
        <p:txBody>
          <a:bodyPr/>
          <a:lstStyle/>
          <a:p>
            <a:fld id="{3138BEEA-B2DB-4562-BE6A-63DCAB908907}" type="datetimeFigureOut">
              <a:rPr lang="en-US" smtClean="0"/>
              <a:t>1/11/2022</a:t>
            </a:fld>
            <a:endParaRPr lang="en-US"/>
          </a:p>
        </p:txBody>
      </p:sp>
      <p:sp>
        <p:nvSpPr>
          <p:cNvPr id="5" name="Footer Placeholder 4">
            <a:extLst>
              <a:ext uri="{FF2B5EF4-FFF2-40B4-BE49-F238E27FC236}">
                <a16:creationId xmlns:a16="http://schemas.microsoft.com/office/drawing/2014/main" id="{21735FB0-1FFA-4AD4-BB42-C387F54358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F007A4-E9E1-418C-A362-32468A3C6126}"/>
              </a:ext>
            </a:extLst>
          </p:cNvPr>
          <p:cNvSpPr>
            <a:spLocks noGrp="1"/>
          </p:cNvSpPr>
          <p:nvPr>
            <p:ph type="sldNum" sz="quarter" idx="12"/>
          </p:nvPr>
        </p:nvSpPr>
        <p:spPr/>
        <p:txBody>
          <a:bodyPr/>
          <a:lstStyle/>
          <a:p>
            <a:fld id="{7FB464BB-15C9-45B6-BE04-972AA5E9E29B}" type="slidenum">
              <a:rPr lang="en-US" smtClean="0"/>
              <a:t>‹#›</a:t>
            </a:fld>
            <a:endParaRPr lang="en-US"/>
          </a:p>
        </p:txBody>
      </p:sp>
      <p:pic>
        <p:nvPicPr>
          <p:cNvPr id="7" name="0D3E9B9D-EC46-4B47-449F-30ED668CDDF8">
            <a:extLst>
              <a:ext uri="{FF2B5EF4-FFF2-40B4-BE49-F238E27FC236}">
                <a16:creationId xmlns:a16="http://schemas.microsoft.com/office/drawing/2014/main" id="{FE55931E-0F7C-4A16-BD41-C7C1450742E2}"/>
              </a:ext>
            </a:extLst>
          </p:cNvPr>
          <p:cNvPicPr>
            <a:picLocks noChangeAspect="1"/>
          </p:cNvPicPr>
          <p:nvPr userDrawn="1"/>
        </p:nvPicPr>
        <p:blipFill>
          <a:blip r:embed="rId2" cstate="print">
            <a:extLst>
              <a:ext uri="{6647EEFB-D82B-4928-B072-4AB8C604C1BD}"/>
            </a:extLst>
          </a:blip>
          <a:stretch>
            <a:fillRect/>
          </a:stretch>
        </p:blipFill>
        <p:spPr>
          <a:xfrm>
            <a:off x="0" y="57150"/>
            <a:ext cx="12192000" cy="304800"/>
          </a:xfrm>
          <a:prstGeom prst="rect">
            <a:avLst/>
          </a:prstGeom>
        </p:spPr>
      </p:pic>
      <p:pic>
        <p:nvPicPr>
          <p:cNvPr id="8" name="A0B49416-1068-42D7-0AF5-99C6460EB5F7">
            <a:extLst>
              <a:ext uri="{FF2B5EF4-FFF2-40B4-BE49-F238E27FC236}">
                <a16:creationId xmlns:a16="http://schemas.microsoft.com/office/drawing/2014/main" id="{2DDFE31F-9DEF-44B2-B69F-553776D667B1}"/>
              </a:ext>
            </a:extLst>
          </p:cNvPr>
          <p:cNvPicPr>
            <a:picLocks noChangeAspect="1"/>
          </p:cNvPicPr>
          <p:nvPr userDrawn="1"/>
        </p:nvPicPr>
        <p:blipFill>
          <a:blip r:embed="rId3" cstate="print">
            <a:extLst>
              <a:ext uri="{07DCC85A-E7BB-4F18-C5A0-7006689352C2}"/>
            </a:extLst>
          </a:blip>
          <a:stretch>
            <a:fillRect/>
          </a:stretch>
        </p:blipFill>
        <p:spPr>
          <a:xfrm>
            <a:off x="0" y="0"/>
            <a:ext cx="12192000" cy="66675"/>
          </a:xfrm>
          <a:prstGeom prst="rect">
            <a:avLst/>
          </a:prstGeom>
        </p:spPr>
      </p:pic>
    </p:spTree>
    <p:extLst>
      <p:ext uri="{BB962C8B-B14F-4D97-AF65-F5344CB8AC3E}">
        <p14:creationId xmlns:p14="http://schemas.microsoft.com/office/powerpoint/2010/main" val="1667261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1966DD-8B5F-422B-9ABC-8AF60949A26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B291D14-B55C-4B9A-8A8B-5F6DD5A258B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7ACD21A-B65A-4349-B534-090B6D547151}"/>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EF75A23-B2CB-413A-86D0-2C15ADA9EF31}"/>
              </a:ext>
            </a:extLst>
          </p:cNvPr>
          <p:cNvSpPr>
            <a:spLocks noGrp="1"/>
          </p:cNvSpPr>
          <p:nvPr>
            <p:ph type="dt" sz="half" idx="10"/>
          </p:nvPr>
        </p:nvSpPr>
        <p:spPr/>
        <p:txBody>
          <a:bodyPr/>
          <a:lstStyle/>
          <a:p>
            <a:fld id="{3138BEEA-B2DB-4562-BE6A-63DCAB908907}" type="datetimeFigureOut">
              <a:rPr lang="en-US" smtClean="0"/>
              <a:t>1/11/2022</a:t>
            </a:fld>
            <a:endParaRPr lang="en-US"/>
          </a:p>
        </p:txBody>
      </p:sp>
      <p:sp>
        <p:nvSpPr>
          <p:cNvPr id="6" name="Footer Placeholder 5">
            <a:extLst>
              <a:ext uri="{FF2B5EF4-FFF2-40B4-BE49-F238E27FC236}">
                <a16:creationId xmlns:a16="http://schemas.microsoft.com/office/drawing/2014/main" id="{2091A8C4-F16C-44E3-A4FA-75E39B4789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E3FB1D-1872-4074-B509-91680C269234}"/>
              </a:ext>
            </a:extLst>
          </p:cNvPr>
          <p:cNvSpPr>
            <a:spLocks noGrp="1"/>
          </p:cNvSpPr>
          <p:nvPr>
            <p:ph type="sldNum" sz="quarter" idx="12"/>
          </p:nvPr>
        </p:nvSpPr>
        <p:spPr/>
        <p:txBody>
          <a:bodyPr/>
          <a:lstStyle/>
          <a:p>
            <a:fld id="{7FB464BB-15C9-45B6-BE04-972AA5E9E29B}" type="slidenum">
              <a:rPr lang="en-US" smtClean="0"/>
              <a:t>‹#›</a:t>
            </a:fld>
            <a:endParaRPr lang="en-US"/>
          </a:p>
        </p:txBody>
      </p:sp>
      <p:pic>
        <p:nvPicPr>
          <p:cNvPr id="8" name="0D3E9B9D-EC46-4B47-449F-30ED668CDDF8">
            <a:extLst>
              <a:ext uri="{FF2B5EF4-FFF2-40B4-BE49-F238E27FC236}">
                <a16:creationId xmlns:a16="http://schemas.microsoft.com/office/drawing/2014/main" id="{74B2AE3C-5338-471D-A229-885E141A3C85}"/>
              </a:ext>
            </a:extLst>
          </p:cNvPr>
          <p:cNvPicPr>
            <a:picLocks noChangeAspect="1"/>
          </p:cNvPicPr>
          <p:nvPr userDrawn="1"/>
        </p:nvPicPr>
        <p:blipFill>
          <a:blip r:embed="rId2" cstate="print">
            <a:extLst>
              <a:ext uri="{6647EEFB-D82B-4928-B072-4AB8C604C1BD}"/>
            </a:extLst>
          </a:blip>
          <a:stretch>
            <a:fillRect/>
          </a:stretch>
        </p:blipFill>
        <p:spPr>
          <a:xfrm>
            <a:off x="0" y="57150"/>
            <a:ext cx="12192000" cy="304800"/>
          </a:xfrm>
          <a:prstGeom prst="rect">
            <a:avLst/>
          </a:prstGeom>
        </p:spPr>
      </p:pic>
      <p:pic>
        <p:nvPicPr>
          <p:cNvPr id="9" name="A0B49416-1068-42D7-0AF5-99C6460EB5F7">
            <a:extLst>
              <a:ext uri="{FF2B5EF4-FFF2-40B4-BE49-F238E27FC236}">
                <a16:creationId xmlns:a16="http://schemas.microsoft.com/office/drawing/2014/main" id="{6FC18703-01B6-4A0A-B0C9-8BB9763A2050}"/>
              </a:ext>
            </a:extLst>
          </p:cNvPr>
          <p:cNvPicPr>
            <a:picLocks noChangeAspect="1"/>
          </p:cNvPicPr>
          <p:nvPr userDrawn="1"/>
        </p:nvPicPr>
        <p:blipFill>
          <a:blip r:embed="rId3" cstate="print">
            <a:extLst>
              <a:ext uri="{07DCC85A-E7BB-4F18-C5A0-7006689352C2}"/>
            </a:extLst>
          </a:blip>
          <a:stretch>
            <a:fillRect/>
          </a:stretch>
        </p:blipFill>
        <p:spPr>
          <a:xfrm>
            <a:off x="0" y="0"/>
            <a:ext cx="12192000" cy="66675"/>
          </a:xfrm>
          <a:prstGeom prst="rect">
            <a:avLst/>
          </a:prstGeom>
        </p:spPr>
      </p:pic>
    </p:spTree>
    <p:extLst>
      <p:ext uri="{BB962C8B-B14F-4D97-AF65-F5344CB8AC3E}">
        <p14:creationId xmlns:p14="http://schemas.microsoft.com/office/powerpoint/2010/main" val="33578566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94CFFF-9C5D-450A-A4EA-10AEBEC3CC3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A1EDEF4-29F0-4249-9907-156C6D56994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81912D69-E730-42CF-82A9-59F70F848F0F}"/>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1211CE6-9C72-4923-B72C-315F66B86CE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D26DB5F-DF22-4DE5-B648-64F87CBBC33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2B4902F-17C5-4EEF-99A1-77B9B96EB51D}"/>
              </a:ext>
            </a:extLst>
          </p:cNvPr>
          <p:cNvSpPr>
            <a:spLocks noGrp="1"/>
          </p:cNvSpPr>
          <p:nvPr>
            <p:ph type="dt" sz="half" idx="10"/>
          </p:nvPr>
        </p:nvSpPr>
        <p:spPr/>
        <p:txBody>
          <a:bodyPr/>
          <a:lstStyle/>
          <a:p>
            <a:fld id="{3138BEEA-B2DB-4562-BE6A-63DCAB908907}" type="datetimeFigureOut">
              <a:rPr lang="en-US" smtClean="0"/>
              <a:t>1/11/2022</a:t>
            </a:fld>
            <a:endParaRPr lang="en-US"/>
          </a:p>
        </p:txBody>
      </p:sp>
      <p:sp>
        <p:nvSpPr>
          <p:cNvPr id="8" name="Footer Placeholder 7">
            <a:extLst>
              <a:ext uri="{FF2B5EF4-FFF2-40B4-BE49-F238E27FC236}">
                <a16:creationId xmlns:a16="http://schemas.microsoft.com/office/drawing/2014/main" id="{C3FAAC32-37FF-4CBA-8858-E97C707AD51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23CAA43-D6C8-4BA3-9640-0278EC88B326}"/>
              </a:ext>
            </a:extLst>
          </p:cNvPr>
          <p:cNvSpPr>
            <a:spLocks noGrp="1"/>
          </p:cNvSpPr>
          <p:nvPr>
            <p:ph type="sldNum" sz="quarter" idx="12"/>
          </p:nvPr>
        </p:nvSpPr>
        <p:spPr/>
        <p:txBody>
          <a:bodyPr/>
          <a:lstStyle/>
          <a:p>
            <a:fld id="{7FB464BB-15C9-45B6-BE04-972AA5E9E29B}" type="slidenum">
              <a:rPr lang="en-US" smtClean="0"/>
              <a:t>‹#›</a:t>
            </a:fld>
            <a:endParaRPr lang="en-US"/>
          </a:p>
        </p:txBody>
      </p:sp>
      <p:pic>
        <p:nvPicPr>
          <p:cNvPr id="10" name="0D3E9B9D-EC46-4B47-449F-30ED668CDDF8">
            <a:extLst>
              <a:ext uri="{FF2B5EF4-FFF2-40B4-BE49-F238E27FC236}">
                <a16:creationId xmlns:a16="http://schemas.microsoft.com/office/drawing/2014/main" id="{7DA3AB5B-047A-438B-A7B6-52287A890DF3}"/>
              </a:ext>
            </a:extLst>
          </p:cNvPr>
          <p:cNvPicPr>
            <a:picLocks noChangeAspect="1"/>
          </p:cNvPicPr>
          <p:nvPr userDrawn="1"/>
        </p:nvPicPr>
        <p:blipFill>
          <a:blip r:embed="rId2" cstate="print">
            <a:extLst>
              <a:ext uri="{6647EEFB-D82B-4928-B072-4AB8C604C1BD}"/>
            </a:extLst>
          </a:blip>
          <a:stretch>
            <a:fillRect/>
          </a:stretch>
        </p:blipFill>
        <p:spPr>
          <a:xfrm>
            <a:off x="0" y="57150"/>
            <a:ext cx="12192000" cy="304800"/>
          </a:xfrm>
          <a:prstGeom prst="rect">
            <a:avLst/>
          </a:prstGeom>
        </p:spPr>
      </p:pic>
      <p:pic>
        <p:nvPicPr>
          <p:cNvPr id="11" name="A0B49416-1068-42D7-0AF5-99C6460EB5F7">
            <a:extLst>
              <a:ext uri="{FF2B5EF4-FFF2-40B4-BE49-F238E27FC236}">
                <a16:creationId xmlns:a16="http://schemas.microsoft.com/office/drawing/2014/main" id="{22946EB4-4E1E-44EB-9628-48209F0BD705}"/>
              </a:ext>
            </a:extLst>
          </p:cNvPr>
          <p:cNvPicPr>
            <a:picLocks noChangeAspect="1"/>
          </p:cNvPicPr>
          <p:nvPr userDrawn="1"/>
        </p:nvPicPr>
        <p:blipFill>
          <a:blip r:embed="rId3" cstate="print">
            <a:extLst>
              <a:ext uri="{07DCC85A-E7BB-4F18-C5A0-7006689352C2}"/>
            </a:extLst>
          </a:blip>
          <a:stretch>
            <a:fillRect/>
          </a:stretch>
        </p:blipFill>
        <p:spPr>
          <a:xfrm>
            <a:off x="0" y="0"/>
            <a:ext cx="12192000" cy="66675"/>
          </a:xfrm>
          <a:prstGeom prst="rect">
            <a:avLst/>
          </a:prstGeom>
        </p:spPr>
      </p:pic>
    </p:spTree>
    <p:extLst>
      <p:ext uri="{BB962C8B-B14F-4D97-AF65-F5344CB8AC3E}">
        <p14:creationId xmlns:p14="http://schemas.microsoft.com/office/powerpoint/2010/main" val="24011130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D2D97-07D9-455F-A684-D10C2FE3FEC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0616DEA-4E55-42D6-80D2-0957F222AD09}"/>
              </a:ext>
            </a:extLst>
          </p:cNvPr>
          <p:cNvSpPr>
            <a:spLocks noGrp="1"/>
          </p:cNvSpPr>
          <p:nvPr>
            <p:ph type="dt" sz="half" idx="10"/>
          </p:nvPr>
        </p:nvSpPr>
        <p:spPr/>
        <p:txBody>
          <a:bodyPr/>
          <a:lstStyle/>
          <a:p>
            <a:fld id="{3138BEEA-B2DB-4562-BE6A-63DCAB908907}" type="datetimeFigureOut">
              <a:rPr lang="en-US" smtClean="0"/>
              <a:t>1/11/2022</a:t>
            </a:fld>
            <a:endParaRPr lang="en-US"/>
          </a:p>
        </p:txBody>
      </p:sp>
      <p:sp>
        <p:nvSpPr>
          <p:cNvPr id="4" name="Footer Placeholder 3">
            <a:extLst>
              <a:ext uri="{FF2B5EF4-FFF2-40B4-BE49-F238E27FC236}">
                <a16:creationId xmlns:a16="http://schemas.microsoft.com/office/drawing/2014/main" id="{36A05648-AD21-4109-BA02-D4C6C61BAC6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7FA85BB-FD7F-43BA-BE98-A37B4FC587D8}"/>
              </a:ext>
            </a:extLst>
          </p:cNvPr>
          <p:cNvSpPr>
            <a:spLocks noGrp="1"/>
          </p:cNvSpPr>
          <p:nvPr>
            <p:ph type="sldNum" sz="quarter" idx="12"/>
          </p:nvPr>
        </p:nvSpPr>
        <p:spPr/>
        <p:txBody>
          <a:bodyPr/>
          <a:lstStyle/>
          <a:p>
            <a:fld id="{7FB464BB-15C9-45B6-BE04-972AA5E9E29B}" type="slidenum">
              <a:rPr lang="en-US" smtClean="0"/>
              <a:t>‹#›</a:t>
            </a:fld>
            <a:endParaRPr lang="en-US"/>
          </a:p>
        </p:txBody>
      </p:sp>
      <p:pic>
        <p:nvPicPr>
          <p:cNvPr id="6" name="0D3E9B9D-EC46-4B47-449F-30ED668CDDF8">
            <a:extLst>
              <a:ext uri="{FF2B5EF4-FFF2-40B4-BE49-F238E27FC236}">
                <a16:creationId xmlns:a16="http://schemas.microsoft.com/office/drawing/2014/main" id="{E09AA29D-44BE-42D8-B599-1F9A2F667F3F}"/>
              </a:ext>
            </a:extLst>
          </p:cNvPr>
          <p:cNvPicPr>
            <a:picLocks noChangeAspect="1"/>
          </p:cNvPicPr>
          <p:nvPr userDrawn="1"/>
        </p:nvPicPr>
        <p:blipFill>
          <a:blip r:embed="rId2" cstate="print">
            <a:extLst>
              <a:ext uri="{6647EEFB-D82B-4928-B072-4AB8C604C1BD}"/>
            </a:extLst>
          </a:blip>
          <a:stretch>
            <a:fillRect/>
          </a:stretch>
        </p:blipFill>
        <p:spPr>
          <a:xfrm>
            <a:off x="0" y="57150"/>
            <a:ext cx="12192000" cy="304800"/>
          </a:xfrm>
          <a:prstGeom prst="rect">
            <a:avLst/>
          </a:prstGeom>
        </p:spPr>
      </p:pic>
      <p:pic>
        <p:nvPicPr>
          <p:cNvPr id="7" name="A0B49416-1068-42D7-0AF5-99C6460EB5F7">
            <a:extLst>
              <a:ext uri="{FF2B5EF4-FFF2-40B4-BE49-F238E27FC236}">
                <a16:creationId xmlns:a16="http://schemas.microsoft.com/office/drawing/2014/main" id="{F691BEC7-9858-454C-BEE7-734462A04F75}"/>
              </a:ext>
            </a:extLst>
          </p:cNvPr>
          <p:cNvPicPr>
            <a:picLocks noChangeAspect="1"/>
          </p:cNvPicPr>
          <p:nvPr userDrawn="1"/>
        </p:nvPicPr>
        <p:blipFill>
          <a:blip r:embed="rId3" cstate="print">
            <a:extLst>
              <a:ext uri="{07DCC85A-E7BB-4F18-C5A0-7006689352C2}"/>
            </a:extLst>
          </a:blip>
          <a:stretch>
            <a:fillRect/>
          </a:stretch>
        </p:blipFill>
        <p:spPr>
          <a:xfrm>
            <a:off x="0" y="0"/>
            <a:ext cx="12192000" cy="66675"/>
          </a:xfrm>
          <a:prstGeom prst="rect">
            <a:avLst/>
          </a:prstGeom>
        </p:spPr>
      </p:pic>
    </p:spTree>
    <p:extLst>
      <p:ext uri="{BB962C8B-B14F-4D97-AF65-F5344CB8AC3E}">
        <p14:creationId xmlns:p14="http://schemas.microsoft.com/office/powerpoint/2010/main" val="20122306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370AE15-94E9-45DD-82F1-D95053ECE0F1}"/>
              </a:ext>
            </a:extLst>
          </p:cNvPr>
          <p:cNvSpPr>
            <a:spLocks noGrp="1"/>
          </p:cNvSpPr>
          <p:nvPr>
            <p:ph type="dt" sz="half" idx="10"/>
          </p:nvPr>
        </p:nvSpPr>
        <p:spPr/>
        <p:txBody>
          <a:bodyPr/>
          <a:lstStyle/>
          <a:p>
            <a:fld id="{3138BEEA-B2DB-4562-BE6A-63DCAB908907}" type="datetimeFigureOut">
              <a:rPr lang="en-US" smtClean="0"/>
              <a:t>1/11/2022</a:t>
            </a:fld>
            <a:endParaRPr lang="en-US"/>
          </a:p>
        </p:txBody>
      </p:sp>
      <p:sp>
        <p:nvSpPr>
          <p:cNvPr id="3" name="Footer Placeholder 2">
            <a:extLst>
              <a:ext uri="{FF2B5EF4-FFF2-40B4-BE49-F238E27FC236}">
                <a16:creationId xmlns:a16="http://schemas.microsoft.com/office/drawing/2014/main" id="{B355D95B-973D-42E7-BC16-8C2B023CCEB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E10744B-B8A9-4ECA-ADB1-9A9CDB34021F}"/>
              </a:ext>
            </a:extLst>
          </p:cNvPr>
          <p:cNvSpPr>
            <a:spLocks noGrp="1"/>
          </p:cNvSpPr>
          <p:nvPr>
            <p:ph type="sldNum" sz="quarter" idx="12"/>
          </p:nvPr>
        </p:nvSpPr>
        <p:spPr/>
        <p:txBody>
          <a:bodyPr/>
          <a:lstStyle/>
          <a:p>
            <a:fld id="{7FB464BB-15C9-45B6-BE04-972AA5E9E29B}" type="slidenum">
              <a:rPr lang="en-US" smtClean="0"/>
              <a:t>‹#›</a:t>
            </a:fld>
            <a:endParaRPr lang="en-US"/>
          </a:p>
        </p:txBody>
      </p:sp>
      <p:pic>
        <p:nvPicPr>
          <p:cNvPr id="5" name="0D3E9B9D-EC46-4B47-449F-30ED668CDDF8">
            <a:extLst>
              <a:ext uri="{FF2B5EF4-FFF2-40B4-BE49-F238E27FC236}">
                <a16:creationId xmlns:a16="http://schemas.microsoft.com/office/drawing/2014/main" id="{4CE6D3DA-EE98-46C0-B942-E591D4C2108E}"/>
              </a:ext>
            </a:extLst>
          </p:cNvPr>
          <p:cNvPicPr>
            <a:picLocks noChangeAspect="1"/>
          </p:cNvPicPr>
          <p:nvPr userDrawn="1"/>
        </p:nvPicPr>
        <p:blipFill>
          <a:blip r:embed="rId2" cstate="print">
            <a:extLst>
              <a:ext uri="{6647EEFB-D82B-4928-B072-4AB8C604C1BD}"/>
            </a:extLst>
          </a:blip>
          <a:stretch>
            <a:fillRect/>
          </a:stretch>
        </p:blipFill>
        <p:spPr>
          <a:xfrm>
            <a:off x="0" y="57150"/>
            <a:ext cx="12192000" cy="304800"/>
          </a:xfrm>
          <a:prstGeom prst="rect">
            <a:avLst/>
          </a:prstGeom>
        </p:spPr>
      </p:pic>
      <p:pic>
        <p:nvPicPr>
          <p:cNvPr id="6" name="A0B49416-1068-42D7-0AF5-99C6460EB5F7">
            <a:extLst>
              <a:ext uri="{FF2B5EF4-FFF2-40B4-BE49-F238E27FC236}">
                <a16:creationId xmlns:a16="http://schemas.microsoft.com/office/drawing/2014/main" id="{EDBF4FC3-CFF5-4956-8892-1E415F650386}"/>
              </a:ext>
            </a:extLst>
          </p:cNvPr>
          <p:cNvPicPr>
            <a:picLocks noChangeAspect="1"/>
          </p:cNvPicPr>
          <p:nvPr userDrawn="1"/>
        </p:nvPicPr>
        <p:blipFill>
          <a:blip r:embed="rId3" cstate="print">
            <a:extLst>
              <a:ext uri="{07DCC85A-E7BB-4F18-C5A0-7006689352C2}"/>
            </a:extLst>
          </a:blip>
          <a:stretch>
            <a:fillRect/>
          </a:stretch>
        </p:blipFill>
        <p:spPr>
          <a:xfrm>
            <a:off x="0" y="0"/>
            <a:ext cx="12192000" cy="66675"/>
          </a:xfrm>
          <a:prstGeom prst="rect">
            <a:avLst/>
          </a:prstGeom>
        </p:spPr>
      </p:pic>
    </p:spTree>
    <p:extLst>
      <p:ext uri="{BB962C8B-B14F-4D97-AF65-F5344CB8AC3E}">
        <p14:creationId xmlns:p14="http://schemas.microsoft.com/office/powerpoint/2010/main" val="18216412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35063D-B22E-44B3-A94E-3DB0E9E469C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D70B9A4-D939-4D15-9E5B-676E7F5F57C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0585795-7FB6-4A26-AD21-18931FC3E6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181D5BC-6959-4FCF-95B8-2B3D6DAB5FCD}"/>
              </a:ext>
            </a:extLst>
          </p:cNvPr>
          <p:cNvSpPr>
            <a:spLocks noGrp="1"/>
          </p:cNvSpPr>
          <p:nvPr>
            <p:ph type="dt" sz="half" idx="10"/>
          </p:nvPr>
        </p:nvSpPr>
        <p:spPr/>
        <p:txBody>
          <a:bodyPr/>
          <a:lstStyle/>
          <a:p>
            <a:fld id="{3138BEEA-B2DB-4562-BE6A-63DCAB908907}" type="datetimeFigureOut">
              <a:rPr lang="en-US" smtClean="0"/>
              <a:t>1/11/2022</a:t>
            </a:fld>
            <a:endParaRPr lang="en-US"/>
          </a:p>
        </p:txBody>
      </p:sp>
      <p:sp>
        <p:nvSpPr>
          <p:cNvPr id="6" name="Footer Placeholder 5">
            <a:extLst>
              <a:ext uri="{FF2B5EF4-FFF2-40B4-BE49-F238E27FC236}">
                <a16:creationId xmlns:a16="http://schemas.microsoft.com/office/drawing/2014/main" id="{6494EEEC-E719-42EC-B34B-BB53CD927DA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BB2EBD-E940-4FEC-98E5-1671BFBD3E62}"/>
              </a:ext>
            </a:extLst>
          </p:cNvPr>
          <p:cNvSpPr>
            <a:spLocks noGrp="1"/>
          </p:cNvSpPr>
          <p:nvPr>
            <p:ph type="sldNum" sz="quarter" idx="12"/>
          </p:nvPr>
        </p:nvSpPr>
        <p:spPr/>
        <p:txBody>
          <a:bodyPr/>
          <a:lstStyle/>
          <a:p>
            <a:fld id="{7FB464BB-15C9-45B6-BE04-972AA5E9E29B}" type="slidenum">
              <a:rPr lang="en-US" smtClean="0"/>
              <a:t>‹#›</a:t>
            </a:fld>
            <a:endParaRPr lang="en-US"/>
          </a:p>
        </p:txBody>
      </p:sp>
    </p:spTree>
    <p:extLst>
      <p:ext uri="{BB962C8B-B14F-4D97-AF65-F5344CB8AC3E}">
        <p14:creationId xmlns:p14="http://schemas.microsoft.com/office/powerpoint/2010/main" val="27705849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BF6AE4-8514-4BBF-893E-83AB276C5E3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DD143BC-7461-4761-8202-37C5912802D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14DBE91-9A61-441D-B046-82BCF1B7D1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826830F-053A-4B2C-9ECD-1501EB4C5061}"/>
              </a:ext>
            </a:extLst>
          </p:cNvPr>
          <p:cNvSpPr>
            <a:spLocks noGrp="1"/>
          </p:cNvSpPr>
          <p:nvPr>
            <p:ph type="dt" sz="half" idx="10"/>
          </p:nvPr>
        </p:nvSpPr>
        <p:spPr/>
        <p:txBody>
          <a:bodyPr/>
          <a:lstStyle/>
          <a:p>
            <a:fld id="{3138BEEA-B2DB-4562-BE6A-63DCAB908907}" type="datetimeFigureOut">
              <a:rPr lang="en-US" smtClean="0"/>
              <a:t>1/11/2022</a:t>
            </a:fld>
            <a:endParaRPr lang="en-US"/>
          </a:p>
        </p:txBody>
      </p:sp>
      <p:sp>
        <p:nvSpPr>
          <p:cNvPr id="6" name="Footer Placeholder 5">
            <a:extLst>
              <a:ext uri="{FF2B5EF4-FFF2-40B4-BE49-F238E27FC236}">
                <a16:creationId xmlns:a16="http://schemas.microsoft.com/office/drawing/2014/main" id="{9D8E13A1-3145-4283-AB62-CDC3919479F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0D4D2C8-9B5A-4076-8C1C-85DF15D96E7F}"/>
              </a:ext>
            </a:extLst>
          </p:cNvPr>
          <p:cNvSpPr>
            <a:spLocks noGrp="1"/>
          </p:cNvSpPr>
          <p:nvPr>
            <p:ph type="sldNum" sz="quarter" idx="12"/>
          </p:nvPr>
        </p:nvSpPr>
        <p:spPr/>
        <p:txBody>
          <a:bodyPr/>
          <a:lstStyle/>
          <a:p>
            <a:fld id="{7FB464BB-15C9-45B6-BE04-972AA5E9E29B}" type="slidenum">
              <a:rPr lang="en-US" smtClean="0"/>
              <a:t>‹#›</a:t>
            </a:fld>
            <a:endParaRPr lang="en-US"/>
          </a:p>
        </p:txBody>
      </p:sp>
    </p:spTree>
    <p:extLst>
      <p:ext uri="{BB962C8B-B14F-4D97-AF65-F5344CB8AC3E}">
        <p14:creationId xmlns:p14="http://schemas.microsoft.com/office/powerpoint/2010/main" val="733151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102F983-696D-4D06-B28E-D26FBE052ED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18A57630-6B73-4B29-A9CF-3F547CCA866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82B1D9-19D4-4B6A-A65A-130B4470362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38BEEA-B2DB-4562-BE6A-63DCAB908907}" type="datetimeFigureOut">
              <a:rPr lang="en-US" smtClean="0"/>
              <a:t>1/11/2022</a:t>
            </a:fld>
            <a:endParaRPr lang="en-US"/>
          </a:p>
        </p:txBody>
      </p:sp>
      <p:sp>
        <p:nvSpPr>
          <p:cNvPr id="5" name="Footer Placeholder 4">
            <a:extLst>
              <a:ext uri="{FF2B5EF4-FFF2-40B4-BE49-F238E27FC236}">
                <a16:creationId xmlns:a16="http://schemas.microsoft.com/office/drawing/2014/main" id="{1D5FCEFC-EE83-42FD-B44A-6BB5E6947ED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2212B46-A3D3-42F2-A03B-F2B4663377A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B464BB-15C9-45B6-BE04-972AA5E9E29B}" type="slidenum">
              <a:rPr lang="en-US" smtClean="0"/>
              <a:t>‹#›</a:t>
            </a:fld>
            <a:endParaRPr lang="en-US"/>
          </a:p>
        </p:txBody>
      </p:sp>
    </p:spTree>
    <p:extLst>
      <p:ext uri="{BB962C8B-B14F-4D97-AF65-F5344CB8AC3E}">
        <p14:creationId xmlns:p14="http://schemas.microsoft.com/office/powerpoint/2010/main" val="39615916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www.youtube.com/watch?v=sGaa-bhQji0"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45D99EB7-F9FC-4C7B-B143-236E214EFA33}"/>
              </a:ext>
            </a:extLst>
          </p:cNvPr>
          <p:cNvSpPr>
            <a:spLocks noGrp="1"/>
          </p:cNvSpPr>
          <p:nvPr>
            <p:ph type="subTitle" idx="1"/>
          </p:nvPr>
        </p:nvSpPr>
        <p:spPr/>
        <p:txBody>
          <a:bodyPr>
            <a:normAutofit/>
          </a:bodyPr>
          <a:lstStyle/>
          <a:p>
            <a:r>
              <a:rPr lang="en-US" sz="4000" dirty="0"/>
              <a:t>Physical and Emotional Preparedness</a:t>
            </a:r>
          </a:p>
        </p:txBody>
      </p:sp>
    </p:spTree>
    <p:extLst>
      <p:ext uri="{BB962C8B-B14F-4D97-AF65-F5344CB8AC3E}">
        <p14:creationId xmlns:p14="http://schemas.microsoft.com/office/powerpoint/2010/main" val="11703098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20360-E2FB-4321-9A1B-08E580A6D944}"/>
              </a:ext>
            </a:extLst>
          </p:cNvPr>
          <p:cNvSpPr>
            <a:spLocks noGrp="1"/>
          </p:cNvSpPr>
          <p:nvPr>
            <p:ph type="title"/>
          </p:nvPr>
        </p:nvSpPr>
        <p:spPr/>
        <p:txBody>
          <a:bodyPr/>
          <a:lstStyle/>
          <a:p>
            <a:r>
              <a:rPr lang="en-US" dirty="0"/>
              <a:t>Can Emotions Affect Your Health?</a:t>
            </a:r>
          </a:p>
        </p:txBody>
      </p:sp>
      <p:sp>
        <p:nvSpPr>
          <p:cNvPr id="3" name="Content Placeholder 2">
            <a:extLst>
              <a:ext uri="{FF2B5EF4-FFF2-40B4-BE49-F238E27FC236}">
                <a16:creationId xmlns:a16="http://schemas.microsoft.com/office/drawing/2014/main" id="{DA637B90-4D1B-4820-954C-094D6B0718DA}"/>
              </a:ext>
            </a:extLst>
          </p:cNvPr>
          <p:cNvSpPr>
            <a:spLocks noGrp="1"/>
          </p:cNvSpPr>
          <p:nvPr>
            <p:ph idx="1"/>
          </p:nvPr>
        </p:nvSpPr>
        <p:spPr/>
        <p:txBody>
          <a:bodyPr vert="horz" lIns="91440" tIns="45720" rIns="91440" bIns="45720" rtlCol="0" anchor="t">
            <a:normAutofit/>
          </a:bodyPr>
          <a:lstStyle/>
          <a:p>
            <a:pPr marL="0" indent="0">
              <a:buNone/>
            </a:pPr>
            <a:r>
              <a:rPr lang="en-US" b="1" u="sng" dirty="0"/>
              <a:t>Physical Health</a:t>
            </a:r>
            <a:endParaRPr lang="en-US" dirty="0"/>
          </a:p>
          <a:p>
            <a:r>
              <a:rPr lang="en-US" dirty="0"/>
              <a:t>What are some physical health issues that can affect driving?</a:t>
            </a:r>
          </a:p>
          <a:p>
            <a:r>
              <a:rPr lang="en-US" dirty="0"/>
              <a:t>Potential physical effects of emotions: heartbeat increases, breathing quickens, digestion slows, palms sweat, exhaustion, physical stress</a:t>
            </a:r>
          </a:p>
          <a:p>
            <a:endParaRPr lang="en-US" dirty="0"/>
          </a:p>
          <a:p>
            <a:pPr marL="0" indent="0">
              <a:buNone/>
            </a:pPr>
            <a:r>
              <a:rPr lang="en-US" b="1" u="sng" dirty="0"/>
              <a:t>Mental Health</a:t>
            </a:r>
          </a:p>
          <a:p>
            <a:r>
              <a:rPr lang="en-US" dirty="0"/>
              <a:t>What are some mental health issues that can affect driving?</a:t>
            </a:r>
          </a:p>
          <a:p>
            <a:r>
              <a:rPr lang="en-US" dirty="0"/>
              <a:t>Potential mental effects of emotions: depression, anxiety, sadness, feeling overwhelmed, migraines</a:t>
            </a:r>
          </a:p>
        </p:txBody>
      </p:sp>
    </p:spTree>
    <p:extLst>
      <p:ext uri="{BB962C8B-B14F-4D97-AF65-F5344CB8AC3E}">
        <p14:creationId xmlns:p14="http://schemas.microsoft.com/office/powerpoint/2010/main" val="3848016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3B1956-65D6-477B-918C-82CE4674C829}"/>
              </a:ext>
            </a:extLst>
          </p:cNvPr>
          <p:cNvSpPr>
            <a:spLocks noGrp="1"/>
          </p:cNvSpPr>
          <p:nvPr>
            <p:ph type="title"/>
          </p:nvPr>
        </p:nvSpPr>
        <p:spPr/>
        <p:txBody>
          <a:bodyPr/>
          <a:lstStyle/>
          <a:p>
            <a:r>
              <a:rPr lang="en-US" dirty="0"/>
              <a:t>Class Discussion</a:t>
            </a:r>
          </a:p>
        </p:txBody>
      </p:sp>
      <p:sp>
        <p:nvSpPr>
          <p:cNvPr id="3" name="Content Placeholder 2">
            <a:extLst>
              <a:ext uri="{FF2B5EF4-FFF2-40B4-BE49-F238E27FC236}">
                <a16:creationId xmlns:a16="http://schemas.microsoft.com/office/drawing/2014/main" id="{92C2F37E-5DF8-4890-8FC0-791A38DA241B}"/>
              </a:ext>
            </a:extLst>
          </p:cNvPr>
          <p:cNvSpPr>
            <a:spLocks noGrp="1"/>
          </p:cNvSpPr>
          <p:nvPr>
            <p:ph idx="1"/>
          </p:nvPr>
        </p:nvSpPr>
        <p:spPr/>
        <p:txBody>
          <a:bodyPr/>
          <a:lstStyle/>
          <a:p>
            <a:pPr marR="332513">
              <a:lnSpc>
                <a:spcPct val="100000"/>
              </a:lnSpc>
              <a:spcBef>
                <a:spcPts val="0"/>
              </a:spcBef>
            </a:pPr>
            <a:r>
              <a:rPr lang="en-US" altLang="zh-CN" dirty="0"/>
              <a:t>Are there ways of knowing when our feelings might become a problem with our driving?</a:t>
            </a:r>
          </a:p>
          <a:p>
            <a:pPr marR="332513">
              <a:lnSpc>
                <a:spcPct val="100000"/>
              </a:lnSpc>
              <a:spcBef>
                <a:spcPts val="0"/>
              </a:spcBef>
            </a:pPr>
            <a:endParaRPr lang="en-US" altLang="zh-CN" dirty="0"/>
          </a:p>
          <a:p>
            <a:pPr marR="0">
              <a:lnSpc>
                <a:spcPct val="100000"/>
              </a:lnSpc>
              <a:spcBef>
                <a:spcPts val="0"/>
              </a:spcBef>
            </a:pPr>
            <a:r>
              <a:rPr lang="en-US" altLang="zh-CN" dirty="0"/>
              <a:t>Do we have a plan on how we can avoid being influenced by our emotions and feelings?</a:t>
            </a:r>
          </a:p>
          <a:p>
            <a:endParaRPr lang="en-US" dirty="0"/>
          </a:p>
        </p:txBody>
      </p:sp>
    </p:spTree>
    <p:extLst>
      <p:ext uri="{BB962C8B-B14F-4D97-AF65-F5344CB8AC3E}">
        <p14:creationId xmlns:p14="http://schemas.microsoft.com/office/powerpoint/2010/main" val="17778530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DBEB7C-587B-43D5-8390-2A185431B602}"/>
              </a:ext>
            </a:extLst>
          </p:cNvPr>
          <p:cNvSpPr>
            <a:spLocks noGrp="1"/>
          </p:cNvSpPr>
          <p:nvPr>
            <p:ph type="title"/>
          </p:nvPr>
        </p:nvSpPr>
        <p:spPr/>
        <p:txBody>
          <a:bodyPr/>
          <a:lstStyle/>
          <a:p>
            <a:r>
              <a:rPr lang="en-US" dirty="0"/>
              <a:t>Situations in a Hat Learning Activity</a:t>
            </a:r>
          </a:p>
        </p:txBody>
      </p:sp>
      <p:sp>
        <p:nvSpPr>
          <p:cNvPr id="3" name="Content Placeholder 2">
            <a:extLst>
              <a:ext uri="{FF2B5EF4-FFF2-40B4-BE49-F238E27FC236}">
                <a16:creationId xmlns:a16="http://schemas.microsoft.com/office/drawing/2014/main" id="{FE90F2D4-70A3-49DF-9023-92CC0E4839FD}"/>
              </a:ext>
            </a:extLst>
          </p:cNvPr>
          <p:cNvSpPr>
            <a:spLocks noGrp="1"/>
          </p:cNvSpPr>
          <p:nvPr>
            <p:ph idx="1"/>
          </p:nvPr>
        </p:nvSpPr>
        <p:spPr/>
        <p:txBody>
          <a:bodyPr vert="horz" lIns="91440" tIns="45720" rIns="91440" bIns="45720" rtlCol="0" anchor="t">
            <a:normAutofit lnSpcReduction="10000"/>
          </a:bodyPr>
          <a:lstStyle/>
          <a:p>
            <a:pPr marL="0" indent="0">
              <a:buNone/>
            </a:pPr>
            <a:r>
              <a:rPr lang="en-US" b="1" dirty="0"/>
              <a:t>Direction:</a:t>
            </a:r>
            <a:endParaRPr lang="en-US" dirty="0"/>
          </a:p>
          <a:p>
            <a:pPr marL="0" indent="0">
              <a:buNone/>
            </a:pPr>
            <a:r>
              <a:rPr lang="en-US" dirty="0"/>
              <a:t>Choose a card from “a hat” and explain –</a:t>
            </a:r>
          </a:p>
          <a:p>
            <a:pPr lvl="1"/>
            <a:r>
              <a:rPr lang="en-US" sz="2800" dirty="0"/>
              <a:t>How would you respond?</a:t>
            </a:r>
            <a:endParaRPr lang="en-US" sz="2800" dirty="0">
              <a:cs typeface="Calibri"/>
            </a:endParaRPr>
          </a:p>
          <a:p>
            <a:pPr lvl="1"/>
            <a:r>
              <a:rPr lang="en-US" sz="2800" dirty="0"/>
              <a:t>How would it affect your behavior?</a:t>
            </a:r>
          </a:p>
          <a:p>
            <a:pPr lvl="1"/>
            <a:r>
              <a:rPr lang="en-US" sz="2800" dirty="0"/>
              <a:t>Your emotions?</a:t>
            </a:r>
          </a:p>
          <a:p>
            <a:pPr lvl="1"/>
            <a:r>
              <a:rPr lang="en-US" sz="2800" dirty="0"/>
              <a:t>Your attitude?</a:t>
            </a:r>
          </a:p>
          <a:p>
            <a:pPr lvl="1"/>
            <a:r>
              <a:rPr lang="en-US" sz="2800" dirty="0"/>
              <a:t>Your driving behavior?</a:t>
            </a:r>
          </a:p>
          <a:p>
            <a:pPr lvl="1"/>
            <a:endParaRPr lang="en-US" sz="2800" dirty="0"/>
          </a:p>
          <a:p>
            <a:pPr marL="0" indent="0">
              <a:buNone/>
            </a:pPr>
            <a:r>
              <a:rPr lang="en-US" sz="3200" dirty="0"/>
              <a:t>As a class, discuss the responses and whether you would handle the situation differently.</a:t>
            </a:r>
          </a:p>
        </p:txBody>
      </p:sp>
    </p:spTree>
    <p:extLst>
      <p:ext uri="{BB962C8B-B14F-4D97-AF65-F5344CB8AC3E}">
        <p14:creationId xmlns:p14="http://schemas.microsoft.com/office/powerpoint/2010/main" val="28641154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643E0E-CC26-4B9C-A44F-1E858D9E53B8}"/>
              </a:ext>
            </a:extLst>
          </p:cNvPr>
          <p:cNvSpPr>
            <a:spLocks noGrp="1"/>
          </p:cNvSpPr>
          <p:nvPr>
            <p:ph type="title"/>
          </p:nvPr>
        </p:nvSpPr>
        <p:spPr>
          <a:xfrm>
            <a:off x="161544" y="386333"/>
            <a:ext cx="10515600" cy="777450"/>
          </a:xfrm>
        </p:spPr>
        <p:txBody>
          <a:bodyPr/>
          <a:lstStyle/>
          <a:p>
            <a:r>
              <a:rPr lang="en-US" dirty="0"/>
              <a:t>Situations</a:t>
            </a:r>
          </a:p>
        </p:txBody>
      </p:sp>
      <p:sp>
        <p:nvSpPr>
          <p:cNvPr id="3" name="Content Placeholder 2">
            <a:extLst>
              <a:ext uri="{FF2B5EF4-FFF2-40B4-BE49-F238E27FC236}">
                <a16:creationId xmlns:a16="http://schemas.microsoft.com/office/drawing/2014/main" id="{1CF4D723-5D9D-478B-A68B-00B86EEA54BA}"/>
              </a:ext>
            </a:extLst>
          </p:cNvPr>
          <p:cNvSpPr>
            <a:spLocks noGrp="1"/>
          </p:cNvSpPr>
          <p:nvPr>
            <p:ph idx="1"/>
          </p:nvPr>
        </p:nvSpPr>
        <p:spPr>
          <a:xfrm>
            <a:off x="484632" y="1328311"/>
            <a:ext cx="11045952" cy="4848651"/>
          </a:xfrm>
        </p:spPr>
        <p:txBody>
          <a:bodyPr vert="horz" lIns="91440" tIns="45720" rIns="91440" bIns="45720" rtlCol="0" anchor="t">
            <a:noAutofit/>
          </a:bodyPr>
          <a:lstStyle/>
          <a:p>
            <a:pPr marL="342900" marR="0" indent="-342900"/>
            <a:r>
              <a:rPr lang="en-US" altLang="zh-CN" dirty="0">
                <a:ea typeface="等线"/>
              </a:rPr>
              <a:t>Construction has started on the bridge along the route home. You dread the drive home.</a:t>
            </a:r>
            <a:endParaRPr lang="en-US" altLang="zh-CN">
              <a:ea typeface="等线"/>
              <a:cs typeface="Calibri"/>
            </a:endParaRPr>
          </a:p>
          <a:p>
            <a:pPr marL="342900" marR="234950" indent="-342900"/>
            <a:r>
              <a:rPr lang="en-US" altLang="zh-CN" dirty="0">
                <a:ea typeface="等线"/>
              </a:rPr>
              <a:t>Traffic is heavy and the car ahead stops suddenly causing you to stop abruptly. You get quite a scare.</a:t>
            </a:r>
            <a:endParaRPr lang="en-US" altLang="zh-CN">
              <a:ea typeface="等线"/>
              <a:cs typeface="Calibri" panose="020F0502020204030204"/>
            </a:endParaRPr>
          </a:p>
          <a:p>
            <a:pPr marL="342900" marR="0" indent="-342900"/>
            <a:r>
              <a:rPr lang="en-US" altLang="zh-CN" dirty="0">
                <a:ea typeface="等线"/>
              </a:rPr>
              <a:t>You have left late and know that you will be late again for work.</a:t>
            </a:r>
            <a:endParaRPr lang="en-US" altLang="zh-CN">
              <a:ea typeface="等线"/>
              <a:cs typeface="Calibri"/>
            </a:endParaRPr>
          </a:p>
          <a:p>
            <a:pPr marL="342900" marR="134620" indent="-342900"/>
            <a:r>
              <a:rPr lang="en-US" altLang="zh-CN" dirty="0">
                <a:ea typeface="等线"/>
              </a:rPr>
              <a:t>You know that you are going to start a new job next week, but you are going away for the 4th of July weekend.</a:t>
            </a:r>
            <a:endParaRPr lang="en-US" altLang="zh-CN">
              <a:ea typeface="等线"/>
              <a:cs typeface="Calibri"/>
            </a:endParaRPr>
          </a:p>
          <a:p>
            <a:pPr marL="342900" marR="873760" indent="-342900"/>
            <a:r>
              <a:rPr lang="en-US" altLang="zh-CN" dirty="0">
                <a:ea typeface="等线"/>
              </a:rPr>
              <a:t>You are traveling to a family wedding. It’s about 120 miles to your destination. A snowstorm has been forecasted for your area.</a:t>
            </a:r>
            <a:endParaRPr lang="en-US" altLang="zh-CN" dirty="0">
              <a:cs typeface="Calibri" panose="020F0502020204030204"/>
            </a:endParaRPr>
          </a:p>
        </p:txBody>
      </p:sp>
    </p:spTree>
    <p:extLst>
      <p:ext uri="{BB962C8B-B14F-4D97-AF65-F5344CB8AC3E}">
        <p14:creationId xmlns:p14="http://schemas.microsoft.com/office/powerpoint/2010/main" val="12363715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643E0E-CC26-4B9C-A44F-1E858D9E53B8}"/>
              </a:ext>
            </a:extLst>
          </p:cNvPr>
          <p:cNvSpPr>
            <a:spLocks noGrp="1"/>
          </p:cNvSpPr>
          <p:nvPr>
            <p:ph type="title"/>
          </p:nvPr>
        </p:nvSpPr>
        <p:spPr>
          <a:xfrm>
            <a:off x="161544" y="386333"/>
            <a:ext cx="10515600" cy="777450"/>
          </a:xfrm>
        </p:spPr>
        <p:txBody>
          <a:bodyPr/>
          <a:lstStyle/>
          <a:p>
            <a:r>
              <a:rPr lang="en-US" dirty="0"/>
              <a:t>Situations</a:t>
            </a:r>
          </a:p>
        </p:txBody>
      </p:sp>
      <p:sp>
        <p:nvSpPr>
          <p:cNvPr id="3" name="Content Placeholder 2">
            <a:extLst>
              <a:ext uri="{FF2B5EF4-FFF2-40B4-BE49-F238E27FC236}">
                <a16:creationId xmlns:a16="http://schemas.microsoft.com/office/drawing/2014/main" id="{1CF4D723-5D9D-478B-A68B-00B86EEA54BA}"/>
              </a:ext>
            </a:extLst>
          </p:cNvPr>
          <p:cNvSpPr>
            <a:spLocks noGrp="1"/>
          </p:cNvSpPr>
          <p:nvPr>
            <p:ph idx="1"/>
          </p:nvPr>
        </p:nvSpPr>
        <p:spPr>
          <a:xfrm>
            <a:off x="484632" y="1291588"/>
            <a:ext cx="11045952" cy="4885374"/>
          </a:xfrm>
        </p:spPr>
        <p:txBody>
          <a:bodyPr vert="horz" lIns="91440" tIns="45720" rIns="91440" bIns="45720" rtlCol="0" anchor="t">
            <a:noAutofit/>
          </a:bodyPr>
          <a:lstStyle/>
          <a:p>
            <a:pPr marL="342900" indent="-342900"/>
            <a:r>
              <a:rPr lang="en-US" altLang="zh-CN" dirty="0">
                <a:ea typeface="等线"/>
              </a:rPr>
              <a:t>Your girlfriend wants to break up and has decided to do it by text message. She has asked that you not contact her.</a:t>
            </a:r>
            <a:endParaRPr lang="en-US" altLang="zh-CN">
              <a:ea typeface="等线"/>
              <a:cs typeface="Calibri"/>
            </a:endParaRPr>
          </a:p>
          <a:p>
            <a:pPr marL="342900" marR="21590" indent="-342900"/>
            <a:r>
              <a:rPr lang="en-US" altLang="zh-CN" dirty="0">
                <a:ea typeface="等线"/>
              </a:rPr>
              <a:t>You want to go bowling with your friends but before you go your dad wants you to trim the bushes first.</a:t>
            </a:r>
            <a:endParaRPr lang="en-US" altLang="zh-CN">
              <a:ea typeface="等线"/>
              <a:cs typeface="Calibri" panose="020F0502020204030204"/>
            </a:endParaRPr>
          </a:p>
          <a:p>
            <a:pPr marL="342900" marR="0" indent="-342900"/>
            <a:r>
              <a:rPr lang="en-US" altLang="zh-CN" dirty="0">
                <a:ea typeface="等线"/>
              </a:rPr>
              <a:t>Mom says that the only way you can take the car is if you fill up the tank as it is on empty.</a:t>
            </a:r>
            <a:endParaRPr lang="en-US" altLang="zh-CN">
              <a:ea typeface="等线"/>
              <a:cs typeface="Calibri"/>
            </a:endParaRPr>
          </a:p>
          <a:p>
            <a:pPr marL="342900" marR="416560" indent="-342900"/>
            <a:r>
              <a:rPr lang="en-US" altLang="zh-CN" dirty="0">
                <a:ea typeface="等线"/>
              </a:rPr>
              <a:t>Your sister needs a ride to her friend's house, and you are supposed to meet up with your own friends at the movie theater.</a:t>
            </a:r>
            <a:endParaRPr lang="en-US" altLang="zh-CN">
              <a:ea typeface="等线"/>
              <a:cs typeface="Calibri"/>
            </a:endParaRPr>
          </a:p>
          <a:p>
            <a:pPr marL="342900" marR="74930" indent="-342900"/>
            <a:r>
              <a:rPr lang="en-US" altLang="zh-CN" dirty="0">
                <a:ea typeface="等线"/>
              </a:rPr>
              <a:t>The car ahead of you keeps riding the brake. As the car approaches a traffic light it slows down and then speeds up to make the light. You get stuck with the red light.</a:t>
            </a:r>
            <a:endParaRPr lang="en-US" altLang="zh-CN" dirty="0">
              <a:ea typeface="等线"/>
              <a:cs typeface="Calibri" panose="020F0502020204030204"/>
            </a:endParaRPr>
          </a:p>
        </p:txBody>
      </p:sp>
    </p:spTree>
    <p:extLst>
      <p:ext uri="{BB962C8B-B14F-4D97-AF65-F5344CB8AC3E}">
        <p14:creationId xmlns:p14="http://schemas.microsoft.com/office/powerpoint/2010/main" val="40824732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ED5A9D-0229-4A66-8371-049FFD5DA272}"/>
              </a:ext>
            </a:extLst>
          </p:cNvPr>
          <p:cNvSpPr>
            <a:spLocks noGrp="1"/>
          </p:cNvSpPr>
          <p:nvPr>
            <p:ph type="title"/>
          </p:nvPr>
        </p:nvSpPr>
        <p:spPr/>
        <p:txBody>
          <a:bodyPr>
            <a:normAutofit/>
          </a:bodyPr>
          <a:lstStyle/>
          <a:p>
            <a:r>
              <a:rPr lang="en-US" dirty="0"/>
              <a:t>Attitudes &amp; Emotions Can Contribute to Crashes Through…..</a:t>
            </a:r>
          </a:p>
        </p:txBody>
      </p:sp>
      <p:sp>
        <p:nvSpPr>
          <p:cNvPr id="3" name="Content Placeholder 2">
            <a:extLst>
              <a:ext uri="{FF2B5EF4-FFF2-40B4-BE49-F238E27FC236}">
                <a16:creationId xmlns:a16="http://schemas.microsoft.com/office/drawing/2014/main" id="{9F3FDCB4-F591-45F2-9631-60AFCE6D0E27}"/>
              </a:ext>
            </a:extLst>
          </p:cNvPr>
          <p:cNvSpPr>
            <a:spLocks noGrp="1"/>
          </p:cNvSpPr>
          <p:nvPr>
            <p:ph idx="1"/>
          </p:nvPr>
        </p:nvSpPr>
        <p:spPr/>
        <p:txBody>
          <a:bodyPr>
            <a:normAutofit fontScale="92500" lnSpcReduction="10000"/>
          </a:bodyPr>
          <a:lstStyle/>
          <a:p>
            <a:r>
              <a:rPr lang="en-US" dirty="0"/>
              <a:t>Aggressive Driving</a:t>
            </a:r>
          </a:p>
          <a:p>
            <a:endParaRPr lang="en-US" dirty="0"/>
          </a:p>
          <a:p>
            <a:r>
              <a:rPr lang="en-US" dirty="0"/>
              <a:t>Road Rage</a:t>
            </a:r>
          </a:p>
          <a:p>
            <a:endParaRPr lang="en-US" dirty="0"/>
          </a:p>
          <a:p>
            <a:r>
              <a:rPr lang="en-US" dirty="0"/>
              <a:t>Distractions</a:t>
            </a:r>
          </a:p>
          <a:p>
            <a:endParaRPr lang="en-US" dirty="0"/>
          </a:p>
          <a:p>
            <a:r>
              <a:rPr lang="en-US" dirty="0"/>
              <a:t>Taking Risks</a:t>
            </a:r>
          </a:p>
          <a:p>
            <a:endParaRPr lang="en-US" dirty="0"/>
          </a:p>
          <a:p>
            <a:pPr marL="0" indent="0" algn="ctr">
              <a:buNone/>
            </a:pPr>
            <a:r>
              <a:rPr lang="en-US" b="1" dirty="0"/>
              <a:t>Remember</a:t>
            </a:r>
          </a:p>
          <a:p>
            <a:pPr marL="0" indent="0" algn="ctr">
              <a:buNone/>
            </a:pPr>
            <a:r>
              <a:rPr lang="en-US" dirty="0"/>
              <a:t>“You are Essential to Safe Driving!”</a:t>
            </a:r>
          </a:p>
        </p:txBody>
      </p:sp>
    </p:spTree>
    <p:extLst>
      <p:ext uri="{BB962C8B-B14F-4D97-AF65-F5344CB8AC3E}">
        <p14:creationId xmlns:p14="http://schemas.microsoft.com/office/powerpoint/2010/main" val="35587509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1DB1C0-42B9-42AF-83F8-47F2D183B4C9}"/>
              </a:ext>
            </a:extLst>
          </p:cNvPr>
          <p:cNvSpPr>
            <a:spLocks noGrp="1"/>
          </p:cNvSpPr>
          <p:nvPr>
            <p:ph type="title"/>
          </p:nvPr>
        </p:nvSpPr>
        <p:spPr/>
        <p:txBody>
          <a:bodyPr/>
          <a:lstStyle/>
          <a:p>
            <a:r>
              <a:rPr lang="en-US" dirty="0"/>
              <a:t>Class Discussion</a:t>
            </a:r>
          </a:p>
        </p:txBody>
      </p:sp>
      <p:sp>
        <p:nvSpPr>
          <p:cNvPr id="3" name="Content Placeholder 2">
            <a:extLst>
              <a:ext uri="{FF2B5EF4-FFF2-40B4-BE49-F238E27FC236}">
                <a16:creationId xmlns:a16="http://schemas.microsoft.com/office/drawing/2014/main" id="{8B851256-D8CC-49A7-B4C4-92A3E42553E6}"/>
              </a:ext>
            </a:extLst>
          </p:cNvPr>
          <p:cNvSpPr>
            <a:spLocks noGrp="1"/>
          </p:cNvSpPr>
          <p:nvPr>
            <p:ph idx="1"/>
          </p:nvPr>
        </p:nvSpPr>
        <p:spPr/>
        <p:txBody>
          <a:bodyPr/>
          <a:lstStyle/>
          <a:p>
            <a:r>
              <a:rPr lang="en-US" dirty="0"/>
              <a:t>Do you think that “peers” can be a factor in how one drives?</a:t>
            </a:r>
          </a:p>
          <a:p>
            <a:endParaRPr lang="en-US" dirty="0"/>
          </a:p>
          <a:p>
            <a:r>
              <a:rPr lang="en-US" dirty="0"/>
              <a:t>Can one’s personality affect their driving?</a:t>
            </a:r>
          </a:p>
          <a:p>
            <a:endParaRPr lang="en-US" dirty="0"/>
          </a:p>
          <a:p>
            <a:r>
              <a:rPr lang="en-US" dirty="0"/>
              <a:t>Identify some personality traits that could impact driving.</a:t>
            </a:r>
          </a:p>
        </p:txBody>
      </p:sp>
    </p:spTree>
    <p:extLst>
      <p:ext uri="{BB962C8B-B14F-4D97-AF65-F5344CB8AC3E}">
        <p14:creationId xmlns:p14="http://schemas.microsoft.com/office/powerpoint/2010/main" val="7051683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389732-2C4B-4431-9030-84B97AE1B342}"/>
              </a:ext>
            </a:extLst>
          </p:cNvPr>
          <p:cNvSpPr>
            <a:spLocks noGrp="1"/>
          </p:cNvSpPr>
          <p:nvPr>
            <p:ph type="title"/>
          </p:nvPr>
        </p:nvSpPr>
        <p:spPr/>
        <p:txBody>
          <a:bodyPr/>
          <a:lstStyle/>
          <a:p>
            <a:r>
              <a:rPr lang="en-US" dirty="0"/>
              <a:t>Self-Control and Self Talk</a:t>
            </a:r>
          </a:p>
        </p:txBody>
      </p:sp>
      <p:sp>
        <p:nvSpPr>
          <p:cNvPr id="3" name="Content Placeholder 2">
            <a:extLst>
              <a:ext uri="{FF2B5EF4-FFF2-40B4-BE49-F238E27FC236}">
                <a16:creationId xmlns:a16="http://schemas.microsoft.com/office/drawing/2014/main" id="{1DCEDE7A-AA79-4DC9-A720-89406A2D1D81}"/>
              </a:ext>
            </a:extLst>
          </p:cNvPr>
          <p:cNvSpPr>
            <a:spLocks noGrp="1"/>
          </p:cNvSpPr>
          <p:nvPr>
            <p:ph idx="1"/>
          </p:nvPr>
        </p:nvSpPr>
        <p:spPr/>
        <p:txBody>
          <a:bodyPr vert="horz" lIns="91440" tIns="45720" rIns="91440" bIns="45720" rtlCol="0" anchor="t">
            <a:normAutofit/>
          </a:bodyPr>
          <a:lstStyle/>
          <a:p>
            <a:r>
              <a:rPr lang="en-US" u="sng" dirty="0"/>
              <a:t>Self-Control </a:t>
            </a:r>
            <a:r>
              <a:rPr lang="en-US" dirty="0"/>
              <a:t>– learn to filter; don’t take everything that is said/done personally</a:t>
            </a:r>
          </a:p>
          <a:p>
            <a:endParaRPr lang="en-US" dirty="0"/>
          </a:p>
          <a:p>
            <a:r>
              <a:rPr lang="en-US" u="sng" dirty="0"/>
              <a:t>Self-Talk </a:t>
            </a:r>
            <a:r>
              <a:rPr lang="en-US" dirty="0"/>
              <a:t>– It’s what you say to yourself that can make the difference between a good or poor decision.</a:t>
            </a:r>
          </a:p>
          <a:p>
            <a:endParaRPr lang="en-US" dirty="0"/>
          </a:p>
          <a:p>
            <a:pPr marL="0" indent="0">
              <a:buNone/>
            </a:pPr>
            <a:r>
              <a:rPr lang="en-US" dirty="0"/>
              <a:t>What are some ways to control your emotions before and while driving?</a:t>
            </a:r>
          </a:p>
        </p:txBody>
      </p:sp>
    </p:spTree>
    <p:extLst>
      <p:ext uri="{BB962C8B-B14F-4D97-AF65-F5344CB8AC3E}">
        <p14:creationId xmlns:p14="http://schemas.microsoft.com/office/powerpoint/2010/main" val="13512146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BEF284-53D1-4916-AE0C-9F348478E351}"/>
              </a:ext>
            </a:extLst>
          </p:cNvPr>
          <p:cNvSpPr>
            <a:spLocks noGrp="1"/>
          </p:cNvSpPr>
          <p:nvPr>
            <p:ph type="title"/>
          </p:nvPr>
        </p:nvSpPr>
        <p:spPr/>
        <p:txBody>
          <a:bodyPr/>
          <a:lstStyle/>
          <a:p>
            <a:r>
              <a:rPr lang="en-US" dirty="0"/>
              <a:t>Ways to Control Your Emotions While Driving</a:t>
            </a:r>
          </a:p>
        </p:txBody>
      </p:sp>
      <p:sp>
        <p:nvSpPr>
          <p:cNvPr id="3" name="Content Placeholder 2">
            <a:extLst>
              <a:ext uri="{FF2B5EF4-FFF2-40B4-BE49-F238E27FC236}">
                <a16:creationId xmlns:a16="http://schemas.microsoft.com/office/drawing/2014/main" id="{6C6A5264-FBE7-4963-8839-460E72F89CAC}"/>
              </a:ext>
            </a:extLst>
          </p:cNvPr>
          <p:cNvSpPr>
            <a:spLocks noGrp="1"/>
          </p:cNvSpPr>
          <p:nvPr>
            <p:ph idx="1"/>
          </p:nvPr>
        </p:nvSpPr>
        <p:spPr/>
        <p:txBody>
          <a:bodyPr vert="horz" lIns="91440" tIns="45720" rIns="91440" bIns="45720" rtlCol="0" anchor="t">
            <a:normAutofit/>
          </a:bodyPr>
          <a:lstStyle/>
          <a:p>
            <a:pPr marR="0"/>
            <a:r>
              <a:rPr lang="en-US" altLang="zh-CN" dirty="0"/>
              <a:t>Maintain a positive attitude</a:t>
            </a:r>
          </a:p>
          <a:p>
            <a:pPr marR="0"/>
            <a:r>
              <a:rPr lang="en-US" altLang="zh-CN" dirty="0"/>
              <a:t>Plan ahead</a:t>
            </a:r>
          </a:p>
          <a:p>
            <a:pPr marR="0"/>
            <a:r>
              <a:rPr lang="en-US" altLang="zh-CN" dirty="0"/>
              <a:t>Train yourself to always use correct procedures</a:t>
            </a:r>
          </a:p>
          <a:p>
            <a:pPr marR="0"/>
            <a:r>
              <a:rPr lang="en-US" altLang="zh-CN" dirty="0">
                <a:ea typeface="等线"/>
              </a:rPr>
              <a:t>Don’t drive when upset and/or depressed</a:t>
            </a:r>
            <a:endParaRPr lang="en-US" altLang="zh-CN" dirty="0">
              <a:ea typeface="等线"/>
              <a:cs typeface="Calibri"/>
            </a:endParaRPr>
          </a:p>
          <a:p>
            <a:pPr marR="0"/>
            <a:r>
              <a:rPr lang="en-US" altLang="zh-CN" dirty="0"/>
              <a:t>Expect mistakes from others</a:t>
            </a:r>
          </a:p>
          <a:p>
            <a:pPr marR="0"/>
            <a:r>
              <a:rPr lang="en-US" altLang="zh-CN" dirty="0"/>
              <a:t>Don’t give in to negative peer pressure</a:t>
            </a:r>
          </a:p>
          <a:p>
            <a:pPr marR="0"/>
            <a:r>
              <a:rPr lang="en-US" altLang="zh-CN" dirty="0"/>
              <a:t>Identify troublesome situations</a:t>
            </a:r>
          </a:p>
          <a:p>
            <a:pPr marR="0"/>
            <a:r>
              <a:rPr lang="en-US" altLang="zh-CN" dirty="0"/>
              <a:t>Avoid triggering aggressive driving</a:t>
            </a:r>
          </a:p>
          <a:p>
            <a:endParaRPr lang="en-US" dirty="0"/>
          </a:p>
        </p:txBody>
      </p:sp>
    </p:spTree>
    <p:extLst>
      <p:ext uri="{BB962C8B-B14F-4D97-AF65-F5344CB8AC3E}">
        <p14:creationId xmlns:p14="http://schemas.microsoft.com/office/powerpoint/2010/main" val="19859073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C7EF1A-9691-40F0-9508-96F550732545}"/>
              </a:ext>
            </a:extLst>
          </p:cNvPr>
          <p:cNvSpPr>
            <a:spLocks noGrp="1"/>
          </p:cNvSpPr>
          <p:nvPr>
            <p:ph type="title"/>
          </p:nvPr>
        </p:nvSpPr>
        <p:spPr>
          <a:xfrm>
            <a:off x="0" y="2593823"/>
            <a:ext cx="12192000" cy="1325563"/>
          </a:xfrm>
        </p:spPr>
        <p:txBody>
          <a:bodyPr/>
          <a:lstStyle/>
          <a:p>
            <a:pPr algn="ctr"/>
            <a:r>
              <a:rPr lang="en-US"/>
              <a:t>Taking Risks</a:t>
            </a:r>
            <a:br>
              <a:rPr lang="en-US" dirty="0"/>
            </a:br>
            <a:r>
              <a:rPr lang="en-US" dirty="0"/>
              <a:t>Chances and Choices</a:t>
            </a:r>
          </a:p>
        </p:txBody>
      </p:sp>
    </p:spTree>
    <p:extLst>
      <p:ext uri="{BB962C8B-B14F-4D97-AF65-F5344CB8AC3E}">
        <p14:creationId xmlns:p14="http://schemas.microsoft.com/office/powerpoint/2010/main" val="21489827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88C3B5-71B5-4FCC-9E0A-50FC10639C68}"/>
              </a:ext>
            </a:extLst>
          </p:cNvPr>
          <p:cNvSpPr>
            <a:spLocks noGrp="1"/>
          </p:cNvSpPr>
          <p:nvPr>
            <p:ph type="title"/>
          </p:nvPr>
        </p:nvSpPr>
        <p:spPr/>
        <p:txBody>
          <a:bodyPr/>
          <a:lstStyle/>
          <a:p>
            <a:r>
              <a:rPr lang="en-US" dirty="0">
                <a:cs typeface="Calibri Light"/>
              </a:rPr>
              <a:t>Session Goals</a:t>
            </a:r>
            <a:endParaRPr lang="en-US" dirty="0"/>
          </a:p>
        </p:txBody>
      </p:sp>
      <p:sp>
        <p:nvSpPr>
          <p:cNvPr id="3" name="Content Placeholder 2">
            <a:extLst>
              <a:ext uri="{FF2B5EF4-FFF2-40B4-BE49-F238E27FC236}">
                <a16:creationId xmlns:a16="http://schemas.microsoft.com/office/drawing/2014/main" id="{07BDF4CF-3D01-4B3D-9A07-3125C952C103}"/>
              </a:ext>
            </a:extLst>
          </p:cNvPr>
          <p:cNvSpPr>
            <a:spLocks noGrp="1"/>
          </p:cNvSpPr>
          <p:nvPr>
            <p:ph idx="1"/>
          </p:nvPr>
        </p:nvSpPr>
        <p:spPr/>
        <p:txBody>
          <a:bodyPr vert="horz" lIns="91440" tIns="45720" rIns="91440" bIns="45720" rtlCol="0" anchor="t">
            <a:normAutofit/>
          </a:bodyPr>
          <a:lstStyle/>
          <a:p>
            <a:pPr marL="514350" indent="-514350">
              <a:buAutoNum type="arabicPeriod"/>
            </a:pPr>
            <a:r>
              <a:rPr lang="en" dirty="0">
                <a:ea typeface="+mn-lt"/>
                <a:cs typeface="+mn-lt"/>
              </a:rPr>
              <a:t>Describe and understand physical and mental health; explain how physical and mental health impacts driving behaviors.</a:t>
            </a:r>
            <a:endParaRPr lang="en-US" dirty="0">
              <a:ea typeface="+mn-lt"/>
              <a:cs typeface="+mn-lt"/>
            </a:endParaRPr>
          </a:p>
          <a:p>
            <a:pPr marL="514350" indent="-514350">
              <a:buAutoNum type="arabicPeriod"/>
            </a:pPr>
            <a:r>
              <a:rPr lang="en" dirty="0">
                <a:ea typeface="+mn-lt"/>
                <a:cs typeface="+mn-lt"/>
              </a:rPr>
              <a:t>Identify how to reduce risks associated with physical and mental health.</a:t>
            </a:r>
            <a:endParaRPr lang="en-US" dirty="0">
              <a:ea typeface="+mn-lt"/>
              <a:cs typeface="+mn-lt"/>
            </a:endParaRPr>
          </a:p>
          <a:p>
            <a:pPr marL="514350" indent="-514350">
              <a:buAutoNum type="arabicPeriod"/>
            </a:pPr>
            <a:r>
              <a:rPr lang="en" dirty="0">
                <a:ea typeface="+mn-lt"/>
                <a:cs typeface="+mn-lt"/>
              </a:rPr>
              <a:t>Identify strategies that can be used to help prevent or reduce impact of physical and mental impairments on a driver and explain why these are effective or ineffective.</a:t>
            </a:r>
            <a:r>
              <a:rPr lang="en" b="1" dirty="0">
                <a:ea typeface="+mn-lt"/>
                <a:cs typeface="+mn-lt"/>
              </a:rPr>
              <a:t> </a:t>
            </a:r>
            <a:endParaRPr lang="en-US" dirty="0">
              <a:ea typeface="+mn-lt"/>
              <a:cs typeface="+mn-lt"/>
            </a:endParaRPr>
          </a:p>
          <a:p>
            <a:pPr marL="514350" indent="-514350">
              <a:buAutoNum type="arabicPeriod"/>
            </a:pPr>
            <a:r>
              <a:rPr lang="en" dirty="0">
                <a:ea typeface="+mn-lt"/>
                <a:cs typeface="+mn-lt"/>
              </a:rPr>
              <a:t>Explore how attitudes, values and beliefs relate to the maintenance of a driver’s license in New York State.</a:t>
            </a:r>
            <a:endParaRPr lang="en-US" dirty="0">
              <a:ea typeface="+mn-lt"/>
              <a:cs typeface="+mn-lt"/>
            </a:endParaRPr>
          </a:p>
          <a:p>
            <a:pPr marL="514350" indent="-514350">
              <a:buAutoNum type="arabicPeriod"/>
            </a:pPr>
            <a:endParaRPr lang="en-US" dirty="0">
              <a:cs typeface="Calibri" panose="020F0502020204030204"/>
            </a:endParaRPr>
          </a:p>
        </p:txBody>
      </p:sp>
    </p:spTree>
    <p:extLst>
      <p:ext uri="{BB962C8B-B14F-4D97-AF65-F5344CB8AC3E}">
        <p14:creationId xmlns:p14="http://schemas.microsoft.com/office/powerpoint/2010/main" val="18474755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0E6C5C-97B9-4C9A-8C55-C8A55571312E}"/>
              </a:ext>
            </a:extLst>
          </p:cNvPr>
          <p:cNvSpPr>
            <a:spLocks noGrp="1"/>
          </p:cNvSpPr>
          <p:nvPr>
            <p:ph type="title"/>
          </p:nvPr>
        </p:nvSpPr>
        <p:spPr/>
        <p:txBody>
          <a:bodyPr/>
          <a:lstStyle/>
          <a:p>
            <a:r>
              <a:rPr lang="en-US" dirty="0"/>
              <a:t>Calculated Versus Impulsive Risks</a:t>
            </a:r>
          </a:p>
        </p:txBody>
      </p:sp>
      <p:sp>
        <p:nvSpPr>
          <p:cNvPr id="3" name="Content Placeholder 2">
            <a:extLst>
              <a:ext uri="{FF2B5EF4-FFF2-40B4-BE49-F238E27FC236}">
                <a16:creationId xmlns:a16="http://schemas.microsoft.com/office/drawing/2014/main" id="{93E13A05-B59C-42CE-B638-285B7AA5FF8B}"/>
              </a:ext>
            </a:extLst>
          </p:cNvPr>
          <p:cNvSpPr>
            <a:spLocks noGrp="1"/>
          </p:cNvSpPr>
          <p:nvPr>
            <p:ph idx="1"/>
          </p:nvPr>
        </p:nvSpPr>
        <p:spPr/>
        <p:txBody>
          <a:bodyPr/>
          <a:lstStyle/>
          <a:p>
            <a:r>
              <a:rPr lang="en-US" altLang="zh-CN" dirty="0"/>
              <a:t>Calculated risks are those taken after the driver sizes up the situation</a:t>
            </a:r>
          </a:p>
          <a:p>
            <a:endParaRPr lang="en-US" altLang="zh-CN" dirty="0"/>
          </a:p>
          <a:p>
            <a:r>
              <a:rPr lang="en-US" altLang="zh-CN" dirty="0"/>
              <a:t>Impulsive risks are hasty actions without much thought about the consequences</a:t>
            </a:r>
          </a:p>
          <a:p>
            <a:endParaRPr lang="en-US" dirty="0"/>
          </a:p>
        </p:txBody>
      </p:sp>
    </p:spTree>
    <p:extLst>
      <p:ext uri="{BB962C8B-B14F-4D97-AF65-F5344CB8AC3E}">
        <p14:creationId xmlns:p14="http://schemas.microsoft.com/office/powerpoint/2010/main" val="16627020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1B1747-DA0C-4510-A37E-0B0C24000CBC}"/>
              </a:ext>
            </a:extLst>
          </p:cNvPr>
          <p:cNvSpPr>
            <a:spLocks noGrp="1"/>
          </p:cNvSpPr>
          <p:nvPr>
            <p:ph type="title"/>
          </p:nvPr>
        </p:nvSpPr>
        <p:spPr/>
        <p:txBody>
          <a:bodyPr/>
          <a:lstStyle/>
          <a:p>
            <a:r>
              <a:rPr lang="en-US" dirty="0"/>
              <a:t>Risk – Reduce the Factors</a:t>
            </a:r>
          </a:p>
        </p:txBody>
      </p:sp>
      <p:sp>
        <p:nvSpPr>
          <p:cNvPr id="3" name="Content Placeholder 2">
            <a:extLst>
              <a:ext uri="{FF2B5EF4-FFF2-40B4-BE49-F238E27FC236}">
                <a16:creationId xmlns:a16="http://schemas.microsoft.com/office/drawing/2014/main" id="{103223D3-853D-4AB0-9E3F-B0CB20CABFF4}"/>
              </a:ext>
            </a:extLst>
          </p:cNvPr>
          <p:cNvSpPr>
            <a:spLocks noGrp="1"/>
          </p:cNvSpPr>
          <p:nvPr>
            <p:ph idx="1"/>
          </p:nvPr>
        </p:nvSpPr>
        <p:spPr/>
        <p:txBody>
          <a:bodyPr/>
          <a:lstStyle/>
          <a:p>
            <a:r>
              <a:rPr lang="en-US" altLang="zh-CN" dirty="0"/>
              <a:t>Keep your vehicle in top condition all of the time, not just at inspection time</a:t>
            </a:r>
          </a:p>
          <a:p>
            <a:r>
              <a:rPr lang="en-US" altLang="zh-CN" dirty="0"/>
              <a:t>Anticipate the actions of others</a:t>
            </a:r>
          </a:p>
          <a:p>
            <a:r>
              <a:rPr lang="en-US" altLang="zh-CN" dirty="0"/>
              <a:t>Protect yourself and others by buckling up</a:t>
            </a:r>
          </a:p>
          <a:p>
            <a:r>
              <a:rPr lang="en-US" altLang="zh-CN" dirty="0"/>
              <a:t>Drive only when you're in sound physical and mental condition</a:t>
            </a:r>
          </a:p>
          <a:p>
            <a:r>
              <a:rPr lang="en-US" altLang="zh-CN" dirty="0"/>
              <a:t>Make a conscious effort to develop your driving skills</a:t>
            </a:r>
          </a:p>
          <a:p>
            <a:endParaRPr lang="en-US" altLang="zh-CN" dirty="0"/>
          </a:p>
          <a:p>
            <a:pPr marL="0" indent="0" algn="ctr">
              <a:buNone/>
            </a:pPr>
            <a:r>
              <a:rPr lang="en-US" altLang="zh-CN" b="1" dirty="0"/>
              <a:t>CONTROL YOUR RISK!</a:t>
            </a:r>
          </a:p>
          <a:p>
            <a:endParaRPr lang="en-US" dirty="0"/>
          </a:p>
        </p:txBody>
      </p:sp>
    </p:spTree>
    <p:extLst>
      <p:ext uri="{BB962C8B-B14F-4D97-AF65-F5344CB8AC3E}">
        <p14:creationId xmlns:p14="http://schemas.microsoft.com/office/powerpoint/2010/main" val="35114524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BC7444-1899-4D10-B8F8-2CE4D00FA67C}"/>
              </a:ext>
            </a:extLst>
          </p:cNvPr>
          <p:cNvSpPr>
            <a:spLocks noGrp="1"/>
          </p:cNvSpPr>
          <p:nvPr>
            <p:ph type="title"/>
          </p:nvPr>
        </p:nvSpPr>
        <p:spPr>
          <a:xfrm>
            <a:off x="0" y="2766218"/>
            <a:ext cx="12192000" cy="1325563"/>
          </a:xfrm>
        </p:spPr>
        <p:txBody>
          <a:bodyPr/>
          <a:lstStyle/>
          <a:p>
            <a:pPr algn="ctr"/>
            <a:r>
              <a:rPr lang="en-US" dirty="0"/>
              <a:t>Why Do Drivers Speed?</a:t>
            </a:r>
            <a:br>
              <a:rPr lang="en-US" dirty="0"/>
            </a:br>
            <a:r>
              <a:rPr lang="en-US" dirty="0"/>
              <a:t>Research Says…</a:t>
            </a:r>
          </a:p>
        </p:txBody>
      </p:sp>
    </p:spTree>
    <p:extLst>
      <p:ext uri="{BB962C8B-B14F-4D97-AF65-F5344CB8AC3E}">
        <p14:creationId xmlns:p14="http://schemas.microsoft.com/office/powerpoint/2010/main" val="3152077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D1E543-6B80-4B3C-B25D-8C042C79AB46}"/>
              </a:ext>
            </a:extLst>
          </p:cNvPr>
          <p:cNvSpPr>
            <a:spLocks noGrp="1"/>
          </p:cNvSpPr>
          <p:nvPr>
            <p:ph type="title"/>
          </p:nvPr>
        </p:nvSpPr>
        <p:spPr>
          <a:xfrm>
            <a:off x="161544" y="386333"/>
            <a:ext cx="10515600" cy="980650"/>
          </a:xfrm>
        </p:spPr>
        <p:txBody>
          <a:bodyPr>
            <a:normAutofit/>
          </a:bodyPr>
          <a:lstStyle/>
          <a:p>
            <a:r>
              <a:rPr lang="en-US" dirty="0"/>
              <a:t>Why Do Drivers Speed?</a:t>
            </a:r>
          </a:p>
        </p:txBody>
      </p:sp>
      <p:sp>
        <p:nvSpPr>
          <p:cNvPr id="3" name="Content Placeholder 2">
            <a:extLst>
              <a:ext uri="{FF2B5EF4-FFF2-40B4-BE49-F238E27FC236}">
                <a16:creationId xmlns:a16="http://schemas.microsoft.com/office/drawing/2014/main" id="{946B0D42-CF03-4FC4-AAB4-67120CCB500B}"/>
              </a:ext>
            </a:extLst>
          </p:cNvPr>
          <p:cNvSpPr>
            <a:spLocks noGrp="1"/>
          </p:cNvSpPr>
          <p:nvPr>
            <p:ph idx="1"/>
          </p:nvPr>
        </p:nvSpPr>
        <p:spPr>
          <a:xfrm>
            <a:off x="373795" y="1537653"/>
            <a:ext cx="11045952" cy="4440685"/>
          </a:xfrm>
        </p:spPr>
        <p:txBody>
          <a:bodyPr>
            <a:normAutofit/>
          </a:bodyPr>
          <a:lstStyle/>
          <a:p>
            <a:pPr marR="0"/>
            <a:r>
              <a:rPr lang="en-US" altLang="zh-CN" dirty="0"/>
              <a:t>They are in a hurry because of the length of the trip and the driving environment</a:t>
            </a:r>
          </a:p>
          <a:p>
            <a:pPr marR="0"/>
            <a:endParaRPr lang="en-US" altLang="zh-CN" dirty="0"/>
          </a:p>
          <a:p>
            <a:pPr marR="0"/>
            <a:r>
              <a:rPr lang="en-US" altLang="zh-CN" dirty="0"/>
              <a:t>Peer and social pressure</a:t>
            </a:r>
          </a:p>
          <a:p>
            <a:pPr marR="0"/>
            <a:endParaRPr lang="en-US" altLang="zh-CN" dirty="0"/>
          </a:p>
          <a:p>
            <a:pPr marR="0"/>
            <a:r>
              <a:rPr lang="en-US" altLang="zh-CN" dirty="0"/>
              <a:t>They are inattentive to their driving</a:t>
            </a:r>
          </a:p>
          <a:p>
            <a:pPr marR="0"/>
            <a:endParaRPr lang="en-US" altLang="zh-CN" dirty="0"/>
          </a:p>
          <a:p>
            <a:pPr marR="0"/>
            <a:r>
              <a:rPr lang="en-US" altLang="zh-CN" dirty="0"/>
              <a:t>They don’t expect to get caught and it just feels good</a:t>
            </a:r>
          </a:p>
          <a:p>
            <a:endParaRPr lang="en-US" dirty="0"/>
          </a:p>
        </p:txBody>
      </p:sp>
    </p:spTree>
    <p:extLst>
      <p:ext uri="{BB962C8B-B14F-4D97-AF65-F5344CB8AC3E}">
        <p14:creationId xmlns:p14="http://schemas.microsoft.com/office/powerpoint/2010/main" val="38684757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BC7444-1899-4D10-B8F8-2CE4D00FA67C}"/>
              </a:ext>
            </a:extLst>
          </p:cNvPr>
          <p:cNvSpPr>
            <a:spLocks noGrp="1"/>
          </p:cNvSpPr>
          <p:nvPr>
            <p:ph type="title"/>
          </p:nvPr>
        </p:nvSpPr>
        <p:spPr>
          <a:xfrm>
            <a:off x="0" y="2766218"/>
            <a:ext cx="12192000" cy="1325563"/>
          </a:xfrm>
        </p:spPr>
        <p:txBody>
          <a:bodyPr/>
          <a:lstStyle/>
          <a:p>
            <a:pPr algn="ctr"/>
            <a:r>
              <a:rPr lang="en-US" dirty="0"/>
              <a:t>What Influences YOU?</a:t>
            </a:r>
          </a:p>
        </p:txBody>
      </p:sp>
    </p:spTree>
    <p:extLst>
      <p:ext uri="{BB962C8B-B14F-4D97-AF65-F5344CB8AC3E}">
        <p14:creationId xmlns:p14="http://schemas.microsoft.com/office/powerpoint/2010/main" val="41990504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C2279F-DDFF-4F6E-983B-7450E2610262}"/>
              </a:ext>
            </a:extLst>
          </p:cNvPr>
          <p:cNvSpPr>
            <a:spLocks noGrp="1"/>
          </p:cNvSpPr>
          <p:nvPr>
            <p:ph type="title"/>
          </p:nvPr>
        </p:nvSpPr>
        <p:spPr/>
        <p:txBody>
          <a:bodyPr/>
          <a:lstStyle/>
          <a:p>
            <a:r>
              <a:rPr lang="en-US" dirty="0"/>
              <a:t>National Road Safety Foundation:  One Second in Time</a:t>
            </a:r>
          </a:p>
        </p:txBody>
      </p:sp>
      <p:sp>
        <p:nvSpPr>
          <p:cNvPr id="3" name="Content Placeholder 2">
            <a:extLst>
              <a:ext uri="{FF2B5EF4-FFF2-40B4-BE49-F238E27FC236}">
                <a16:creationId xmlns:a16="http://schemas.microsoft.com/office/drawing/2014/main" id="{7C845555-DAB7-4E13-B4D4-A0092675E616}"/>
              </a:ext>
            </a:extLst>
          </p:cNvPr>
          <p:cNvSpPr>
            <a:spLocks noGrp="1"/>
          </p:cNvSpPr>
          <p:nvPr>
            <p:ph idx="1"/>
          </p:nvPr>
        </p:nvSpPr>
        <p:spPr/>
        <p:txBody>
          <a:bodyPr/>
          <a:lstStyle/>
          <a:p>
            <a:pPr marL="0" indent="0">
              <a:buNone/>
            </a:pPr>
            <a:endParaRPr lang="en-US" dirty="0"/>
          </a:p>
          <a:p>
            <a:pPr marL="0" indent="0">
              <a:buNone/>
            </a:pPr>
            <a:r>
              <a:rPr lang="en-US" dirty="0"/>
              <a:t>View the video “One Second in Time” by National Road Safety Foundation.</a:t>
            </a:r>
          </a:p>
          <a:p>
            <a:pPr marL="0" indent="0">
              <a:buNone/>
            </a:pPr>
            <a:endParaRPr lang="en-US" dirty="0"/>
          </a:p>
          <a:p>
            <a:pPr marL="0" indent="0" algn="ctr">
              <a:buNone/>
            </a:pPr>
            <a:r>
              <a:rPr lang="en-US" dirty="0">
                <a:hlinkClick r:id="rId2"/>
              </a:rPr>
              <a:t>https://www.youtube.com/watch?v=sGaa-bhQji0</a:t>
            </a:r>
            <a:endParaRPr lang="en-US" dirty="0"/>
          </a:p>
          <a:p>
            <a:pPr marL="0" indent="0" algn="ctr">
              <a:buNone/>
            </a:pPr>
            <a:endParaRPr lang="en-US" dirty="0"/>
          </a:p>
        </p:txBody>
      </p:sp>
    </p:spTree>
    <p:extLst>
      <p:ext uri="{BB962C8B-B14F-4D97-AF65-F5344CB8AC3E}">
        <p14:creationId xmlns:p14="http://schemas.microsoft.com/office/powerpoint/2010/main" val="27468315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17B6C0-1C01-44DE-A86B-F9F1837081F0}"/>
              </a:ext>
            </a:extLst>
          </p:cNvPr>
          <p:cNvSpPr>
            <a:spLocks noGrp="1"/>
          </p:cNvSpPr>
          <p:nvPr>
            <p:ph type="title"/>
          </p:nvPr>
        </p:nvSpPr>
        <p:spPr/>
        <p:txBody>
          <a:bodyPr/>
          <a:lstStyle/>
          <a:p>
            <a:r>
              <a:rPr lang="en-US" dirty="0"/>
              <a:t>“One Second in Time” Discussion</a:t>
            </a:r>
          </a:p>
        </p:txBody>
      </p:sp>
      <p:sp>
        <p:nvSpPr>
          <p:cNvPr id="3" name="Content Placeholder 2">
            <a:extLst>
              <a:ext uri="{FF2B5EF4-FFF2-40B4-BE49-F238E27FC236}">
                <a16:creationId xmlns:a16="http://schemas.microsoft.com/office/drawing/2014/main" id="{A32EABEA-1828-433B-B0FF-6DAF430731AB}"/>
              </a:ext>
            </a:extLst>
          </p:cNvPr>
          <p:cNvSpPr>
            <a:spLocks noGrp="1"/>
          </p:cNvSpPr>
          <p:nvPr>
            <p:ph idx="1"/>
          </p:nvPr>
        </p:nvSpPr>
        <p:spPr/>
        <p:txBody>
          <a:bodyPr vert="horz" lIns="91440" tIns="45720" rIns="91440" bIns="45720" rtlCol="0" anchor="t">
            <a:normAutofit/>
          </a:bodyPr>
          <a:lstStyle/>
          <a:p>
            <a:r>
              <a:rPr lang="en-US" altLang="zh-CN" dirty="0">
                <a:ea typeface="等线"/>
              </a:rPr>
              <a:t>The charge in this tragic collision was criminally negligent homicide. The sentence was 5 years.</a:t>
            </a:r>
          </a:p>
          <a:p>
            <a:endParaRPr lang="en-US" altLang="zh-CN" dirty="0"/>
          </a:p>
          <a:p>
            <a:r>
              <a:rPr lang="en-US" altLang="zh-CN" dirty="0">
                <a:ea typeface="等线"/>
              </a:rPr>
              <a:t>Neither of the young men meant it, but now both must live with it.</a:t>
            </a:r>
            <a:endParaRPr lang="en-US" altLang="zh-CN" dirty="0">
              <a:ea typeface="等线"/>
              <a:cs typeface="Calibri"/>
            </a:endParaRPr>
          </a:p>
          <a:p>
            <a:endParaRPr lang="en-US" altLang="zh-CN" dirty="0"/>
          </a:p>
          <a:p>
            <a:r>
              <a:rPr lang="en-US" altLang="zh-CN" dirty="0"/>
              <a:t>Is serving jail time worth it?</a:t>
            </a:r>
          </a:p>
          <a:p>
            <a:endParaRPr lang="en-US" altLang="zh-CN" dirty="0"/>
          </a:p>
          <a:p>
            <a:r>
              <a:rPr lang="en-US" altLang="zh-CN" dirty="0">
                <a:ea typeface="等线"/>
              </a:rPr>
              <a:t>Discuss how these men will have to live with their choices for the rest of their lives.</a:t>
            </a:r>
            <a:endParaRPr lang="en-US" altLang="zh-CN" dirty="0">
              <a:ea typeface="等线"/>
              <a:cs typeface="Calibri"/>
            </a:endParaRPr>
          </a:p>
          <a:p>
            <a:endParaRPr lang="en-US" dirty="0"/>
          </a:p>
        </p:txBody>
      </p:sp>
    </p:spTree>
    <p:extLst>
      <p:ext uri="{BB962C8B-B14F-4D97-AF65-F5344CB8AC3E}">
        <p14:creationId xmlns:p14="http://schemas.microsoft.com/office/powerpoint/2010/main" val="22145092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BC7444-1899-4D10-B8F8-2CE4D00FA67C}"/>
              </a:ext>
            </a:extLst>
          </p:cNvPr>
          <p:cNvSpPr>
            <a:spLocks noGrp="1"/>
          </p:cNvSpPr>
          <p:nvPr>
            <p:ph type="title"/>
          </p:nvPr>
        </p:nvSpPr>
        <p:spPr>
          <a:xfrm>
            <a:off x="0" y="1879527"/>
            <a:ext cx="12192000" cy="3412909"/>
          </a:xfrm>
        </p:spPr>
        <p:txBody>
          <a:bodyPr>
            <a:normAutofit/>
          </a:bodyPr>
          <a:lstStyle/>
          <a:p>
            <a:pPr algn="ctr"/>
            <a:r>
              <a:rPr lang="en-US" dirty="0"/>
              <a:t>Aggressive Driving</a:t>
            </a:r>
            <a:br>
              <a:rPr lang="en-US" dirty="0"/>
            </a:br>
            <a:r>
              <a:rPr lang="en-US" dirty="0"/>
              <a:t>vs</a:t>
            </a:r>
            <a:br>
              <a:rPr lang="en-US" dirty="0"/>
            </a:br>
            <a:r>
              <a:rPr lang="en-US" dirty="0"/>
              <a:t>Road Rage</a:t>
            </a:r>
            <a:br>
              <a:rPr lang="en-US" dirty="0"/>
            </a:br>
            <a:br>
              <a:rPr lang="en-US" dirty="0"/>
            </a:br>
            <a:r>
              <a:rPr lang="en-US" dirty="0"/>
              <a:t>Know the difference!</a:t>
            </a:r>
          </a:p>
        </p:txBody>
      </p:sp>
    </p:spTree>
    <p:extLst>
      <p:ext uri="{BB962C8B-B14F-4D97-AF65-F5344CB8AC3E}">
        <p14:creationId xmlns:p14="http://schemas.microsoft.com/office/powerpoint/2010/main" val="355921812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FE46EE-8AFA-407D-BF31-3F36524AE197}"/>
              </a:ext>
            </a:extLst>
          </p:cNvPr>
          <p:cNvSpPr>
            <a:spLocks noGrp="1"/>
          </p:cNvSpPr>
          <p:nvPr>
            <p:ph type="title"/>
          </p:nvPr>
        </p:nvSpPr>
        <p:spPr/>
        <p:txBody>
          <a:bodyPr/>
          <a:lstStyle/>
          <a:p>
            <a:r>
              <a:rPr lang="en-US" dirty="0"/>
              <a:t>What Does Aggressive Driving Look Like?</a:t>
            </a:r>
          </a:p>
        </p:txBody>
      </p:sp>
      <p:sp>
        <p:nvSpPr>
          <p:cNvPr id="3" name="Content Placeholder 2">
            <a:extLst>
              <a:ext uri="{FF2B5EF4-FFF2-40B4-BE49-F238E27FC236}">
                <a16:creationId xmlns:a16="http://schemas.microsoft.com/office/drawing/2014/main" id="{8791923D-E86F-4945-A832-335FCB8BFD71}"/>
              </a:ext>
            </a:extLst>
          </p:cNvPr>
          <p:cNvSpPr>
            <a:spLocks noGrp="1"/>
          </p:cNvSpPr>
          <p:nvPr>
            <p:ph idx="1"/>
          </p:nvPr>
        </p:nvSpPr>
        <p:spPr>
          <a:xfrm>
            <a:off x="484632" y="1736277"/>
            <a:ext cx="3560895" cy="4440685"/>
          </a:xfrm>
        </p:spPr>
        <p:txBody>
          <a:bodyPr/>
          <a:lstStyle/>
          <a:p>
            <a:pPr marL="0" indent="0">
              <a:buNone/>
            </a:pPr>
            <a:r>
              <a:rPr lang="en-US" dirty="0"/>
              <a:t>Do you make frequent lane changes?</a:t>
            </a:r>
          </a:p>
        </p:txBody>
      </p:sp>
      <p:sp>
        <p:nvSpPr>
          <p:cNvPr id="4" name="Content Placeholder 2">
            <a:extLst>
              <a:ext uri="{FF2B5EF4-FFF2-40B4-BE49-F238E27FC236}">
                <a16:creationId xmlns:a16="http://schemas.microsoft.com/office/drawing/2014/main" id="{5CEC551C-4AE3-4795-9F5F-07C30A8E06E1}"/>
              </a:ext>
            </a:extLst>
          </p:cNvPr>
          <p:cNvSpPr txBox="1">
            <a:spLocks/>
          </p:cNvSpPr>
          <p:nvPr/>
        </p:nvSpPr>
        <p:spPr>
          <a:xfrm>
            <a:off x="7462705" y="5043054"/>
            <a:ext cx="3560895" cy="84296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dirty="0"/>
              <a:t>Express frustration?</a:t>
            </a:r>
          </a:p>
        </p:txBody>
      </p:sp>
    </p:spTree>
    <p:extLst>
      <p:ext uri="{BB962C8B-B14F-4D97-AF65-F5344CB8AC3E}">
        <p14:creationId xmlns:p14="http://schemas.microsoft.com/office/powerpoint/2010/main" val="64101993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0133F0-D37D-45C7-9F83-02F762B64524}"/>
              </a:ext>
            </a:extLst>
          </p:cNvPr>
          <p:cNvSpPr>
            <a:spLocks noGrp="1"/>
          </p:cNvSpPr>
          <p:nvPr>
            <p:ph type="title"/>
          </p:nvPr>
        </p:nvSpPr>
        <p:spPr/>
        <p:txBody>
          <a:bodyPr/>
          <a:lstStyle/>
          <a:p>
            <a:r>
              <a:rPr lang="en-US" dirty="0"/>
              <a:t>Are You an Aggressive Driver?</a:t>
            </a:r>
          </a:p>
        </p:txBody>
      </p:sp>
      <p:sp>
        <p:nvSpPr>
          <p:cNvPr id="3" name="Content Placeholder 2">
            <a:extLst>
              <a:ext uri="{FF2B5EF4-FFF2-40B4-BE49-F238E27FC236}">
                <a16:creationId xmlns:a16="http://schemas.microsoft.com/office/drawing/2014/main" id="{B0F8B6C9-D5F2-41D1-BDF8-26151FCA9754}"/>
              </a:ext>
            </a:extLst>
          </p:cNvPr>
          <p:cNvSpPr>
            <a:spLocks noGrp="1"/>
          </p:cNvSpPr>
          <p:nvPr>
            <p:ph idx="1"/>
          </p:nvPr>
        </p:nvSpPr>
        <p:spPr>
          <a:xfrm>
            <a:off x="484632" y="1736277"/>
            <a:ext cx="11045952" cy="4735391"/>
          </a:xfrm>
        </p:spPr>
        <p:txBody>
          <a:bodyPr>
            <a:normAutofit lnSpcReduction="10000"/>
          </a:bodyPr>
          <a:lstStyle/>
          <a:p>
            <a:pPr marR="652049"/>
            <a:r>
              <a:rPr lang="en-US" altLang="zh-CN" dirty="0"/>
              <a:t>What behaviors might you have that others might see as aggressive?</a:t>
            </a:r>
          </a:p>
          <a:p>
            <a:pPr marR="652049"/>
            <a:endParaRPr lang="en-US" altLang="zh-CN" dirty="0"/>
          </a:p>
          <a:p>
            <a:pPr marR="0"/>
            <a:r>
              <a:rPr lang="en-US" altLang="zh-CN" dirty="0"/>
              <a:t>Do you run red &amp; yellow lights?</a:t>
            </a:r>
          </a:p>
          <a:p>
            <a:pPr marR="0"/>
            <a:endParaRPr lang="en-US" altLang="zh-CN" dirty="0"/>
          </a:p>
          <a:p>
            <a:pPr marR="0"/>
            <a:r>
              <a:rPr lang="en-US" altLang="zh-CN" dirty="0"/>
              <a:t>Do you speed?</a:t>
            </a:r>
          </a:p>
          <a:p>
            <a:pPr marR="0"/>
            <a:endParaRPr lang="en-US" altLang="zh-CN" dirty="0"/>
          </a:p>
          <a:p>
            <a:pPr marR="0"/>
            <a:r>
              <a:rPr lang="en-US" altLang="zh-CN" dirty="0"/>
              <a:t>Tailgate?</a:t>
            </a:r>
          </a:p>
          <a:p>
            <a:pPr marR="0"/>
            <a:endParaRPr lang="en-US" altLang="zh-CN" dirty="0"/>
          </a:p>
          <a:p>
            <a:pPr marR="0"/>
            <a:r>
              <a:rPr lang="en-US" altLang="zh-CN" dirty="0"/>
              <a:t>Do you get upset when others aren’t driving the way you think they should be driving?</a:t>
            </a:r>
          </a:p>
          <a:p>
            <a:endParaRPr lang="en-US" dirty="0"/>
          </a:p>
        </p:txBody>
      </p:sp>
    </p:spTree>
    <p:extLst>
      <p:ext uri="{BB962C8B-B14F-4D97-AF65-F5344CB8AC3E}">
        <p14:creationId xmlns:p14="http://schemas.microsoft.com/office/powerpoint/2010/main" val="37503871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261E9F-BA3D-4618-A8DD-9FE620EA463C}"/>
              </a:ext>
            </a:extLst>
          </p:cNvPr>
          <p:cNvSpPr>
            <a:spLocks noGrp="1"/>
          </p:cNvSpPr>
          <p:nvPr>
            <p:ph type="title"/>
          </p:nvPr>
        </p:nvSpPr>
        <p:spPr>
          <a:xfrm>
            <a:off x="232272" y="365125"/>
            <a:ext cx="10515600" cy="1325563"/>
          </a:xfrm>
        </p:spPr>
        <p:txBody>
          <a:bodyPr/>
          <a:lstStyle/>
          <a:p>
            <a:r>
              <a:rPr lang="en-US" dirty="0">
                <a:cs typeface="Calibri Light"/>
              </a:rPr>
              <a:t>Key Vocabulary and Topics</a:t>
            </a:r>
            <a:endParaRPr lang="en-US" dirty="0"/>
          </a:p>
        </p:txBody>
      </p:sp>
      <p:sp>
        <p:nvSpPr>
          <p:cNvPr id="3" name="Content Placeholder 2">
            <a:extLst>
              <a:ext uri="{FF2B5EF4-FFF2-40B4-BE49-F238E27FC236}">
                <a16:creationId xmlns:a16="http://schemas.microsoft.com/office/drawing/2014/main" id="{A62AF04E-036D-4F43-A3D2-3F38C48B3A5B}"/>
              </a:ext>
            </a:extLst>
          </p:cNvPr>
          <p:cNvSpPr>
            <a:spLocks noGrp="1"/>
          </p:cNvSpPr>
          <p:nvPr>
            <p:ph sz="half" idx="1"/>
          </p:nvPr>
        </p:nvSpPr>
        <p:spPr/>
        <p:txBody>
          <a:bodyPr vert="horz" lIns="91440" tIns="45720" rIns="91440" bIns="45720" rtlCol="0" anchor="t">
            <a:normAutofit fontScale="77500" lnSpcReduction="20000"/>
          </a:bodyPr>
          <a:lstStyle/>
          <a:p>
            <a:r>
              <a:rPr lang="en" dirty="0">
                <a:ea typeface="+mn-lt"/>
                <a:cs typeface="+mn-lt"/>
              </a:rPr>
              <a:t>Self-Talk</a:t>
            </a:r>
            <a:endParaRPr lang="en-US" dirty="0">
              <a:ea typeface="+mn-lt"/>
              <a:cs typeface="+mn-lt"/>
            </a:endParaRPr>
          </a:p>
          <a:p>
            <a:r>
              <a:rPr lang="en" dirty="0">
                <a:ea typeface="+mn-lt"/>
                <a:cs typeface="+mn-lt"/>
              </a:rPr>
              <a:t>Optimal Health</a:t>
            </a:r>
            <a:endParaRPr lang="en-US" dirty="0">
              <a:ea typeface="+mn-lt"/>
              <a:cs typeface="+mn-lt"/>
            </a:endParaRPr>
          </a:p>
          <a:p>
            <a:r>
              <a:rPr lang="en" dirty="0">
                <a:ea typeface="+mn-lt"/>
                <a:cs typeface="+mn-lt"/>
              </a:rPr>
              <a:t>Aggressive Driving</a:t>
            </a:r>
            <a:endParaRPr lang="en-US" dirty="0">
              <a:ea typeface="+mn-lt"/>
              <a:cs typeface="+mn-lt"/>
            </a:endParaRPr>
          </a:p>
          <a:p>
            <a:r>
              <a:rPr lang="en" dirty="0">
                <a:ea typeface="+mn-lt"/>
                <a:cs typeface="+mn-lt"/>
              </a:rPr>
              <a:t>Depression</a:t>
            </a:r>
            <a:endParaRPr lang="en-US" dirty="0">
              <a:ea typeface="+mn-lt"/>
              <a:cs typeface="+mn-lt"/>
            </a:endParaRPr>
          </a:p>
          <a:p>
            <a:r>
              <a:rPr lang="en" dirty="0">
                <a:ea typeface="+mn-lt"/>
                <a:cs typeface="+mn-lt"/>
              </a:rPr>
              <a:t>Stress</a:t>
            </a:r>
            <a:endParaRPr lang="en-US" dirty="0">
              <a:ea typeface="+mn-lt"/>
              <a:cs typeface="+mn-lt"/>
            </a:endParaRPr>
          </a:p>
          <a:p>
            <a:r>
              <a:rPr lang="en" dirty="0">
                <a:ea typeface="+mn-lt"/>
                <a:cs typeface="+mn-lt"/>
              </a:rPr>
              <a:t>Anger</a:t>
            </a:r>
            <a:endParaRPr lang="en-US" dirty="0">
              <a:ea typeface="+mn-lt"/>
              <a:cs typeface="+mn-lt"/>
            </a:endParaRPr>
          </a:p>
          <a:p>
            <a:r>
              <a:rPr lang="en" dirty="0">
                <a:ea typeface="+mn-lt"/>
                <a:cs typeface="+mn-lt"/>
              </a:rPr>
              <a:t>Self-Control</a:t>
            </a:r>
            <a:endParaRPr lang="en-US" dirty="0">
              <a:ea typeface="+mn-lt"/>
              <a:cs typeface="+mn-lt"/>
            </a:endParaRPr>
          </a:p>
          <a:p>
            <a:r>
              <a:rPr lang="en" dirty="0">
                <a:ea typeface="+mn-lt"/>
                <a:cs typeface="+mn-lt"/>
              </a:rPr>
              <a:t>Road Rage</a:t>
            </a:r>
            <a:endParaRPr lang="en-US" dirty="0">
              <a:ea typeface="+mn-lt"/>
              <a:cs typeface="+mn-lt"/>
            </a:endParaRPr>
          </a:p>
          <a:p>
            <a:r>
              <a:rPr lang="en" dirty="0">
                <a:ea typeface="+mn-lt"/>
                <a:cs typeface="+mn-lt"/>
              </a:rPr>
              <a:t>Risk Taking</a:t>
            </a:r>
            <a:endParaRPr lang="en-US" dirty="0">
              <a:ea typeface="+mn-lt"/>
              <a:cs typeface="+mn-lt"/>
            </a:endParaRPr>
          </a:p>
          <a:p>
            <a:r>
              <a:rPr lang="en" dirty="0">
                <a:ea typeface="+mn-lt"/>
                <a:cs typeface="+mn-lt"/>
              </a:rPr>
              <a:t>High Risk</a:t>
            </a:r>
            <a:endParaRPr lang="en-US" dirty="0">
              <a:ea typeface="+mn-lt"/>
              <a:cs typeface="+mn-lt"/>
            </a:endParaRPr>
          </a:p>
          <a:p>
            <a:r>
              <a:rPr lang="en" dirty="0">
                <a:ea typeface="+mn-lt"/>
                <a:cs typeface="+mn-lt"/>
              </a:rPr>
              <a:t>Calculated Risk</a:t>
            </a:r>
            <a:endParaRPr lang="en-US" dirty="0">
              <a:ea typeface="+mn-lt"/>
              <a:cs typeface="+mn-lt"/>
            </a:endParaRPr>
          </a:p>
          <a:p>
            <a:r>
              <a:rPr lang="en" dirty="0">
                <a:ea typeface="+mn-lt"/>
                <a:cs typeface="+mn-lt"/>
              </a:rPr>
              <a:t>Impulsive Risk</a:t>
            </a:r>
            <a:endParaRPr lang="en-US" dirty="0">
              <a:ea typeface="+mn-lt"/>
              <a:cs typeface="+mn-lt"/>
            </a:endParaRPr>
          </a:p>
          <a:p>
            <a:endParaRPr lang="en-US" dirty="0">
              <a:cs typeface="Calibri"/>
            </a:endParaRPr>
          </a:p>
        </p:txBody>
      </p:sp>
      <p:sp>
        <p:nvSpPr>
          <p:cNvPr id="4" name="Content Placeholder 3">
            <a:extLst>
              <a:ext uri="{FF2B5EF4-FFF2-40B4-BE49-F238E27FC236}">
                <a16:creationId xmlns:a16="http://schemas.microsoft.com/office/drawing/2014/main" id="{82ACEFB3-F374-4C7F-8B1C-D445019C5881}"/>
              </a:ext>
            </a:extLst>
          </p:cNvPr>
          <p:cNvSpPr>
            <a:spLocks noGrp="1"/>
          </p:cNvSpPr>
          <p:nvPr>
            <p:ph sz="half" idx="2"/>
          </p:nvPr>
        </p:nvSpPr>
        <p:spPr/>
        <p:txBody>
          <a:bodyPr vert="horz" lIns="91440" tIns="45720" rIns="91440" bIns="45720" rtlCol="0" anchor="t">
            <a:normAutofit fontScale="77500" lnSpcReduction="20000"/>
          </a:bodyPr>
          <a:lstStyle/>
          <a:p>
            <a:r>
              <a:rPr lang="en" dirty="0">
                <a:ea typeface="+mn-lt"/>
                <a:cs typeface="+mn-lt"/>
              </a:rPr>
              <a:t>DMV Point System</a:t>
            </a:r>
            <a:endParaRPr lang="en-US" dirty="0">
              <a:ea typeface="+mn-lt"/>
              <a:cs typeface="+mn-lt"/>
            </a:endParaRPr>
          </a:p>
          <a:p>
            <a:r>
              <a:rPr lang="en" dirty="0">
                <a:ea typeface="+mn-lt"/>
                <a:cs typeface="+mn-lt"/>
              </a:rPr>
              <a:t>Insurance Point System</a:t>
            </a:r>
            <a:endParaRPr lang="en-US" dirty="0">
              <a:ea typeface="+mn-lt"/>
              <a:cs typeface="+mn-lt"/>
            </a:endParaRPr>
          </a:p>
          <a:p>
            <a:r>
              <a:rPr lang="en" dirty="0">
                <a:ea typeface="+mn-lt"/>
                <a:cs typeface="+mn-lt"/>
              </a:rPr>
              <a:t>Suspension - Definite and Indefinite </a:t>
            </a:r>
            <a:endParaRPr lang="en-US" dirty="0">
              <a:ea typeface="+mn-lt"/>
              <a:cs typeface="+mn-lt"/>
            </a:endParaRPr>
          </a:p>
          <a:p>
            <a:r>
              <a:rPr lang="en" dirty="0">
                <a:ea typeface="+mn-lt"/>
                <a:cs typeface="+mn-lt"/>
              </a:rPr>
              <a:t>Suspension</a:t>
            </a:r>
            <a:endParaRPr lang="en-US" dirty="0">
              <a:ea typeface="+mn-lt"/>
              <a:cs typeface="+mn-lt"/>
            </a:endParaRPr>
          </a:p>
          <a:p>
            <a:r>
              <a:rPr lang="en" dirty="0">
                <a:ea typeface="+mn-lt"/>
                <a:cs typeface="+mn-lt"/>
              </a:rPr>
              <a:t>Revocation</a:t>
            </a:r>
            <a:endParaRPr lang="en-US" dirty="0">
              <a:ea typeface="+mn-lt"/>
              <a:cs typeface="+mn-lt"/>
            </a:endParaRPr>
          </a:p>
          <a:p>
            <a:r>
              <a:rPr lang="en" dirty="0">
                <a:ea typeface="+mn-lt"/>
                <a:cs typeface="+mn-lt"/>
              </a:rPr>
              <a:t>Zero Tolerance Violations</a:t>
            </a:r>
            <a:endParaRPr lang="en-US" dirty="0">
              <a:ea typeface="+mn-lt"/>
              <a:cs typeface="+mn-lt"/>
            </a:endParaRPr>
          </a:p>
          <a:p>
            <a:r>
              <a:rPr lang="en" dirty="0">
                <a:ea typeface="+mn-lt"/>
                <a:cs typeface="+mn-lt"/>
              </a:rPr>
              <a:t>Implied Consent Violation</a:t>
            </a:r>
            <a:endParaRPr lang="en-US" dirty="0">
              <a:ea typeface="+mn-lt"/>
              <a:cs typeface="+mn-lt"/>
            </a:endParaRPr>
          </a:p>
          <a:p>
            <a:r>
              <a:rPr lang="en" dirty="0">
                <a:ea typeface="+mn-lt"/>
                <a:cs typeface="+mn-lt"/>
              </a:rPr>
              <a:t>Driving Record</a:t>
            </a:r>
            <a:endParaRPr lang="en-US" dirty="0">
              <a:ea typeface="+mn-lt"/>
              <a:cs typeface="+mn-lt"/>
            </a:endParaRPr>
          </a:p>
          <a:p>
            <a:r>
              <a:rPr lang="en" dirty="0">
                <a:ea typeface="+mn-lt"/>
                <a:cs typeface="+mn-lt"/>
              </a:rPr>
              <a:t>Driver Responsibility Assessment Fee</a:t>
            </a:r>
            <a:endParaRPr lang="en-US" dirty="0">
              <a:ea typeface="+mn-lt"/>
              <a:cs typeface="+mn-lt"/>
            </a:endParaRPr>
          </a:p>
          <a:p>
            <a:r>
              <a:rPr lang="en" dirty="0">
                <a:ea typeface="+mn-lt"/>
                <a:cs typeface="+mn-lt"/>
              </a:rPr>
              <a:t>Driver Transcript/Abstract</a:t>
            </a:r>
            <a:endParaRPr lang="en-US" dirty="0">
              <a:ea typeface="+mn-lt"/>
              <a:cs typeface="+mn-lt"/>
            </a:endParaRPr>
          </a:p>
          <a:p>
            <a:r>
              <a:rPr lang="en" dirty="0">
                <a:ea typeface="+mn-lt"/>
                <a:cs typeface="+mn-lt"/>
              </a:rPr>
              <a:t>Point Insurance Reduction Program</a:t>
            </a:r>
            <a:endParaRPr lang="en-US" dirty="0">
              <a:ea typeface="+mn-lt"/>
              <a:cs typeface="+mn-lt"/>
            </a:endParaRPr>
          </a:p>
          <a:p>
            <a:r>
              <a:rPr lang="en" dirty="0">
                <a:ea typeface="+mn-lt"/>
                <a:cs typeface="+mn-lt"/>
              </a:rPr>
              <a:t>Administrative vs Traffic Laws</a:t>
            </a:r>
            <a:endParaRPr lang="en-US" dirty="0">
              <a:ea typeface="+mn-lt"/>
              <a:cs typeface="+mn-lt"/>
            </a:endParaRPr>
          </a:p>
          <a:p>
            <a:endParaRPr lang="en-US" dirty="0">
              <a:cs typeface="Calibri"/>
            </a:endParaRPr>
          </a:p>
        </p:txBody>
      </p:sp>
    </p:spTree>
    <p:extLst>
      <p:ext uri="{BB962C8B-B14F-4D97-AF65-F5344CB8AC3E}">
        <p14:creationId xmlns:p14="http://schemas.microsoft.com/office/powerpoint/2010/main" val="36303026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22F944-48E2-4989-ADAB-029BC9EA2C79}"/>
              </a:ext>
            </a:extLst>
          </p:cNvPr>
          <p:cNvSpPr>
            <a:spLocks noGrp="1"/>
          </p:cNvSpPr>
          <p:nvPr>
            <p:ph type="title"/>
          </p:nvPr>
        </p:nvSpPr>
        <p:spPr/>
        <p:txBody>
          <a:bodyPr/>
          <a:lstStyle/>
          <a:p>
            <a:r>
              <a:rPr lang="en-US" dirty="0"/>
              <a:t>Actions Speak Louder than Words</a:t>
            </a:r>
          </a:p>
        </p:txBody>
      </p:sp>
      <p:sp>
        <p:nvSpPr>
          <p:cNvPr id="3" name="Content Placeholder 2">
            <a:extLst>
              <a:ext uri="{FF2B5EF4-FFF2-40B4-BE49-F238E27FC236}">
                <a16:creationId xmlns:a16="http://schemas.microsoft.com/office/drawing/2014/main" id="{DC29970A-6124-4E2E-8B89-E2A1AF3BC2C9}"/>
              </a:ext>
            </a:extLst>
          </p:cNvPr>
          <p:cNvSpPr>
            <a:spLocks noGrp="1"/>
          </p:cNvSpPr>
          <p:nvPr>
            <p:ph idx="1"/>
          </p:nvPr>
        </p:nvSpPr>
        <p:spPr/>
        <p:txBody>
          <a:bodyPr vert="horz" lIns="91440" tIns="45720" rIns="91440" bIns="45720" rtlCol="0" anchor="t">
            <a:normAutofit/>
          </a:bodyPr>
          <a:lstStyle/>
          <a:p>
            <a:pPr marL="0" indent="0" algn="ctr">
              <a:buNone/>
            </a:pPr>
            <a:r>
              <a:rPr lang="en-US" dirty="0"/>
              <a:t>"Your beliefs become your thoughts.</a:t>
            </a:r>
          </a:p>
          <a:p>
            <a:pPr marL="0" indent="0" algn="ctr">
              <a:buNone/>
            </a:pPr>
            <a:r>
              <a:rPr lang="en-US" dirty="0"/>
              <a:t>Your thoughts become your words.</a:t>
            </a:r>
            <a:endParaRPr lang="en-US" dirty="0">
              <a:cs typeface="Calibri"/>
            </a:endParaRPr>
          </a:p>
          <a:p>
            <a:pPr marL="0" indent="0" algn="ctr">
              <a:buNone/>
            </a:pPr>
            <a:r>
              <a:rPr lang="en-US" dirty="0"/>
              <a:t>Your words become your actions.</a:t>
            </a:r>
            <a:endParaRPr lang="en-US" dirty="0">
              <a:cs typeface="Calibri"/>
            </a:endParaRPr>
          </a:p>
          <a:p>
            <a:pPr marL="0" indent="0" algn="ctr">
              <a:buNone/>
            </a:pPr>
            <a:r>
              <a:rPr lang="en-US" dirty="0"/>
              <a:t>Your actions become your habits.</a:t>
            </a:r>
            <a:endParaRPr lang="en-US" dirty="0">
              <a:cs typeface="Calibri"/>
            </a:endParaRPr>
          </a:p>
          <a:p>
            <a:pPr marL="0" indent="0" algn="ctr">
              <a:buNone/>
            </a:pPr>
            <a:r>
              <a:rPr lang="en-US" dirty="0"/>
              <a:t>Your habits become your values.</a:t>
            </a:r>
            <a:endParaRPr lang="en-US" dirty="0">
              <a:cs typeface="Calibri" panose="020F0502020204030204"/>
            </a:endParaRPr>
          </a:p>
          <a:p>
            <a:pPr marL="0" indent="0" algn="ctr">
              <a:buNone/>
            </a:pPr>
            <a:r>
              <a:rPr lang="en-US" dirty="0"/>
              <a:t>Your values become your destiny."</a:t>
            </a:r>
            <a:endParaRPr lang="en-US" dirty="0">
              <a:cs typeface="Calibri"/>
            </a:endParaRPr>
          </a:p>
          <a:p>
            <a:pPr marL="0" indent="0" algn="ctr">
              <a:buNone/>
            </a:pPr>
            <a:endParaRPr lang="en-US" dirty="0"/>
          </a:p>
          <a:p>
            <a:pPr marL="0" indent="0" algn="ctr">
              <a:buNone/>
            </a:pPr>
            <a:r>
              <a:rPr lang="en-US" dirty="0"/>
              <a:t>~Mahatma Gandhi</a:t>
            </a:r>
          </a:p>
        </p:txBody>
      </p:sp>
    </p:spTree>
    <p:extLst>
      <p:ext uri="{BB962C8B-B14F-4D97-AF65-F5344CB8AC3E}">
        <p14:creationId xmlns:p14="http://schemas.microsoft.com/office/powerpoint/2010/main" val="37740467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4563B14-759D-4DE5-B7AB-E2E656C4DC6C}"/>
              </a:ext>
            </a:extLst>
          </p:cNvPr>
          <p:cNvSpPr>
            <a:spLocks noGrp="1"/>
          </p:cNvSpPr>
          <p:nvPr>
            <p:ph idx="1"/>
          </p:nvPr>
        </p:nvSpPr>
        <p:spPr>
          <a:xfrm>
            <a:off x="484632" y="1884217"/>
            <a:ext cx="11045952" cy="4292745"/>
          </a:xfrm>
        </p:spPr>
        <p:txBody>
          <a:bodyPr/>
          <a:lstStyle/>
          <a:p>
            <a:pPr marL="0" indent="0" algn="ctr">
              <a:buNone/>
            </a:pPr>
            <a:r>
              <a:rPr lang="en-US" dirty="0"/>
              <a:t>Aggressive driving is </a:t>
            </a:r>
            <a:r>
              <a:rPr lang="en-US" b="1" u="sng" dirty="0"/>
              <a:t>NOT</a:t>
            </a:r>
            <a:r>
              <a:rPr lang="en-US" dirty="0"/>
              <a:t> road rage, though it might trigger it!</a:t>
            </a:r>
          </a:p>
          <a:p>
            <a:pPr marL="0" indent="0" algn="ctr">
              <a:buNone/>
            </a:pPr>
            <a:endParaRPr lang="en-US" dirty="0"/>
          </a:p>
          <a:p>
            <a:pPr marL="0" indent="0" algn="ctr">
              <a:buNone/>
            </a:pPr>
            <a:r>
              <a:rPr lang="en-US" dirty="0"/>
              <a:t>Aggressive driving generally involves traffic infractions while road rage generally includes “crimes”.</a:t>
            </a:r>
          </a:p>
          <a:p>
            <a:pPr marL="0" indent="0" algn="ctr">
              <a:buNone/>
            </a:pPr>
            <a:endParaRPr lang="en-US" dirty="0"/>
          </a:p>
          <a:p>
            <a:pPr marL="0" indent="0" algn="ctr">
              <a:buNone/>
            </a:pPr>
            <a:r>
              <a:rPr lang="en-US" dirty="0"/>
              <a:t>How can aggressive driving escalate into road rage?</a:t>
            </a:r>
          </a:p>
        </p:txBody>
      </p:sp>
    </p:spTree>
    <p:extLst>
      <p:ext uri="{BB962C8B-B14F-4D97-AF65-F5344CB8AC3E}">
        <p14:creationId xmlns:p14="http://schemas.microsoft.com/office/powerpoint/2010/main" val="408879758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A8BD11-7E7F-40A6-A365-7ADB81765C86}"/>
              </a:ext>
            </a:extLst>
          </p:cNvPr>
          <p:cNvSpPr>
            <a:spLocks noGrp="1"/>
          </p:cNvSpPr>
          <p:nvPr>
            <p:ph type="title"/>
          </p:nvPr>
        </p:nvSpPr>
        <p:spPr>
          <a:xfrm>
            <a:off x="161543" y="386332"/>
            <a:ext cx="10737365" cy="1325563"/>
          </a:xfrm>
        </p:spPr>
        <p:txBody>
          <a:bodyPr/>
          <a:lstStyle/>
          <a:p>
            <a:r>
              <a:rPr lang="en-US" dirty="0"/>
              <a:t>Actions That Can Help Drivers Avoid Road Rage</a:t>
            </a:r>
          </a:p>
        </p:txBody>
      </p:sp>
      <p:sp>
        <p:nvSpPr>
          <p:cNvPr id="3" name="Content Placeholder 2">
            <a:extLst>
              <a:ext uri="{FF2B5EF4-FFF2-40B4-BE49-F238E27FC236}">
                <a16:creationId xmlns:a16="http://schemas.microsoft.com/office/drawing/2014/main" id="{8C19E67D-EB1E-4674-A45C-9D94D069B0DD}"/>
              </a:ext>
            </a:extLst>
          </p:cNvPr>
          <p:cNvSpPr>
            <a:spLocks noGrp="1"/>
          </p:cNvSpPr>
          <p:nvPr>
            <p:ph idx="1"/>
          </p:nvPr>
        </p:nvSpPr>
        <p:spPr/>
        <p:txBody>
          <a:bodyPr vert="horz" lIns="91440" tIns="45720" rIns="91440" bIns="45720" rtlCol="0" anchor="t">
            <a:normAutofit fontScale="92500" lnSpcReduction="20000"/>
          </a:bodyPr>
          <a:lstStyle/>
          <a:p>
            <a:pPr>
              <a:lnSpc>
                <a:spcPct val="110000"/>
              </a:lnSpc>
            </a:pPr>
            <a:r>
              <a:rPr lang="en-US" altLang="zh-CN" sz="3000" dirty="0"/>
              <a:t>Make every attempt to get out of the way, first and foremost</a:t>
            </a:r>
          </a:p>
          <a:p>
            <a:pPr>
              <a:lnSpc>
                <a:spcPct val="110000"/>
              </a:lnSpc>
            </a:pPr>
            <a:r>
              <a:rPr lang="en-US" altLang="zh-CN" sz="3000" dirty="0">
                <a:ea typeface="等线"/>
              </a:rPr>
              <a:t>Don’t block the passing lane or the right hand turning lane</a:t>
            </a:r>
            <a:endParaRPr lang="en-US" altLang="zh-CN" sz="3000" dirty="0">
              <a:ea typeface="等线"/>
              <a:cs typeface="Calibri"/>
            </a:endParaRPr>
          </a:p>
          <a:p>
            <a:pPr>
              <a:lnSpc>
                <a:spcPct val="110000"/>
              </a:lnSpc>
            </a:pPr>
            <a:r>
              <a:rPr lang="en-US" altLang="zh-CN" sz="3000" dirty="0">
                <a:ea typeface="等线"/>
              </a:rPr>
              <a:t>Don’t retaliate by tailgating once they pass you</a:t>
            </a:r>
            <a:endParaRPr lang="en-US" altLang="zh-CN" sz="3000" dirty="0">
              <a:ea typeface="等线"/>
              <a:cs typeface="Calibri"/>
            </a:endParaRPr>
          </a:p>
          <a:p>
            <a:pPr>
              <a:lnSpc>
                <a:spcPct val="110000"/>
              </a:lnSpc>
            </a:pPr>
            <a:r>
              <a:rPr lang="en-US" altLang="zh-CN" sz="3000" dirty="0"/>
              <a:t>Use signals when switching lanes - be a courteous driver</a:t>
            </a:r>
          </a:p>
          <a:p>
            <a:pPr>
              <a:lnSpc>
                <a:spcPct val="110000"/>
              </a:lnSpc>
            </a:pPr>
            <a:r>
              <a:rPr lang="en-US" altLang="zh-CN" sz="3000" dirty="0"/>
              <a:t>Put your pride aside - Smile and avoid conflict at all costs</a:t>
            </a:r>
          </a:p>
          <a:p>
            <a:pPr>
              <a:lnSpc>
                <a:spcPct val="110000"/>
              </a:lnSpc>
            </a:pPr>
            <a:r>
              <a:rPr lang="en-US" altLang="zh-CN" sz="3000" dirty="0"/>
              <a:t>Don’t take the other driver’s mistakes personally</a:t>
            </a:r>
          </a:p>
          <a:p>
            <a:pPr>
              <a:lnSpc>
                <a:spcPct val="110000"/>
              </a:lnSpc>
            </a:pPr>
            <a:r>
              <a:rPr lang="en-US" altLang="zh-CN" sz="3000" dirty="0"/>
              <a:t>Don’t challenge another driver by speeding up or attempting to hold-your-own</a:t>
            </a:r>
          </a:p>
          <a:p>
            <a:pPr>
              <a:lnSpc>
                <a:spcPct val="110000"/>
              </a:lnSpc>
            </a:pPr>
            <a:r>
              <a:rPr lang="en-US" altLang="zh-CN" sz="3000" dirty="0"/>
              <a:t>Don’t abuse the horn!</a:t>
            </a:r>
          </a:p>
          <a:p>
            <a:endParaRPr lang="en-US" dirty="0"/>
          </a:p>
        </p:txBody>
      </p:sp>
    </p:spTree>
    <p:extLst>
      <p:ext uri="{BB962C8B-B14F-4D97-AF65-F5344CB8AC3E}">
        <p14:creationId xmlns:p14="http://schemas.microsoft.com/office/powerpoint/2010/main" val="31749298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9597D7-1147-4F1F-8D2B-AB1BA45A5232}"/>
              </a:ext>
            </a:extLst>
          </p:cNvPr>
          <p:cNvSpPr>
            <a:spLocks noGrp="1"/>
          </p:cNvSpPr>
          <p:nvPr>
            <p:ph type="title"/>
          </p:nvPr>
        </p:nvSpPr>
        <p:spPr/>
        <p:txBody>
          <a:bodyPr/>
          <a:lstStyle/>
          <a:p>
            <a:r>
              <a:rPr lang="en-US" dirty="0"/>
              <a:t>Important Reminders:  Encountering Someone with Road Rage</a:t>
            </a:r>
          </a:p>
        </p:txBody>
      </p:sp>
      <p:sp>
        <p:nvSpPr>
          <p:cNvPr id="3" name="Content Placeholder 2">
            <a:extLst>
              <a:ext uri="{FF2B5EF4-FFF2-40B4-BE49-F238E27FC236}">
                <a16:creationId xmlns:a16="http://schemas.microsoft.com/office/drawing/2014/main" id="{53DBA1B2-6614-451A-A0E2-CB8D93A235D7}"/>
              </a:ext>
            </a:extLst>
          </p:cNvPr>
          <p:cNvSpPr>
            <a:spLocks noGrp="1"/>
          </p:cNvSpPr>
          <p:nvPr>
            <p:ph idx="1"/>
          </p:nvPr>
        </p:nvSpPr>
        <p:spPr/>
        <p:txBody>
          <a:bodyPr vert="horz" lIns="91440" tIns="45720" rIns="91440" bIns="45720" rtlCol="0" anchor="t">
            <a:normAutofit fontScale="92500" lnSpcReduction="20000"/>
          </a:bodyPr>
          <a:lstStyle/>
          <a:p>
            <a:pPr marR="0">
              <a:lnSpc>
                <a:spcPct val="110000"/>
              </a:lnSpc>
            </a:pPr>
            <a:r>
              <a:rPr lang="en-US" altLang="zh-CN" sz="3000" b="1" dirty="0"/>
              <a:t>Don’t drive home </a:t>
            </a:r>
            <a:r>
              <a:rPr lang="en-US" altLang="zh-CN" sz="3000" dirty="0"/>
              <a:t>with the driver following you</a:t>
            </a:r>
          </a:p>
          <a:p>
            <a:pPr marR="0">
              <a:lnSpc>
                <a:spcPct val="110000"/>
              </a:lnSpc>
            </a:pPr>
            <a:r>
              <a:rPr lang="en-US" altLang="zh-CN" sz="3000" b="1" dirty="0"/>
              <a:t>Drive to the nearest police </a:t>
            </a:r>
            <a:r>
              <a:rPr lang="en-US" altLang="zh-CN" sz="3000" dirty="0"/>
              <a:t>station if you can</a:t>
            </a:r>
          </a:p>
          <a:p>
            <a:pPr marR="0">
              <a:lnSpc>
                <a:spcPct val="110000"/>
              </a:lnSpc>
            </a:pPr>
            <a:r>
              <a:rPr lang="en-US" altLang="zh-CN" sz="3000" b="1" dirty="0"/>
              <a:t>Avoid eye contact </a:t>
            </a:r>
            <a:r>
              <a:rPr lang="en-US" altLang="zh-CN" sz="3000" dirty="0"/>
              <a:t>with any driver trying to engage you - eye contact can sometimes enrage an aggressive driver</a:t>
            </a:r>
          </a:p>
          <a:p>
            <a:pPr marR="26670">
              <a:lnSpc>
                <a:spcPct val="110000"/>
              </a:lnSpc>
            </a:pPr>
            <a:r>
              <a:rPr lang="en-US" altLang="zh-CN" sz="3000" b="1" dirty="0"/>
              <a:t>Avoid gestures </a:t>
            </a:r>
            <a:r>
              <a:rPr lang="en-US" altLang="zh-CN" sz="3000" dirty="0"/>
              <a:t>- ignore gestures and refuse to return them. NEVER exit the vehicle to argue or otherwise engage another motorist or pedestrian</a:t>
            </a:r>
            <a:endParaRPr lang="en-US" altLang="zh-CN" sz="3000" dirty="0">
              <a:cs typeface="Calibri" panose="020F0502020204030204"/>
            </a:endParaRPr>
          </a:p>
          <a:p>
            <a:pPr marR="100965">
              <a:lnSpc>
                <a:spcPct val="110000"/>
              </a:lnSpc>
            </a:pPr>
            <a:r>
              <a:rPr lang="en-US" altLang="zh-CN" sz="3000" b="1" dirty="0">
                <a:ea typeface="等线"/>
              </a:rPr>
              <a:t>Report serious aggressive driving </a:t>
            </a:r>
            <a:r>
              <a:rPr lang="en-US" altLang="zh-CN" sz="3000" dirty="0">
                <a:ea typeface="等线"/>
              </a:rPr>
              <a:t>- you or a passenger may call the police. But, if the driver must use a cell phone, put the phone on speaker and as soon as you can pull over to a populated area. Don’t pull off to a place where you may get trapped</a:t>
            </a:r>
            <a:endParaRPr lang="en-US" altLang="zh-CN" sz="3000" dirty="0">
              <a:ea typeface="等线"/>
              <a:cs typeface="Calibri"/>
            </a:endParaRPr>
          </a:p>
          <a:p>
            <a:endParaRPr lang="en-US" dirty="0"/>
          </a:p>
        </p:txBody>
      </p:sp>
    </p:spTree>
    <p:extLst>
      <p:ext uri="{BB962C8B-B14F-4D97-AF65-F5344CB8AC3E}">
        <p14:creationId xmlns:p14="http://schemas.microsoft.com/office/powerpoint/2010/main" val="272834114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BC7444-1899-4D10-B8F8-2CE4D00FA67C}"/>
              </a:ext>
            </a:extLst>
          </p:cNvPr>
          <p:cNvSpPr>
            <a:spLocks noGrp="1"/>
          </p:cNvSpPr>
          <p:nvPr>
            <p:ph type="title"/>
          </p:nvPr>
        </p:nvSpPr>
        <p:spPr>
          <a:xfrm>
            <a:off x="0" y="1879527"/>
            <a:ext cx="12192000" cy="3412909"/>
          </a:xfrm>
        </p:spPr>
        <p:txBody>
          <a:bodyPr>
            <a:normAutofit fontScale="90000"/>
          </a:bodyPr>
          <a:lstStyle/>
          <a:p>
            <a:pPr algn="ctr"/>
            <a:r>
              <a:rPr lang="en-US" dirty="0"/>
              <a:t>How Driving Laws Can</a:t>
            </a:r>
            <a:br>
              <a:rPr lang="en-US" dirty="0"/>
            </a:br>
            <a:r>
              <a:rPr lang="en-US" dirty="0"/>
              <a:t>Affect Behavior</a:t>
            </a:r>
            <a:br>
              <a:rPr lang="en-US" dirty="0"/>
            </a:br>
            <a:br>
              <a:rPr lang="en-US" dirty="0"/>
            </a:br>
            <a:r>
              <a:rPr lang="en-US" dirty="0"/>
              <a:t>A Review of NYS Laws,</a:t>
            </a:r>
            <a:br>
              <a:rPr lang="en-US" dirty="0"/>
            </a:br>
            <a:r>
              <a:rPr lang="en-US" dirty="0"/>
              <a:t>Violations,</a:t>
            </a:r>
            <a:br>
              <a:rPr lang="en-US" dirty="0"/>
            </a:br>
            <a:r>
              <a:rPr lang="en-US" dirty="0"/>
              <a:t>and The Point System</a:t>
            </a:r>
          </a:p>
        </p:txBody>
      </p:sp>
    </p:spTree>
    <p:extLst>
      <p:ext uri="{BB962C8B-B14F-4D97-AF65-F5344CB8AC3E}">
        <p14:creationId xmlns:p14="http://schemas.microsoft.com/office/powerpoint/2010/main" val="155371627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E0F28D-6BF9-47B9-AB4C-09A53DDD8F29}"/>
              </a:ext>
            </a:extLst>
          </p:cNvPr>
          <p:cNvSpPr>
            <a:spLocks noGrp="1"/>
          </p:cNvSpPr>
          <p:nvPr>
            <p:ph type="title"/>
          </p:nvPr>
        </p:nvSpPr>
        <p:spPr/>
        <p:txBody>
          <a:bodyPr/>
          <a:lstStyle/>
          <a:p>
            <a:r>
              <a:rPr lang="en-US" dirty="0"/>
              <a:t>Administrative Laws vs. Traffic Laws</a:t>
            </a:r>
          </a:p>
        </p:txBody>
      </p:sp>
      <p:sp>
        <p:nvSpPr>
          <p:cNvPr id="3" name="Content Placeholder 2">
            <a:extLst>
              <a:ext uri="{FF2B5EF4-FFF2-40B4-BE49-F238E27FC236}">
                <a16:creationId xmlns:a16="http://schemas.microsoft.com/office/drawing/2014/main" id="{B68B02E5-392C-45F0-9855-A4C9986988A8}"/>
              </a:ext>
            </a:extLst>
          </p:cNvPr>
          <p:cNvSpPr>
            <a:spLocks noGrp="1"/>
          </p:cNvSpPr>
          <p:nvPr>
            <p:ph idx="1"/>
          </p:nvPr>
        </p:nvSpPr>
        <p:spPr>
          <a:xfrm>
            <a:off x="484632" y="1736278"/>
            <a:ext cx="11045952" cy="535868"/>
          </a:xfrm>
        </p:spPr>
        <p:txBody>
          <a:bodyPr/>
          <a:lstStyle/>
          <a:p>
            <a:pPr marL="0" indent="0">
              <a:buNone/>
            </a:pPr>
            <a:r>
              <a:rPr lang="en-US" dirty="0"/>
              <a:t>Are the following examples of administrative laws or traffic laws?</a:t>
            </a:r>
          </a:p>
        </p:txBody>
      </p:sp>
      <p:sp>
        <p:nvSpPr>
          <p:cNvPr id="4" name="TextBox 3">
            <a:extLst>
              <a:ext uri="{FF2B5EF4-FFF2-40B4-BE49-F238E27FC236}">
                <a16:creationId xmlns:a16="http://schemas.microsoft.com/office/drawing/2014/main" id="{3D6F2774-B2D5-40E9-A1FB-C13E2D62DACD}"/>
              </a:ext>
            </a:extLst>
          </p:cNvPr>
          <p:cNvSpPr txBox="1"/>
          <p:nvPr/>
        </p:nvSpPr>
        <p:spPr>
          <a:xfrm>
            <a:off x="1385454" y="2646863"/>
            <a:ext cx="3842328" cy="1938992"/>
          </a:xfrm>
          <a:prstGeom prst="rect">
            <a:avLst/>
          </a:prstGeom>
          <a:noFill/>
        </p:spPr>
        <p:txBody>
          <a:bodyPr wrap="square" rtlCol="0">
            <a:spAutoFit/>
          </a:bodyPr>
          <a:lstStyle/>
          <a:p>
            <a:pPr marL="285750" indent="-285750">
              <a:buFont typeface="Calibri" panose="020F0502020204030204" pitchFamily="34" charset="0"/>
              <a:buChar char="_"/>
            </a:pPr>
            <a:r>
              <a:rPr lang="en-US" sz="2400" dirty="0"/>
              <a:t>Graduated Licensing</a:t>
            </a:r>
          </a:p>
          <a:p>
            <a:pPr marL="285750" indent="-285750">
              <a:buFont typeface="Calibri" panose="020F0502020204030204" pitchFamily="34" charset="0"/>
              <a:buChar char="_"/>
            </a:pPr>
            <a:r>
              <a:rPr lang="en-US" sz="2400" dirty="0"/>
              <a:t>Right-of-Way</a:t>
            </a:r>
          </a:p>
          <a:p>
            <a:pPr marL="285750" indent="-285750">
              <a:buFont typeface="Calibri" panose="020F0502020204030204" pitchFamily="34" charset="0"/>
              <a:buChar char="_"/>
            </a:pPr>
            <a:r>
              <a:rPr lang="en-US" sz="2400" dirty="0"/>
              <a:t>Vehicle Registration</a:t>
            </a:r>
          </a:p>
          <a:p>
            <a:pPr marL="285750" indent="-285750">
              <a:buFont typeface="Calibri" panose="020F0502020204030204" pitchFamily="34" charset="0"/>
              <a:buChar char="_"/>
            </a:pPr>
            <a:r>
              <a:rPr lang="en-US" sz="2400" dirty="0"/>
              <a:t>Vehicle Insurance</a:t>
            </a:r>
          </a:p>
          <a:p>
            <a:pPr marL="285750" indent="-285750">
              <a:buFont typeface="Calibri" panose="020F0502020204030204" pitchFamily="34" charset="0"/>
              <a:buChar char="_"/>
            </a:pPr>
            <a:r>
              <a:rPr lang="en-US" sz="2400" dirty="0"/>
              <a:t>Drinking and Driving</a:t>
            </a:r>
          </a:p>
        </p:txBody>
      </p:sp>
      <p:sp>
        <p:nvSpPr>
          <p:cNvPr id="5" name="TextBox 4">
            <a:extLst>
              <a:ext uri="{FF2B5EF4-FFF2-40B4-BE49-F238E27FC236}">
                <a16:creationId xmlns:a16="http://schemas.microsoft.com/office/drawing/2014/main" id="{CF8EF8C1-B97D-47E2-827F-3BF46C706A22}"/>
              </a:ext>
            </a:extLst>
          </p:cNvPr>
          <p:cNvSpPr txBox="1"/>
          <p:nvPr/>
        </p:nvSpPr>
        <p:spPr>
          <a:xfrm>
            <a:off x="5509490" y="2646863"/>
            <a:ext cx="3842328" cy="1938992"/>
          </a:xfrm>
          <a:prstGeom prst="rect">
            <a:avLst/>
          </a:prstGeom>
          <a:noFill/>
        </p:spPr>
        <p:txBody>
          <a:bodyPr wrap="square" rtlCol="0">
            <a:spAutoFit/>
          </a:bodyPr>
          <a:lstStyle/>
          <a:p>
            <a:pPr marL="285750" indent="-285750">
              <a:buFont typeface="Calibri" panose="020F0502020204030204" pitchFamily="34" charset="0"/>
              <a:buChar char="_"/>
            </a:pPr>
            <a:r>
              <a:rPr lang="en-US" sz="2400" dirty="0"/>
              <a:t>Text Messaging</a:t>
            </a:r>
          </a:p>
          <a:p>
            <a:pPr marL="285750" indent="-285750">
              <a:buFont typeface="Calibri" panose="020F0502020204030204" pitchFamily="34" charset="0"/>
              <a:buChar char="_"/>
            </a:pPr>
            <a:r>
              <a:rPr lang="en-US" sz="2400" dirty="0"/>
              <a:t>Seat Belt Use</a:t>
            </a:r>
          </a:p>
          <a:p>
            <a:pPr marL="285750" indent="-285750">
              <a:buFont typeface="Calibri" panose="020F0502020204030204" pitchFamily="34" charset="0"/>
              <a:buChar char="_"/>
            </a:pPr>
            <a:r>
              <a:rPr lang="en-US" sz="2400" dirty="0"/>
              <a:t>Right on Red</a:t>
            </a:r>
          </a:p>
          <a:p>
            <a:pPr marL="285750" indent="-285750">
              <a:buFont typeface="Calibri" panose="020F0502020204030204" pitchFamily="34" charset="0"/>
              <a:buChar char="_"/>
            </a:pPr>
            <a:r>
              <a:rPr lang="en-US" sz="2400" dirty="0"/>
              <a:t>Passing</a:t>
            </a:r>
          </a:p>
          <a:p>
            <a:pPr marL="285750" indent="-285750">
              <a:buFont typeface="Calibri" panose="020F0502020204030204" pitchFamily="34" charset="0"/>
              <a:buChar char="_"/>
            </a:pPr>
            <a:r>
              <a:rPr lang="en-US" sz="2400" dirty="0"/>
              <a:t>Financial Responsibility</a:t>
            </a:r>
          </a:p>
        </p:txBody>
      </p:sp>
      <p:sp>
        <p:nvSpPr>
          <p:cNvPr id="6" name="TextBox 5">
            <a:extLst>
              <a:ext uri="{FF2B5EF4-FFF2-40B4-BE49-F238E27FC236}">
                <a16:creationId xmlns:a16="http://schemas.microsoft.com/office/drawing/2014/main" id="{03A616E4-EAE3-400E-945E-B2FCA5F6A1DC}"/>
              </a:ext>
            </a:extLst>
          </p:cNvPr>
          <p:cNvSpPr txBox="1"/>
          <p:nvPr/>
        </p:nvSpPr>
        <p:spPr>
          <a:xfrm>
            <a:off x="1385454" y="2646863"/>
            <a:ext cx="369454" cy="400110"/>
          </a:xfrm>
          <a:prstGeom prst="rect">
            <a:avLst/>
          </a:prstGeom>
          <a:noFill/>
        </p:spPr>
        <p:txBody>
          <a:bodyPr wrap="square" rtlCol="0">
            <a:spAutoFit/>
          </a:bodyPr>
          <a:lstStyle/>
          <a:p>
            <a:r>
              <a:rPr lang="en-US" sz="2000" dirty="0">
                <a:solidFill>
                  <a:srgbClr val="0070C0"/>
                </a:solidFill>
              </a:rPr>
              <a:t>A</a:t>
            </a:r>
          </a:p>
        </p:txBody>
      </p:sp>
      <p:sp>
        <p:nvSpPr>
          <p:cNvPr id="7" name="TextBox 6">
            <a:extLst>
              <a:ext uri="{FF2B5EF4-FFF2-40B4-BE49-F238E27FC236}">
                <a16:creationId xmlns:a16="http://schemas.microsoft.com/office/drawing/2014/main" id="{F88C0BB9-2330-4140-81E2-2EB0ABA402B3}"/>
              </a:ext>
            </a:extLst>
          </p:cNvPr>
          <p:cNvSpPr txBox="1"/>
          <p:nvPr/>
        </p:nvSpPr>
        <p:spPr>
          <a:xfrm>
            <a:off x="1385454" y="3046973"/>
            <a:ext cx="369454" cy="400110"/>
          </a:xfrm>
          <a:prstGeom prst="rect">
            <a:avLst/>
          </a:prstGeom>
          <a:noFill/>
        </p:spPr>
        <p:txBody>
          <a:bodyPr wrap="square" rtlCol="0">
            <a:spAutoFit/>
          </a:bodyPr>
          <a:lstStyle/>
          <a:p>
            <a:r>
              <a:rPr lang="en-US" sz="2000" dirty="0">
                <a:solidFill>
                  <a:srgbClr val="0070C0"/>
                </a:solidFill>
              </a:rPr>
              <a:t>T</a:t>
            </a:r>
          </a:p>
        </p:txBody>
      </p:sp>
      <p:sp>
        <p:nvSpPr>
          <p:cNvPr id="8" name="TextBox 7">
            <a:extLst>
              <a:ext uri="{FF2B5EF4-FFF2-40B4-BE49-F238E27FC236}">
                <a16:creationId xmlns:a16="http://schemas.microsoft.com/office/drawing/2014/main" id="{D58A1A9C-1038-4041-99E4-137ED1F75A5C}"/>
              </a:ext>
            </a:extLst>
          </p:cNvPr>
          <p:cNvSpPr txBox="1"/>
          <p:nvPr/>
        </p:nvSpPr>
        <p:spPr>
          <a:xfrm>
            <a:off x="1385454" y="3429000"/>
            <a:ext cx="369454" cy="400110"/>
          </a:xfrm>
          <a:prstGeom prst="rect">
            <a:avLst/>
          </a:prstGeom>
          <a:noFill/>
        </p:spPr>
        <p:txBody>
          <a:bodyPr wrap="square" rtlCol="0">
            <a:spAutoFit/>
          </a:bodyPr>
          <a:lstStyle/>
          <a:p>
            <a:r>
              <a:rPr lang="en-US" sz="2000" dirty="0">
                <a:solidFill>
                  <a:srgbClr val="0070C0"/>
                </a:solidFill>
              </a:rPr>
              <a:t>A</a:t>
            </a:r>
          </a:p>
        </p:txBody>
      </p:sp>
      <p:sp>
        <p:nvSpPr>
          <p:cNvPr id="9" name="TextBox 8">
            <a:extLst>
              <a:ext uri="{FF2B5EF4-FFF2-40B4-BE49-F238E27FC236}">
                <a16:creationId xmlns:a16="http://schemas.microsoft.com/office/drawing/2014/main" id="{62D15053-E51D-4FA1-A78E-16A15DF32EEC}"/>
              </a:ext>
            </a:extLst>
          </p:cNvPr>
          <p:cNvSpPr txBox="1"/>
          <p:nvPr/>
        </p:nvSpPr>
        <p:spPr>
          <a:xfrm>
            <a:off x="1385454" y="3803717"/>
            <a:ext cx="369454" cy="400110"/>
          </a:xfrm>
          <a:prstGeom prst="rect">
            <a:avLst/>
          </a:prstGeom>
          <a:noFill/>
        </p:spPr>
        <p:txBody>
          <a:bodyPr wrap="square" rtlCol="0">
            <a:spAutoFit/>
          </a:bodyPr>
          <a:lstStyle/>
          <a:p>
            <a:r>
              <a:rPr lang="en-US" sz="2000" dirty="0">
                <a:solidFill>
                  <a:srgbClr val="0070C0"/>
                </a:solidFill>
              </a:rPr>
              <a:t>A</a:t>
            </a:r>
          </a:p>
        </p:txBody>
      </p:sp>
      <p:sp>
        <p:nvSpPr>
          <p:cNvPr id="10" name="TextBox 9">
            <a:extLst>
              <a:ext uri="{FF2B5EF4-FFF2-40B4-BE49-F238E27FC236}">
                <a16:creationId xmlns:a16="http://schemas.microsoft.com/office/drawing/2014/main" id="{C060DC9B-17E8-4EED-86A9-D76B6B079BED}"/>
              </a:ext>
            </a:extLst>
          </p:cNvPr>
          <p:cNvSpPr txBox="1"/>
          <p:nvPr/>
        </p:nvSpPr>
        <p:spPr>
          <a:xfrm>
            <a:off x="1387762" y="4185744"/>
            <a:ext cx="369454" cy="400110"/>
          </a:xfrm>
          <a:prstGeom prst="rect">
            <a:avLst/>
          </a:prstGeom>
          <a:noFill/>
        </p:spPr>
        <p:txBody>
          <a:bodyPr wrap="square" rtlCol="0">
            <a:spAutoFit/>
          </a:bodyPr>
          <a:lstStyle/>
          <a:p>
            <a:r>
              <a:rPr lang="en-US" sz="2000" dirty="0">
                <a:solidFill>
                  <a:srgbClr val="0070C0"/>
                </a:solidFill>
              </a:rPr>
              <a:t>T</a:t>
            </a:r>
          </a:p>
        </p:txBody>
      </p:sp>
      <p:sp>
        <p:nvSpPr>
          <p:cNvPr id="11" name="TextBox 10">
            <a:extLst>
              <a:ext uri="{FF2B5EF4-FFF2-40B4-BE49-F238E27FC236}">
                <a16:creationId xmlns:a16="http://schemas.microsoft.com/office/drawing/2014/main" id="{7F13B581-361D-455D-BD5C-1AA277288666}"/>
              </a:ext>
            </a:extLst>
          </p:cNvPr>
          <p:cNvSpPr txBox="1"/>
          <p:nvPr/>
        </p:nvSpPr>
        <p:spPr>
          <a:xfrm>
            <a:off x="5509490" y="2716136"/>
            <a:ext cx="369454" cy="400110"/>
          </a:xfrm>
          <a:prstGeom prst="rect">
            <a:avLst/>
          </a:prstGeom>
          <a:noFill/>
        </p:spPr>
        <p:txBody>
          <a:bodyPr wrap="square" rtlCol="0">
            <a:spAutoFit/>
          </a:bodyPr>
          <a:lstStyle/>
          <a:p>
            <a:r>
              <a:rPr lang="en-US" sz="2000" dirty="0">
                <a:solidFill>
                  <a:srgbClr val="0070C0"/>
                </a:solidFill>
              </a:rPr>
              <a:t>T</a:t>
            </a:r>
          </a:p>
        </p:txBody>
      </p:sp>
      <p:sp>
        <p:nvSpPr>
          <p:cNvPr id="12" name="TextBox 11">
            <a:extLst>
              <a:ext uri="{FF2B5EF4-FFF2-40B4-BE49-F238E27FC236}">
                <a16:creationId xmlns:a16="http://schemas.microsoft.com/office/drawing/2014/main" id="{0340C282-DE01-47E7-8360-5A5FD1D00CF1}"/>
              </a:ext>
            </a:extLst>
          </p:cNvPr>
          <p:cNvSpPr txBox="1"/>
          <p:nvPr/>
        </p:nvSpPr>
        <p:spPr>
          <a:xfrm>
            <a:off x="5518725" y="3429000"/>
            <a:ext cx="369454" cy="400110"/>
          </a:xfrm>
          <a:prstGeom prst="rect">
            <a:avLst/>
          </a:prstGeom>
          <a:noFill/>
        </p:spPr>
        <p:txBody>
          <a:bodyPr wrap="square" rtlCol="0">
            <a:spAutoFit/>
          </a:bodyPr>
          <a:lstStyle/>
          <a:p>
            <a:r>
              <a:rPr lang="en-US" sz="2000" dirty="0">
                <a:solidFill>
                  <a:srgbClr val="0070C0"/>
                </a:solidFill>
              </a:rPr>
              <a:t>T</a:t>
            </a:r>
          </a:p>
        </p:txBody>
      </p:sp>
      <p:sp>
        <p:nvSpPr>
          <p:cNvPr id="13" name="TextBox 12">
            <a:extLst>
              <a:ext uri="{FF2B5EF4-FFF2-40B4-BE49-F238E27FC236}">
                <a16:creationId xmlns:a16="http://schemas.microsoft.com/office/drawing/2014/main" id="{F30F4686-C23D-4A3B-B1FE-EE29FD9027F7}"/>
              </a:ext>
            </a:extLst>
          </p:cNvPr>
          <p:cNvSpPr txBox="1"/>
          <p:nvPr/>
        </p:nvSpPr>
        <p:spPr>
          <a:xfrm>
            <a:off x="5518725" y="3803717"/>
            <a:ext cx="369454" cy="400110"/>
          </a:xfrm>
          <a:prstGeom prst="rect">
            <a:avLst/>
          </a:prstGeom>
          <a:noFill/>
        </p:spPr>
        <p:txBody>
          <a:bodyPr wrap="square" rtlCol="0">
            <a:spAutoFit/>
          </a:bodyPr>
          <a:lstStyle/>
          <a:p>
            <a:r>
              <a:rPr lang="en-US" sz="2000" dirty="0">
                <a:solidFill>
                  <a:srgbClr val="0070C0"/>
                </a:solidFill>
              </a:rPr>
              <a:t>T</a:t>
            </a:r>
          </a:p>
        </p:txBody>
      </p:sp>
      <p:sp>
        <p:nvSpPr>
          <p:cNvPr id="14" name="TextBox 13">
            <a:extLst>
              <a:ext uri="{FF2B5EF4-FFF2-40B4-BE49-F238E27FC236}">
                <a16:creationId xmlns:a16="http://schemas.microsoft.com/office/drawing/2014/main" id="{EE5AF9A8-DF9B-4217-AA78-EE1DBDDC237F}"/>
              </a:ext>
            </a:extLst>
          </p:cNvPr>
          <p:cNvSpPr txBox="1"/>
          <p:nvPr/>
        </p:nvSpPr>
        <p:spPr>
          <a:xfrm>
            <a:off x="5521033" y="4185744"/>
            <a:ext cx="369454" cy="400110"/>
          </a:xfrm>
          <a:prstGeom prst="rect">
            <a:avLst/>
          </a:prstGeom>
          <a:noFill/>
        </p:spPr>
        <p:txBody>
          <a:bodyPr wrap="square" rtlCol="0">
            <a:spAutoFit/>
          </a:bodyPr>
          <a:lstStyle/>
          <a:p>
            <a:r>
              <a:rPr lang="en-US" sz="2000" dirty="0">
                <a:solidFill>
                  <a:srgbClr val="0070C0"/>
                </a:solidFill>
              </a:rPr>
              <a:t>A</a:t>
            </a:r>
          </a:p>
        </p:txBody>
      </p:sp>
      <p:sp>
        <p:nvSpPr>
          <p:cNvPr id="15" name="TextBox 14">
            <a:extLst>
              <a:ext uri="{FF2B5EF4-FFF2-40B4-BE49-F238E27FC236}">
                <a16:creationId xmlns:a16="http://schemas.microsoft.com/office/drawing/2014/main" id="{089DB9C1-F236-447A-8796-5C3403074082}"/>
              </a:ext>
            </a:extLst>
          </p:cNvPr>
          <p:cNvSpPr txBox="1"/>
          <p:nvPr/>
        </p:nvSpPr>
        <p:spPr>
          <a:xfrm>
            <a:off x="5518725" y="3071286"/>
            <a:ext cx="369454" cy="400110"/>
          </a:xfrm>
          <a:prstGeom prst="rect">
            <a:avLst/>
          </a:prstGeom>
          <a:noFill/>
        </p:spPr>
        <p:txBody>
          <a:bodyPr wrap="square" rtlCol="0">
            <a:spAutoFit/>
          </a:bodyPr>
          <a:lstStyle/>
          <a:p>
            <a:r>
              <a:rPr lang="en-US" sz="2000" dirty="0">
                <a:solidFill>
                  <a:srgbClr val="0070C0"/>
                </a:solidFill>
              </a:rPr>
              <a:t>T</a:t>
            </a:r>
          </a:p>
        </p:txBody>
      </p:sp>
      <p:sp>
        <p:nvSpPr>
          <p:cNvPr id="16" name="TextBox 15">
            <a:extLst>
              <a:ext uri="{FF2B5EF4-FFF2-40B4-BE49-F238E27FC236}">
                <a16:creationId xmlns:a16="http://schemas.microsoft.com/office/drawing/2014/main" id="{923C3AEF-A805-43F4-A560-2EA1AD5831D5}"/>
              </a:ext>
            </a:extLst>
          </p:cNvPr>
          <p:cNvSpPr txBox="1"/>
          <p:nvPr/>
        </p:nvSpPr>
        <p:spPr>
          <a:xfrm>
            <a:off x="554182" y="4922982"/>
            <a:ext cx="10122962" cy="1512209"/>
          </a:xfrm>
          <a:prstGeom prst="rect">
            <a:avLst/>
          </a:prstGeom>
          <a:noFill/>
        </p:spPr>
        <p:txBody>
          <a:bodyPr wrap="square" rtlCol="0">
            <a:spAutoFit/>
          </a:bodyPr>
          <a:lstStyle/>
          <a:p>
            <a:pPr marL="228600" indent="-228600">
              <a:lnSpc>
                <a:spcPct val="90000"/>
              </a:lnSpc>
              <a:spcBef>
                <a:spcPts val="1000"/>
              </a:spcBef>
              <a:buFont typeface="Arial" panose="020B0604020202020204" pitchFamily="34" charset="0"/>
              <a:buChar char="•"/>
            </a:pPr>
            <a:r>
              <a:rPr lang="en-US" sz="2800" dirty="0"/>
              <a:t>Laws and rules are guides for law enforcement and the courts</a:t>
            </a:r>
          </a:p>
          <a:p>
            <a:pPr marL="228600" indent="-228600">
              <a:lnSpc>
                <a:spcPct val="90000"/>
              </a:lnSpc>
              <a:spcBef>
                <a:spcPts val="1000"/>
              </a:spcBef>
              <a:buFont typeface="Arial" panose="020B0604020202020204" pitchFamily="34" charset="0"/>
              <a:buChar char="•"/>
            </a:pPr>
            <a:r>
              <a:rPr lang="en-US" sz="2800" dirty="0"/>
              <a:t>Know and obey the laws so that you are predictable to others</a:t>
            </a:r>
          </a:p>
          <a:p>
            <a:pPr marL="228600" indent="-228600">
              <a:lnSpc>
                <a:spcPct val="90000"/>
              </a:lnSpc>
              <a:spcBef>
                <a:spcPts val="1000"/>
              </a:spcBef>
              <a:buFont typeface="Arial" panose="020B0604020202020204" pitchFamily="34" charset="0"/>
              <a:buChar char="•"/>
            </a:pPr>
            <a:r>
              <a:rPr lang="en-US" sz="2800" dirty="0"/>
              <a:t>Remember: Driving is a privilege</a:t>
            </a:r>
          </a:p>
        </p:txBody>
      </p:sp>
    </p:spTree>
    <p:extLst>
      <p:ext uri="{BB962C8B-B14F-4D97-AF65-F5344CB8AC3E}">
        <p14:creationId xmlns:p14="http://schemas.microsoft.com/office/powerpoint/2010/main" val="21755549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P spid="11" grpId="0"/>
      <p:bldP spid="12" grpId="0"/>
      <p:bldP spid="13" grpId="0"/>
      <p:bldP spid="14" grpId="0"/>
      <p:bldP spid="15" grpId="0"/>
      <p:bldP spid="16"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E2CEC1-2DCB-4423-96B8-0338A39E8A50}"/>
              </a:ext>
            </a:extLst>
          </p:cNvPr>
          <p:cNvSpPr>
            <a:spLocks noGrp="1"/>
          </p:cNvSpPr>
          <p:nvPr>
            <p:ph type="title"/>
          </p:nvPr>
        </p:nvSpPr>
        <p:spPr/>
        <p:txBody>
          <a:bodyPr/>
          <a:lstStyle/>
          <a:p>
            <a:r>
              <a:rPr lang="en-US" dirty="0"/>
              <a:t>NYS Point System Discussion</a:t>
            </a:r>
          </a:p>
        </p:txBody>
      </p:sp>
      <p:sp>
        <p:nvSpPr>
          <p:cNvPr id="3" name="Content Placeholder 2">
            <a:extLst>
              <a:ext uri="{FF2B5EF4-FFF2-40B4-BE49-F238E27FC236}">
                <a16:creationId xmlns:a16="http://schemas.microsoft.com/office/drawing/2014/main" id="{9055521C-0877-44E0-9077-674D35D94506}"/>
              </a:ext>
            </a:extLst>
          </p:cNvPr>
          <p:cNvSpPr>
            <a:spLocks noGrp="1"/>
          </p:cNvSpPr>
          <p:nvPr>
            <p:ph idx="1"/>
          </p:nvPr>
        </p:nvSpPr>
        <p:spPr/>
        <p:txBody>
          <a:bodyPr/>
          <a:lstStyle/>
          <a:p>
            <a:pPr marL="0" indent="0">
              <a:buNone/>
            </a:pPr>
            <a:r>
              <a:rPr lang="en-US" dirty="0"/>
              <a:t>What is the point system and why do we have one?</a:t>
            </a:r>
          </a:p>
        </p:txBody>
      </p:sp>
    </p:spTree>
    <p:extLst>
      <p:ext uri="{BB962C8B-B14F-4D97-AF65-F5344CB8AC3E}">
        <p14:creationId xmlns:p14="http://schemas.microsoft.com/office/powerpoint/2010/main" val="343707823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5D5843-46BB-4BB8-8AD0-A2F23B1AB8F7}"/>
              </a:ext>
            </a:extLst>
          </p:cNvPr>
          <p:cNvSpPr>
            <a:spLocks noGrp="1"/>
          </p:cNvSpPr>
          <p:nvPr>
            <p:ph type="title"/>
          </p:nvPr>
        </p:nvSpPr>
        <p:spPr/>
        <p:txBody>
          <a:bodyPr/>
          <a:lstStyle/>
          <a:p>
            <a:r>
              <a:rPr lang="en-US" dirty="0"/>
              <a:t>The Point System Explanation</a:t>
            </a:r>
          </a:p>
        </p:txBody>
      </p:sp>
      <p:sp>
        <p:nvSpPr>
          <p:cNvPr id="3" name="Content Placeholder 2">
            <a:extLst>
              <a:ext uri="{FF2B5EF4-FFF2-40B4-BE49-F238E27FC236}">
                <a16:creationId xmlns:a16="http://schemas.microsoft.com/office/drawing/2014/main" id="{3124C2CE-1E8D-49D7-B336-929E427B2065}"/>
              </a:ext>
            </a:extLst>
          </p:cNvPr>
          <p:cNvSpPr>
            <a:spLocks noGrp="1"/>
          </p:cNvSpPr>
          <p:nvPr>
            <p:ph idx="1"/>
          </p:nvPr>
        </p:nvSpPr>
        <p:spPr/>
        <p:txBody>
          <a:bodyPr vert="horz" lIns="91440" tIns="45720" rIns="91440" bIns="45720" rtlCol="0" anchor="t">
            <a:normAutofit/>
          </a:bodyPr>
          <a:lstStyle/>
          <a:p>
            <a:pPr marL="0" indent="0">
              <a:buNone/>
            </a:pPr>
            <a:r>
              <a:rPr lang="en-US" b="1" dirty="0"/>
              <a:t>Definition:  The Point System</a:t>
            </a:r>
          </a:p>
          <a:p>
            <a:pPr marL="514350" indent="-514350">
              <a:buFont typeface="+mj-lt"/>
              <a:buAutoNum type="arabicPeriod"/>
            </a:pPr>
            <a:r>
              <a:rPr lang="en-US"/>
              <a:t>The NYS DMV point system identifies “persistent violators;” that is, </a:t>
            </a:r>
            <a:r>
              <a:rPr lang="en-US" dirty="0"/>
              <a:t>drivers who commit a series of violations in a short time period (18 months in general).</a:t>
            </a:r>
          </a:p>
          <a:p>
            <a:pPr marL="514350" indent="-514350">
              <a:buFont typeface="+mj-lt"/>
              <a:buAutoNum type="arabicPeriod"/>
            </a:pPr>
            <a:endParaRPr lang="en-US" dirty="0"/>
          </a:p>
          <a:p>
            <a:pPr marL="514350" indent="-514350">
              <a:buFont typeface="+mj-lt"/>
              <a:buAutoNum type="arabicPeriod"/>
            </a:pPr>
            <a:r>
              <a:rPr lang="en-US" dirty="0"/>
              <a:t>While each violation listed alone is not serious enough to require license suspension or revocation, the accumulation of several violations on your driving record can indicate that action must be taken.</a:t>
            </a:r>
          </a:p>
        </p:txBody>
      </p:sp>
    </p:spTree>
    <p:extLst>
      <p:ext uri="{BB962C8B-B14F-4D97-AF65-F5344CB8AC3E}">
        <p14:creationId xmlns:p14="http://schemas.microsoft.com/office/powerpoint/2010/main" val="401492904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25594C-510D-4D07-834E-37BA3D2B80E7}"/>
              </a:ext>
            </a:extLst>
          </p:cNvPr>
          <p:cNvSpPr>
            <a:spLocks noGrp="1"/>
          </p:cNvSpPr>
          <p:nvPr>
            <p:ph type="title"/>
          </p:nvPr>
        </p:nvSpPr>
        <p:spPr/>
        <p:txBody>
          <a:bodyPr/>
          <a:lstStyle/>
          <a:p>
            <a:r>
              <a:rPr lang="en-US" dirty="0"/>
              <a:t>Violations &amp; The Point System</a:t>
            </a:r>
          </a:p>
        </p:txBody>
      </p:sp>
      <p:sp>
        <p:nvSpPr>
          <p:cNvPr id="3" name="Content Placeholder 2">
            <a:extLst>
              <a:ext uri="{FF2B5EF4-FFF2-40B4-BE49-F238E27FC236}">
                <a16:creationId xmlns:a16="http://schemas.microsoft.com/office/drawing/2014/main" id="{2C7E9875-5518-4C0E-926D-496DE0B98431}"/>
              </a:ext>
            </a:extLst>
          </p:cNvPr>
          <p:cNvSpPr>
            <a:spLocks noGrp="1"/>
          </p:cNvSpPr>
          <p:nvPr>
            <p:ph idx="1"/>
          </p:nvPr>
        </p:nvSpPr>
        <p:spPr/>
        <p:txBody>
          <a:bodyPr>
            <a:normAutofit fontScale="92500" lnSpcReduction="10000"/>
          </a:bodyPr>
          <a:lstStyle/>
          <a:p>
            <a:pPr marR="0"/>
            <a:r>
              <a:rPr lang="en-US" altLang="zh-CN" dirty="0"/>
              <a:t>The point values charged against your record are from the date you commit the violation, not the date you are convicted.</a:t>
            </a:r>
          </a:p>
          <a:p>
            <a:pPr marR="0"/>
            <a:endParaRPr lang="en-US" altLang="zh-CN" dirty="0"/>
          </a:p>
          <a:p>
            <a:pPr marR="469572"/>
            <a:r>
              <a:rPr lang="en-US" altLang="zh-CN" dirty="0"/>
              <a:t>If you get 11 or more points within 18 months, you will be notified by mail that your driver license will be suspended.</a:t>
            </a:r>
          </a:p>
          <a:p>
            <a:pPr marR="469572"/>
            <a:endParaRPr lang="en-US" altLang="zh-CN" dirty="0"/>
          </a:p>
          <a:p>
            <a:pPr marR="1007108"/>
            <a:r>
              <a:rPr lang="en-US" altLang="zh-CN" dirty="0"/>
              <a:t>You can request a DMV hearing only to show that the convictions in question were not yours.</a:t>
            </a:r>
          </a:p>
          <a:p>
            <a:pPr marR="1007108"/>
            <a:endParaRPr lang="en-US" altLang="zh-CN" dirty="0"/>
          </a:p>
          <a:p>
            <a:pPr marR="735217"/>
            <a:r>
              <a:rPr lang="en-US" altLang="zh-CN" dirty="0"/>
              <a:t>You cannot re-argue the convictions or request the suspension be waived based on special circumstances.</a:t>
            </a:r>
          </a:p>
        </p:txBody>
      </p:sp>
    </p:spTree>
    <p:extLst>
      <p:ext uri="{BB962C8B-B14F-4D97-AF65-F5344CB8AC3E}">
        <p14:creationId xmlns:p14="http://schemas.microsoft.com/office/powerpoint/2010/main" val="229661673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CF7815-7087-451D-B62E-88C389649C62}"/>
              </a:ext>
            </a:extLst>
          </p:cNvPr>
          <p:cNvSpPr>
            <a:spLocks noGrp="1"/>
          </p:cNvSpPr>
          <p:nvPr>
            <p:ph type="title"/>
          </p:nvPr>
        </p:nvSpPr>
        <p:spPr/>
        <p:txBody>
          <a:bodyPr/>
          <a:lstStyle/>
          <a:p>
            <a:r>
              <a:rPr lang="en-US" dirty="0"/>
              <a:t>Points Assigned for Common Traffic Violations</a:t>
            </a:r>
          </a:p>
        </p:txBody>
      </p:sp>
      <p:pic>
        <p:nvPicPr>
          <p:cNvPr id="4" name="D235A89D-0BBD-4485-1C54-6CD06D56BBF2">
            <a:extLst>
              <a:ext uri="{FF2B5EF4-FFF2-40B4-BE49-F238E27FC236}">
                <a16:creationId xmlns:a16="http://schemas.microsoft.com/office/drawing/2014/main" id="{A91432B1-6616-40DB-B0F4-5E484461214C}"/>
              </a:ext>
            </a:extLst>
          </p:cNvPr>
          <p:cNvPicPr>
            <a:picLocks noChangeAspect="1"/>
          </p:cNvPicPr>
          <p:nvPr/>
        </p:nvPicPr>
        <p:blipFill>
          <a:blip r:embed="rId2" cstate="print">
            <a:extLst>
              <a:ext uri="{2F2F4B0A-628D-4EFA-D76C-36F5A37980BD}"/>
            </a:extLst>
          </a:blip>
          <a:stretch>
            <a:fillRect/>
          </a:stretch>
        </p:blipFill>
        <p:spPr>
          <a:xfrm>
            <a:off x="718126" y="1405082"/>
            <a:ext cx="9654309" cy="5201089"/>
          </a:xfrm>
          <a:prstGeom prst="rect">
            <a:avLst/>
          </a:prstGeom>
        </p:spPr>
      </p:pic>
      <p:sp>
        <p:nvSpPr>
          <p:cNvPr id="5" name="TextBox166">
            <a:extLst>
              <a:ext uri="{FF2B5EF4-FFF2-40B4-BE49-F238E27FC236}">
                <a16:creationId xmlns:a16="http://schemas.microsoft.com/office/drawing/2014/main" id="{85B3A5F2-7656-4A29-B92E-C871F10CD92C}"/>
              </a:ext>
            </a:extLst>
          </p:cNvPr>
          <p:cNvSpPr txBox="1"/>
          <p:nvPr/>
        </p:nvSpPr>
        <p:spPr>
          <a:xfrm>
            <a:off x="4281853" y="6559497"/>
            <a:ext cx="6294303" cy="174663"/>
          </a:xfrm>
          <a:prstGeom prst="rect">
            <a:avLst/>
          </a:prstGeom>
          <a:noFill/>
        </p:spPr>
        <p:txBody>
          <a:bodyPr wrap="square" lIns="0" tIns="0" rIns="0" bIns="0" rtlCol="0" anchor="t">
            <a:spAutoFit/>
          </a:bodyPr>
          <a:lstStyle/>
          <a:p>
            <a:pPr>
              <a:lnSpc>
                <a:spcPct val="122000"/>
              </a:lnSpc>
            </a:pPr>
            <a:r>
              <a:rPr lang="en-US" sz="1000" kern="0" spc="-100" dirty="0">
                <a:latin typeface="Calibri"/>
                <a:cs typeface="Calibri"/>
              </a:rPr>
              <a:t>New York State Department of Motor Vehicles. About the New York State Driver Point System. https://dmv.ny.gov/tickets/about-nys-driver-point-system</a:t>
            </a:r>
            <a:endParaRPr lang="en-US" sz="1000" dirty="0"/>
          </a:p>
        </p:txBody>
      </p:sp>
    </p:spTree>
    <p:extLst>
      <p:ext uri="{BB962C8B-B14F-4D97-AF65-F5344CB8AC3E}">
        <p14:creationId xmlns:p14="http://schemas.microsoft.com/office/powerpoint/2010/main" val="6177287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52E309-29DD-41F4-A2D2-618E2A5D06E2}"/>
              </a:ext>
            </a:extLst>
          </p:cNvPr>
          <p:cNvSpPr>
            <a:spLocks noGrp="1"/>
          </p:cNvSpPr>
          <p:nvPr>
            <p:ph type="title"/>
          </p:nvPr>
        </p:nvSpPr>
        <p:spPr/>
        <p:txBody>
          <a:bodyPr/>
          <a:lstStyle/>
          <a:p>
            <a:r>
              <a:rPr lang="en-US" dirty="0"/>
              <a:t>Choices and Consequences</a:t>
            </a:r>
          </a:p>
        </p:txBody>
      </p:sp>
      <p:sp>
        <p:nvSpPr>
          <p:cNvPr id="3" name="Content Placeholder 2">
            <a:extLst>
              <a:ext uri="{FF2B5EF4-FFF2-40B4-BE49-F238E27FC236}">
                <a16:creationId xmlns:a16="http://schemas.microsoft.com/office/drawing/2014/main" id="{CA3B0BBB-A7DA-4684-8004-CE3B32182BFC}"/>
              </a:ext>
            </a:extLst>
          </p:cNvPr>
          <p:cNvSpPr>
            <a:spLocks noGrp="1"/>
          </p:cNvSpPr>
          <p:nvPr>
            <p:ph idx="1"/>
          </p:nvPr>
        </p:nvSpPr>
        <p:spPr/>
        <p:txBody>
          <a:bodyPr vert="horz" lIns="91440" tIns="45720" rIns="91440" bIns="45720" rtlCol="0" anchor="t">
            <a:normAutofit/>
          </a:bodyPr>
          <a:lstStyle/>
          <a:p>
            <a:pPr marL="514350" indent="-514350">
              <a:buFont typeface="+mj-lt"/>
              <a:buAutoNum type="arabicPeriod"/>
            </a:pPr>
            <a:r>
              <a:rPr lang="en-US" dirty="0"/>
              <a:t>How do attitudes, emotions and values interfere with safe driving?</a:t>
            </a:r>
          </a:p>
          <a:p>
            <a:pPr marL="514350" indent="-514350">
              <a:buFont typeface="+mj-lt"/>
              <a:buAutoNum type="arabicPeriod"/>
            </a:pPr>
            <a:r>
              <a:rPr lang="en-US" dirty="0"/>
              <a:t>What health attitudes and behaviors support a safe driving environment?</a:t>
            </a:r>
          </a:p>
          <a:p>
            <a:pPr marL="514350" indent="-514350">
              <a:buFont typeface="+mj-lt"/>
              <a:buAutoNum type="arabicPeriod"/>
            </a:pPr>
            <a:r>
              <a:rPr lang="en-US" dirty="0"/>
              <a:t>How do unhealthy attitudes and behaviors result in physical and mental impairment?</a:t>
            </a:r>
          </a:p>
          <a:p>
            <a:pPr marL="514350" indent="-514350">
              <a:buFont typeface="+mj-lt"/>
              <a:buAutoNum type="arabicPeriod"/>
            </a:pPr>
            <a:r>
              <a:rPr lang="en-US" dirty="0"/>
              <a:t>What physical and mental conditions interfere with safe driving?</a:t>
            </a:r>
          </a:p>
          <a:p>
            <a:pPr marL="514350" indent="-514350">
              <a:buFont typeface="+mj-lt"/>
              <a:buAutoNum type="arabicPeriod"/>
            </a:pPr>
            <a:r>
              <a:rPr lang="en-US" dirty="0"/>
              <a:t>What are the differences between impulsive and calculated risks?</a:t>
            </a:r>
          </a:p>
          <a:p>
            <a:pPr marL="514350" indent="-514350">
              <a:buFont typeface="+mj-lt"/>
              <a:buAutoNum type="arabicPeriod"/>
            </a:pPr>
            <a:r>
              <a:rPr lang="en-US" dirty="0"/>
              <a:t>What are the differences between aggressive driving vs. road rage?</a:t>
            </a:r>
          </a:p>
        </p:txBody>
      </p:sp>
    </p:spTree>
    <p:extLst>
      <p:ext uri="{BB962C8B-B14F-4D97-AF65-F5344CB8AC3E}">
        <p14:creationId xmlns:p14="http://schemas.microsoft.com/office/powerpoint/2010/main" val="273527699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4625DD-6AF9-4EFA-B9F5-36508F903142}"/>
              </a:ext>
            </a:extLst>
          </p:cNvPr>
          <p:cNvSpPr>
            <a:spLocks noGrp="1"/>
          </p:cNvSpPr>
          <p:nvPr>
            <p:ph type="title"/>
          </p:nvPr>
        </p:nvSpPr>
        <p:spPr/>
        <p:txBody>
          <a:bodyPr/>
          <a:lstStyle/>
          <a:p>
            <a:r>
              <a:rPr lang="en-US" dirty="0"/>
              <a:t>New York State Driving Laws Learning Activity</a:t>
            </a:r>
          </a:p>
        </p:txBody>
      </p:sp>
      <p:sp>
        <p:nvSpPr>
          <p:cNvPr id="3" name="Content Placeholder 2">
            <a:extLst>
              <a:ext uri="{FF2B5EF4-FFF2-40B4-BE49-F238E27FC236}">
                <a16:creationId xmlns:a16="http://schemas.microsoft.com/office/drawing/2014/main" id="{C16A324B-BFBD-4492-A8ED-2D43A96C6243}"/>
              </a:ext>
            </a:extLst>
          </p:cNvPr>
          <p:cNvSpPr>
            <a:spLocks noGrp="1"/>
          </p:cNvSpPr>
          <p:nvPr>
            <p:ph idx="1"/>
          </p:nvPr>
        </p:nvSpPr>
        <p:spPr>
          <a:xfrm>
            <a:off x="484632" y="1736277"/>
            <a:ext cx="11045952" cy="4735391"/>
          </a:xfrm>
        </p:spPr>
        <p:txBody>
          <a:bodyPr/>
          <a:lstStyle/>
          <a:p>
            <a:pPr marL="0" indent="0">
              <a:buNone/>
            </a:pPr>
            <a:r>
              <a:rPr lang="en-US" dirty="0"/>
              <a:t>Directions:  Using Chapter 9 of the New York State Driver’s Manual as a reference, answer the questions below and be prepared to participate in the class discussion.</a:t>
            </a:r>
          </a:p>
          <a:p>
            <a:pPr marL="514350" indent="-514350">
              <a:buFont typeface="+mj-lt"/>
              <a:buAutoNum type="arabicPeriod"/>
            </a:pPr>
            <a:r>
              <a:rPr lang="en-US" dirty="0"/>
              <a:t>What is the NYS point system for driving?</a:t>
            </a:r>
          </a:p>
          <a:p>
            <a:pPr marL="514350" indent="-514350">
              <a:buFont typeface="+mj-lt"/>
              <a:buAutoNum type="arabicPeriod"/>
            </a:pPr>
            <a:r>
              <a:rPr lang="en-US" dirty="0"/>
              <a:t>What information is entered on the driving record/driver abstract?</a:t>
            </a:r>
          </a:p>
          <a:p>
            <a:pPr marL="514350" indent="-514350">
              <a:buFont typeface="+mj-lt"/>
              <a:buAutoNum type="arabicPeriod"/>
            </a:pPr>
            <a:r>
              <a:rPr lang="en-US" dirty="0"/>
              <a:t>Who is held accountable for an offense on the driving record?</a:t>
            </a:r>
          </a:p>
          <a:p>
            <a:pPr marL="514350" indent="-514350">
              <a:buFont typeface="+mj-lt"/>
              <a:buAutoNum type="arabicPeriod"/>
            </a:pPr>
            <a:r>
              <a:rPr lang="en-US" dirty="0"/>
              <a:t>How many points can you get on your license in NY before it can be suspended?</a:t>
            </a:r>
          </a:p>
          <a:p>
            <a:pPr marL="514350" indent="-514350">
              <a:buFont typeface="+mj-lt"/>
              <a:buAutoNum type="arabicPeriod"/>
            </a:pPr>
            <a:r>
              <a:rPr lang="en-US" dirty="0"/>
              <a:t>How long will your license be suspended?</a:t>
            </a:r>
          </a:p>
        </p:txBody>
      </p:sp>
      <p:sp>
        <p:nvSpPr>
          <p:cNvPr id="4" name="TextBox 3">
            <a:extLst>
              <a:ext uri="{FF2B5EF4-FFF2-40B4-BE49-F238E27FC236}">
                <a16:creationId xmlns:a16="http://schemas.microsoft.com/office/drawing/2014/main" id="{ED979CB7-204A-49C8-8DE8-72D198F2BE89}"/>
              </a:ext>
            </a:extLst>
          </p:cNvPr>
          <p:cNvSpPr txBox="1"/>
          <p:nvPr/>
        </p:nvSpPr>
        <p:spPr>
          <a:xfrm>
            <a:off x="10677144" y="6176962"/>
            <a:ext cx="785091" cy="369332"/>
          </a:xfrm>
          <a:prstGeom prst="rect">
            <a:avLst/>
          </a:prstGeom>
          <a:noFill/>
        </p:spPr>
        <p:txBody>
          <a:bodyPr wrap="square" rtlCol="0">
            <a:spAutoFit/>
          </a:bodyPr>
          <a:lstStyle/>
          <a:p>
            <a:r>
              <a:rPr lang="en-US" dirty="0"/>
              <a:t>1 of 3</a:t>
            </a:r>
          </a:p>
        </p:txBody>
      </p:sp>
    </p:spTree>
    <p:extLst>
      <p:ext uri="{BB962C8B-B14F-4D97-AF65-F5344CB8AC3E}">
        <p14:creationId xmlns:p14="http://schemas.microsoft.com/office/powerpoint/2010/main" val="297450986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FE9819-69C6-4A81-873C-B7E085A3FC7E}"/>
              </a:ext>
            </a:extLst>
          </p:cNvPr>
          <p:cNvSpPr>
            <a:spLocks noGrp="1"/>
          </p:cNvSpPr>
          <p:nvPr>
            <p:ph type="title"/>
          </p:nvPr>
        </p:nvSpPr>
        <p:spPr/>
        <p:txBody>
          <a:bodyPr/>
          <a:lstStyle/>
          <a:p>
            <a:r>
              <a:rPr lang="en-US" dirty="0"/>
              <a:t>New York State Driving Laws Learning Activity</a:t>
            </a:r>
          </a:p>
        </p:txBody>
      </p:sp>
      <p:sp>
        <p:nvSpPr>
          <p:cNvPr id="3" name="Content Placeholder 2">
            <a:extLst>
              <a:ext uri="{FF2B5EF4-FFF2-40B4-BE49-F238E27FC236}">
                <a16:creationId xmlns:a16="http://schemas.microsoft.com/office/drawing/2014/main" id="{8E760FE8-3751-40AA-9138-6EF5318FE213}"/>
              </a:ext>
            </a:extLst>
          </p:cNvPr>
          <p:cNvSpPr>
            <a:spLocks noGrp="1"/>
          </p:cNvSpPr>
          <p:nvPr>
            <p:ph idx="1"/>
          </p:nvPr>
        </p:nvSpPr>
        <p:spPr/>
        <p:txBody>
          <a:bodyPr/>
          <a:lstStyle/>
          <a:p>
            <a:pPr marL="514350" indent="-514350">
              <a:buFont typeface="+mj-lt"/>
              <a:buAutoNum type="arabicPeriod" startAt="6"/>
            </a:pPr>
            <a:r>
              <a:rPr lang="en-US" dirty="0"/>
              <a:t>How long do points stay on your driving record?</a:t>
            </a:r>
          </a:p>
          <a:p>
            <a:pPr marL="514350" indent="-514350">
              <a:buFont typeface="+mj-lt"/>
              <a:buAutoNum type="arabicPeriod" startAt="6"/>
            </a:pPr>
            <a:r>
              <a:rPr lang="en-US" dirty="0"/>
              <a:t>What is Implied Consent Law and what are the penalties for non-compliance?</a:t>
            </a:r>
          </a:p>
          <a:p>
            <a:pPr marL="514350" indent="-514350">
              <a:buFont typeface="+mj-lt"/>
              <a:buAutoNum type="arabicPeriod" startAt="6"/>
            </a:pPr>
            <a:r>
              <a:rPr lang="en-US" dirty="0"/>
              <a:t>What is Zero Tolerance?  What is the penalty for this?</a:t>
            </a:r>
          </a:p>
          <a:p>
            <a:pPr marL="514350" indent="-514350">
              <a:buFont typeface="+mj-lt"/>
              <a:buAutoNum type="arabicPeriod" startAt="6"/>
            </a:pPr>
            <a:r>
              <a:rPr lang="en-US" dirty="0"/>
              <a:t>How long will your license be suspended/revoked for a DWAI? DWI?</a:t>
            </a:r>
          </a:p>
          <a:p>
            <a:pPr marL="514350" indent="-514350">
              <a:buFont typeface="+mj-lt"/>
              <a:buAutoNum type="arabicPeriod" startAt="6"/>
            </a:pPr>
            <a:r>
              <a:rPr lang="en-US" dirty="0"/>
              <a:t>What is aggravated DWI and what are the penalties?</a:t>
            </a:r>
          </a:p>
          <a:p>
            <a:pPr marL="514350" indent="-514350">
              <a:buFont typeface="+mj-lt"/>
              <a:buAutoNum type="arabicPeriod" startAt="6"/>
            </a:pPr>
            <a:r>
              <a:rPr lang="en-US" dirty="0"/>
              <a:t>Is it illegal to drive when the driver has taken drugs or a controlled substance?</a:t>
            </a:r>
          </a:p>
        </p:txBody>
      </p:sp>
      <p:sp>
        <p:nvSpPr>
          <p:cNvPr id="4" name="TextBox 3">
            <a:extLst>
              <a:ext uri="{FF2B5EF4-FFF2-40B4-BE49-F238E27FC236}">
                <a16:creationId xmlns:a16="http://schemas.microsoft.com/office/drawing/2014/main" id="{A1578054-41FB-4098-82BC-30BCFA3ED46E}"/>
              </a:ext>
            </a:extLst>
          </p:cNvPr>
          <p:cNvSpPr txBox="1"/>
          <p:nvPr/>
        </p:nvSpPr>
        <p:spPr>
          <a:xfrm>
            <a:off x="10677144" y="6176962"/>
            <a:ext cx="785091" cy="369332"/>
          </a:xfrm>
          <a:prstGeom prst="rect">
            <a:avLst/>
          </a:prstGeom>
          <a:noFill/>
        </p:spPr>
        <p:txBody>
          <a:bodyPr wrap="square" rtlCol="0">
            <a:spAutoFit/>
          </a:bodyPr>
          <a:lstStyle/>
          <a:p>
            <a:r>
              <a:rPr lang="en-US" dirty="0"/>
              <a:t>2 of 3</a:t>
            </a:r>
          </a:p>
        </p:txBody>
      </p:sp>
    </p:spTree>
    <p:extLst>
      <p:ext uri="{BB962C8B-B14F-4D97-AF65-F5344CB8AC3E}">
        <p14:creationId xmlns:p14="http://schemas.microsoft.com/office/powerpoint/2010/main" val="57395920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5643C4-2207-4ADC-9CFA-25ECE8634B8F}"/>
              </a:ext>
            </a:extLst>
          </p:cNvPr>
          <p:cNvSpPr>
            <a:spLocks noGrp="1"/>
          </p:cNvSpPr>
          <p:nvPr>
            <p:ph type="title"/>
          </p:nvPr>
        </p:nvSpPr>
        <p:spPr/>
        <p:txBody>
          <a:bodyPr/>
          <a:lstStyle/>
          <a:p>
            <a:r>
              <a:rPr lang="en-US" dirty="0"/>
              <a:t>New York State Driving Laws Learning Activity</a:t>
            </a:r>
          </a:p>
        </p:txBody>
      </p:sp>
      <p:sp>
        <p:nvSpPr>
          <p:cNvPr id="3" name="Content Placeholder 2">
            <a:extLst>
              <a:ext uri="{FF2B5EF4-FFF2-40B4-BE49-F238E27FC236}">
                <a16:creationId xmlns:a16="http://schemas.microsoft.com/office/drawing/2014/main" id="{9AEDE67A-8502-400C-AB1B-CE6C387D4343}"/>
              </a:ext>
            </a:extLst>
          </p:cNvPr>
          <p:cNvSpPr>
            <a:spLocks noGrp="1"/>
          </p:cNvSpPr>
          <p:nvPr>
            <p:ph idx="1"/>
          </p:nvPr>
        </p:nvSpPr>
        <p:spPr/>
        <p:txBody>
          <a:bodyPr>
            <a:normAutofit fontScale="92500" lnSpcReduction="20000"/>
          </a:bodyPr>
          <a:lstStyle/>
          <a:p>
            <a:pPr marL="514350" marR="351789" indent="-514350" eaLnBrk="0">
              <a:lnSpc>
                <a:spcPct val="126000"/>
              </a:lnSpc>
              <a:spcBef>
                <a:spcPts val="2522"/>
              </a:spcBef>
              <a:buFont typeface="+mj-lt"/>
              <a:buAutoNum type="arabicPeriod" startAt="12"/>
            </a:pPr>
            <a:r>
              <a:rPr lang="en-US" altLang="zh-CN" kern="0" dirty="0">
                <a:solidFill>
                  <a:srgbClr val="000000"/>
                </a:solidFill>
                <a:latin typeface="Arial" pitchFamily="34" charset="0"/>
                <a:ea typeface="Arial" pitchFamily="34" charset="0"/>
                <a:cs typeface="Arial" pitchFamily="34" charset="0"/>
              </a:rPr>
              <a:t>What</a:t>
            </a:r>
            <a:r>
              <a:rPr lang="en-US" altLang="zh-CN" kern="0" spc="75" dirty="0">
                <a:latin typeface="Arial" pitchFamily="34" charset="0"/>
                <a:ea typeface="Arial" pitchFamily="34" charset="0"/>
                <a:cs typeface="Arial" pitchFamily="34" charset="0"/>
              </a:rPr>
              <a:t> </a:t>
            </a:r>
            <a:r>
              <a:rPr lang="en-US" altLang="zh-CN" kern="0" dirty="0">
                <a:solidFill>
                  <a:srgbClr val="000000"/>
                </a:solidFill>
                <a:latin typeface="Arial" pitchFamily="34" charset="0"/>
                <a:ea typeface="Arial" pitchFamily="34" charset="0"/>
                <a:cs typeface="Arial" pitchFamily="34" charset="0"/>
              </a:rPr>
              <a:t>is</a:t>
            </a:r>
            <a:r>
              <a:rPr lang="en-US" altLang="zh-CN" kern="0" spc="-85" dirty="0">
                <a:latin typeface="Arial" pitchFamily="34" charset="0"/>
                <a:ea typeface="Arial" pitchFamily="34" charset="0"/>
                <a:cs typeface="Arial" pitchFamily="34" charset="0"/>
              </a:rPr>
              <a:t> </a:t>
            </a:r>
            <a:r>
              <a:rPr lang="en-US" altLang="zh-CN" kern="0" dirty="0">
                <a:solidFill>
                  <a:srgbClr val="000000"/>
                </a:solidFill>
                <a:latin typeface="Arial" pitchFamily="34" charset="0"/>
                <a:ea typeface="Arial" pitchFamily="34" charset="0"/>
                <a:cs typeface="Arial" pitchFamily="34" charset="0"/>
              </a:rPr>
              <a:t>the</a:t>
            </a:r>
            <a:r>
              <a:rPr lang="en-US" altLang="zh-CN" kern="0" spc="-10" dirty="0">
                <a:latin typeface="Arial" pitchFamily="34" charset="0"/>
                <a:ea typeface="Arial" pitchFamily="34" charset="0"/>
                <a:cs typeface="Arial" pitchFamily="34" charset="0"/>
              </a:rPr>
              <a:t> </a:t>
            </a:r>
            <a:r>
              <a:rPr lang="en-US" altLang="zh-CN" kern="0" dirty="0">
                <a:solidFill>
                  <a:srgbClr val="000000"/>
                </a:solidFill>
                <a:latin typeface="Arial" pitchFamily="34" charset="0"/>
                <a:ea typeface="Arial" pitchFamily="34" charset="0"/>
                <a:cs typeface="Arial" pitchFamily="34" charset="0"/>
              </a:rPr>
              <a:t>open</a:t>
            </a:r>
            <a:r>
              <a:rPr lang="en-US" altLang="zh-CN" kern="0" spc="-50" dirty="0">
                <a:latin typeface="Arial" pitchFamily="34" charset="0"/>
                <a:ea typeface="Arial" pitchFamily="34" charset="0"/>
                <a:cs typeface="Arial" pitchFamily="34" charset="0"/>
              </a:rPr>
              <a:t> </a:t>
            </a:r>
            <a:r>
              <a:rPr lang="en-US" altLang="zh-CN" kern="0" dirty="0">
                <a:solidFill>
                  <a:srgbClr val="000000"/>
                </a:solidFill>
                <a:latin typeface="Arial" pitchFamily="34" charset="0"/>
                <a:ea typeface="Arial" pitchFamily="34" charset="0"/>
                <a:cs typeface="Arial" pitchFamily="34" charset="0"/>
              </a:rPr>
              <a:t>container</a:t>
            </a:r>
            <a:r>
              <a:rPr lang="en-US" altLang="zh-CN" kern="0" spc="-20" dirty="0">
                <a:latin typeface="Arial" pitchFamily="34" charset="0"/>
                <a:ea typeface="Arial" pitchFamily="34" charset="0"/>
                <a:cs typeface="Arial" pitchFamily="34" charset="0"/>
              </a:rPr>
              <a:t> </a:t>
            </a:r>
            <a:r>
              <a:rPr lang="en-US" altLang="zh-CN" kern="0" dirty="0">
                <a:solidFill>
                  <a:srgbClr val="000000"/>
                </a:solidFill>
                <a:latin typeface="Arial" pitchFamily="34" charset="0"/>
                <a:ea typeface="Arial" pitchFamily="34" charset="0"/>
                <a:cs typeface="Arial" pitchFamily="34" charset="0"/>
              </a:rPr>
              <a:t>law</a:t>
            </a:r>
            <a:r>
              <a:rPr lang="en-US" altLang="zh-CN" kern="0" spc="-55" dirty="0">
                <a:latin typeface="Arial" pitchFamily="34" charset="0"/>
                <a:ea typeface="Arial" pitchFamily="34" charset="0"/>
                <a:cs typeface="Arial" pitchFamily="34" charset="0"/>
              </a:rPr>
              <a:t> </a:t>
            </a:r>
            <a:r>
              <a:rPr lang="en-US" altLang="zh-CN" kern="0" dirty="0">
                <a:solidFill>
                  <a:srgbClr val="000000"/>
                </a:solidFill>
                <a:latin typeface="Arial" pitchFamily="34" charset="0"/>
                <a:ea typeface="Arial" pitchFamily="34" charset="0"/>
                <a:cs typeface="Arial" pitchFamily="34" charset="0"/>
              </a:rPr>
              <a:t>and</a:t>
            </a:r>
            <a:r>
              <a:rPr lang="en-US" altLang="zh-CN" kern="0" spc="-110" dirty="0">
                <a:latin typeface="Arial" pitchFamily="34" charset="0"/>
                <a:ea typeface="Arial" pitchFamily="34" charset="0"/>
                <a:cs typeface="Arial" pitchFamily="34" charset="0"/>
              </a:rPr>
              <a:t> </a:t>
            </a:r>
            <a:r>
              <a:rPr lang="en-US" altLang="zh-CN" kern="0" dirty="0">
                <a:solidFill>
                  <a:srgbClr val="000000"/>
                </a:solidFill>
                <a:latin typeface="Arial" pitchFamily="34" charset="0"/>
                <a:ea typeface="Arial" pitchFamily="34" charset="0"/>
                <a:cs typeface="Arial" pitchFamily="34" charset="0"/>
              </a:rPr>
              <a:t>what</a:t>
            </a:r>
            <a:r>
              <a:rPr lang="en-US" altLang="zh-CN" kern="0" spc="35" dirty="0">
                <a:latin typeface="Arial" pitchFamily="34" charset="0"/>
                <a:ea typeface="Arial" pitchFamily="34" charset="0"/>
                <a:cs typeface="Arial" pitchFamily="34" charset="0"/>
              </a:rPr>
              <a:t> </a:t>
            </a:r>
            <a:r>
              <a:rPr lang="en-US" altLang="zh-CN" kern="0" dirty="0">
                <a:solidFill>
                  <a:srgbClr val="000000"/>
                </a:solidFill>
                <a:latin typeface="Arial" pitchFamily="34" charset="0"/>
                <a:ea typeface="Arial" pitchFamily="34" charset="0"/>
                <a:cs typeface="Arial" pitchFamily="34" charset="0"/>
              </a:rPr>
              <a:t>are</a:t>
            </a:r>
            <a:r>
              <a:rPr lang="en-US" altLang="zh-CN" kern="0" spc="-60" dirty="0">
                <a:latin typeface="Arial" pitchFamily="34" charset="0"/>
                <a:ea typeface="Arial" pitchFamily="34" charset="0"/>
                <a:cs typeface="Arial" pitchFamily="34" charset="0"/>
              </a:rPr>
              <a:t> </a:t>
            </a:r>
            <a:r>
              <a:rPr lang="en-US" altLang="zh-CN" kern="0" dirty="0">
                <a:solidFill>
                  <a:srgbClr val="000000"/>
                </a:solidFill>
                <a:latin typeface="Arial" pitchFamily="34" charset="0"/>
                <a:ea typeface="Arial" pitchFamily="34" charset="0"/>
                <a:cs typeface="Arial" pitchFamily="34" charset="0"/>
              </a:rPr>
              <a:t>the</a:t>
            </a:r>
            <a:r>
              <a:rPr lang="en-US" altLang="zh-CN" kern="0" spc="45" dirty="0">
                <a:latin typeface="Arial" pitchFamily="34" charset="0"/>
                <a:ea typeface="Arial" pitchFamily="34" charset="0"/>
                <a:cs typeface="Arial" pitchFamily="34" charset="0"/>
              </a:rPr>
              <a:t> </a:t>
            </a:r>
            <a:r>
              <a:rPr lang="en-US" altLang="zh-CN" kern="0" spc="-10" dirty="0">
                <a:solidFill>
                  <a:srgbClr val="000000"/>
                </a:solidFill>
                <a:latin typeface="Arial" pitchFamily="34" charset="0"/>
                <a:ea typeface="Arial" pitchFamily="34" charset="0"/>
                <a:cs typeface="Arial" pitchFamily="34" charset="0"/>
              </a:rPr>
              <a:t>penalties</a:t>
            </a:r>
            <a:r>
              <a:rPr lang="en-US" altLang="zh-CN" kern="0" spc="30" dirty="0">
                <a:latin typeface="Arial" pitchFamily="34" charset="0"/>
                <a:ea typeface="Arial" pitchFamily="34" charset="0"/>
                <a:cs typeface="Arial" pitchFamily="34" charset="0"/>
              </a:rPr>
              <a:t> </a:t>
            </a:r>
            <a:r>
              <a:rPr lang="en-US" altLang="zh-CN" kern="0" spc="-15" dirty="0">
                <a:solidFill>
                  <a:srgbClr val="000000"/>
                </a:solidFill>
                <a:latin typeface="Arial" pitchFamily="34" charset="0"/>
                <a:ea typeface="Arial" pitchFamily="34" charset="0"/>
                <a:cs typeface="Arial" pitchFamily="34" charset="0"/>
              </a:rPr>
              <a:t>imposed</a:t>
            </a:r>
            <a:r>
              <a:rPr lang="en-US" altLang="zh-CN" kern="0" spc="-45" dirty="0">
                <a:latin typeface="Arial" pitchFamily="34" charset="0"/>
                <a:ea typeface="Arial" pitchFamily="34" charset="0"/>
                <a:cs typeface="Arial" pitchFamily="34" charset="0"/>
              </a:rPr>
              <a:t> </a:t>
            </a:r>
            <a:r>
              <a:rPr lang="en-US" altLang="zh-CN" kern="0" dirty="0">
                <a:solidFill>
                  <a:srgbClr val="000000"/>
                </a:solidFill>
                <a:latin typeface="Arial" pitchFamily="34" charset="0"/>
                <a:ea typeface="Arial" pitchFamily="34" charset="0"/>
                <a:cs typeface="Arial" pitchFamily="34" charset="0"/>
              </a:rPr>
              <a:t>for</a:t>
            </a:r>
            <a:r>
              <a:rPr lang="en-US" altLang="zh-CN" kern="0" spc="5" dirty="0">
                <a:latin typeface="Arial" pitchFamily="34" charset="0"/>
                <a:ea typeface="Arial" pitchFamily="34" charset="0"/>
                <a:cs typeface="Arial" pitchFamily="34" charset="0"/>
              </a:rPr>
              <a:t> </a:t>
            </a:r>
            <a:r>
              <a:rPr lang="en-US" altLang="zh-CN" kern="0" dirty="0">
                <a:solidFill>
                  <a:srgbClr val="000000"/>
                </a:solidFill>
                <a:latin typeface="Arial" pitchFamily="34" charset="0"/>
                <a:ea typeface="Arial" pitchFamily="34" charset="0"/>
                <a:cs typeface="Arial" pitchFamily="34" charset="0"/>
              </a:rPr>
              <a:t>this</a:t>
            </a:r>
            <a:r>
              <a:rPr lang="en-US" altLang="zh-CN" kern="0" spc="400" dirty="0">
                <a:latin typeface="Arial" pitchFamily="34" charset="0"/>
                <a:ea typeface="Arial" pitchFamily="34" charset="0"/>
                <a:cs typeface="Arial" pitchFamily="34" charset="0"/>
              </a:rPr>
              <a:t> </a:t>
            </a:r>
            <a:r>
              <a:rPr lang="en-US" altLang="zh-CN" kern="0" spc="-10" dirty="0">
                <a:solidFill>
                  <a:srgbClr val="000000"/>
                </a:solidFill>
                <a:latin typeface="Arial" pitchFamily="34" charset="0"/>
                <a:ea typeface="Arial" pitchFamily="34" charset="0"/>
                <a:cs typeface="Arial" pitchFamily="34" charset="0"/>
              </a:rPr>
              <a:t>violation?</a:t>
            </a:r>
          </a:p>
          <a:p>
            <a:pPr marL="514350" marR="0" indent="-514350" eaLnBrk="0">
              <a:lnSpc>
                <a:spcPct val="118000"/>
              </a:lnSpc>
              <a:spcBef>
                <a:spcPts val="196"/>
              </a:spcBef>
              <a:buFont typeface="+mj-lt"/>
              <a:buAutoNum type="arabicPeriod" startAt="12"/>
            </a:pPr>
            <a:r>
              <a:rPr lang="en-US" altLang="zh-CN" kern="0" dirty="0">
                <a:solidFill>
                  <a:srgbClr val="000000"/>
                </a:solidFill>
                <a:latin typeface="Arial" pitchFamily="34" charset="0"/>
                <a:ea typeface="Arial" pitchFamily="34" charset="0"/>
                <a:cs typeface="Arial" pitchFamily="34" charset="0"/>
              </a:rPr>
              <a:t>What</a:t>
            </a:r>
            <a:r>
              <a:rPr lang="en-US" altLang="zh-CN" kern="0" spc="75" dirty="0">
                <a:latin typeface="Arial" pitchFamily="34" charset="0"/>
                <a:ea typeface="Arial" pitchFamily="34" charset="0"/>
                <a:cs typeface="Arial" pitchFamily="34" charset="0"/>
              </a:rPr>
              <a:t> </a:t>
            </a:r>
            <a:r>
              <a:rPr lang="en-US" altLang="zh-CN" kern="0" dirty="0">
                <a:solidFill>
                  <a:srgbClr val="000000"/>
                </a:solidFill>
                <a:latin typeface="Arial" pitchFamily="34" charset="0"/>
                <a:ea typeface="Arial" pitchFamily="34" charset="0"/>
                <a:cs typeface="Arial" pitchFamily="34" charset="0"/>
              </a:rPr>
              <a:t>is</a:t>
            </a:r>
            <a:r>
              <a:rPr lang="en-US" altLang="zh-CN" kern="0" spc="15" dirty="0">
                <a:latin typeface="Arial" pitchFamily="34" charset="0"/>
                <a:ea typeface="Arial" pitchFamily="34" charset="0"/>
                <a:cs typeface="Arial" pitchFamily="34" charset="0"/>
              </a:rPr>
              <a:t> </a:t>
            </a:r>
            <a:r>
              <a:rPr lang="en-US" altLang="zh-CN" kern="0" spc="-20" dirty="0">
                <a:solidFill>
                  <a:srgbClr val="000000"/>
                </a:solidFill>
                <a:latin typeface="Arial" pitchFamily="34" charset="0"/>
                <a:ea typeface="Arial" pitchFamily="34" charset="0"/>
                <a:cs typeface="Arial" pitchFamily="34" charset="0"/>
              </a:rPr>
              <a:t>Leandra’s</a:t>
            </a:r>
            <a:r>
              <a:rPr lang="en-US" altLang="zh-CN" kern="0" spc="75" dirty="0">
                <a:latin typeface="Arial" pitchFamily="34" charset="0"/>
                <a:ea typeface="Arial" pitchFamily="34" charset="0"/>
                <a:cs typeface="Arial" pitchFamily="34" charset="0"/>
              </a:rPr>
              <a:t> </a:t>
            </a:r>
            <a:r>
              <a:rPr lang="en-US" altLang="zh-CN" kern="0" spc="-35" dirty="0">
                <a:solidFill>
                  <a:srgbClr val="000000"/>
                </a:solidFill>
                <a:latin typeface="Arial" pitchFamily="34" charset="0"/>
                <a:ea typeface="Arial" pitchFamily="34" charset="0"/>
                <a:cs typeface="Arial" pitchFamily="34" charset="0"/>
              </a:rPr>
              <a:t>Law</a:t>
            </a:r>
            <a:r>
              <a:rPr lang="en-US" altLang="zh-CN" kern="0" spc="15" dirty="0">
                <a:latin typeface="Arial" pitchFamily="34" charset="0"/>
                <a:ea typeface="Arial" pitchFamily="34" charset="0"/>
                <a:cs typeface="Arial" pitchFamily="34" charset="0"/>
              </a:rPr>
              <a:t> </a:t>
            </a:r>
            <a:r>
              <a:rPr lang="en-US" altLang="zh-CN" kern="0" dirty="0">
                <a:solidFill>
                  <a:srgbClr val="000000"/>
                </a:solidFill>
                <a:latin typeface="Arial" pitchFamily="34" charset="0"/>
                <a:ea typeface="Arial" pitchFamily="34" charset="0"/>
                <a:cs typeface="Arial" pitchFamily="34" charset="0"/>
              </a:rPr>
              <a:t>and</a:t>
            </a:r>
            <a:r>
              <a:rPr lang="en-US" altLang="zh-CN" kern="0" spc="-110" dirty="0">
                <a:latin typeface="Arial" pitchFamily="34" charset="0"/>
                <a:ea typeface="Arial" pitchFamily="34" charset="0"/>
                <a:cs typeface="Arial" pitchFamily="34" charset="0"/>
              </a:rPr>
              <a:t> </a:t>
            </a:r>
            <a:r>
              <a:rPr lang="en-US" altLang="zh-CN" kern="0" dirty="0">
                <a:solidFill>
                  <a:srgbClr val="000000"/>
                </a:solidFill>
                <a:latin typeface="Arial" pitchFamily="34" charset="0"/>
                <a:ea typeface="Arial" pitchFamily="34" charset="0"/>
                <a:cs typeface="Arial" pitchFamily="34" charset="0"/>
              </a:rPr>
              <a:t>what</a:t>
            </a:r>
            <a:r>
              <a:rPr lang="en-US" altLang="zh-CN" kern="0" spc="35" dirty="0">
                <a:latin typeface="Arial" pitchFamily="34" charset="0"/>
                <a:ea typeface="Arial" pitchFamily="34" charset="0"/>
                <a:cs typeface="Arial" pitchFamily="34" charset="0"/>
              </a:rPr>
              <a:t> </a:t>
            </a:r>
            <a:r>
              <a:rPr lang="en-US" altLang="zh-CN" kern="0" dirty="0">
                <a:solidFill>
                  <a:srgbClr val="000000"/>
                </a:solidFill>
                <a:latin typeface="Arial" pitchFamily="34" charset="0"/>
                <a:ea typeface="Arial" pitchFamily="34" charset="0"/>
                <a:cs typeface="Arial" pitchFamily="34" charset="0"/>
              </a:rPr>
              <a:t>are</a:t>
            </a:r>
            <a:r>
              <a:rPr lang="en-US" altLang="zh-CN" kern="0" spc="-60" dirty="0">
                <a:latin typeface="Arial" pitchFamily="34" charset="0"/>
                <a:ea typeface="Arial" pitchFamily="34" charset="0"/>
                <a:cs typeface="Arial" pitchFamily="34" charset="0"/>
              </a:rPr>
              <a:t> </a:t>
            </a:r>
            <a:r>
              <a:rPr lang="en-US" altLang="zh-CN" kern="0" dirty="0">
                <a:solidFill>
                  <a:srgbClr val="000000"/>
                </a:solidFill>
                <a:latin typeface="Arial" pitchFamily="34" charset="0"/>
                <a:ea typeface="Arial" pitchFamily="34" charset="0"/>
                <a:cs typeface="Arial" pitchFamily="34" charset="0"/>
              </a:rPr>
              <a:t>the</a:t>
            </a:r>
            <a:r>
              <a:rPr lang="en-US" altLang="zh-CN" kern="0" spc="45" dirty="0">
                <a:latin typeface="Arial" pitchFamily="34" charset="0"/>
                <a:ea typeface="Arial" pitchFamily="34" charset="0"/>
                <a:cs typeface="Arial" pitchFamily="34" charset="0"/>
              </a:rPr>
              <a:t> </a:t>
            </a:r>
            <a:r>
              <a:rPr lang="en-US" altLang="zh-CN" kern="0" spc="-10" dirty="0">
                <a:solidFill>
                  <a:srgbClr val="000000"/>
                </a:solidFill>
                <a:latin typeface="Arial" pitchFamily="34" charset="0"/>
                <a:ea typeface="Arial" pitchFamily="34" charset="0"/>
                <a:cs typeface="Arial" pitchFamily="34" charset="0"/>
              </a:rPr>
              <a:t>penalties</a:t>
            </a:r>
            <a:r>
              <a:rPr lang="en-US" altLang="zh-CN" kern="0" spc="-75" dirty="0">
                <a:latin typeface="Arial" pitchFamily="34" charset="0"/>
                <a:ea typeface="Arial" pitchFamily="34" charset="0"/>
                <a:cs typeface="Arial" pitchFamily="34" charset="0"/>
              </a:rPr>
              <a:t> </a:t>
            </a:r>
            <a:r>
              <a:rPr lang="en-US" altLang="zh-CN" kern="0" dirty="0">
                <a:solidFill>
                  <a:srgbClr val="000000"/>
                </a:solidFill>
                <a:latin typeface="Arial" pitchFamily="34" charset="0"/>
                <a:ea typeface="Arial" pitchFamily="34" charset="0"/>
                <a:cs typeface="Arial" pitchFamily="34" charset="0"/>
              </a:rPr>
              <a:t>for</a:t>
            </a:r>
            <a:r>
              <a:rPr lang="en-US" altLang="zh-CN" kern="0" spc="-5" dirty="0">
                <a:latin typeface="Arial" pitchFamily="34" charset="0"/>
                <a:ea typeface="Arial" pitchFamily="34" charset="0"/>
                <a:cs typeface="Arial" pitchFamily="34" charset="0"/>
              </a:rPr>
              <a:t> </a:t>
            </a:r>
            <a:r>
              <a:rPr lang="en-US" altLang="zh-CN" kern="0" dirty="0">
                <a:solidFill>
                  <a:srgbClr val="000000"/>
                </a:solidFill>
                <a:latin typeface="Arial" pitchFamily="34" charset="0"/>
                <a:ea typeface="Arial" pitchFamily="34" charset="0"/>
                <a:cs typeface="Arial" pitchFamily="34" charset="0"/>
              </a:rPr>
              <a:t>this</a:t>
            </a:r>
            <a:r>
              <a:rPr lang="en-US" altLang="zh-CN" kern="0" spc="-30" dirty="0">
                <a:latin typeface="Arial" pitchFamily="34" charset="0"/>
                <a:ea typeface="Arial" pitchFamily="34" charset="0"/>
                <a:cs typeface="Arial" pitchFamily="34" charset="0"/>
              </a:rPr>
              <a:t> </a:t>
            </a:r>
            <a:r>
              <a:rPr lang="en-US" altLang="zh-CN" kern="0" dirty="0">
                <a:solidFill>
                  <a:srgbClr val="000000"/>
                </a:solidFill>
                <a:latin typeface="Arial" pitchFamily="34" charset="0"/>
                <a:ea typeface="Arial" pitchFamily="34" charset="0"/>
                <a:cs typeface="Arial" pitchFamily="34" charset="0"/>
              </a:rPr>
              <a:t>violation?</a:t>
            </a:r>
          </a:p>
          <a:p>
            <a:pPr marL="514350" marR="0" indent="-514350" eaLnBrk="0">
              <a:lnSpc>
                <a:spcPct val="118000"/>
              </a:lnSpc>
              <a:spcBef>
                <a:spcPts val="210"/>
              </a:spcBef>
              <a:buFont typeface="+mj-lt"/>
              <a:buAutoNum type="arabicPeriod" startAt="12"/>
            </a:pPr>
            <a:r>
              <a:rPr lang="en-US" altLang="zh-CN" kern="0" dirty="0">
                <a:solidFill>
                  <a:srgbClr val="000000"/>
                </a:solidFill>
                <a:latin typeface="Arial" pitchFamily="34" charset="0"/>
                <a:ea typeface="Arial" pitchFamily="34" charset="0"/>
                <a:cs typeface="Arial" pitchFamily="34" charset="0"/>
              </a:rPr>
              <a:t>What</a:t>
            </a:r>
            <a:r>
              <a:rPr lang="en-US" altLang="zh-CN" kern="0" spc="75" dirty="0">
                <a:latin typeface="Arial" pitchFamily="34" charset="0"/>
                <a:ea typeface="Arial" pitchFamily="34" charset="0"/>
                <a:cs typeface="Arial" pitchFamily="34" charset="0"/>
              </a:rPr>
              <a:t> </a:t>
            </a:r>
            <a:r>
              <a:rPr lang="en-US" altLang="zh-CN" kern="0" dirty="0">
                <a:solidFill>
                  <a:srgbClr val="000000"/>
                </a:solidFill>
                <a:latin typeface="Arial" pitchFamily="34" charset="0"/>
                <a:ea typeface="Arial" pitchFamily="34" charset="0"/>
                <a:cs typeface="Arial" pitchFamily="34" charset="0"/>
              </a:rPr>
              <a:t>is</a:t>
            </a:r>
            <a:r>
              <a:rPr lang="en-US" altLang="zh-CN" kern="0" spc="-50" dirty="0">
                <a:latin typeface="Arial" pitchFamily="34" charset="0"/>
                <a:ea typeface="Arial" pitchFamily="34" charset="0"/>
                <a:cs typeface="Arial" pitchFamily="34" charset="0"/>
              </a:rPr>
              <a:t> </a:t>
            </a:r>
            <a:r>
              <a:rPr lang="en-US" altLang="zh-CN" kern="0" dirty="0">
                <a:solidFill>
                  <a:srgbClr val="000000"/>
                </a:solidFill>
                <a:latin typeface="Arial" pitchFamily="34" charset="0"/>
                <a:ea typeface="Arial" pitchFamily="34" charset="0"/>
                <a:cs typeface="Arial" pitchFamily="34" charset="0"/>
              </a:rPr>
              <a:t>a</a:t>
            </a:r>
            <a:r>
              <a:rPr lang="en-US" altLang="zh-CN" kern="0" spc="-10" dirty="0">
                <a:latin typeface="Arial" pitchFamily="34" charset="0"/>
                <a:ea typeface="Arial" pitchFamily="34" charset="0"/>
                <a:cs typeface="Arial" pitchFamily="34" charset="0"/>
              </a:rPr>
              <a:t> </a:t>
            </a:r>
            <a:r>
              <a:rPr lang="en-US" altLang="zh-CN" kern="0" dirty="0">
                <a:solidFill>
                  <a:srgbClr val="000000"/>
                </a:solidFill>
                <a:latin typeface="Arial" pitchFamily="34" charset="0"/>
                <a:ea typeface="Arial" pitchFamily="34" charset="0"/>
                <a:cs typeface="Arial" pitchFamily="34" charset="0"/>
              </a:rPr>
              <a:t>“speed</a:t>
            </a:r>
            <a:r>
              <a:rPr lang="en-US" altLang="zh-CN" kern="0" spc="-55" dirty="0">
                <a:latin typeface="Arial" pitchFamily="34" charset="0"/>
                <a:ea typeface="Arial" pitchFamily="34" charset="0"/>
                <a:cs typeface="Arial" pitchFamily="34" charset="0"/>
              </a:rPr>
              <a:t> </a:t>
            </a:r>
            <a:r>
              <a:rPr lang="en-US" altLang="zh-CN" kern="0" dirty="0">
                <a:solidFill>
                  <a:srgbClr val="000000"/>
                </a:solidFill>
                <a:latin typeface="Arial" pitchFamily="34" charset="0"/>
                <a:ea typeface="Arial" pitchFamily="34" charset="0"/>
                <a:cs typeface="Arial" pitchFamily="34" charset="0"/>
              </a:rPr>
              <a:t>contest”</a:t>
            </a:r>
            <a:r>
              <a:rPr lang="en-US" altLang="zh-CN" kern="0" spc="-55" dirty="0">
                <a:latin typeface="Arial" pitchFamily="34" charset="0"/>
                <a:ea typeface="Arial" pitchFamily="34" charset="0"/>
                <a:cs typeface="Arial" pitchFamily="34" charset="0"/>
              </a:rPr>
              <a:t> </a:t>
            </a:r>
            <a:r>
              <a:rPr lang="en-US" altLang="zh-CN" kern="0" dirty="0">
                <a:solidFill>
                  <a:srgbClr val="000000"/>
                </a:solidFill>
                <a:latin typeface="Arial" pitchFamily="34" charset="0"/>
                <a:ea typeface="Arial" pitchFamily="34" charset="0"/>
                <a:cs typeface="Arial" pitchFamily="34" charset="0"/>
              </a:rPr>
              <a:t>and</a:t>
            </a:r>
            <a:r>
              <a:rPr lang="en-US" altLang="zh-CN" kern="0" spc="-115" dirty="0">
                <a:latin typeface="Arial" pitchFamily="34" charset="0"/>
                <a:ea typeface="Arial" pitchFamily="34" charset="0"/>
                <a:cs typeface="Arial" pitchFamily="34" charset="0"/>
              </a:rPr>
              <a:t> </a:t>
            </a:r>
            <a:r>
              <a:rPr lang="en-US" altLang="zh-CN" kern="0" dirty="0">
                <a:solidFill>
                  <a:srgbClr val="000000"/>
                </a:solidFill>
                <a:latin typeface="Arial" pitchFamily="34" charset="0"/>
                <a:ea typeface="Arial" pitchFamily="34" charset="0"/>
                <a:cs typeface="Arial" pitchFamily="34" charset="0"/>
              </a:rPr>
              <a:t>what</a:t>
            </a:r>
            <a:r>
              <a:rPr lang="en-US" altLang="zh-CN" kern="0" spc="35" dirty="0">
                <a:latin typeface="Arial" pitchFamily="34" charset="0"/>
                <a:ea typeface="Arial" pitchFamily="34" charset="0"/>
                <a:cs typeface="Arial" pitchFamily="34" charset="0"/>
              </a:rPr>
              <a:t> </a:t>
            </a:r>
            <a:r>
              <a:rPr lang="en-US" altLang="zh-CN" kern="0" dirty="0">
                <a:solidFill>
                  <a:srgbClr val="000000"/>
                </a:solidFill>
                <a:latin typeface="Arial" pitchFamily="34" charset="0"/>
                <a:ea typeface="Arial" pitchFamily="34" charset="0"/>
                <a:cs typeface="Arial" pitchFamily="34" charset="0"/>
              </a:rPr>
              <a:t>are</a:t>
            </a:r>
            <a:r>
              <a:rPr lang="en-US" altLang="zh-CN" kern="0" spc="-55" dirty="0">
                <a:latin typeface="Arial" pitchFamily="34" charset="0"/>
                <a:ea typeface="Arial" pitchFamily="34" charset="0"/>
                <a:cs typeface="Arial" pitchFamily="34" charset="0"/>
              </a:rPr>
              <a:t> </a:t>
            </a:r>
            <a:r>
              <a:rPr lang="en-US" altLang="zh-CN" kern="0" dirty="0">
                <a:solidFill>
                  <a:srgbClr val="000000"/>
                </a:solidFill>
                <a:latin typeface="Arial" pitchFamily="34" charset="0"/>
                <a:ea typeface="Arial" pitchFamily="34" charset="0"/>
                <a:cs typeface="Arial" pitchFamily="34" charset="0"/>
              </a:rPr>
              <a:t>the</a:t>
            </a:r>
            <a:r>
              <a:rPr lang="en-US" altLang="zh-CN" kern="0" spc="45" dirty="0">
                <a:latin typeface="Arial" pitchFamily="34" charset="0"/>
                <a:ea typeface="Arial" pitchFamily="34" charset="0"/>
                <a:cs typeface="Arial" pitchFamily="34" charset="0"/>
              </a:rPr>
              <a:t> </a:t>
            </a:r>
            <a:r>
              <a:rPr lang="en-US" altLang="zh-CN" kern="0" spc="-10" dirty="0">
                <a:solidFill>
                  <a:srgbClr val="000000"/>
                </a:solidFill>
                <a:latin typeface="Arial" pitchFamily="34" charset="0"/>
                <a:ea typeface="Arial" pitchFamily="34" charset="0"/>
                <a:cs typeface="Arial" pitchFamily="34" charset="0"/>
              </a:rPr>
              <a:t>penalties</a:t>
            </a:r>
            <a:r>
              <a:rPr lang="en-US" altLang="zh-CN" kern="0" spc="-75" dirty="0">
                <a:latin typeface="Arial" pitchFamily="34" charset="0"/>
                <a:ea typeface="Arial" pitchFamily="34" charset="0"/>
                <a:cs typeface="Arial" pitchFamily="34" charset="0"/>
              </a:rPr>
              <a:t> </a:t>
            </a:r>
            <a:r>
              <a:rPr lang="en-US" altLang="zh-CN" kern="0" dirty="0">
                <a:solidFill>
                  <a:srgbClr val="000000"/>
                </a:solidFill>
                <a:latin typeface="Arial" pitchFamily="34" charset="0"/>
                <a:ea typeface="Arial" pitchFamily="34" charset="0"/>
                <a:cs typeface="Arial" pitchFamily="34" charset="0"/>
              </a:rPr>
              <a:t>for</a:t>
            </a:r>
            <a:r>
              <a:rPr lang="en-US" altLang="zh-CN" kern="0" spc="-5" dirty="0">
                <a:latin typeface="Arial" pitchFamily="34" charset="0"/>
                <a:ea typeface="Arial" pitchFamily="34" charset="0"/>
                <a:cs typeface="Arial" pitchFamily="34" charset="0"/>
              </a:rPr>
              <a:t> </a:t>
            </a:r>
            <a:r>
              <a:rPr lang="en-US" altLang="zh-CN" kern="0" dirty="0">
                <a:solidFill>
                  <a:srgbClr val="000000"/>
                </a:solidFill>
                <a:latin typeface="Arial" pitchFamily="34" charset="0"/>
                <a:ea typeface="Arial" pitchFamily="34" charset="0"/>
                <a:cs typeface="Arial" pitchFamily="34" charset="0"/>
              </a:rPr>
              <a:t>this</a:t>
            </a:r>
            <a:r>
              <a:rPr lang="en-US" altLang="zh-CN" kern="0" spc="-20" dirty="0">
                <a:latin typeface="Arial" pitchFamily="34" charset="0"/>
                <a:ea typeface="Arial" pitchFamily="34" charset="0"/>
                <a:cs typeface="Arial" pitchFamily="34" charset="0"/>
              </a:rPr>
              <a:t> </a:t>
            </a:r>
            <a:r>
              <a:rPr lang="en-US" altLang="zh-CN" kern="0" dirty="0">
                <a:solidFill>
                  <a:srgbClr val="000000"/>
                </a:solidFill>
                <a:latin typeface="Arial" pitchFamily="34" charset="0"/>
                <a:ea typeface="Arial" pitchFamily="34" charset="0"/>
                <a:cs typeface="Arial" pitchFamily="34" charset="0"/>
              </a:rPr>
              <a:t>type</a:t>
            </a:r>
            <a:r>
              <a:rPr lang="en-US" altLang="zh-CN" kern="0" spc="-15" dirty="0">
                <a:latin typeface="Arial" pitchFamily="34" charset="0"/>
                <a:ea typeface="Arial" pitchFamily="34" charset="0"/>
                <a:cs typeface="Arial" pitchFamily="34" charset="0"/>
              </a:rPr>
              <a:t> </a:t>
            </a:r>
            <a:r>
              <a:rPr lang="en-US" altLang="zh-CN" kern="0" dirty="0">
                <a:solidFill>
                  <a:srgbClr val="000000"/>
                </a:solidFill>
                <a:latin typeface="Arial" pitchFamily="34" charset="0"/>
                <a:ea typeface="Arial" pitchFamily="34" charset="0"/>
                <a:cs typeface="Arial" pitchFamily="34" charset="0"/>
              </a:rPr>
              <a:t>of</a:t>
            </a:r>
            <a:r>
              <a:rPr lang="en-US" altLang="zh-CN" kern="0" spc="-55" dirty="0">
                <a:latin typeface="Arial" pitchFamily="34" charset="0"/>
                <a:ea typeface="Arial" pitchFamily="34" charset="0"/>
                <a:cs typeface="Arial" pitchFamily="34" charset="0"/>
              </a:rPr>
              <a:t> </a:t>
            </a:r>
            <a:r>
              <a:rPr lang="en-US" altLang="zh-CN" kern="0" dirty="0">
                <a:solidFill>
                  <a:srgbClr val="000000"/>
                </a:solidFill>
                <a:latin typeface="Arial" pitchFamily="34" charset="0"/>
                <a:ea typeface="Arial" pitchFamily="34" charset="0"/>
                <a:cs typeface="Arial" pitchFamily="34" charset="0"/>
              </a:rPr>
              <a:t>violation?</a:t>
            </a:r>
          </a:p>
          <a:p>
            <a:pPr marL="514350" marR="581120" indent="-514350" eaLnBrk="0">
              <a:lnSpc>
                <a:spcPct val="123000"/>
              </a:lnSpc>
              <a:spcBef>
                <a:spcPts val="209"/>
              </a:spcBef>
              <a:buFont typeface="+mj-lt"/>
              <a:buAutoNum type="arabicPeriod" startAt="12"/>
            </a:pPr>
            <a:r>
              <a:rPr lang="en-US" altLang="zh-CN" kern="0" dirty="0">
                <a:solidFill>
                  <a:srgbClr val="000000"/>
                </a:solidFill>
                <a:latin typeface="Arial" pitchFamily="34" charset="0"/>
                <a:ea typeface="Arial" pitchFamily="34" charset="0"/>
                <a:cs typeface="Arial" pitchFamily="34" charset="0"/>
              </a:rPr>
              <a:t>What</a:t>
            </a:r>
            <a:r>
              <a:rPr lang="en-US" altLang="zh-CN" kern="0" spc="75" dirty="0">
                <a:latin typeface="Arial" pitchFamily="34" charset="0"/>
                <a:ea typeface="Arial" pitchFamily="34" charset="0"/>
                <a:cs typeface="Arial" pitchFamily="34" charset="0"/>
              </a:rPr>
              <a:t> </a:t>
            </a:r>
            <a:r>
              <a:rPr lang="en-US" altLang="zh-CN" kern="0" dirty="0">
                <a:solidFill>
                  <a:srgbClr val="000000"/>
                </a:solidFill>
                <a:latin typeface="Arial" pitchFamily="34" charset="0"/>
                <a:ea typeface="Arial" pitchFamily="34" charset="0"/>
                <a:cs typeface="Arial" pitchFamily="34" charset="0"/>
              </a:rPr>
              <a:t>is</a:t>
            </a:r>
            <a:r>
              <a:rPr lang="en-US" altLang="zh-CN" kern="0" spc="-85" dirty="0">
                <a:latin typeface="Arial" pitchFamily="34" charset="0"/>
                <a:ea typeface="Arial" pitchFamily="34" charset="0"/>
                <a:cs typeface="Arial" pitchFamily="34" charset="0"/>
              </a:rPr>
              <a:t> </a:t>
            </a:r>
            <a:r>
              <a:rPr lang="en-US" altLang="zh-CN" kern="0" dirty="0">
                <a:solidFill>
                  <a:srgbClr val="000000"/>
                </a:solidFill>
                <a:latin typeface="Arial" pitchFamily="34" charset="0"/>
                <a:ea typeface="Arial" pitchFamily="34" charset="0"/>
                <a:cs typeface="Arial" pitchFamily="34" charset="0"/>
              </a:rPr>
              <a:t>the</a:t>
            </a:r>
            <a:r>
              <a:rPr lang="en-US" altLang="zh-CN" kern="0" spc="50" dirty="0">
                <a:latin typeface="Arial" pitchFamily="34" charset="0"/>
                <a:ea typeface="Arial" pitchFamily="34" charset="0"/>
                <a:cs typeface="Arial" pitchFamily="34" charset="0"/>
              </a:rPr>
              <a:t> </a:t>
            </a:r>
            <a:r>
              <a:rPr lang="en-US" altLang="zh-CN" kern="0" spc="-15" dirty="0">
                <a:solidFill>
                  <a:srgbClr val="000000"/>
                </a:solidFill>
                <a:latin typeface="Arial" pitchFamily="34" charset="0"/>
                <a:ea typeface="Arial" pitchFamily="34" charset="0"/>
                <a:cs typeface="Arial" pitchFamily="34" charset="0"/>
              </a:rPr>
              <a:t>penalty</a:t>
            </a:r>
            <a:r>
              <a:rPr lang="en-US" altLang="zh-CN" kern="0" spc="-60" dirty="0">
                <a:latin typeface="Arial" pitchFamily="34" charset="0"/>
                <a:ea typeface="Arial" pitchFamily="34" charset="0"/>
                <a:cs typeface="Arial" pitchFamily="34" charset="0"/>
              </a:rPr>
              <a:t> </a:t>
            </a:r>
            <a:r>
              <a:rPr lang="en-US" altLang="zh-CN" kern="0" dirty="0">
                <a:solidFill>
                  <a:srgbClr val="000000"/>
                </a:solidFill>
                <a:latin typeface="Arial" pitchFamily="34" charset="0"/>
                <a:ea typeface="Arial" pitchFamily="34" charset="0"/>
                <a:cs typeface="Arial" pitchFamily="34" charset="0"/>
              </a:rPr>
              <a:t>for</a:t>
            </a:r>
            <a:r>
              <a:rPr lang="en-US" altLang="zh-CN" kern="0" spc="80" dirty="0">
                <a:latin typeface="Arial" pitchFamily="34" charset="0"/>
                <a:ea typeface="Arial" pitchFamily="34" charset="0"/>
                <a:cs typeface="Arial" pitchFamily="34" charset="0"/>
              </a:rPr>
              <a:t> </a:t>
            </a:r>
            <a:r>
              <a:rPr lang="en-US" altLang="zh-CN" kern="0" spc="-15" dirty="0">
                <a:solidFill>
                  <a:srgbClr val="000000"/>
                </a:solidFill>
                <a:latin typeface="Arial" pitchFamily="34" charset="0"/>
                <a:ea typeface="Arial" pitchFamily="34" charset="0"/>
                <a:cs typeface="Arial" pitchFamily="34" charset="0"/>
              </a:rPr>
              <a:t>passing</a:t>
            </a:r>
            <a:r>
              <a:rPr lang="en-US" altLang="zh-CN" kern="0" spc="5" dirty="0">
                <a:latin typeface="Arial" pitchFamily="34" charset="0"/>
                <a:ea typeface="Arial" pitchFamily="34" charset="0"/>
                <a:cs typeface="Arial" pitchFamily="34" charset="0"/>
              </a:rPr>
              <a:t> </a:t>
            </a:r>
            <a:r>
              <a:rPr lang="en-US" altLang="zh-CN" kern="0" dirty="0">
                <a:solidFill>
                  <a:srgbClr val="000000"/>
                </a:solidFill>
                <a:latin typeface="Arial" pitchFamily="34" charset="0"/>
                <a:ea typeface="Arial" pitchFamily="34" charset="0"/>
                <a:cs typeface="Arial" pitchFamily="34" charset="0"/>
              </a:rPr>
              <a:t>a</a:t>
            </a:r>
            <a:r>
              <a:rPr lang="en-US" altLang="zh-CN" kern="0" spc="-25" dirty="0">
                <a:latin typeface="Arial" pitchFamily="34" charset="0"/>
                <a:ea typeface="Arial" pitchFamily="34" charset="0"/>
                <a:cs typeface="Arial" pitchFamily="34" charset="0"/>
              </a:rPr>
              <a:t> </a:t>
            </a:r>
            <a:r>
              <a:rPr lang="en-US" altLang="zh-CN" kern="0" dirty="0">
                <a:solidFill>
                  <a:srgbClr val="000000"/>
                </a:solidFill>
                <a:latin typeface="Arial" pitchFamily="34" charset="0"/>
                <a:ea typeface="Arial" pitchFamily="34" charset="0"/>
                <a:cs typeface="Arial" pitchFamily="34" charset="0"/>
              </a:rPr>
              <a:t>school</a:t>
            </a:r>
            <a:r>
              <a:rPr lang="en-US" altLang="zh-CN" kern="0" spc="20" dirty="0">
                <a:latin typeface="Arial" pitchFamily="34" charset="0"/>
                <a:ea typeface="Arial" pitchFamily="34" charset="0"/>
                <a:cs typeface="Arial" pitchFamily="34" charset="0"/>
              </a:rPr>
              <a:t> </a:t>
            </a:r>
            <a:r>
              <a:rPr lang="en-US" altLang="zh-CN" kern="0" spc="-35" dirty="0">
                <a:solidFill>
                  <a:srgbClr val="000000"/>
                </a:solidFill>
                <a:latin typeface="Arial" pitchFamily="34" charset="0"/>
                <a:ea typeface="Arial" pitchFamily="34" charset="0"/>
                <a:cs typeface="Arial" pitchFamily="34" charset="0"/>
              </a:rPr>
              <a:t>bus</a:t>
            </a:r>
            <a:r>
              <a:rPr lang="en-US" altLang="zh-CN" kern="0" spc="-45" dirty="0">
                <a:latin typeface="Arial" pitchFamily="34" charset="0"/>
                <a:ea typeface="Arial" pitchFamily="34" charset="0"/>
                <a:cs typeface="Arial" pitchFamily="34" charset="0"/>
              </a:rPr>
              <a:t> </a:t>
            </a:r>
            <a:r>
              <a:rPr lang="en-US" altLang="zh-CN" kern="0" dirty="0">
                <a:solidFill>
                  <a:srgbClr val="000000"/>
                </a:solidFill>
                <a:latin typeface="Arial" pitchFamily="34" charset="0"/>
                <a:ea typeface="Arial" pitchFamily="34" charset="0"/>
                <a:cs typeface="Arial" pitchFamily="34" charset="0"/>
              </a:rPr>
              <a:t>when</a:t>
            </a:r>
            <a:r>
              <a:rPr lang="en-US" altLang="zh-CN" kern="0" spc="75" dirty="0">
                <a:latin typeface="Arial" pitchFamily="34" charset="0"/>
                <a:ea typeface="Arial" pitchFamily="34" charset="0"/>
                <a:cs typeface="Arial" pitchFamily="34" charset="0"/>
              </a:rPr>
              <a:t> </a:t>
            </a:r>
            <a:r>
              <a:rPr lang="en-US" altLang="zh-CN" kern="0" dirty="0">
                <a:solidFill>
                  <a:srgbClr val="000000"/>
                </a:solidFill>
                <a:latin typeface="Arial" pitchFamily="34" charset="0"/>
                <a:ea typeface="Arial" pitchFamily="34" charset="0"/>
                <a:cs typeface="Arial" pitchFamily="34" charset="0"/>
              </a:rPr>
              <a:t>red</a:t>
            </a:r>
            <a:r>
              <a:rPr lang="en-US" altLang="zh-CN" kern="0" spc="-130" dirty="0">
                <a:latin typeface="Arial" pitchFamily="34" charset="0"/>
                <a:ea typeface="Arial" pitchFamily="34" charset="0"/>
                <a:cs typeface="Arial" pitchFamily="34" charset="0"/>
              </a:rPr>
              <a:t> </a:t>
            </a:r>
            <a:r>
              <a:rPr lang="en-US" altLang="zh-CN" kern="0" dirty="0">
                <a:solidFill>
                  <a:srgbClr val="000000"/>
                </a:solidFill>
                <a:latin typeface="Arial" pitchFamily="34" charset="0"/>
                <a:ea typeface="Arial" pitchFamily="34" charset="0"/>
                <a:cs typeface="Arial" pitchFamily="34" charset="0"/>
              </a:rPr>
              <a:t>flashing</a:t>
            </a:r>
            <a:r>
              <a:rPr lang="en-US" altLang="zh-CN" kern="0" spc="55" dirty="0">
                <a:latin typeface="Arial" pitchFamily="34" charset="0"/>
                <a:ea typeface="Arial" pitchFamily="34" charset="0"/>
                <a:cs typeface="Arial" pitchFamily="34" charset="0"/>
              </a:rPr>
              <a:t> </a:t>
            </a:r>
            <a:r>
              <a:rPr lang="en-US" altLang="zh-CN" kern="0" dirty="0">
                <a:solidFill>
                  <a:srgbClr val="000000"/>
                </a:solidFill>
                <a:latin typeface="Arial" pitchFamily="34" charset="0"/>
                <a:ea typeface="Arial" pitchFamily="34" charset="0"/>
                <a:cs typeface="Arial" pitchFamily="34" charset="0"/>
              </a:rPr>
              <a:t>lights</a:t>
            </a:r>
            <a:r>
              <a:rPr lang="en-US" altLang="zh-CN" kern="0" spc="-85" dirty="0">
                <a:latin typeface="Arial" pitchFamily="34" charset="0"/>
                <a:ea typeface="Arial" pitchFamily="34" charset="0"/>
                <a:cs typeface="Arial" pitchFamily="34" charset="0"/>
              </a:rPr>
              <a:t> </a:t>
            </a:r>
            <a:r>
              <a:rPr lang="en-US" altLang="zh-CN" kern="0" dirty="0">
                <a:solidFill>
                  <a:srgbClr val="000000"/>
                </a:solidFill>
                <a:latin typeface="Arial" pitchFamily="34" charset="0"/>
                <a:ea typeface="Arial" pitchFamily="34" charset="0"/>
                <a:cs typeface="Arial" pitchFamily="34" charset="0"/>
              </a:rPr>
              <a:t>are</a:t>
            </a:r>
            <a:r>
              <a:rPr lang="en-US" altLang="zh-CN" kern="0" spc="400" dirty="0">
                <a:latin typeface="Arial" pitchFamily="34" charset="0"/>
                <a:ea typeface="Arial" pitchFamily="34" charset="0"/>
                <a:cs typeface="Arial" pitchFamily="34" charset="0"/>
              </a:rPr>
              <a:t> </a:t>
            </a:r>
            <a:r>
              <a:rPr lang="en-US" altLang="zh-CN" kern="0" spc="-20" dirty="0">
                <a:solidFill>
                  <a:srgbClr val="000000"/>
                </a:solidFill>
                <a:latin typeface="Arial" pitchFamily="34" charset="0"/>
                <a:ea typeface="Arial" pitchFamily="34" charset="0"/>
                <a:cs typeface="Arial" pitchFamily="34" charset="0"/>
              </a:rPr>
              <a:t>activated?</a:t>
            </a:r>
          </a:p>
          <a:p>
            <a:pPr marL="514350" marR="0" indent="-514350" eaLnBrk="0">
              <a:lnSpc>
                <a:spcPct val="99000"/>
              </a:lnSpc>
              <a:buFont typeface="+mj-lt"/>
              <a:buAutoNum type="arabicPeriod" startAt="12"/>
            </a:pPr>
            <a:r>
              <a:rPr lang="en-US" altLang="zh-CN" kern="0" dirty="0">
                <a:solidFill>
                  <a:srgbClr val="000000"/>
                </a:solidFill>
                <a:latin typeface="Arial" pitchFamily="34" charset="0"/>
                <a:ea typeface="Arial" pitchFamily="34" charset="0"/>
                <a:cs typeface="Arial" pitchFamily="34" charset="0"/>
              </a:rPr>
              <a:t>What</a:t>
            </a:r>
            <a:r>
              <a:rPr lang="en-US" altLang="zh-CN" kern="0" spc="10" dirty="0">
                <a:latin typeface="Arial" pitchFamily="34" charset="0"/>
                <a:ea typeface="Arial" pitchFamily="34" charset="0"/>
                <a:cs typeface="Arial" pitchFamily="34" charset="0"/>
              </a:rPr>
              <a:t> </a:t>
            </a:r>
            <a:r>
              <a:rPr lang="en-US" altLang="zh-CN" kern="0" dirty="0">
                <a:solidFill>
                  <a:srgbClr val="000000"/>
                </a:solidFill>
                <a:latin typeface="Arial" pitchFamily="34" charset="0"/>
                <a:ea typeface="Arial" pitchFamily="34" charset="0"/>
                <a:cs typeface="Arial" pitchFamily="34" charset="0"/>
              </a:rPr>
              <a:t>are</a:t>
            </a:r>
            <a:r>
              <a:rPr lang="en-US" altLang="zh-CN" kern="0" spc="-50" dirty="0">
                <a:latin typeface="Arial" pitchFamily="34" charset="0"/>
                <a:ea typeface="Arial" pitchFamily="34" charset="0"/>
                <a:cs typeface="Arial" pitchFamily="34" charset="0"/>
              </a:rPr>
              <a:t> </a:t>
            </a:r>
            <a:r>
              <a:rPr lang="en-US" altLang="zh-CN" kern="0" dirty="0">
                <a:solidFill>
                  <a:srgbClr val="000000"/>
                </a:solidFill>
                <a:latin typeface="Arial" pitchFamily="34" charset="0"/>
                <a:ea typeface="Arial" pitchFamily="34" charset="0"/>
                <a:cs typeface="Arial" pitchFamily="34" charset="0"/>
              </a:rPr>
              <a:t>the</a:t>
            </a:r>
            <a:r>
              <a:rPr lang="en-US" altLang="zh-CN" kern="0" spc="50" dirty="0">
                <a:latin typeface="Arial" pitchFamily="34" charset="0"/>
                <a:ea typeface="Arial" pitchFamily="34" charset="0"/>
                <a:cs typeface="Arial" pitchFamily="34" charset="0"/>
              </a:rPr>
              <a:t> </a:t>
            </a:r>
            <a:r>
              <a:rPr lang="en-US" altLang="zh-CN" kern="0" spc="-10" dirty="0">
                <a:solidFill>
                  <a:srgbClr val="000000"/>
                </a:solidFill>
                <a:latin typeface="Arial" pitchFamily="34" charset="0"/>
                <a:ea typeface="Arial" pitchFamily="34" charset="0"/>
                <a:cs typeface="Arial" pitchFamily="34" charset="0"/>
              </a:rPr>
              <a:t>penalties</a:t>
            </a:r>
            <a:r>
              <a:rPr lang="en-US" altLang="zh-CN" kern="0" spc="-85" dirty="0">
                <a:latin typeface="Arial" pitchFamily="34" charset="0"/>
                <a:ea typeface="Arial" pitchFamily="34" charset="0"/>
                <a:cs typeface="Arial" pitchFamily="34" charset="0"/>
              </a:rPr>
              <a:t> </a:t>
            </a:r>
            <a:r>
              <a:rPr lang="en-US" altLang="zh-CN" kern="0" dirty="0">
                <a:solidFill>
                  <a:srgbClr val="000000"/>
                </a:solidFill>
                <a:latin typeface="Arial" pitchFamily="34" charset="0"/>
                <a:ea typeface="Arial" pitchFamily="34" charset="0"/>
                <a:cs typeface="Arial" pitchFamily="34" charset="0"/>
              </a:rPr>
              <a:t>for</a:t>
            </a:r>
            <a:r>
              <a:rPr lang="en-US" altLang="zh-CN" kern="0" spc="90" dirty="0">
                <a:latin typeface="Arial" pitchFamily="34" charset="0"/>
                <a:ea typeface="Arial" pitchFamily="34" charset="0"/>
                <a:cs typeface="Arial" pitchFamily="34" charset="0"/>
              </a:rPr>
              <a:t> </a:t>
            </a:r>
            <a:r>
              <a:rPr lang="en-US" altLang="zh-CN" kern="0" spc="-35" dirty="0">
                <a:solidFill>
                  <a:srgbClr val="000000"/>
                </a:solidFill>
                <a:latin typeface="Arial" pitchFamily="34" charset="0"/>
                <a:ea typeface="Arial" pitchFamily="34" charset="0"/>
                <a:cs typeface="Arial" pitchFamily="34" charset="0"/>
              </a:rPr>
              <a:t>not</a:t>
            </a:r>
            <a:r>
              <a:rPr lang="en-US" altLang="zh-CN" kern="0" spc="-50" dirty="0">
                <a:latin typeface="Arial" pitchFamily="34" charset="0"/>
                <a:ea typeface="Arial" pitchFamily="34" charset="0"/>
                <a:cs typeface="Arial" pitchFamily="34" charset="0"/>
              </a:rPr>
              <a:t> </a:t>
            </a:r>
            <a:r>
              <a:rPr lang="en-US" altLang="zh-CN" kern="0" dirty="0">
                <a:solidFill>
                  <a:srgbClr val="000000"/>
                </a:solidFill>
                <a:latin typeface="Arial" pitchFamily="34" charset="0"/>
                <a:ea typeface="Arial" pitchFamily="34" charset="0"/>
                <a:cs typeface="Arial" pitchFamily="34" charset="0"/>
              </a:rPr>
              <a:t>wearing</a:t>
            </a:r>
            <a:r>
              <a:rPr lang="en-US" altLang="zh-CN" kern="0" spc="30" dirty="0">
                <a:latin typeface="Arial" pitchFamily="34" charset="0"/>
                <a:ea typeface="Arial" pitchFamily="34" charset="0"/>
                <a:cs typeface="Arial" pitchFamily="34" charset="0"/>
              </a:rPr>
              <a:t> </a:t>
            </a:r>
            <a:r>
              <a:rPr lang="en-US" altLang="zh-CN" kern="0" dirty="0">
                <a:solidFill>
                  <a:srgbClr val="000000"/>
                </a:solidFill>
                <a:latin typeface="Arial" pitchFamily="34" charset="0"/>
                <a:ea typeface="Arial" pitchFamily="34" charset="0"/>
                <a:cs typeface="Arial" pitchFamily="34" charset="0"/>
              </a:rPr>
              <a:t>a</a:t>
            </a:r>
            <a:r>
              <a:rPr lang="en-US" altLang="zh-CN" kern="0" spc="-30" dirty="0">
                <a:latin typeface="Arial" pitchFamily="34" charset="0"/>
                <a:ea typeface="Arial" pitchFamily="34" charset="0"/>
                <a:cs typeface="Arial" pitchFamily="34" charset="0"/>
              </a:rPr>
              <a:t> </a:t>
            </a:r>
            <a:r>
              <a:rPr lang="en-US" altLang="zh-CN" kern="0" dirty="0">
                <a:solidFill>
                  <a:srgbClr val="000000"/>
                </a:solidFill>
                <a:latin typeface="Arial" pitchFamily="34" charset="0"/>
                <a:ea typeface="Arial" pitchFamily="34" charset="0"/>
                <a:cs typeface="Arial" pitchFamily="34" charset="0"/>
              </a:rPr>
              <a:t>seat</a:t>
            </a:r>
            <a:r>
              <a:rPr lang="en-US" altLang="zh-CN" kern="0" spc="25" dirty="0">
                <a:latin typeface="Arial" pitchFamily="34" charset="0"/>
                <a:ea typeface="Arial" pitchFamily="34" charset="0"/>
                <a:cs typeface="Arial" pitchFamily="34" charset="0"/>
              </a:rPr>
              <a:t> </a:t>
            </a:r>
            <a:r>
              <a:rPr lang="en-US" altLang="zh-CN" kern="0" spc="-20" dirty="0">
                <a:solidFill>
                  <a:srgbClr val="000000"/>
                </a:solidFill>
                <a:latin typeface="Arial" pitchFamily="34" charset="0"/>
                <a:ea typeface="Arial" pitchFamily="34" charset="0"/>
                <a:cs typeface="Arial" pitchFamily="34" charset="0"/>
              </a:rPr>
              <a:t>belt?</a:t>
            </a:r>
          </a:p>
          <a:p>
            <a:pPr marL="514350" marR="0" indent="-514350" eaLnBrk="0">
              <a:lnSpc>
                <a:spcPct val="113000"/>
              </a:lnSpc>
              <a:buFont typeface="+mj-lt"/>
              <a:buAutoNum type="arabicPeriod" startAt="12"/>
            </a:pPr>
            <a:r>
              <a:rPr lang="en-US" altLang="zh-CN" kern="0" dirty="0">
                <a:solidFill>
                  <a:srgbClr val="000000"/>
                </a:solidFill>
                <a:latin typeface="Arial" pitchFamily="34" charset="0"/>
                <a:ea typeface="Arial" pitchFamily="34" charset="0"/>
                <a:cs typeface="Arial" pitchFamily="34" charset="0"/>
              </a:rPr>
              <a:t>What</a:t>
            </a:r>
            <a:r>
              <a:rPr lang="en-US" altLang="zh-CN" kern="0" spc="10" dirty="0">
                <a:latin typeface="Arial" pitchFamily="34" charset="0"/>
                <a:ea typeface="Arial" pitchFamily="34" charset="0"/>
                <a:cs typeface="Arial" pitchFamily="34" charset="0"/>
              </a:rPr>
              <a:t> </a:t>
            </a:r>
            <a:r>
              <a:rPr lang="en-US" altLang="zh-CN" kern="0" dirty="0">
                <a:solidFill>
                  <a:srgbClr val="000000"/>
                </a:solidFill>
                <a:latin typeface="Arial" pitchFamily="34" charset="0"/>
                <a:ea typeface="Arial" pitchFamily="34" charset="0"/>
                <a:cs typeface="Arial" pitchFamily="34" charset="0"/>
              </a:rPr>
              <a:t>are</a:t>
            </a:r>
            <a:r>
              <a:rPr lang="en-US" altLang="zh-CN" kern="0" spc="-50" dirty="0">
                <a:latin typeface="Arial" pitchFamily="34" charset="0"/>
                <a:ea typeface="Arial" pitchFamily="34" charset="0"/>
                <a:cs typeface="Arial" pitchFamily="34" charset="0"/>
              </a:rPr>
              <a:t> </a:t>
            </a:r>
            <a:r>
              <a:rPr lang="en-US" altLang="zh-CN" kern="0" dirty="0">
                <a:solidFill>
                  <a:srgbClr val="000000"/>
                </a:solidFill>
                <a:latin typeface="Arial" pitchFamily="34" charset="0"/>
                <a:ea typeface="Arial" pitchFamily="34" charset="0"/>
                <a:cs typeface="Arial" pitchFamily="34" charset="0"/>
              </a:rPr>
              <a:t>the</a:t>
            </a:r>
            <a:r>
              <a:rPr lang="en-US" altLang="zh-CN" kern="0" spc="50" dirty="0">
                <a:latin typeface="Arial" pitchFamily="34" charset="0"/>
                <a:ea typeface="Arial" pitchFamily="34" charset="0"/>
                <a:cs typeface="Arial" pitchFamily="34" charset="0"/>
              </a:rPr>
              <a:t> </a:t>
            </a:r>
            <a:r>
              <a:rPr lang="en-US" altLang="zh-CN" kern="0" spc="-10" dirty="0">
                <a:solidFill>
                  <a:srgbClr val="000000"/>
                </a:solidFill>
                <a:latin typeface="Arial" pitchFamily="34" charset="0"/>
                <a:ea typeface="Arial" pitchFamily="34" charset="0"/>
                <a:cs typeface="Arial" pitchFamily="34" charset="0"/>
              </a:rPr>
              <a:t>penalties</a:t>
            </a:r>
            <a:r>
              <a:rPr lang="en-US" altLang="zh-CN" kern="0" spc="-85" dirty="0">
                <a:latin typeface="Arial" pitchFamily="34" charset="0"/>
                <a:ea typeface="Arial" pitchFamily="34" charset="0"/>
                <a:cs typeface="Arial" pitchFamily="34" charset="0"/>
              </a:rPr>
              <a:t> </a:t>
            </a:r>
            <a:r>
              <a:rPr lang="en-US" altLang="zh-CN" kern="0" dirty="0">
                <a:solidFill>
                  <a:srgbClr val="000000"/>
                </a:solidFill>
                <a:latin typeface="Arial" pitchFamily="34" charset="0"/>
                <a:ea typeface="Arial" pitchFamily="34" charset="0"/>
                <a:cs typeface="Arial" pitchFamily="34" charset="0"/>
              </a:rPr>
              <a:t>for</a:t>
            </a:r>
            <a:r>
              <a:rPr lang="en-US" altLang="zh-CN" kern="0" spc="40" dirty="0">
                <a:latin typeface="Arial" pitchFamily="34" charset="0"/>
                <a:ea typeface="Arial" pitchFamily="34" charset="0"/>
                <a:cs typeface="Arial" pitchFamily="34" charset="0"/>
              </a:rPr>
              <a:t> </a:t>
            </a:r>
            <a:r>
              <a:rPr lang="en-US" altLang="zh-CN" kern="0" dirty="0">
                <a:solidFill>
                  <a:srgbClr val="000000"/>
                </a:solidFill>
                <a:latin typeface="Arial" pitchFamily="34" charset="0"/>
                <a:ea typeface="Arial" pitchFamily="34" charset="0"/>
                <a:cs typeface="Arial" pitchFamily="34" charset="0"/>
              </a:rPr>
              <a:t>cell</a:t>
            </a:r>
            <a:r>
              <a:rPr lang="en-US" altLang="zh-CN" kern="0" spc="45" dirty="0">
                <a:latin typeface="Arial" pitchFamily="34" charset="0"/>
                <a:ea typeface="Arial" pitchFamily="34" charset="0"/>
                <a:cs typeface="Arial" pitchFamily="34" charset="0"/>
              </a:rPr>
              <a:t> </a:t>
            </a:r>
            <a:r>
              <a:rPr lang="en-US" altLang="zh-CN" kern="0" spc="-20" dirty="0">
                <a:solidFill>
                  <a:srgbClr val="000000"/>
                </a:solidFill>
                <a:latin typeface="Arial" pitchFamily="34" charset="0"/>
                <a:ea typeface="Arial" pitchFamily="34" charset="0"/>
                <a:cs typeface="Arial" pitchFamily="34" charset="0"/>
              </a:rPr>
              <a:t>phone</a:t>
            </a:r>
            <a:r>
              <a:rPr lang="en-US" altLang="zh-CN" kern="0" spc="-35" dirty="0">
                <a:latin typeface="Arial" pitchFamily="34" charset="0"/>
                <a:ea typeface="Arial" pitchFamily="34" charset="0"/>
                <a:cs typeface="Arial" pitchFamily="34" charset="0"/>
              </a:rPr>
              <a:t> </a:t>
            </a:r>
            <a:r>
              <a:rPr lang="en-US" altLang="zh-CN" kern="0" dirty="0">
                <a:solidFill>
                  <a:srgbClr val="000000"/>
                </a:solidFill>
                <a:latin typeface="Arial" pitchFamily="34" charset="0"/>
                <a:ea typeface="Arial" pitchFamily="34" charset="0"/>
                <a:cs typeface="Arial" pitchFamily="34" charset="0"/>
              </a:rPr>
              <a:t>or</a:t>
            </a:r>
            <a:r>
              <a:rPr lang="en-US" altLang="zh-CN" kern="0" spc="-35" dirty="0">
                <a:latin typeface="Arial" pitchFamily="34" charset="0"/>
                <a:ea typeface="Arial" pitchFamily="34" charset="0"/>
                <a:cs typeface="Arial" pitchFamily="34" charset="0"/>
              </a:rPr>
              <a:t> </a:t>
            </a:r>
            <a:r>
              <a:rPr lang="en-US" altLang="zh-CN" kern="0" dirty="0">
                <a:solidFill>
                  <a:srgbClr val="000000"/>
                </a:solidFill>
                <a:latin typeface="Arial" pitchFamily="34" charset="0"/>
                <a:ea typeface="Arial" pitchFamily="34" charset="0"/>
                <a:cs typeface="Arial" pitchFamily="34" charset="0"/>
              </a:rPr>
              <a:t>texting</a:t>
            </a:r>
            <a:r>
              <a:rPr lang="en-US" altLang="zh-CN" kern="0" spc="-65" dirty="0">
                <a:latin typeface="Arial" pitchFamily="34" charset="0"/>
                <a:ea typeface="Arial" pitchFamily="34" charset="0"/>
                <a:cs typeface="Arial" pitchFamily="34" charset="0"/>
              </a:rPr>
              <a:t> </a:t>
            </a:r>
            <a:r>
              <a:rPr lang="en-US" altLang="zh-CN" kern="0" dirty="0">
                <a:solidFill>
                  <a:srgbClr val="000000"/>
                </a:solidFill>
                <a:latin typeface="Arial" pitchFamily="34" charset="0"/>
                <a:ea typeface="Arial" pitchFamily="34" charset="0"/>
                <a:cs typeface="Arial" pitchFamily="34" charset="0"/>
              </a:rPr>
              <a:t>violations?</a:t>
            </a:r>
          </a:p>
          <a:p>
            <a:pPr marL="514350" marR="0" indent="-514350" eaLnBrk="0">
              <a:lnSpc>
                <a:spcPct val="112000"/>
              </a:lnSpc>
              <a:buFont typeface="+mj-lt"/>
              <a:buAutoNum type="arabicPeriod" startAt="12"/>
            </a:pPr>
            <a:r>
              <a:rPr lang="en-US" altLang="zh-CN" kern="0" dirty="0">
                <a:solidFill>
                  <a:srgbClr val="000000"/>
                </a:solidFill>
                <a:latin typeface="Arial" pitchFamily="34" charset="0"/>
                <a:ea typeface="Arial" pitchFamily="34" charset="0"/>
                <a:cs typeface="Arial" pitchFamily="34" charset="0"/>
              </a:rPr>
              <a:t>What</a:t>
            </a:r>
            <a:r>
              <a:rPr lang="en-US" altLang="zh-CN" kern="0" spc="65" dirty="0">
                <a:latin typeface="Arial" pitchFamily="34" charset="0"/>
                <a:ea typeface="Arial" pitchFamily="34" charset="0"/>
                <a:cs typeface="Arial" pitchFamily="34" charset="0"/>
              </a:rPr>
              <a:t> </a:t>
            </a:r>
            <a:r>
              <a:rPr lang="en-US" altLang="zh-CN" kern="0" dirty="0">
                <a:solidFill>
                  <a:srgbClr val="000000"/>
                </a:solidFill>
                <a:latin typeface="Arial" pitchFamily="34" charset="0"/>
                <a:ea typeface="Arial" pitchFamily="34" charset="0"/>
                <a:cs typeface="Arial" pitchFamily="34" charset="0"/>
              </a:rPr>
              <a:t>is</a:t>
            </a:r>
            <a:r>
              <a:rPr lang="en-US" altLang="zh-CN" kern="0" spc="-25" dirty="0">
                <a:latin typeface="Arial" pitchFamily="34" charset="0"/>
                <a:ea typeface="Arial" pitchFamily="34" charset="0"/>
                <a:cs typeface="Arial" pitchFamily="34" charset="0"/>
              </a:rPr>
              <a:t> </a:t>
            </a:r>
            <a:r>
              <a:rPr lang="en-US" altLang="zh-CN" kern="0" spc="-10" dirty="0">
                <a:solidFill>
                  <a:srgbClr val="000000"/>
                </a:solidFill>
                <a:latin typeface="Arial" pitchFamily="34" charset="0"/>
                <a:ea typeface="Arial" pitchFamily="34" charset="0"/>
                <a:cs typeface="Arial" pitchFamily="34" charset="0"/>
              </a:rPr>
              <a:t>Graduated</a:t>
            </a:r>
            <a:r>
              <a:rPr lang="en-US" altLang="zh-CN" kern="0" spc="40" dirty="0">
                <a:latin typeface="Arial" pitchFamily="34" charset="0"/>
                <a:ea typeface="Arial" pitchFamily="34" charset="0"/>
                <a:cs typeface="Arial" pitchFamily="34" charset="0"/>
              </a:rPr>
              <a:t> </a:t>
            </a:r>
            <a:r>
              <a:rPr lang="en-US" altLang="zh-CN" kern="0" spc="-10" dirty="0">
                <a:solidFill>
                  <a:srgbClr val="000000"/>
                </a:solidFill>
                <a:latin typeface="Arial" pitchFamily="34" charset="0"/>
                <a:ea typeface="Arial" pitchFamily="34" charset="0"/>
                <a:cs typeface="Arial" pitchFamily="34" charset="0"/>
              </a:rPr>
              <a:t>Licensing</a:t>
            </a:r>
            <a:r>
              <a:rPr lang="en-US" altLang="zh-CN" kern="0" spc="30" dirty="0">
                <a:latin typeface="Arial" pitchFamily="34" charset="0"/>
                <a:ea typeface="Arial" pitchFamily="34" charset="0"/>
                <a:cs typeface="Arial" pitchFamily="34" charset="0"/>
              </a:rPr>
              <a:t> </a:t>
            </a:r>
            <a:r>
              <a:rPr lang="en-US" altLang="zh-CN" kern="0" spc="-35" dirty="0">
                <a:solidFill>
                  <a:srgbClr val="000000"/>
                </a:solidFill>
                <a:latin typeface="Arial" pitchFamily="34" charset="0"/>
                <a:ea typeface="Arial" pitchFamily="34" charset="0"/>
                <a:cs typeface="Arial" pitchFamily="34" charset="0"/>
              </a:rPr>
              <a:t>Law</a:t>
            </a:r>
            <a:r>
              <a:rPr lang="en-US" altLang="zh-CN" kern="0" spc="15" dirty="0">
                <a:latin typeface="Arial" pitchFamily="34" charset="0"/>
                <a:ea typeface="Arial" pitchFamily="34" charset="0"/>
                <a:cs typeface="Arial" pitchFamily="34" charset="0"/>
              </a:rPr>
              <a:t> </a:t>
            </a:r>
            <a:r>
              <a:rPr lang="en-US" altLang="zh-CN" kern="0" dirty="0">
                <a:solidFill>
                  <a:srgbClr val="000000"/>
                </a:solidFill>
                <a:latin typeface="Arial" pitchFamily="34" charset="0"/>
                <a:ea typeface="Arial" pitchFamily="34" charset="0"/>
                <a:cs typeface="Arial" pitchFamily="34" charset="0"/>
              </a:rPr>
              <a:t>and</a:t>
            </a:r>
            <a:r>
              <a:rPr lang="en-US" altLang="zh-CN" kern="0" spc="-100" dirty="0">
                <a:latin typeface="Arial" pitchFamily="34" charset="0"/>
                <a:ea typeface="Arial" pitchFamily="34" charset="0"/>
                <a:cs typeface="Arial" pitchFamily="34" charset="0"/>
              </a:rPr>
              <a:t> </a:t>
            </a:r>
            <a:r>
              <a:rPr lang="en-US" altLang="zh-CN" kern="0" dirty="0">
                <a:solidFill>
                  <a:srgbClr val="000000"/>
                </a:solidFill>
                <a:latin typeface="Arial" pitchFamily="34" charset="0"/>
                <a:ea typeface="Arial" pitchFamily="34" charset="0"/>
                <a:cs typeface="Arial" pitchFamily="34" charset="0"/>
              </a:rPr>
              <a:t>who</a:t>
            </a:r>
            <a:r>
              <a:rPr lang="en-US" altLang="zh-CN" kern="0" spc="20" dirty="0">
                <a:latin typeface="Arial" pitchFamily="34" charset="0"/>
                <a:ea typeface="Arial" pitchFamily="34" charset="0"/>
                <a:cs typeface="Arial" pitchFamily="34" charset="0"/>
              </a:rPr>
              <a:t> </a:t>
            </a:r>
            <a:r>
              <a:rPr lang="en-US" altLang="zh-CN" kern="0" dirty="0">
                <a:solidFill>
                  <a:srgbClr val="000000"/>
                </a:solidFill>
                <a:latin typeface="Arial" pitchFamily="34" charset="0"/>
                <a:ea typeface="Arial" pitchFamily="34" charset="0"/>
                <a:cs typeface="Arial" pitchFamily="34" charset="0"/>
              </a:rPr>
              <a:t>does</a:t>
            </a:r>
            <a:r>
              <a:rPr lang="en-US" altLang="zh-CN" kern="0" spc="15" dirty="0">
                <a:latin typeface="Arial" pitchFamily="34" charset="0"/>
                <a:ea typeface="Arial" pitchFamily="34" charset="0"/>
                <a:cs typeface="Arial" pitchFamily="34" charset="0"/>
              </a:rPr>
              <a:t> </a:t>
            </a:r>
            <a:r>
              <a:rPr lang="en-US" altLang="zh-CN" kern="0" dirty="0">
                <a:solidFill>
                  <a:srgbClr val="000000"/>
                </a:solidFill>
                <a:latin typeface="Arial" pitchFamily="34" charset="0"/>
                <a:ea typeface="Arial" pitchFamily="34" charset="0"/>
                <a:cs typeface="Arial" pitchFamily="34" charset="0"/>
              </a:rPr>
              <a:t>it</a:t>
            </a:r>
            <a:r>
              <a:rPr lang="en-US" altLang="zh-CN" kern="0" spc="-55" dirty="0">
                <a:latin typeface="Arial" pitchFamily="34" charset="0"/>
                <a:ea typeface="Arial" pitchFamily="34" charset="0"/>
                <a:cs typeface="Arial" pitchFamily="34" charset="0"/>
              </a:rPr>
              <a:t> </a:t>
            </a:r>
            <a:r>
              <a:rPr lang="en-US" altLang="zh-CN" kern="0" spc="-15" dirty="0">
                <a:solidFill>
                  <a:srgbClr val="000000"/>
                </a:solidFill>
                <a:latin typeface="Arial" pitchFamily="34" charset="0"/>
                <a:ea typeface="Arial" pitchFamily="34" charset="0"/>
                <a:cs typeface="Arial" pitchFamily="34" charset="0"/>
              </a:rPr>
              <a:t>affect?</a:t>
            </a:r>
          </a:p>
          <a:p>
            <a:endParaRPr lang="en-US" dirty="0"/>
          </a:p>
        </p:txBody>
      </p:sp>
      <p:sp>
        <p:nvSpPr>
          <p:cNvPr id="4" name="TextBox 3">
            <a:extLst>
              <a:ext uri="{FF2B5EF4-FFF2-40B4-BE49-F238E27FC236}">
                <a16:creationId xmlns:a16="http://schemas.microsoft.com/office/drawing/2014/main" id="{C49B6BED-F674-4131-BD86-7EA554E7BD2D}"/>
              </a:ext>
            </a:extLst>
          </p:cNvPr>
          <p:cNvSpPr txBox="1"/>
          <p:nvPr/>
        </p:nvSpPr>
        <p:spPr>
          <a:xfrm>
            <a:off x="10677144" y="6176962"/>
            <a:ext cx="785091" cy="369332"/>
          </a:xfrm>
          <a:prstGeom prst="rect">
            <a:avLst/>
          </a:prstGeom>
          <a:noFill/>
        </p:spPr>
        <p:txBody>
          <a:bodyPr wrap="square" rtlCol="0">
            <a:spAutoFit/>
          </a:bodyPr>
          <a:lstStyle/>
          <a:p>
            <a:r>
              <a:rPr lang="en-US" dirty="0"/>
              <a:t>3 of 3</a:t>
            </a:r>
          </a:p>
        </p:txBody>
      </p:sp>
    </p:spTree>
    <p:extLst>
      <p:ext uri="{BB962C8B-B14F-4D97-AF65-F5344CB8AC3E}">
        <p14:creationId xmlns:p14="http://schemas.microsoft.com/office/powerpoint/2010/main" val="250790161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BC7444-1899-4D10-B8F8-2CE4D00FA67C}"/>
              </a:ext>
            </a:extLst>
          </p:cNvPr>
          <p:cNvSpPr>
            <a:spLocks noGrp="1"/>
          </p:cNvSpPr>
          <p:nvPr>
            <p:ph type="title"/>
          </p:nvPr>
        </p:nvSpPr>
        <p:spPr>
          <a:xfrm>
            <a:off x="0" y="1879527"/>
            <a:ext cx="12192000" cy="3412909"/>
          </a:xfrm>
        </p:spPr>
        <p:txBody>
          <a:bodyPr>
            <a:normAutofit/>
          </a:bodyPr>
          <a:lstStyle/>
          <a:p>
            <a:pPr algn="ctr"/>
            <a:r>
              <a:rPr lang="en-US" dirty="0"/>
              <a:t>Do You Know About the Driver </a:t>
            </a:r>
            <a:br>
              <a:rPr lang="en-US" dirty="0"/>
            </a:br>
            <a:r>
              <a:rPr lang="en-US" dirty="0"/>
              <a:t>Responsibility Assessment Fee?</a:t>
            </a:r>
          </a:p>
        </p:txBody>
      </p:sp>
    </p:spTree>
    <p:extLst>
      <p:ext uri="{BB962C8B-B14F-4D97-AF65-F5344CB8AC3E}">
        <p14:creationId xmlns:p14="http://schemas.microsoft.com/office/powerpoint/2010/main" val="77281414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14E3B6-B5C0-4999-AECB-2339EE52D685}"/>
              </a:ext>
            </a:extLst>
          </p:cNvPr>
          <p:cNvSpPr>
            <a:spLocks noGrp="1"/>
          </p:cNvSpPr>
          <p:nvPr>
            <p:ph type="title"/>
          </p:nvPr>
        </p:nvSpPr>
        <p:spPr/>
        <p:txBody>
          <a:bodyPr/>
          <a:lstStyle/>
          <a:p>
            <a:r>
              <a:rPr lang="en-US" dirty="0"/>
              <a:t>Point and Insurance Reduction</a:t>
            </a:r>
          </a:p>
        </p:txBody>
      </p:sp>
      <p:sp>
        <p:nvSpPr>
          <p:cNvPr id="3" name="Content Placeholder 2">
            <a:extLst>
              <a:ext uri="{FF2B5EF4-FFF2-40B4-BE49-F238E27FC236}">
                <a16:creationId xmlns:a16="http://schemas.microsoft.com/office/drawing/2014/main" id="{38C94899-C09E-43E4-9E0B-E2F6E86B48FC}"/>
              </a:ext>
            </a:extLst>
          </p:cNvPr>
          <p:cNvSpPr>
            <a:spLocks noGrp="1"/>
          </p:cNvSpPr>
          <p:nvPr>
            <p:ph idx="1"/>
          </p:nvPr>
        </p:nvSpPr>
        <p:spPr>
          <a:xfrm>
            <a:off x="447742" y="1707289"/>
            <a:ext cx="11045952" cy="4735391"/>
          </a:xfrm>
        </p:spPr>
        <p:txBody>
          <a:bodyPr>
            <a:normAutofit lnSpcReduction="10000"/>
          </a:bodyPr>
          <a:lstStyle/>
          <a:p>
            <a:pPr marR="204825"/>
            <a:r>
              <a:rPr lang="en-US" altLang="zh-CN" sz="2600" dirty="0"/>
              <a:t>You can reduce your point total by up to four points and save up to 10 percent on your auto liability and collision insurance premiums by taking a DMV-approved “Motor Vehicle Accident Prevention Course.”</a:t>
            </a:r>
          </a:p>
          <a:p>
            <a:pPr marR="204825"/>
            <a:endParaRPr lang="en-US" altLang="zh-CN" sz="2600" dirty="0"/>
          </a:p>
          <a:p>
            <a:pPr marR="99610"/>
            <a:r>
              <a:rPr lang="en-US" altLang="zh-CN" sz="2600" dirty="0"/>
              <a:t>Completion of a point reduction course cannot prevent a mandatory suspension or revocation or be applied as a “credit” against future points, or prevent revocations.</a:t>
            </a:r>
          </a:p>
          <a:p>
            <a:pPr marR="99610"/>
            <a:endParaRPr lang="en-US" altLang="zh-CN" sz="2600" dirty="0"/>
          </a:p>
          <a:p>
            <a:pPr marR="0"/>
            <a:r>
              <a:rPr lang="en-US" altLang="zh-CN" sz="2600" dirty="0"/>
              <a:t>It also cannot reduce a Driver Responsibility Assessment by the DMV.</a:t>
            </a:r>
          </a:p>
          <a:p>
            <a:pPr marR="0"/>
            <a:endParaRPr lang="en-US" altLang="zh-CN" sz="2600" dirty="0"/>
          </a:p>
          <a:p>
            <a:pPr marR="0"/>
            <a:r>
              <a:rPr lang="en-US" altLang="zh-CN" sz="2600" dirty="0"/>
              <a:t>See Driver’s Manual for more information.</a:t>
            </a:r>
          </a:p>
          <a:p>
            <a:endParaRPr lang="en-US" dirty="0"/>
          </a:p>
        </p:txBody>
      </p:sp>
    </p:spTree>
    <p:extLst>
      <p:ext uri="{BB962C8B-B14F-4D97-AF65-F5344CB8AC3E}">
        <p14:creationId xmlns:p14="http://schemas.microsoft.com/office/powerpoint/2010/main" val="254586083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FCDEA8-A055-4D66-9C23-0CA1B6F87709}"/>
              </a:ext>
            </a:extLst>
          </p:cNvPr>
          <p:cNvSpPr>
            <a:spLocks noGrp="1"/>
          </p:cNvSpPr>
          <p:nvPr>
            <p:ph type="title"/>
          </p:nvPr>
        </p:nvSpPr>
        <p:spPr/>
        <p:txBody>
          <a:bodyPr/>
          <a:lstStyle/>
          <a:p>
            <a:r>
              <a:rPr lang="en-US" dirty="0"/>
              <a:t>Suspensions &amp; Revocations Discussion</a:t>
            </a:r>
          </a:p>
        </p:txBody>
      </p:sp>
      <p:sp>
        <p:nvSpPr>
          <p:cNvPr id="3" name="Content Placeholder 2">
            <a:extLst>
              <a:ext uri="{FF2B5EF4-FFF2-40B4-BE49-F238E27FC236}">
                <a16:creationId xmlns:a16="http://schemas.microsoft.com/office/drawing/2014/main" id="{4A65617F-778B-4BDB-A5BD-7DD73FEB0CC9}"/>
              </a:ext>
            </a:extLst>
          </p:cNvPr>
          <p:cNvSpPr>
            <a:spLocks noGrp="1"/>
          </p:cNvSpPr>
          <p:nvPr>
            <p:ph idx="1"/>
          </p:nvPr>
        </p:nvSpPr>
        <p:spPr/>
        <p:txBody>
          <a:bodyPr/>
          <a:lstStyle/>
          <a:p>
            <a:pPr marL="0" indent="0">
              <a:buNone/>
            </a:pPr>
            <a:r>
              <a:rPr lang="en-US" b="1" dirty="0"/>
              <a:t>What do you think?</a:t>
            </a:r>
          </a:p>
          <a:p>
            <a:pPr marR="0"/>
            <a:r>
              <a:rPr lang="en-US" altLang="zh-CN" sz="2600" dirty="0"/>
              <a:t>What does it mean if your license is suspended?</a:t>
            </a:r>
          </a:p>
          <a:p>
            <a:pPr marR="0"/>
            <a:endParaRPr lang="en-US" altLang="zh-CN" sz="2600" dirty="0"/>
          </a:p>
          <a:p>
            <a:pPr marR="0"/>
            <a:r>
              <a:rPr lang="en-US" altLang="zh-CN" sz="2600" dirty="0"/>
              <a:t>What happens if your license is revoked?</a:t>
            </a:r>
          </a:p>
          <a:p>
            <a:pPr marR="0"/>
            <a:endParaRPr lang="en-US" altLang="zh-CN" sz="2600" dirty="0"/>
          </a:p>
          <a:p>
            <a:pPr marR="0"/>
            <a:r>
              <a:rPr lang="en-US" altLang="zh-CN" sz="2600" dirty="0"/>
              <a:t>Should it be a criminal offense to drive with a suspended license?</a:t>
            </a:r>
          </a:p>
          <a:p>
            <a:pPr marR="0"/>
            <a:endParaRPr lang="en-US" altLang="zh-CN" sz="2600" dirty="0"/>
          </a:p>
          <a:p>
            <a:pPr marR="669036"/>
            <a:r>
              <a:rPr lang="en-US" altLang="zh-CN" sz="2600" dirty="0"/>
              <a:t>When should a driver permanently lose their driving license privileges?</a:t>
            </a:r>
          </a:p>
          <a:p>
            <a:pPr marL="0" indent="0">
              <a:buNone/>
            </a:pPr>
            <a:endParaRPr lang="en-US" dirty="0"/>
          </a:p>
        </p:txBody>
      </p:sp>
    </p:spTree>
    <p:extLst>
      <p:ext uri="{BB962C8B-B14F-4D97-AF65-F5344CB8AC3E}">
        <p14:creationId xmlns:p14="http://schemas.microsoft.com/office/powerpoint/2010/main" val="385482584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22160-C987-4D34-B38D-A66F8F558497}"/>
              </a:ext>
            </a:extLst>
          </p:cNvPr>
          <p:cNvSpPr>
            <a:spLocks noGrp="1"/>
          </p:cNvSpPr>
          <p:nvPr>
            <p:ph type="title"/>
          </p:nvPr>
        </p:nvSpPr>
        <p:spPr/>
        <p:txBody>
          <a:bodyPr/>
          <a:lstStyle/>
          <a:p>
            <a:r>
              <a:rPr lang="en-US" dirty="0"/>
              <a:t>Definition of Suspension</a:t>
            </a:r>
          </a:p>
        </p:txBody>
      </p:sp>
      <p:sp>
        <p:nvSpPr>
          <p:cNvPr id="3" name="Content Placeholder 2">
            <a:extLst>
              <a:ext uri="{FF2B5EF4-FFF2-40B4-BE49-F238E27FC236}">
                <a16:creationId xmlns:a16="http://schemas.microsoft.com/office/drawing/2014/main" id="{74D4F53C-0AA3-4B7E-9921-9EF18C6D54C0}"/>
              </a:ext>
            </a:extLst>
          </p:cNvPr>
          <p:cNvSpPr>
            <a:spLocks noGrp="1"/>
          </p:cNvSpPr>
          <p:nvPr>
            <p:ph idx="1"/>
          </p:nvPr>
        </p:nvSpPr>
        <p:spPr>
          <a:xfrm>
            <a:off x="466271" y="1706725"/>
            <a:ext cx="11045952" cy="4959926"/>
          </a:xfrm>
        </p:spPr>
        <p:txBody>
          <a:bodyPr vert="horz" lIns="91440" tIns="45720" rIns="91440" bIns="45720" rtlCol="0" anchor="t">
            <a:normAutofit fontScale="92500" lnSpcReduction="20000"/>
          </a:bodyPr>
          <a:lstStyle/>
          <a:p>
            <a:pPr marL="514350" marR="80645" indent="-514350" eaLnBrk="0">
              <a:lnSpc>
                <a:spcPct val="100000"/>
              </a:lnSpc>
              <a:buFont typeface="+mj-lt"/>
              <a:buAutoNum type="arabicPeriod"/>
            </a:pPr>
            <a:r>
              <a:rPr lang="en-US" altLang="zh-CN" kern="0" dirty="0">
                <a:solidFill>
                  <a:srgbClr val="000000"/>
                </a:solidFill>
                <a:latin typeface="Calibri"/>
                <a:ea typeface="等线"/>
                <a:cs typeface="Arial"/>
              </a:rPr>
              <a:t>A </a:t>
            </a:r>
            <a:r>
              <a:rPr lang="en-US" altLang="zh-CN" b="1" kern="0" dirty="0">
                <a:solidFill>
                  <a:srgbClr val="000000"/>
                </a:solidFill>
                <a:latin typeface="Calibri"/>
                <a:ea typeface="等线"/>
                <a:cs typeface="Arial"/>
              </a:rPr>
              <a:t>suspension</a:t>
            </a:r>
            <a:r>
              <a:rPr lang="en-US" altLang="zh-CN" kern="0" dirty="0">
                <a:solidFill>
                  <a:srgbClr val="000000"/>
                </a:solidFill>
                <a:latin typeface="Calibri"/>
                <a:ea typeface="等线"/>
                <a:cs typeface="Arial"/>
              </a:rPr>
              <a:t> means your license or driving privilege is taken away for a period of time. You may need to pay a suspension termination fee. Your suspension period can be definite (which has a beginning and end date) or indefinite, which does not end until you take a required action.</a:t>
            </a:r>
          </a:p>
          <a:p>
            <a:pPr marL="514350" marR="209550" indent="-514350" eaLnBrk="0">
              <a:lnSpc>
                <a:spcPct val="100000"/>
              </a:lnSpc>
              <a:spcBef>
                <a:spcPts val="1033"/>
              </a:spcBef>
              <a:buFont typeface="+mj-lt"/>
              <a:buAutoNum type="arabicPeriod"/>
            </a:pPr>
            <a:r>
              <a:rPr lang="en-US" altLang="zh-CN" kern="0" dirty="0">
                <a:solidFill>
                  <a:srgbClr val="000000"/>
                </a:solidFill>
                <a:latin typeface="Calibri"/>
                <a:ea typeface="等线"/>
                <a:cs typeface="Arial"/>
              </a:rPr>
              <a:t>If you receive a </a:t>
            </a:r>
            <a:r>
              <a:rPr lang="en-US" altLang="zh-CN" b="1" kern="0" dirty="0">
                <a:solidFill>
                  <a:srgbClr val="000000"/>
                </a:solidFill>
                <a:latin typeface="Calibri"/>
                <a:ea typeface="等线"/>
                <a:cs typeface="Arial"/>
              </a:rPr>
              <a:t>definite suspension order</a:t>
            </a:r>
            <a:r>
              <a:rPr lang="en-US" altLang="zh-CN" kern="0" dirty="0">
                <a:solidFill>
                  <a:srgbClr val="000000"/>
                </a:solidFill>
                <a:latin typeface="Calibri"/>
                <a:ea typeface="等线"/>
                <a:cs typeface="Arial"/>
              </a:rPr>
              <a:t>, it will tell you how long the suspension period will last. You cannot drive until the period ends, you pay a termination fee, and have a valid driver’s license again. You can use DMV’s My License, Permit or ID service to check if your license is valid.</a:t>
            </a:r>
          </a:p>
          <a:p>
            <a:pPr marL="514350" marR="0" indent="-514350" eaLnBrk="0">
              <a:lnSpc>
                <a:spcPct val="100000"/>
              </a:lnSpc>
              <a:spcBef>
                <a:spcPts val="1452"/>
              </a:spcBef>
              <a:buFont typeface="+mj-lt"/>
              <a:buAutoNum type="arabicPeriod"/>
            </a:pPr>
            <a:r>
              <a:rPr lang="en-US" altLang="zh-CN" kern="0" dirty="0">
                <a:solidFill>
                  <a:srgbClr val="000000"/>
                </a:solidFill>
                <a:latin typeface="Calibri"/>
                <a:ea typeface="等线"/>
                <a:cs typeface="Arial"/>
              </a:rPr>
              <a:t>If you receive an </a:t>
            </a:r>
            <a:r>
              <a:rPr lang="en-US" altLang="zh-CN" b="1" kern="0" dirty="0">
                <a:solidFill>
                  <a:srgbClr val="000000"/>
                </a:solidFill>
                <a:latin typeface="Calibri"/>
                <a:ea typeface="等线"/>
                <a:cs typeface="Arial"/>
              </a:rPr>
              <a:t>indefinite suspension order</a:t>
            </a:r>
            <a:r>
              <a:rPr lang="en-US" altLang="zh-CN" kern="0" dirty="0">
                <a:solidFill>
                  <a:srgbClr val="000000"/>
                </a:solidFill>
                <a:latin typeface="Calibri"/>
                <a:ea typeface="等线"/>
                <a:cs typeface="Arial"/>
              </a:rPr>
              <a:t>, this order will tell you what you must do to remove the suspension.</a:t>
            </a:r>
          </a:p>
          <a:p>
            <a:pPr marL="514350" marR="407035" indent="-514350" eaLnBrk="0">
              <a:lnSpc>
                <a:spcPct val="100000"/>
              </a:lnSpc>
              <a:spcBef>
                <a:spcPts val="1430"/>
              </a:spcBef>
              <a:buFont typeface="+mj-lt"/>
              <a:buAutoNum type="arabicPeriod"/>
            </a:pPr>
            <a:r>
              <a:rPr lang="en-US" altLang="zh-CN" kern="0" dirty="0">
                <a:solidFill>
                  <a:srgbClr val="000000"/>
                </a:solidFill>
                <a:latin typeface="Calibri"/>
                <a:ea typeface="等线"/>
                <a:cs typeface="Arial"/>
              </a:rPr>
              <a:t>It is a </a:t>
            </a:r>
            <a:r>
              <a:rPr lang="en-US" altLang="zh-CN" b="1" kern="0" dirty="0">
                <a:solidFill>
                  <a:srgbClr val="000000"/>
                </a:solidFill>
                <a:latin typeface="Calibri"/>
                <a:ea typeface="等线"/>
                <a:cs typeface="Arial"/>
              </a:rPr>
              <a:t>criminal offense </a:t>
            </a:r>
            <a:r>
              <a:rPr lang="en-US" altLang="zh-CN" kern="0" dirty="0">
                <a:solidFill>
                  <a:srgbClr val="000000"/>
                </a:solidFill>
                <a:latin typeface="Calibri"/>
                <a:ea typeface="等线"/>
                <a:cs typeface="Arial"/>
              </a:rPr>
              <a:t>to drive with a suspended license. This happens when drivers accumulate too many points, have multiple violations, speeding tickets, or DUI/DWI.</a:t>
            </a:r>
          </a:p>
          <a:p>
            <a:pPr marL="0" indent="0">
              <a:buNone/>
            </a:pPr>
            <a:endParaRPr lang="en-US" dirty="0"/>
          </a:p>
        </p:txBody>
      </p:sp>
    </p:spTree>
    <p:extLst>
      <p:ext uri="{BB962C8B-B14F-4D97-AF65-F5344CB8AC3E}">
        <p14:creationId xmlns:p14="http://schemas.microsoft.com/office/powerpoint/2010/main" val="308319075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18E7F1-D951-4F58-BDA9-EC76080B9AB6}"/>
              </a:ext>
            </a:extLst>
          </p:cNvPr>
          <p:cNvSpPr>
            <a:spLocks noGrp="1"/>
          </p:cNvSpPr>
          <p:nvPr>
            <p:ph type="title"/>
          </p:nvPr>
        </p:nvSpPr>
        <p:spPr/>
        <p:txBody>
          <a:bodyPr/>
          <a:lstStyle/>
          <a:p>
            <a:r>
              <a:rPr lang="en-US" dirty="0"/>
              <a:t>Definite Suspensions</a:t>
            </a:r>
          </a:p>
        </p:txBody>
      </p:sp>
      <p:sp>
        <p:nvSpPr>
          <p:cNvPr id="3" name="Content Placeholder 2">
            <a:extLst>
              <a:ext uri="{FF2B5EF4-FFF2-40B4-BE49-F238E27FC236}">
                <a16:creationId xmlns:a16="http://schemas.microsoft.com/office/drawing/2014/main" id="{ECA73EB3-C127-4154-B819-776EB4C98D44}"/>
              </a:ext>
            </a:extLst>
          </p:cNvPr>
          <p:cNvSpPr>
            <a:spLocks noGrp="1"/>
          </p:cNvSpPr>
          <p:nvPr>
            <p:ph idx="1"/>
          </p:nvPr>
        </p:nvSpPr>
        <p:spPr/>
        <p:txBody>
          <a:bodyPr vert="horz" lIns="91440" tIns="45720" rIns="91440" bIns="45720" rtlCol="0" anchor="t">
            <a:normAutofit/>
          </a:bodyPr>
          <a:lstStyle/>
          <a:p>
            <a:pPr marL="0" indent="0">
              <a:buNone/>
            </a:pPr>
            <a:r>
              <a:rPr lang="en-US" b="1" u="sng" dirty="0"/>
              <a:t>Common reasons for definite suspensions</a:t>
            </a:r>
            <a:endParaRPr lang="en-US" b="1" u="sng" dirty="0">
              <a:cs typeface="Calibri"/>
            </a:endParaRPr>
          </a:p>
          <a:p>
            <a:pPr marL="514350" marR="0" indent="-514350" eaLnBrk="0">
              <a:lnSpc>
                <a:spcPct val="80000"/>
              </a:lnSpc>
              <a:spcBef>
                <a:spcPts val="1214"/>
              </a:spcBef>
              <a:buFont typeface="+mj-lt"/>
              <a:buAutoNum type="arabicPeriod"/>
            </a:pPr>
            <a:r>
              <a:rPr lang="en-US" altLang="zh-CN" sz="2600" kern="0" dirty="0">
                <a:solidFill>
                  <a:srgbClr val="000000"/>
                </a:solidFill>
                <a:latin typeface="Calibri"/>
                <a:ea typeface="等线"/>
                <a:cs typeface="Arial"/>
              </a:rPr>
              <a:t>You did not have automobile liability insurance.</a:t>
            </a:r>
          </a:p>
          <a:p>
            <a:pPr marL="514350" marR="0" indent="-514350" eaLnBrk="0">
              <a:lnSpc>
                <a:spcPct val="80000"/>
              </a:lnSpc>
              <a:spcBef>
                <a:spcPts val="1214"/>
              </a:spcBef>
              <a:buFont typeface="+mj-lt"/>
              <a:buAutoNum type="arabicPeriod"/>
            </a:pPr>
            <a:endParaRPr lang="en-US" altLang="zh-CN" sz="2600" kern="0" dirty="0">
              <a:solidFill>
                <a:srgbClr val="000000"/>
              </a:solidFill>
              <a:latin typeface="Calibri"/>
              <a:ea typeface="等线"/>
              <a:cs typeface="Arial" pitchFamily="34" charset="0"/>
            </a:endParaRPr>
          </a:p>
          <a:p>
            <a:pPr marL="514350" marR="431165" indent="-514350" eaLnBrk="0">
              <a:lnSpc>
                <a:spcPct val="80000"/>
              </a:lnSpc>
              <a:buFont typeface="+mj-lt"/>
              <a:buAutoNum type="arabicPeriod"/>
            </a:pPr>
            <a:r>
              <a:rPr lang="en-US" altLang="zh-CN" sz="2600" kern="0" dirty="0">
                <a:solidFill>
                  <a:srgbClr val="000000"/>
                </a:solidFill>
                <a:latin typeface="Calibri"/>
                <a:ea typeface="等线"/>
                <a:cs typeface="Arial"/>
              </a:rPr>
              <a:t>You were convicted of an alcohol or drugged driving charge.</a:t>
            </a:r>
          </a:p>
          <a:p>
            <a:pPr marL="514350" marR="431165" indent="-514350" eaLnBrk="0">
              <a:lnSpc>
                <a:spcPct val="80000"/>
              </a:lnSpc>
              <a:buFont typeface="+mj-lt"/>
              <a:buAutoNum type="arabicPeriod"/>
            </a:pPr>
            <a:endParaRPr lang="en-US" altLang="zh-CN" sz="2600" kern="0" dirty="0">
              <a:solidFill>
                <a:srgbClr val="000000"/>
              </a:solidFill>
              <a:latin typeface="Calibri"/>
              <a:ea typeface="等线"/>
              <a:cs typeface="Arial" pitchFamily="34" charset="0"/>
            </a:endParaRPr>
          </a:p>
          <a:p>
            <a:pPr marL="514350" marR="0" indent="-514350" eaLnBrk="0">
              <a:lnSpc>
                <a:spcPct val="80000"/>
              </a:lnSpc>
              <a:buFont typeface="+mj-lt"/>
              <a:buAutoNum type="arabicPeriod"/>
            </a:pPr>
            <a:r>
              <a:rPr lang="en-US" altLang="zh-CN" sz="2600" kern="0" dirty="0">
                <a:solidFill>
                  <a:srgbClr val="000000"/>
                </a:solidFill>
                <a:latin typeface="Calibri"/>
                <a:ea typeface="等线"/>
                <a:cs typeface="Arial"/>
              </a:rPr>
              <a:t>You received too many traffic tickets in a certain amount of time.</a:t>
            </a:r>
          </a:p>
          <a:p>
            <a:pPr marL="514350" marR="0" indent="-514350" eaLnBrk="0">
              <a:lnSpc>
                <a:spcPct val="80000"/>
              </a:lnSpc>
              <a:buFont typeface="+mj-lt"/>
              <a:buAutoNum type="arabicPeriod"/>
            </a:pPr>
            <a:endParaRPr lang="en-US" altLang="zh-CN" sz="2600" kern="0" dirty="0">
              <a:solidFill>
                <a:srgbClr val="000000"/>
              </a:solidFill>
              <a:latin typeface="Calibri"/>
              <a:ea typeface="等线"/>
              <a:cs typeface="Arial" pitchFamily="34" charset="0"/>
            </a:endParaRPr>
          </a:p>
          <a:p>
            <a:pPr marL="514350" marR="499745" indent="-514350" eaLnBrk="0">
              <a:lnSpc>
                <a:spcPct val="80000"/>
              </a:lnSpc>
              <a:buFont typeface="+mj-lt"/>
              <a:buAutoNum type="arabicPeriod"/>
            </a:pPr>
            <a:r>
              <a:rPr lang="en-US" altLang="zh-CN" sz="2600" kern="0" dirty="0">
                <a:solidFill>
                  <a:srgbClr val="000000"/>
                </a:solidFill>
                <a:latin typeface="Calibri"/>
                <a:ea typeface="等线"/>
                <a:cs typeface="Arial"/>
              </a:rPr>
              <a:t>You did not follow the rules for junior license holders.</a:t>
            </a:r>
          </a:p>
          <a:p>
            <a:pPr marL="0" indent="0">
              <a:buNone/>
            </a:pPr>
            <a:endParaRPr lang="en-US" dirty="0"/>
          </a:p>
        </p:txBody>
      </p:sp>
    </p:spTree>
    <p:extLst>
      <p:ext uri="{BB962C8B-B14F-4D97-AF65-F5344CB8AC3E}">
        <p14:creationId xmlns:p14="http://schemas.microsoft.com/office/powerpoint/2010/main" val="239444523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18E7F1-D951-4F58-BDA9-EC76080B9AB6}"/>
              </a:ext>
            </a:extLst>
          </p:cNvPr>
          <p:cNvSpPr>
            <a:spLocks noGrp="1"/>
          </p:cNvSpPr>
          <p:nvPr>
            <p:ph type="title"/>
          </p:nvPr>
        </p:nvSpPr>
        <p:spPr/>
        <p:txBody>
          <a:bodyPr/>
          <a:lstStyle/>
          <a:p>
            <a:r>
              <a:rPr lang="en-US" dirty="0"/>
              <a:t>Indefinite Suspensions</a:t>
            </a:r>
          </a:p>
        </p:txBody>
      </p:sp>
      <p:sp>
        <p:nvSpPr>
          <p:cNvPr id="3" name="Content Placeholder 2">
            <a:extLst>
              <a:ext uri="{FF2B5EF4-FFF2-40B4-BE49-F238E27FC236}">
                <a16:creationId xmlns:a16="http://schemas.microsoft.com/office/drawing/2014/main" id="{ECA73EB3-C127-4154-B819-776EB4C98D44}"/>
              </a:ext>
            </a:extLst>
          </p:cNvPr>
          <p:cNvSpPr>
            <a:spLocks noGrp="1"/>
          </p:cNvSpPr>
          <p:nvPr>
            <p:ph idx="1"/>
          </p:nvPr>
        </p:nvSpPr>
        <p:spPr/>
        <p:txBody>
          <a:bodyPr/>
          <a:lstStyle/>
          <a:p>
            <a:pPr marL="0" indent="0">
              <a:buNone/>
            </a:pPr>
            <a:r>
              <a:rPr lang="en-US" b="1" u="sng" dirty="0"/>
              <a:t>Common reasons for indefinite suspensions</a:t>
            </a:r>
          </a:p>
          <a:p>
            <a:pPr marL="514350" marR="0" indent="-514350">
              <a:buFont typeface="+mj-lt"/>
              <a:buAutoNum type="arabicPeriod"/>
            </a:pPr>
            <a:r>
              <a:rPr lang="en-US" altLang="zh-CN" dirty="0"/>
              <a:t>Failure to answer a traffic ticket</a:t>
            </a:r>
          </a:p>
          <a:p>
            <a:pPr marL="514350" marR="0" indent="-514350">
              <a:buFont typeface="+mj-lt"/>
              <a:buAutoNum type="arabicPeriod"/>
            </a:pPr>
            <a:r>
              <a:rPr lang="en-US" altLang="zh-CN" dirty="0"/>
              <a:t>Failure to pay for a traffic ticket fine</a:t>
            </a:r>
          </a:p>
          <a:p>
            <a:pPr marL="514350" marR="0" indent="-514350">
              <a:buFont typeface="+mj-lt"/>
              <a:buAutoNum type="arabicPeriod"/>
            </a:pPr>
            <a:r>
              <a:rPr lang="en-US" altLang="zh-CN" dirty="0"/>
              <a:t>Failure to file a motor vehicle accident report</a:t>
            </a:r>
          </a:p>
          <a:p>
            <a:pPr marL="514350" marR="0" indent="-514350">
              <a:buFont typeface="+mj-lt"/>
              <a:buAutoNum type="arabicPeriod"/>
            </a:pPr>
            <a:r>
              <a:rPr lang="en-US" altLang="zh-CN" dirty="0"/>
              <a:t>Failure to pay child support</a:t>
            </a:r>
          </a:p>
          <a:p>
            <a:pPr marL="514350" marR="0" indent="-514350">
              <a:buFont typeface="+mj-lt"/>
              <a:buAutoNum type="arabicPeriod"/>
            </a:pPr>
            <a:r>
              <a:rPr lang="en-US" altLang="zh-CN" dirty="0"/>
              <a:t>Unpaid NYS tax debts</a:t>
            </a:r>
          </a:p>
          <a:p>
            <a:pPr marL="514350" marR="0" indent="-514350">
              <a:buFont typeface="+mj-lt"/>
              <a:buAutoNum type="arabicPeriod"/>
            </a:pPr>
            <a:r>
              <a:rPr lang="en-US" altLang="zh-CN" dirty="0"/>
              <a:t>Lack of automobile liability insurance</a:t>
            </a:r>
          </a:p>
          <a:p>
            <a:pPr marL="0" indent="0">
              <a:buNone/>
            </a:pPr>
            <a:endParaRPr lang="en-US" dirty="0"/>
          </a:p>
        </p:txBody>
      </p:sp>
    </p:spTree>
    <p:extLst>
      <p:ext uri="{BB962C8B-B14F-4D97-AF65-F5344CB8AC3E}">
        <p14:creationId xmlns:p14="http://schemas.microsoft.com/office/powerpoint/2010/main" val="139562492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5EFB4B-CDA9-4A98-917F-A683214BB6B3}"/>
              </a:ext>
            </a:extLst>
          </p:cNvPr>
          <p:cNvSpPr>
            <a:spLocks noGrp="1"/>
          </p:cNvSpPr>
          <p:nvPr>
            <p:ph type="title"/>
          </p:nvPr>
        </p:nvSpPr>
        <p:spPr/>
        <p:txBody>
          <a:bodyPr/>
          <a:lstStyle/>
          <a:p>
            <a:r>
              <a:rPr lang="en-US" dirty="0"/>
              <a:t>Revocation of Driver’s License</a:t>
            </a:r>
          </a:p>
        </p:txBody>
      </p:sp>
      <p:sp>
        <p:nvSpPr>
          <p:cNvPr id="3" name="Content Placeholder 2">
            <a:extLst>
              <a:ext uri="{FF2B5EF4-FFF2-40B4-BE49-F238E27FC236}">
                <a16:creationId xmlns:a16="http://schemas.microsoft.com/office/drawing/2014/main" id="{2E076668-750C-44B4-BE57-E1E488303A45}"/>
              </a:ext>
            </a:extLst>
          </p:cNvPr>
          <p:cNvSpPr>
            <a:spLocks noGrp="1"/>
          </p:cNvSpPr>
          <p:nvPr>
            <p:ph idx="1"/>
          </p:nvPr>
        </p:nvSpPr>
        <p:spPr/>
        <p:txBody>
          <a:bodyPr vert="horz" lIns="91440" tIns="45720" rIns="91440" bIns="45720" rtlCol="0" anchor="t">
            <a:normAutofit/>
          </a:bodyPr>
          <a:lstStyle/>
          <a:p>
            <a:r>
              <a:rPr lang="en-US" altLang="zh-CN" sz="2600" dirty="0">
                <a:ea typeface="等线"/>
              </a:rPr>
              <a:t>If you receive an order from DMV saying your license or driving privilege is revoked, this means your license has been cancelled. You must surrender your license to DMV, and you must start over with the licensing procedure to get a new one when the revocation period ends.</a:t>
            </a:r>
          </a:p>
          <a:p>
            <a:endParaRPr lang="en-US" altLang="zh-CN" sz="2600" dirty="0"/>
          </a:p>
          <a:p>
            <a:pPr marR="29845"/>
            <a:r>
              <a:rPr lang="en-US" altLang="zh-CN" sz="2600" dirty="0">
                <a:ea typeface="等线"/>
              </a:rPr>
              <a:t>You may be required to retake the 5-hour pre licensing course, retake the written and driving tests and pay a license reapplication fee.</a:t>
            </a:r>
            <a:endParaRPr lang="en-US" altLang="zh-CN" sz="2600" dirty="0">
              <a:ea typeface="等线"/>
              <a:cs typeface="Calibri"/>
            </a:endParaRPr>
          </a:p>
          <a:p>
            <a:endParaRPr lang="en-US" dirty="0"/>
          </a:p>
        </p:txBody>
      </p:sp>
    </p:spTree>
    <p:extLst>
      <p:ext uri="{BB962C8B-B14F-4D97-AF65-F5344CB8AC3E}">
        <p14:creationId xmlns:p14="http://schemas.microsoft.com/office/powerpoint/2010/main" val="38514593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5945C3-05DD-44F4-A15A-BA549CAE9F04}"/>
              </a:ext>
            </a:extLst>
          </p:cNvPr>
          <p:cNvSpPr>
            <a:spLocks noGrp="1"/>
          </p:cNvSpPr>
          <p:nvPr>
            <p:ph type="title"/>
          </p:nvPr>
        </p:nvSpPr>
        <p:spPr/>
        <p:txBody>
          <a:bodyPr/>
          <a:lstStyle/>
          <a:p>
            <a:r>
              <a:rPr lang="en-US" dirty="0"/>
              <a:t>“Optimum Health” Learning Activity</a:t>
            </a:r>
          </a:p>
        </p:txBody>
      </p:sp>
      <p:sp>
        <p:nvSpPr>
          <p:cNvPr id="3" name="Content Placeholder 2">
            <a:extLst>
              <a:ext uri="{FF2B5EF4-FFF2-40B4-BE49-F238E27FC236}">
                <a16:creationId xmlns:a16="http://schemas.microsoft.com/office/drawing/2014/main" id="{FAB0E31B-F92C-4899-80DA-9005AA664A72}"/>
              </a:ext>
            </a:extLst>
          </p:cNvPr>
          <p:cNvSpPr>
            <a:spLocks noGrp="1"/>
          </p:cNvSpPr>
          <p:nvPr>
            <p:ph idx="1"/>
          </p:nvPr>
        </p:nvSpPr>
        <p:spPr/>
        <p:txBody>
          <a:bodyPr vert="horz" lIns="91440" tIns="45720" rIns="91440" bIns="45720" rtlCol="0" anchor="t">
            <a:normAutofit fontScale="92500" lnSpcReduction="20000"/>
          </a:bodyPr>
          <a:lstStyle/>
          <a:p>
            <a:pPr marL="0" indent="0">
              <a:buNone/>
            </a:pPr>
            <a:r>
              <a:rPr lang="en-US" dirty="0"/>
              <a:t>Directions:  Explore the following questions with your group and once you’ve come to a consensus have the recorder take notes for a class discussion.</a:t>
            </a:r>
          </a:p>
          <a:p>
            <a:pPr marL="0" indent="0">
              <a:buNone/>
            </a:pPr>
            <a:endParaRPr lang="en-US" dirty="0"/>
          </a:p>
          <a:p>
            <a:r>
              <a:rPr lang="en-US" dirty="0"/>
              <a:t>What does the term “optimum health” mean to you?</a:t>
            </a:r>
          </a:p>
          <a:p>
            <a:endParaRPr lang="en-US" dirty="0"/>
          </a:p>
          <a:p>
            <a:r>
              <a:rPr lang="en-US" dirty="0"/>
              <a:t>Can you describe what you think good physical and mental health might look like in yourself or others?</a:t>
            </a:r>
          </a:p>
          <a:p>
            <a:endParaRPr lang="en-US" dirty="0"/>
          </a:p>
          <a:p>
            <a:r>
              <a:rPr lang="en-US" dirty="0"/>
              <a:t>Describe what poor physical and mental health might look like?</a:t>
            </a:r>
          </a:p>
          <a:p>
            <a:endParaRPr lang="en-US" dirty="0"/>
          </a:p>
          <a:p>
            <a:r>
              <a:rPr lang="en-US" dirty="0"/>
              <a:t>How can you work towards “optimum health”?</a:t>
            </a:r>
            <a:endParaRPr lang="en-US" dirty="0">
              <a:cs typeface="Calibri"/>
            </a:endParaRPr>
          </a:p>
        </p:txBody>
      </p:sp>
    </p:spTree>
    <p:extLst>
      <p:ext uri="{BB962C8B-B14F-4D97-AF65-F5344CB8AC3E}">
        <p14:creationId xmlns:p14="http://schemas.microsoft.com/office/powerpoint/2010/main" val="96868857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18E7F1-D951-4F58-BDA9-EC76080B9AB6}"/>
              </a:ext>
            </a:extLst>
          </p:cNvPr>
          <p:cNvSpPr>
            <a:spLocks noGrp="1"/>
          </p:cNvSpPr>
          <p:nvPr>
            <p:ph type="title"/>
          </p:nvPr>
        </p:nvSpPr>
        <p:spPr/>
        <p:txBody>
          <a:bodyPr/>
          <a:lstStyle/>
          <a:p>
            <a:r>
              <a:rPr lang="en-US" dirty="0"/>
              <a:t>Reasons for Revocations</a:t>
            </a:r>
          </a:p>
        </p:txBody>
      </p:sp>
      <p:sp>
        <p:nvSpPr>
          <p:cNvPr id="3" name="Content Placeholder 2">
            <a:extLst>
              <a:ext uri="{FF2B5EF4-FFF2-40B4-BE49-F238E27FC236}">
                <a16:creationId xmlns:a16="http://schemas.microsoft.com/office/drawing/2014/main" id="{ECA73EB3-C127-4154-B819-776EB4C98D44}"/>
              </a:ext>
            </a:extLst>
          </p:cNvPr>
          <p:cNvSpPr>
            <a:spLocks noGrp="1"/>
          </p:cNvSpPr>
          <p:nvPr>
            <p:ph idx="1"/>
          </p:nvPr>
        </p:nvSpPr>
        <p:spPr>
          <a:xfrm>
            <a:off x="466160" y="1570022"/>
            <a:ext cx="11045952" cy="4793833"/>
          </a:xfrm>
        </p:spPr>
        <p:txBody>
          <a:bodyPr>
            <a:normAutofit lnSpcReduction="10000"/>
          </a:bodyPr>
          <a:lstStyle/>
          <a:p>
            <a:pPr marL="0" indent="0">
              <a:buNone/>
            </a:pPr>
            <a:r>
              <a:rPr lang="en-US" b="1" u="sng" dirty="0"/>
              <a:t>Common reasons </a:t>
            </a:r>
            <a:r>
              <a:rPr lang="en-US" b="1" u="sng"/>
              <a:t>for revocations:</a:t>
            </a:r>
            <a:endParaRPr lang="en-US" b="1" u="sng" dirty="0"/>
          </a:p>
          <a:p>
            <a:pPr marL="514350" indent="-514350">
              <a:lnSpc>
                <a:spcPct val="100000"/>
              </a:lnSpc>
              <a:buFont typeface="+mj-lt"/>
              <a:buAutoNum type="arabicPeriod"/>
            </a:pPr>
            <a:r>
              <a:rPr lang="en-US" altLang="zh-CN" dirty="0"/>
              <a:t>Operated or permitted operation of a vehicle without insurance</a:t>
            </a:r>
          </a:p>
          <a:p>
            <a:pPr marL="514350" indent="-514350">
              <a:lnSpc>
                <a:spcPct val="100000"/>
              </a:lnSpc>
              <a:buFont typeface="+mj-lt"/>
              <a:buAutoNum type="arabicPeriod"/>
            </a:pPr>
            <a:r>
              <a:rPr lang="en-US" altLang="zh-CN" dirty="0"/>
              <a:t>Involved in an uninsured motor vehicle crash</a:t>
            </a:r>
          </a:p>
          <a:p>
            <a:pPr marL="514350" indent="-514350">
              <a:lnSpc>
                <a:spcPct val="100000"/>
              </a:lnSpc>
              <a:buFont typeface="+mj-lt"/>
              <a:buAutoNum type="arabicPeriod"/>
            </a:pPr>
            <a:r>
              <a:rPr lang="en-US" altLang="zh-CN" dirty="0"/>
              <a:t>Convicted of an alcohol or drugged driving charge</a:t>
            </a:r>
          </a:p>
          <a:p>
            <a:pPr marL="514350" indent="-514350">
              <a:lnSpc>
                <a:spcPct val="100000"/>
              </a:lnSpc>
              <a:buFont typeface="+mj-lt"/>
              <a:buAutoNum type="arabicPeriod"/>
            </a:pPr>
            <a:r>
              <a:rPr lang="en-US" altLang="zh-CN" dirty="0"/>
              <a:t>Convicted of a serious traffic offense or multiple offenses</a:t>
            </a:r>
          </a:p>
          <a:p>
            <a:pPr marL="514350" indent="-514350">
              <a:lnSpc>
                <a:spcPct val="100000"/>
              </a:lnSpc>
              <a:buFont typeface="+mj-lt"/>
              <a:buAutoNum type="arabicPeriod"/>
            </a:pPr>
            <a:r>
              <a:rPr lang="en-US" altLang="zh-CN" dirty="0"/>
              <a:t>Failed a DMV road retesting for reported health problems</a:t>
            </a:r>
          </a:p>
          <a:p>
            <a:pPr marL="514350" indent="-514350">
              <a:lnSpc>
                <a:spcPct val="100000"/>
              </a:lnSpc>
              <a:buFont typeface="+mj-lt"/>
              <a:buAutoNum type="arabicPeriod"/>
            </a:pPr>
            <a:r>
              <a:rPr lang="en-US" altLang="zh-CN" dirty="0"/>
              <a:t>Making false statements on application for license or registration</a:t>
            </a:r>
          </a:p>
          <a:p>
            <a:pPr marL="514350" indent="-514350">
              <a:lnSpc>
                <a:spcPct val="100000"/>
              </a:lnSpc>
              <a:buFont typeface="+mj-lt"/>
              <a:buAutoNum type="arabicPeriod"/>
            </a:pPr>
            <a:r>
              <a:rPr lang="en-US" altLang="zh-CN" dirty="0"/>
              <a:t>Driver in a motor vehicle crash that involved a fatality</a:t>
            </a:r>
          </a:p>
          <a:p>
            <a:pPr marL="514350" indent="-514350">
              <a:lnSpc>
                <a:spcPct val="100000"/>
              </a:lnSpc>
              <a:buFont typeface="+mj-lt"/>
              <a:buAutoNum type="arabicPeriod"/>
            </a:pPr>
            <a:r>
              <a:rPr lang="en-US" altLang="zh-CN" dirty="0"/>
              <a:t>Excessive parking tickets</a:t>
            </a:r>
          </a:p>
          <a:p>
            <a:pPr marL="0" indent="0">
              <a:buNone/>
            </a:pPr>
            <a:endParaRPr lang="en-US" dirty="0"/>
          </a:p>
        </p:txBody>
      </p:sp>
    </p:spTree>
    <p:extLst>
      <p:ext uri="{BB962C8B-B14F-4D97-AF65-F5344CB8AC3E}">
        <p14:creationId xmlns:p14="http://schemas.microsoft.com/office/powerpoint/2010/main" val="333046130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4980B3-4D2B-48DB-8A61-C852CDD1FC94}"/>
              </a:ext>
            </a:extLst>
          </p:cNvPr>
          <p:cNvSpPr>
            <a:spLocks noGrp="1"/>
          </p:cNvSpPr>
          <p:nvPr>
            <p:ph type="title"/>
          </p:nvPr>
        </p:nvSpPr>
        <p:spPr>
          <a:xfrm>
            <a:off x="161544" y="386332"/>
            <a:ext cx="11369040" cy="1325563"/>
          </a:xfrm>
        </p:spPr>
        <p:txBody>
          <a:bodyPr/>
          <a:lstStyle/>
          <a:p>
            <a:r>
              <a:rPr lang="en-US" dirty="0"/>
              <a:t>Violation, Suspension or Revocation Learning Activity</a:t>
            </a:r>
          </a:p>
        </p:txBody>
      </p:sp>
      <p:sp>
        <p:nvSpPr>
          <p:cNvPr id="3" name="Content Placeholder 2">
            <a:extLst>
              <a:ext uri="{FF2B5EF4-FFF2-40B4-BE49-F238E27FC236}">
                <a16:creationId xmlns:a16="http://schemas.microsoft.com/office/drawing/2014/main" id="{35BAC43D-2487-4FF4-B4E5-1A445AA7736C}"/>
              </a:ext>
            </a:extLst>
          </p:cNvPr>
          <p:cNvSpPr>
            <a:spLocks noGrp="1"/>
          </p:cNvSpPr>
          <p:nvPr>
            <p:ph idx="1"/>
          </p:nvPr>
        </p:nvSpPr>
        <p:spPr>
          <a:xfrm>
            <a:off x="484632" y="1711895"/>
            <a:ext cx="11045952" cy="5061527"/>
          </a:xfrm>
        </p:spPr>
        <p:txBody>
          <a:bodyPr vert="horz" lIns="91440" tIns="45720" rIns="91440" bIns="45720" rtlCol="0" anchor="t">
            <a:normAutofit fontScale="77500" lnSpcReduction="20000"/>
          </a:bodyPr>
          <a:lstStyle/>
          <a:p>
            <a:pPr marL="0" indent="0">
              <a:buNone/>
            </a:pPr>
            <a:r>
              <a:rPr lang="en-US" dirty="0"/>
              <a:t>Review the following charges and determine the severity of the charge. Identify how many points the court might charge the driver.</a:t>
            </a:r>
          </a:p>
          <a:p>
            <a:pPr marL="514350" indent="-514350">
              <a:buFont typeface="+mj-lt"/>
              <a:buAutoNum type="arabicPeriod"/>
            </a:pPr>
            <a:r>
              <a:rPr lang="en-US" dirty="0"/>
              <a:t>Reckless driving</a:t>
            </a:r>
          </a:p>
          <a:p>
            <a:pPr marL="514350" indent="-514350">
              <a:buFont typeface="+mj-lt"/>
              <a:buAutoNum type="arabicPeriod"/>
            </a:pPr>
            <a:r>
              <a:rPr lang="en-US" dirty="0"/>
              <a:t>Inadequate brakes</a:t>
            </a:r>
          </a:p>
          <a:p>
            <a:pPr marL="514350" indent="-514350">
              <a:buFont typeface="+mj-lt"/>
              <a:buAutoNum type="arabicPeriod"/>
            </a:pPr>
            <a:r>
              <a:rPr lang="en-US" dirty="0"/>
              <a:t>Driving 40 miles or more over the speed limit of 55 MPH</a:t>
            </a:r>
          </a:p>
          <a:p>
            <a:pPr marL="514350" indent="-514350">
              <a:buFont typeface="+mj-lt"/>
              <a:buAutoNum type="arabicPeriod"/>
            </a:pPr>
            <a:r>
              <a:rPr lang="en-US" dirty="0"/>
              <a:t>Cellphone/texting violation</a:t>
            </a:r>
          </a:p>
          <a:p>
            <a:pPr marL="514350" indent="-514350">
              <a:buFont typeface="+mj-lt"/>
              <a:buAutoNum type="arabicPeriod"/>
            </a:pPr>
            <a:r>
              <a:rPr lang="en-US" dirty="0"/>
              <a:t>Speed contest</a:t>
            </a:r>
          </a:p>
          <a:p>
            <a:pPr marL="514350" indent="-514350">
              <a:buFont typeface="+mj-lt"/>
              <a:buAutoNum type="arabicPeriod"/>
            </a:pPr>
            <a:r>
              <a:rPr lang="en-US" dirty="0"/>
              <a:t>Failing to stop for a school bus</a:t>
            </a:r>
          </a:p>
          <a:p>
            <a:pPr marL="514350" indent="-514350">
              <a:buFont typeface="+mj-lt"/>
              <a:buAutoNum type="arabicPeriod"/>
            </a:pPr>
            <a:r>
              <a:rPr lang="en-US" dirty="0"/>
              <a:t>Following too closely</a:t>
            </a:r>
          </a:p>
          <a:p>
            <a:pPr marL="514350" indent="-514350">
              <a:buFont typeface="+mj-lt"/>
              <a:buAutoNum type="arabicPeriod"/>
            </a:pPr>
            <a:r>
              <a:rPr lang="en-US" dirty="0"/>
              <a:t>DWI license suspended</a:t>
            </a:r>
          </a:p>
          <a:p>
            <a:pPr marL="514350" indent="-514350">
              <a:buFont typeface="+mj-lt"/>
              <a:buAutoNum type="arabicPeriod"/>
            </a:pPr>
            <a:r>
              <a:rPr lang="en-US" dirty="0"/>
              <a:t>Zero Tolerance violation</a:t>
            </a:r>
          </a:p>
          <a:p>
            <a:pPr marL="514350" indent="-514350">
              <a:buFont typeface="+mj-lt"/>
              <a:buAutoNum type="arabicPeriod"/>
            </a:pPr>
            <a:r>
              <a:rPr lang="en-US" dirty="0"/>
              <a:t>Passing a School Bus</a:t>
            </a:r>
          </a:p>
          <a:p>
            <a:pPr marL="514350" indent="-514350">
              <a:buFont typeface="+mj-lt"/>
              <a:buAutoNum type="arabicPeriod"/>
            </a:pPr>
            <a:r>
              <a:rPr lang="en-US" dirty="0"/>
              <a:t>Driving Unlicensed</a:t>
            </a:r>
          </a:p>
          <a:p>
            <a:pPr marL="514350" indent="-514350">
              <a:buFont typeface="+mj-lt"/>
              <a:buAutoNum type="arabicPeriod"/>
            </a:pPr>
            <a:r>
              <a:rPr lang="en-US" dirty="0"/>
              <a:t>Lapsed Inspection Violation</a:t>
            </a:r>
          </a:p>
        </p:txBody>
      </p:sp>
    </p:spTree>
    <p:extLst>
      <p:ext uri="{BB962C8B-B14F-4D97-AF65-F5344CB8AC3E}">
        <p14:creationId xmlns:p14="http://schemas.microsoft.com/office/powerpoint/2010/main" val="213990374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4CFB22-3FD0-40A6-B55B-AAADCDFD33F0}"/>
              </a:ext>
            </a:extLst>
          </p:cNvPr>
          <p:cNvSpPr>
            <a:spLocks noGrp="1"/>
          </p:cNvSpPr>
          <p:nvPr>
            <p:ph type="title"/>
          </p:nvPr>
        </p:nvSpPr>
        <p:spPr/>
        <p:txBody>
          <a:bodyPr/>
          <a:lstStyle/>
          <a:p>
            <a:r>
              <a:rPr lang="en-US" dirty="0"/>
              <a:t>Physical and Mental Readiness Quiz</a:t>
            </a:r>
          </a:p>
        </p:txBody>
      </p:sp>
      <p:sp>
        <p:nvSpPr>
          <p:cNvPr id="3" name="Content Placeholder 2">
            <a:extLst>
              <a:ext uri="{FF2B5EF4-FFF2-40B4-BE49-F238E27FC236}">
                <a16:creationId xmlns:a16="http://schemas.microsoft.com/office/drawing/2014/main" id="{513AE6C6-F5E9-42B5-94F4-B217FBBEE3DC}"/>
              </a:ext>
            </a:extLst>
          </p:cNvPr>
          <p:cNvSpPr>
            <a:spLocks noGrp="1"/>
          </p:cNvSpPr>
          <p:nvPr>
            <p:ph idx="1"/>
          </p:nvPr>
        </p:nvSpPr>
        <p:spPr>
          <a:xfrm>
            <a:off x="484632" y="1413164"/>
            <a:ext cx="11045952" cy="5058503"/>
          </a:xfrm>
        </p:spPr>
        <p:txBody>
          <a:bodyPr vert="horz" lIns="91440" tIns="45720" rIns="91440" bIns="45720" rtlCol="0" anchor="t">
            <a:normAutofit/>
          </a:bodyPr>
          <a:lstStyle/>
          <a:p>
            <a:pPr marL="0" indent="0">
              <a:buNone/>
            </a:pPr>
            <a:r>
              <a:rPr lang="en-US" b="1" u="sng" dirty="0"/>
              <a:t>True or False</a:t>
            </a:r>
            <a:endParaRPr lang="en-US" dirty="0"/>
          </a:p>
          <a:p>
            <a:pPr>
              <a:buFont typeface="Calibri" panose="020F0502020204030204" pitchFamily="34" charset="0"/>
              <a:buChar char="_"/>
            </a:pPr>
            <a:r>
              <a:rPr lang="en-US" dirty="0"/>
              <a:t>Peer pressure is not influential in your decision-making process</a:t>
            </a:r>
            <a:endParaRPr lang="en-US" sz="2400" dirty="0">
              <a:cs typeface="Calibri"/>
            </a:endParaRPr>
          </a:p>
          <a:p>
            <a:pPr>
              <a:buFont typeface="Calibri" panose="020F0502020204030204" pitchFamily="34" charset="0"/>
              <a:buChar char="_"/>
            </a:pPr>
            <a:r>
              <a:rPr lang="en-US" dirty="0"/>
              <a:t>Responsible decisions can help you be in control of your life</a:t>
            </a:r>
          </a:p>
          <a:p>
            <a:pPr>
              <a:buFont typeface="Calibri" panose="020F0502020204030204" pitchFamily="34" charset="0"/>
              <a:buChar char="_"/>
            </a:pPr>
            <a:r>
              <a:rPr lang="en-US" dirty="0"/>
              <a:t>Anger can’t impair your ability to drive safely</a:t>
            </a:r>
          </a:p>
          <a:p>
            <a:pPr>
              <a:buFont typeface="Calibri" panose="020F0502020204030204" pitchFamily="34" charset="0"/>
              <a:buChar char="_"/>
            </a:pPr>
            <a:r>
              <a:rPr lang="en-US" dirty="0"/>
              <a:t>Depression, sorrow, and anxiety can adversely affect driving</a:t>
            </a:r>
          </a:p>
          <a:p>
            <a:pPr>
              <a:buFont typeface="Calibri" panose="020F0502020204030204" pitchFamily="34" charset="0"/>
              <a:buChar char="_"/>
            </a:pPr>
            <a:r>
              <a:rPr lang="en-US" dirty="0"/>
              <a:t>Friends can influence how you drive</a:t>
            </a:r>
          </a:p>
          <a:p>
            <a:pPr>
              <a:buFont typeface="Calibri" panose="020F0502020204030204" pitchFamily="34" charset="0"/>
              <a:buChar char="_"/>
            </a:pPr>
            <a:r>
              <a:rPr lang="en-US" dirty="0"/>
              <a:t>Maturity and independent thinking can help you resist peer pressure</a:t>
            </a:r>
          </a:p>
          <a:p>
            <a:pPr>
              <a:buFont typeface="Calibri" panose="020F0502020204030204" pitchFamily="34" charset="0"/>
              <a:buChar char="_"/>
            </a:pPr>
            <a:r>
              <a:rPr lang="en-US" dirty="0"/>
              <a:t>Wearing a seat belt shows an attitude towards safe driving</a:t>
            </a:r>
          </a:p>
          <a:p>
            <a:pPr>
              <a:buFont typeface="Calibri" panose="020F0502020204030204" pitchFamily="34" charset="0"/>
              <a:buChar char="_"/>
            </a:pPr>
            <a:r>
              <a:rPr lang="en-US" dirty="0"/>
              <a:t>Turning off your cell phone while driving demonstrates a belief and commitment to safety on our roads.</a:t>
            </a:r>
          </a:p>
        </p:txBody>
      </p:sp>
      <p:sp>
        <p:nvSpPr>
          <p:cNvPr id="4" name="TextBox 3">
            <a:extLst>
              <a:ext uri="{FF2B5EF4-FFF2-40B4-BE49-F238E27FC236}">
                <a16:creationId xmlns:a16="http://schemas.microsoft.com/office/drawing/2014/main" id="{897C6666-7C22-4360-9587-C92BFB0CB001}"/>
              </a:ext>
            </a:extLst>
          </p:cNvPr>
          <p:cNvSpPr txBox="1"/>
          <p:nvPr/>
        </p:nvSpPr>
        <p:spPr>
          <a:xfrm>
            <a:off x="484632" y="1865745"/>
            <a:ext cx="286235" cy="523220"/>
          </a:xfrm>
          <a:prstGeom prst="rect">
            <a:avLst/>
          </a:prstGeom>
          <a:noFill/>
        </p:spPr>
        <p:txBody>
          <a:bodyPr wrap="square" rtlCol="0">
            <a:spAutoFit/>
          </a:bodyPr>
          <a:lstStyle/>
          <a:p>
            <a:r>
              <a:rPr lang="en-US" sz="2800" dirty="0">
                <a:solidFill>
                  <a:srgbClr val="0070C0"/>
                </a:solidFill>
              </a:rPr>
              <a:t>F</a:t>
            </a:r>
          </a:p>
        </p:txBody>
      </p:sp>
      <p:sp>
        <p:nvSpPr>
          <p:cNvPr id="5" name="TextBox 4">
            <a:extLst>
              <a:ext uri="{FF2B5EF4-FFF2-40B4-BE49-F238E27FC236}">
                <a16:creationId xmlns:a16="http://schemas.microsoft.com/office/drawing/2014/main" id="{8CB61F20-2366-4845-B659-38A58C591D15}"/>
              </a:ext>
            </a:extLst>
          </p:cNvPr>
          <p:cNvSpPr txBox="1"/>
          <p:nvPr/>
        </p:nvSpPr>
        <p:spPr>
          <a:xfrm>
            <a:off x="488881" y="2388965"/>
            <a:ext cx="286235" cy="523220"/>
          </a:xfrm>
          <a:prstGeom prst="rect">
            <a:avLst/>
          </a:prstGeom>
          <a:noFill/>
        </p:spPr>
        <p:txBody>
          <a:bodyPr wrap="square" rtlCol="0">
            <a:spAutoFit/>
          </a:bodyPr>
          <a:lstStyle/>
          <a:p>
            <a:r>
              <a:rPr lang="en-US" sz="2800" dirty="0">
                <a:solidFill>
                  <a:srgbClr val="0070C0"/>
                </a:solidFill>
              </a:rPr>
              <a:t>T</a:t>
            </a:r>
          </a:p>
        </p:txBody>
      </p:sp>
      <p:sp>
        <p:nvSpPr>
          <p:cNvPr id="6" name="TextBox 5">
            <a:extLst>
              <a:ext uri="{FF2B5EF4-FFF2-40B4-BE49-F238E27FC236}">
                <a16:creationId xmlns:a16="http://schemas.microsoft.com/office/drawing/2014/main" id="{F1EDC935-AD68-42B1-AEB6-6A100B17DA6B}"/>
              </a:ext>
            </a:extLst>
          </p:cNvPr>
          <p:cNvSpPr txBox="1"/>
          <p:nvPr/>
        </p:nvSpPr>
        <p:spPr>
          <a:xfrm>
            <a:off x="493130" y="2895392"/>
            <a:ext cx="286235" cy="523220"/>
          </a:xfrm>
          <a:prstGeom prst="rect">
            <a:avLst/>
          </a:prstGeom>
          <a:noFill/>
        </p:spPr>
        <p:txBody>
          <a:bodyPr wrap="square" rtlCol="0">
            <a:spAutoFit/>
          </a:bodyPr>
          <a:lstStyle/>
          <a:p>
            <a:r>
              <a:rPr lang="en-US" sz="2800" dirty="0">
                <a:solidFill>
                  <a:srgbClr val="0070C0"/>
                </a:solidFill>
              </a:rPr>
              <a:t>F</a:t>
            </a:r>
          </a:p>
        </p:txBody>
      </p:sp>
      <p:sp>
        <p:nvSpPr>
          <p:cNvPr id="7" name="TextBox 6">
            <a:extLst>
              <a:ext uri="{FF2B5EF4-FFF2-40B4-BE49-F238E27FC236}">
                <a16:creationId xmlns:a16="http://schemas.microsoft.com/office/drawing/2014/main" id="{A90A3718-2944-40F0-9B9B-822FB6C4D381}"/>
              </a:ext>
            </a:extLst>
          </p:cNvPr>
          <p:cNvSpPr txBox="1"/>
          <p:nvPr/>
        </p:nvSpPr>
        <p:spPr>
          <a:xfrm>
            <a:off x="484631" y="3395927"/>
            <a:ext cx="286235" cy="523220"/>
          </a:xfrm>
          <a:prstGeom prst="rect">
            <a:avLst/>
          </a:prstGeom>
          <a:noFill/>
        </p:spPr>
        <p:txBody>
          <a:bodyPr wrap="square" rtlCol="0">
            <a:spAutoFit/>
          </a:bodyPr>
          <a:lstStyle/>
          <a:p>
            <a:r>
              <a:rPr lang="en-US" sz="2800" dirty="0">
                <a:solidFill>
                  <a:srgbClr val="0070C0"/>
                </a:solidFill>
              </a:rPr>
              <a:t>T</a:t>
            </a:r>
          </a:p>
        </p:txBody>
      </p:sp>
      <p:sp>
        <p:nvSpPr>
          <p:cNvPr id="8" name="TextBox 7">
            <a:extLst>
              <a:ext uri="{FF2B5EF4-FFF2-40B4-BE49-F238E27FC236}">
                <a16:creationId xmlns:a16="http://schemas.microsoft.com/office/drawing/2014/main" id="{4429ACE7-7208-48DF-9169-E0EA4FDF51A0}"/>
              </a:ext>
            </a:extLst>
          </p:cNvPr>
          <p:cNvSpPr txBox="1"/>
          <p:nvPr/>
        </p:nvSpPr>
        <p:spPr>
          <a:xfrm>
            <a:off x="493129" y="3922224"/>
            <a:ext cx="286235" cy="523220"/>
          </a:xfrm>
          <a:prstGeom prst="rect">
            <a:avLst/>
          </a:prstGeom>
          <a:noFill/>
        </p:spPr>
        <p:txBody>
          <a:bodyPr wrap="square" rtlCol="0">
            <a:spAutoFit/>
          </a:bodyPr>
          <a:lstStyle/>
          <a:p>
            <a:r>
              <a:rPr lang="en-US" sz="2800" dirty="0">
                <a:solidFill>
                  <a:srgbClr val="0070C0"/>
                </a:solidFill>
              </a:rPr>
              <a:t>T</a:t>
            </a:r>
          </a:p>
        </p:txBody>
      </p:sp>
      <p:sp>
        <p:nvSpPr>
          <p:cNvPr id="9" name="TextBox 8">
            <a:extLst>
              <a:ext uri="{FF2B5EF4-FFF2-40B4-BE49-F238E27FC236}">
                <a16:creationId xmlns:a16="http://schemas.microsoft.com/office/drawing/2014/main" id="{744F1D20-2112-4C15-8A6F-A5EEF629F99F}"/>
              </a:ext>
            </a:extLst>
          </p:cNvPr>
          <p:cNvSpPr txBox="1"/>
          <p:nvPr/>
        </p:nvSpPr>
        <p:spPr>
          <a:xfrm>
            <a:off x="493128" y="4430238"/>
            <a:ext cx="286235" cy="523220"/>
          </a:xfrm>
          <a:prstGeom prst="rect">
            <a:avLst/>
          </a:prstGeom>
          <a:noFill/>
        </p:spPr>
        <p:txBody>
          <a:bodyPr wrap="square" rtlCol="0">
            <a:spAutoFit/>
          </a:bodyPr>
          <a:lstStyle/>
          <a:p>
            <a:r>
              <a:rPr lang="en-US" sz="2800" dirty="0">
                <a:solidFill>
                  <a:srgbClr val="0070C0"/>
                </a:solidFill>
              </a:rPr>
              <a:t>T</a:t>
            </a:r>
          </a:p>
        </p:txBody>
      </p:sp>
      <p:sp>
        <p:nvSpPr>
          <p:cNvPr id="10" name="TextBox 9">
            <a:extLst>
              <a:ext uri="{FF2B5EF4-FFF2-40B4-BE49-F238E27FC236}">
                <a16:creationId xmlns:a16="http://schemas.microsoft.com/office/drawing/2014/main" id="{16F26455-56BF-42A0-93EA-9EE652B554C7}"/>
              </a:ext>
            </a:extLst>
          </p:cNvPr>
          <p:cNvSpPr txBox="1"/>
          <p:nvPr/>
        </p:nvSpPr>
        <p:spPr>
          <a:xfrm>
            <a:off x="484630" y="4956273"/>
            <a:ext cx="286235" cy="523220"/>
          </a:xfrm>
          <a:prstGeom prst="rect">
            <a:avLst/>
          </a:prstGeom>
          <a:noFill/>
        </p:spPr>
        <p:txBody>
          <a:bodyPr wrap="square" rtlCol="0">
            <a:spAutoFit/>
          </a:bodyPr>
          <a:lstStyle/>
          <a:p>
            <a:r>
              <a:rPr lang="en-US" sz="2800" dirty="0">
                <a:solidFill>
                  <a:srgbClr val="0070C0"/>
                </a:solidFill>
              </a:rPr>
              <a:t>T</a:t>
            </a:r>
          </a:p>
        </p:txBody>
      </p:sp>
      <p:sp>
        <p:nvSpPr>
          <p:cNvPr id="11" name="TextBox 10">
            <a:extLst>
              <a:ext uri="{FF2B5EF4-FFF2-40B4-BE49-F238E27FC236}">
                <a16:creationId xmlns:a16="http://schemas.microsoft.com/office/drawing/2014/main" id="{77C55914-42E4-469A-AE59-A86F25EB2DB8}"/>
              </a:ext>
            </a:extLst>
          </p:cNvPr>
          <p:cNvSpPr txBox="1"/>
          <p:nvPr/>
        </p:nvSpPr>
        <p:spPr>
          <a:xfrm>
            <a:off x="493128" y="5440015"/>
            <a:ext cx="286235" cy="523220"/>
          </a:xfrm>
          <a:prstGeom prst="rect">
            <a:avLst/>
          </a:prstGeom>
          <a:noFill/>
        </p:spPr>
        <p:txBody>
          <a:bodyPr wrap="square" rtlCol="0">
            <a:spAutoFit/>
          </a:bodyPr>
          <a:lstStyle/>
          <a:p>
            <a:r>
              <a:rPr lang="en-US" sz="2800" dirty="0">
                <a:solidFill>
                  <a:srgbClr val="0070C0"/>
                </a:solidFill>
              </a:rPr>
              <a:t>T</a:t>
            </a:r>
          </a:p>
        </p:txBody>
      </p:sp>
    </p:spTree>
    <p:extLst>
      <p:ext uri="{BB962C8B-B14F-4D97-AF65-F5344CB8AC3E}">
        <p14:creationId xmlns:p14="http://schemas.microsoft.com/office/powerpoint/2010/main" val="18346870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P spid="10" grpId="0"/>
      <p:bldP spid="11" grpId="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8C894-32EC-431F-9785-E461F3A6C525}"/>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38A1E108-B3DC-48E5-B843-F1C712EE31BF}"/>
              </a:ext>
            </a:extLst>
          </p:cNvPr>
          <p:cNvSpPr>
            <a:spLocks noGrp="1"/>
          </p:cNvSpPr>
          <p:nvPr>
            <p:ph idx="1"/>
          </p:nvPr>
        </p:nvSpPr>
        <p:spPr>
          <a:xfrm>
            <a:off x="475395" y="1486895"/>
            <a:ext cx="11045952" cy="4766123"/>
          </a:xfrm>
        </p:spPr>
        <p:txBody>
          <a:bodyPr vert="horz" lIns="91440" tIns="45720" rIns="91440" bIns="45720" rtlCol="0" anchor="t">
            <a:normAutofit/>
          </a:bodyPr>
          <a:lstStyle/>
          <a:p>
            <a:pPr marL="514350" marR="259080" indent="-514350">
              <a:lnSpc>
                <a:spcPct val="100000"/>
              </a:lnSpc>
            </a:pPr>
            <a:endParaRPr lang="en-US" altLang="zh-CN" dirty="0">
              <a:ea typeface="等线"/>
              <a:cs typeface="Calibri"/>
            </a:endParaRPr>
          </a:p>
          <a:p>
            <a:pPr marL="514350" marR="259080" indent="-514350">
              <a:lnSpc>
                <a:spcPct val="100000"/>
              </a:lnSpc>
              <a:buFont typeface="Arial" panose="020F0302020204030204"/>
              <a:buChar char="•"/>
            </a:pPr>
            <a:r>
              <a:rPr lang="en-US" altLang="zh-CN" dirty="0">
                <a:ea typeface="等线"/>
              </a:rPr>
              <a:t>NHTSA. Traffic Tech Technology Transfer Series: Motivations for </a:t>
            </a:r>
            <a:r>
              <a:rPr lang="en-US" altLang="zh-CN">
                <a:ea typeface="等线"/>
              </a:rPr>
              <a:t>Speeding – Additional Data Analysis. </a:t>
            </a:r>
            <a:endParaRPr lang="en-US" altLang="zh-CN">
              <a:ea typeface="等线"/>
              <a:cs typeface="Calibri" panose="020F0502020204030204"/>
            </a:endParaRPr>
          </a:p>
          <a:p>
            <a:pPr marL="514350" marR="34925" indent="-514350">
              <a:lnSpc>
                <a:spcPct val="100000"/>
              </a:lnSpc>
              <a:buFont typeface="Arial" panose="020F0302020204030204"/>
              <a:buChar char="•"/>
            </a:pPr>
            <a:r>
              <a:rPr lang="en-US" altLang="zh-CN">
                <a:ea typeface="等线"/>
              </a:rPr>
              <a:t>National Road Safety Foundation. One Second in Time Video. </a:t>
            </a:r>
            <a:endParaRPr lang="en-US" altLang="zh-CN">
              <a:ea typeface="等线"/>
              <a:cs typeface="Calibri" panose="020F0502020204030204"/>
            </a:endParaRPr>
          </a:p>
          <a:p>
            <a:pPr marL="514350" marR="34925" indent="-514350">
              <a:lnSpc>
                <a:spcPct val="100000"/>
              </a:lnSpc>
              <a:buFont typeface="+mj-lt"/>
              <a:buAutoNum type="arabicPeriod"/>
            </a:pPr>
            <a:endParaRPr lang="en-US" altLang="zh-CN" dirty="0">
              <a:cs typeface="Calibri" panose="020F0502020204030204"/>
            </a:endParaRPr>
          </a:p>
          <a:p>
            <a:pPr marL="514350" marR="34925" indent="-514350">
              <a:lnSpc>
                <a:spcPct val="100000"/>
              </a:lnSpc>
              <a:buFont typeface="+mj-lt"/>
              <a:buAutoNum type="arabicPeriod"/>
            </a:pPr>
            <a:endParaRPr lang="en-US" altLang="zh-CN" dirty="0">
              <a:ea typeface="等线" panose="02010600030101010101" pitchFamily="2" charset="-122"/>
              <a:cs typeface="Calibri" panose="020F0502020204030204"/>
            </a:endParaRPr>
          </a:p>
          <a:p>
            <a:endParaRPr lang="en-US" dirty="0">
              <a:cs typeface="Calibri" panose="020F0502020204030204"/>
            </a:endParaRPr>
          </a:p>
        </p:txBody>
      </p:sp>
    </p:spTree>
    <p:extLst>
      <p:ext uri="{BB962C8B-B14F-4D97-AF65-F5344CB8AC3E}">
        <p14:creationId xmlns:p14="http://schemas.microsoft.com/office/powerpoint/2010/main" val="764589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22D5E2-EACA-408D-BC9C-FB99D40F0321}"/>
              </a:ext>
            </a:extLst>
          </p:cNvPr>
          <p:cNvSpPr>
            <a:spLocks noGrp="1"/>
          </p:cNvSpPr>
          <p:nvPr>
            <p:ph type="title"/>
          </p:nvPr>
        </p:nvSpPr>
        <p:spPr/>
        <p:txBody>
          <a:bodyPr/>
          <a:lstStyle/>
          <a:p>
            <a:r>
              <a:rPr lang="en-US" dirty="0"/>
              <a:t>Discussion</a:t>
            </a:r>
          </a:p>
        </p:txBody>
      </p:sp>
      <p:sp>
        <p:nvSpPr>
          <p:cNvPr id="3" name="Content Placeholder 2">
            <a:extLst>
              <a:ext uri="{FF2B5EF4-FFF2-40B4-BE49-F238E27FC236}">
                <a16:creationId xmlns:a16="http://schemas.microsoft.com/office/drawing/2014/main" id="{8B318047-1D55-436C-AE8D-E2D1D277F52D}"/>
              </a:ext>
            </a:extLst>
          </p:cNvPr>
          <p:cNvSpPr>
            <a:spLocks noGrp="1"/>
          </p:cNvSpPr>
          <p:nvPr>
            <p:ph idx="1"/>
          </p:nvPr>
        </p:nvSpPr>
        <p:spPr/>
        <p:txBody>
          <a:bodyPr vert="horz" lIns="91440" tIns="45720" rIns="91440" bIns="45720" rtlCol="0" anchor="t">
            <a:normAutofit/>
          </a:bodyPr>
          <a:lstStyle/>
          <a:p>
            <a:pPr marL="514350" indent="-514350">
              <a:buFont typeface="+mj-lt"/>
              <a:buAutoNum type="arabicPeriod"/>
            </a:pPr>
            <a:r>
              <a:rPr lang="en-US" altLang="zh-CN" dirty="0">
                <a:ea typeface="等线"/>
              </a:rPr>
              <a:t>Why do you think the minimum age of 16 years old has been designated as the age when a person in New York State is allowed to get a permit?</a:t>
            </a:r>
          </a:p>
          <a:p>
            <a:pPr marL="514350" marR="0" indent="-514350">
              <a:buFont typeface="+mj-lt"/>
              <a:buAutoNum type="arabicPeriod"/>
            </a:pPr>
            <a:endParaRPr lang="en-US" altLang="zh-CN" dirty="0"/>
          </a:p>
          <a:p>
            <a:pPr marL="514350" marR="0" indent="-514350">
              <a:buFont typeface="+mj-lt"/>
              <a:buAutoNum type="arabicPeriod"/>
            </a:pPr>
            <a:r>
              <a:rPr lang="en-US" altLang="zh-CN" dirty="0">
                <a:ea typeface="等线"/>
              </a:rPr>
              <a:t>Why not 13 or 14 years old?</a:t>
            </a:r>
            <a:endParaRPr lang="en-US" altLang="zh-CN" dirty="0">
              <a:ea typeface="等线"/>
              <a:cs typeface="Calibri"/>
            </a:endParaRPr>
          </a:p>
          <a:p>
            <a:pPr marL="514350" marR="0" indent="-514350">
              <a:buFont typeface="+mj-lt"/>
              <a:buAutoNum type="arabicPeriod"/>
            </a:pPr>
            <a:endParaRPr lang="en-US" altLang="zh-CN" dirty="0"/>
          </a:p>
          <a:p>
            <a:pPr marL="514350" marR="0" indent="-514350">
              <a:buFont typeface="+mj-lt"/>
              <a:buAutoNum type="arabicPeriod"/>
            </a:pPr>
            <a:r>
              <a:rPr lang="en-US" altLang="zh-CN" dirty="0"/>
              <a:t>Does maturity have anything to do with this?</a:t>
            </a:r>
          </a:p>
          <a:p>
            <a:pPr marL="514350" indent="-514350">
              <a:buFont typeface="+mj-lt"/>
              <a:buAutoNum type="arabicPeriod"/>
            </a:pPr>
            <a:endParaRPr lang="en-US" dirty="0"/>
          </a:p>
        </p:txBody>
      </p:sp>
    </p:spTree>
    <p:extLst>
      <p:ext uri="{BB962C8B-B14F-4D97-AF65-F5344CB8AC3E}">
        <p14:creationId xmlns:p14="http://schemas.microsoft.com/office/powerpoint/2010/main" val="8955068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BA951F-C153-4B2E-9A99-A2E00A9301D0}"/>
              </a:ext>
            </a:extLst>
          </p:cNvPr>
          <p:cNvSpPr>
            <a:spLocks noGrp="1"/>
          </p:cNvSpPr>
          <p:nvPr>
            <p:ph type="title"/>
          </p:nvPr>
        </p:nvSpPr>
        <p:spPr/>
        <p:txBody>
          <a:bodyPr/>
          <a:lstStyle/>
          <a:p>
            <a:r>
              <a:rPr lang="en-US" dirty="0"/>
              <a:t>Discussion</a:t>
            </a:r>
          </a:p>
        </p:txBody>
      </p:sp>
      <p:sp>
        <p:nvSpPr>
          <p:cNvPr id="3" name="Content Placeholder 2">
            <a:extLst>
              <a:ext uri="{FF2B5EF4-FFF2-40B4-BE49-F238E27FC236}">
                <a16:creationId xmlns:a16="http://schemas.microsoft.com/office/drawing/2014/main" id="{3323F5DB-ABFE-4086-AED6-9D966A8E0322}"/>
              </a:ext>
            </a:extLst>
          </p:cNvPr>
          <p:cNvSpPr>
            <a:spLocks noGrp="1"/>
          </p:cNvSpPr>
          <p:nvPr>
            <p:ph idx="1"/>
          </p:nvPr>
        </p:nvSpPr>
        <p:spPr/>
        <p:txBody>
          <a:bodyPr vert="horz" lIns="91440" tIns="45720" rIns="91440" bIns="45720" rtlCol="0" anchor="t">
            <a:normAutofit/>
          </a:bodyPr>
          <a:lstStyle/>
          <a:p>
            <a:pPr marL="514350" marR="0" indent="-514350">
              <a:buFont typeface="+mj-lt"/>
              <a:buAutoNum type="arabicPeriod"/>
            </a:pPr>
            <a:r>
              <a:rPr lang="en-US" altLang="zh-CN" dirty="0"/>
              <a:t>Is there a difference between how you feel before school in the morning and how you feel after school in the late afternoon?</a:t>
            </a:r>
          </a:p>
          <a:p>
            <a:pPr marL="514350" marR="0" indent="-514350">
              <a:buFont typeface="+mj-lt"/>
              <a:buAutoNum type="arabicPeriod"/>
            </a:pPr>
            <a:endParaRPr lang="en-US" altLang="zh-CN" dirty="0"/>
          </a:p>
          <a:p>
            <a:pPr marL="514350" marR="222250" indent="-514350">
              <a:buFont typeface="+mj-lt"/>
              <a:buAutoNum type="arabicPeriod"/>
            </a:pPr>
            <a:r>
              <a:rPr lang="en-US" altLang="zh-CN" dirty="0"/>
              <a:t>How many different emotions or feelings have you had so far today?</a:t>
            </a:r>
            <a:endParaRPr lang="en-US" altLang="zh-CN" dirty="0">
              <a:cs typeface="Calibri" panose="020F0502020204030204"/>
            </a:endParaRPr>
          </a:p>
          <a:p>
            <a:pPr marL="514350" marR="222250" indent="-514350">
              <a:buFont typeface="+mj-lt"/>
              <a:buAutoNum type="arabicPeriod"/>
            </a:pPr>
            <a:endParaRPr lang="en-US" altLang="zh-CN" dirty="0">
              <a:cs typeface="Calibri" panose="020F0502020204030204"/>
            </a:endParaRPr>
          </a:p>
          <a:p>
            <a:pPr marL="514350" marR="0" indent="-514350">
              <a:buFont typeface="+mj-lt"/>
              <a:buAutoNum type="arabicPeriod"/>
            </a:pPr>
            <a:r>
              <a:rPr lang="en-US" altLang="zh-CN" dirty="0"/>
              <a:t>Which ones felt pleasant or good?</a:t>
            </a:r>
          </a:p>
          <a:p>
            <a:pPr marL="514350" marR="0" indent="-514350">
              <a:buFont typeface="+mj-lt"/>
              <a:buAutoNum type="arabicPeriod"/>
            </a:pPr>
            <a:endParaRPr lang="en-US" altLang="zh-CN" dirty="0"/>
          </a:p>
          <a:p>
            <a:pPr marL="514350" marR="0" indent="-514350">
              <a:buFont typeface="+mj-lt"/>
              <a:buAutoNum type="arabicPeriod"/>
            </a:pPr>
            <a:r>
              <a:rPr lang="en-US" altLang="zh-CN" dirty="0"/>
              <a:t>Which ones were difficult or uncomfortable to deal with?</a:t>
            </a:r>
          </a:p>
          <a:p>
            <a:pPr marL="514350" indent="-514350">
              <a:buFont typeface="+mj-lt"/>
              <a:buAutoNum type="arabicPeriod"/>
            </a:pPr>
            <a:endParaRPr lang="en-US" dirty="0"/>
          </a:p>
        </p:txBody>
      </p:sp>
    </p:spTree>
    <p:extLst>
      <p:ext uri="{BB962C8B-B14F-4D97-AF65-F5344CB8AC3E}">
        <p14:creationId xmlns:p14="http://schemas.microsoft.com/office/powerpoint/2010/main" val="5425505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6C186A5-E0E0-4AE6-8F06-C31FFA204182}"/>
              </a:ext>
            </a:extLst>
          </p:cNvPr>
          <p:cNvSpPr>
            <a:spLocks noGrp="1"/>
          </p:cNvSpPr>
          <p:nvPr>
            <p:ph idx="1"/>
          </p:nvPr>
        </p:nvSpPr>
        <p:spPr>
          <a:xfrm>
            <a:off x="678596" y="1062183"/>
            <a:ext cx="4706204" cy="1948872"/>
          </a:xfrm>
        </p:spPr>
        <p:txBody>
          <a:bodyPr/>
          <a:lstStyle/>
          <a:p>
            <a:pPr marL="0" indent="0">
              <a:buNone/>
            </a:pPr>
            <a:r>
              <a:rPr lang="en-US" dirty="0"/>
              <a:t>Which ones could affect your driving in a negative way?  How?  Why?</a:t>
            </a:r>
          </a:p>
        </p:txBody>
      </p:sp>
      <p:sp>
        <p:nvSpPr>
          <p:cNvPr id="4" name="Content Placeholder 2">
            <a:extLst>
              <a:ext uri="{FF2B5EF4-FFF2-40B4-BE49-F238E27FC236}">
                <a16:creationId xmlns:a16="http://schemas.microsoft.com/office/drawing/2014/main" id="{6AB4C808-CF33-466C-98EF-CC3CC9314FDA}"/>
              </a:ext>
            </a:extLst>
          </p:cNvPr>
          <p:cNvSpPr txBox="1">
            <a:spLocks/>
          </p:cNvSpPr>
          <p:nvPr/>
        </p:nvSpPr>
        <p:spPr>
          <a:xfrm>
            <a:off x="6144438" y="4469306"/>
            <a:ext cx="3913908" cy="102061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dirty="0"/>
              <a:t>Could any affect our driving in a positive way?</a:t>
            </a:r>
          </a:p>
        </p:txBody>
      </p:sp>
      <p:pic>
        <p:nvPicPr>
          <p:cNvPr id="5" name="FFA8C3BF-54B4-4BB9-5F05-46A310AB7AAD" descr="Image shows frustrated female driver">
            <a:extLst>
              <a:ext uri="{FF2B5EF4-FFF2-40B4-BE49-F238E27FC236}">
                <a16:creationId xmlns:a16="http://schemas.microsoft.com/office/drawing/2014/main" id="{80CF43E8-0F32-40A3-9306-46E43D701184}"/>
              </a:ext>
            </a:extLst>
          </p:cNvPr>
          <p:cNvPicPr>
            <a:picLocks noChangeAspect="1"/>
          </p:cNvPicPr>
          <p:nvPr/>
        </p:nvPicPr>
        <p:blipFill>
          <a:blip r:embed="rId2" cstate="print">
            <a:extLst>
              <a:ext uri="{8B94911B-C187-4125-B885-C122035EF7DC}"/>
            </a:extLst>
          </a:blip>
          <a:stretch>
            <a:fillRect/>
          </a:stretch>
        </p:blipFill>
        <p:spPr>
          <a:xfrm>
            <a:off x="1074744" y="3106428"/>
            <a:ext cx="3913908" cy="2725757"/>
          </a:xfrm>
          <a:prstGeom prst="rect">
            <a:avLst/>
          </a:prstGeom>
        </p:spPr>
      </p:pic>
      <p:pic>
        <p:nvPicPr>
          <p:cNvPr id="6" name="61EA1D39-E3E6-4E12-C254-ACBB7AC5539C" descr="Image shows happy man driving and woman in passenger seat">
            <a:extLst>
              <a:ext uri="{FF2B5EF4-FFF2-40B4-BE49-F238E27FC236}">
                <a16:creationId xmlns:a16="http://schemas.microsoft.com/office/drawing/2014/main" id="{674280D7-8737-4FDA-924D-8A6CC56E747F}"/>
              </a:ext>
            </a:extLst>
          </p:cNvPr>
          <p:cNvPicPr>
            <a:picLocks noChangeAspect="1"/>
          </p:cNvPicPr>
          <p:nvPr/>
        </p:nvPicPr>
        <p:blipFill>
          <a:blip r:embed="rId3" cstate="print">
            <a:extLst>
              <a:ext uri="{EF335637-A9DE-4454-2DCA-46F1FC9DC5AC}"/>
            </a:extLst>
          </a:blip>
          <a:stretch>
            <a:fillRect/>
          </a:stretch>
        </p:blipFill>
        <p:spPr>
          <a:xfrm>
            <a:off x="6359235" y="817128"/>
            <a:ext cx="3699111" cy="2611872"/>
          </a:xfrm>
          <a:prstGeom prst="rect">
            <a:avLst/>
          </a:prstGeom>
        </p:spPr>
      </p:pic>
    </p:spTree>
    <p:extLst>
      <p:ext uri="{BB962C8B-B14F-4D97-AF65-F5344CB8AC3E}">
        <p14:creationId xmlns:p14="http://schemas.microsoft.com/office/powerpoint/2010/main" val="35678912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071EE3-EEA2-49AC-A1F2-9EE549A8BE0A}"/>
              </a:ext>
            </a:extLst>
          </p:cNvPr>
          <p:cNvSpPr>
            <a:spLocks noGrp="1"/>
          </p:cNvSpPr>
          <p:nvPr>
            <p:ph type="title"/>
          </p:nvPr>
        </p:nvSpPr>
        <p:spPr/>
        <p:txBody>
          <a:bodyPr/>
          <a:lstStyle/>
          <a:p>
            <a:r>
              <a:rPr lang="en-US" dirty="0"/>
              <a:t>Emotions Learning Activity</a:t>
            </a:r>
          </a:p>
        </p:txBody>
      </p:sp>
      <p:sp>
        <p:nvSpPr>
          <p:cNvPr id="3" name="Content Placeholder 2">
            <a:extLst>
              <a:ext uri="{FF2B5EF4-FFF2-40B4-BE49-F238E27FC236}">
                <a16:creationId xmlns:a16="http://schemas.microsoft.com/office/drawing/2014/main" id="{FB898CB7-2D57-4048-954E-92946AE81BCE}"/>
              </a:ext>
            </a:extLst>
          </p:cNvPr>
          <p:cNvSpPr>
            <a:spLocks noGrp="1"/>
          </p:cNvSpPr>
          <p:nvPr>
            <p:ph idx="1"/>
          </p:nvPr>
        </p:nvSpPr>
        <p:spPr>
          <a:xfrm>
            <a:off x="6446982" y="1827175"/>
            <a:ext cx="5278859" cy="4440685"/>
          </a:xfrm>
        </p:spPr>
        <p:txBody>
          <a:bodyPr/>
          <a:lstStyle/>
          <a:p>
            <a:pPr marL="0" indent="0">
              <a:buNone/>
            </a:pPr>
            <a:r>
              <a:rPr lang="en-US" dirty="0"/>
              <a:t>Pick 2 or 3 positive emotions – Write down situations where you might feel this way.</a:t>
            </a:r>
          </a:p>
          <a:p>
            <a:pPr marL="0" indent="0">
              <a:buNone/>
            </a:pPr>
            <a:endParaRPr lang="en-US" dirty="0"/>
          </a:p>
          <a:p>
            <a:pPr marL="0" indent="0">
              <a:buNone/>
            </a:pPr>
            <a:r>
              <a:rPr lang="en-US" dirty="0"/>
              <a:t>THEN</a:t>
            </a:r>
          </a:p>
          <a:p>
            <a:pPr marL="0" indent="0">
              <a:buNone/>
            </a:pPr>
            <a:endParaRPr lang="en-US" dirty="0"/>
          </a:p>
          <a:p>
            <a:pPr marL="0" indent="0">
              <a:buNone/>
            </a:pPr>
            <a:r>
              <a:rPr lang="en-US" dirty="0"/>
              <a:t>Pick 2 or 3 negative emotions – Write down situations where you might feel this way.</a:t>
            </a:r>
          </a:p>
        </p:txBody>
      </p:sp>
      <p:pic>
        <p:nvPicPr>
          <p:cNvPr id="4" name="5647F5A7-C623-424F-91E7-B4453BA2EDC6" descr="Image of illustrations of different feelings and emotions">
            <a:extLst>
              <a:ext uri="{FF2B5EF4-FFF2-40B4-BE49-F238E27FC236}">
                <a16:creationId xmlns:a16="http://schemas.microsoft.com/office/drawing/2014/main" id="{853EF00A-DBDD-4CD7-BF08-443CB4A822DA}"/>
              </a:ext>
            </a:extLst>
          </p:cNvPr>
          <p:cNvPicPr>
            <a:picLocks noChangeAspect="1"/>
          </p:cNvPicPr>
          <p:nvPr/>
        </p:nvPicPr>
        <p:blipFill>
          <a:blip r:embed="rId2" cstate="print">
            <a:extLst>
              <a:ext uri="{6E106788-D5EE-46B1-B047-7DAA6736274F}"/>
            </a:extLst>
          </a:blip>
          <a:stretch>
            <a:fillRect/>
          </a:stretch>
        </p:blipFill>
        <p:spPr>
          <a:xfrm>
            <a:off x="376174" y="1597891"/>
            <a:ext cx="5904553" cy="4899252"/>
          </a:xfrm>
          <a:prstGeom prst="rect">
            <a:avLst/>
          </a:prstGeom>
        </p:spPr>
      </p:pic>
      <p:sp>
        <p:nvSpPr>
          <p:cNvPr id="5" name="TextBox 4">
            <a:extLst>
              <a:ext uri="{FF2B5EF4-FFF2-40B4-BE49-F238E27FC236}">
                <a16:creationId xmlns:a16="http://schemas.microsoft.com/office/drawing/2014/main" id="{0F5C5B3F-924B-42CA-AB76-C09BED0D2683}"/>
              </a:ext>
            </a:extLst>
          </p:cNvPr>
          <p:cNvSpPr txBox="1"/>
          <p:nvPr/>
        </p:nvSpPr>
        <p:spPr>
          <a:xfrm>
            <a:off x="770903" y="6270868"/>
            <a:ext cx="5327601" cy="246221"/>
          </a:xfrm>
          <a:prstGeom prst="rect">
            <a:avLst/>
          </a:prstGeom>
          <a:noFill/>
        </p:spPr>
        <p:txBody>
          <a:bodyPr wrap="square" lIns="91440" tIns="45720" rIns="91440" bIns="45720" rtlCol="0" anchor="t">
            <a:spAutoFit/>
          </a:bodyPr>
          <a:lstStyle/>
          <a:p>
            <a:r>
              <a:rPr lang="en-US" sz="1000" dirty="0">
                <a:ea typeface="+mn-lt"/>
                <a:cs typeface="+mn-lt"/>
              </a:rPr>
              <a:t>New York State Pre-Licensing Course Instructor’s Manual. Expressions of Various Feelings Image. </a:t>
            </a:r>
            <a:endParaRPr lang="en-US" sz="1000" dirty="0"/>
          </a:p>
        </p:txBody>
      </p:sp>
    </p:spTree>
    <p:extLst>
      <p:ext uri="{BB962C8B-B14F-4D97-AF65-F5344CB8AC3E}">
        <p14:creationId xmlns:p14="http://schemas.microsoft.com/office/powerpoint/2010/main" val="306556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YSDETemplate.potx" id="{3F8790EA-24EE-442F-973A-301FD94654F4}" vid="{88D5A31E-5201-41E3-B478-0AD2E9E9AD5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770</TotalTime>
  <Words>3027</Words>
  <Application>Microsoft Office PowerPoint</Application>
  <PresentationFormat>Widescreen</PresentationFormat>
  <Paragraphs>375</Paragraphs>
  <Slides>53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53</vt:i4>
      </vt:variant>
    </vt:vector>
  </HeadingPairs>
  <TitlesOfParts>
    <vt:vector size="57" baseType="lpstr">
      <vt:lpstr>Arial</vt:lpstr>
      <vt:lpstr>Calibri</vt:lpstr>
      <vt:lpstr>Calibri Light</vt:lpstr>
      <vt:lpstr>Office Theme</vt:lpstr>
      <vt:lpstr>PowerPoint Presentation</vt:lpstr>
      <vt:lpstr>Session Goals</vt:lpstr>
      <vt:lpstr>Key Vocabulary and Topics</vt:lpstr>
      <vt:lpstr>Choices and Consequences</vt:lpstr>
      <vt:lpstr>“Optimum Health” Learning Activity</vt:lpstr>
      <vt:lpstr>Discussion</vt:lpstr>
      <vt:lpstr>Discussion</vt:lpstr>
      <vt:lpstr>PowerPoint Presentation</vt:lpstr>
      <vt:lpstr>Emotions Learning Activity</vt:lpstr>
      <vt:lpstr>Can Emotions Affect Your Health?</vt:lpstr>
      <vt:lpstr>Class Discussion</vt:lpstr>
      <vt:lpstr>Situations in a Hat Learning Activity</vt:lpstr>
      <vt:lpstr>Situations</vt:lpstr>
      <vt:lpstr>Situations</vt:lpstr>
      <vt:lpstr>Attitudes &amp; Emotions Can Contribute to Crashes Through…..</vt:lpstr>
      <vt:lpstr>Class Discussion</vt:lpstr>
      <vt:lpstr>Self-Control and Self Talk</vt:lpstr>
      <vt:lpstr>Ways to Control Your Emotions While Driving</vt:lpstr>
      <vt:lpstr>Taking Risks Chances and Choices</vt:lpstr>
      <vt:lpstr>Calculated Versus Impulsive Risks</vt:lpstr>
      <vt:lpstr>Risk – Reduce the Factors</vt:lpstr>
      <vt:lpstr>Why Do Drivers Speed? Research Says…</vt:lpstr>
      <vt:lpstr>Why Do Drivers Speed?</vt:lpstr>
      <vt:lpstr>What Influences YOU?</vt:lpstr>
      <vt:lpstr>National Road Safety Foundation:  One Second in Time</vt:lpstr>
      <vt:lpstr>“One Second in Time” Discussion</vt:lpstr>
      <vt:lpstr>Aggressive Driving vs Road Rage  Know the difference!</vt:lpstr>
      <vt:lpstr>What Does Aggressive Driving Look Like?</vt:lpstr>
      <vt:lpstr>Are You an Aggressive Driver?</vt:lpstr>
      <vt:lpstr>Actions Speak Louder than Words</vt:lpstr>
      <vt:lpstr>PowerPoint Presentation</vt:lpstr>
      <vt:lpstr>Actions That Can Help Drivers Avoid Road Rage</vt:lpstr>
      <vt:lpstr>Important Reminders:  Encountering Someone with Road Rage</vt:lpstr>
      <vt:lpstr>How Driving Laws Can Affect Behavior  A Review of NYS Laws, Violations, and The Point System</vt:lpstr>
      <vt:lpstr>Administrative Laws vs. Traffic Laws</vt:lpstr>
      <vt:lpstr>NYS Point System Discussion</vt:lpstr>
      <vt:lpstr>The Point System Explanation</vt:lpstr>
      <vt:lpstr>Violations &amp; The Point System</vt:lpstr>
      <vt:lpstr>Points Assigned for Common Traffic Violations</vt:lpstr>
      <vt:lpstr>New York State Driving Laws Learning Activity</vt:lpstr>
      <vt:lpstr>New York State Driving Laws Learning Activity</vt:lpstr>
      <vt:lpstr>New York State Driving Laws Learning Activity</vt:lpstr>
      <vt:lpstr>Do You Know About the Driver  Responsibility Assessment Fee?</vt:lpstr>
      <vt:lpstr>Point and Insurance Reduction</vt:lpstr>
      <vt:lpstr>Suspensions &amp; Revocations Discussion</vt:lpstr>
      <vt:lpstr>Definition of Suspension</vt:lpstr>
      <vt:lpstr>Definite Suspensions</vt:lpstr>
      <vt:lpstr>Indefinite Suspensions</vt:lpstr>
      <vt:lpstr>Revocation of Driver’s License</vt:lpstr>
      <vt:lpstr>Reasons for Revocations</vt:lpstr>
      <vt:lpstr>Violation, Suspension or Revocation Learning Activity</vt:lpstr>
      <vt:lpstr>Physical and Mental Readiness Quiz</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Kathleen Kielar</dc:creator>
  <cp:lastModifiedBy>Tilley, Laura J (HEALTH)</cp:lastModifiedBy>
  <cp:revision>212</cp:revision>
  <dcterms:created xsi:type="dcterms:W3CDTF">2021-04-24T11:33:04Z</dcterms:created>
  <dcterms:modified xsi:type="dcterms:W3CDTF">2022-01-11T16:41:25Z</dcterms:modified>
</cp:coreProperties>
</file>