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35"/>
  </p:notesMasterIdLst>
  <p:sldIdLst>
    <p:sldId id="256" r:id="rId2"/>
    <p:sldId id="286" r:id="rId3"/>
    <p:sldId id="287"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8" r:id="rId29"/>
    <p:sldId id="281" r:id="rId30"/>
    <p:sldId id="282" r:id="rId31"/>
    <p:sldId id="283" r:id="rId32"/>
    <p:sldId id="284" r:id="rId33"/>
    <p:sldId id="285" r:id="rId3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36" roundtripDataSignature="AMtx7miWUsATjRaAD40cyo75jiq7RZl8P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ck, Jessica N (HEALTH)" initials="P(" lastIdx="2" clrIdx="0">
    <p:extLst>
      <p:ext uri="{19B8F6BF-5375-455C-9EA6-DF929625EA0E}">
        <p15:presenceInfo xmlns:p15="http://schemas.microsoft.com/office/powerpoint/2012/main" userId="S::jessica.peck@health.ny.gov::ca38bd2c-a285-4b71-a600-e13af901bba7" providerId="AD"/>
      </p:ext>
    </p:extLst>
  </p:cmAuthor>
  <p:cmAuthor id="2" name="Akey, Christina D (HEALTH)" initials="A(" lastIdx="1" clrIdx="1">
    <p:extLst>
      <p:ext uri="{19B8F6BF-5375-455C-9EA6-DF929625EA0E}">
        <p15:presenceInfo xmlns:p15="http://schemas.microsoft.com/office/powerpoint/2012/main" userId="S::christina.akey@health.ny.gov::d9f26a50-405e-43a8-9690-a59e529977df" providerId="AD"/>
      </p:ext>
    </p:extLst>
  </p:cmAuthor>
  <p:cmAuthor id="3" name="Jagareski, Amy (HEALTH)" initials="JA(" lastIdx="5" clrIdx="2">
    <p:extLst>
      <p:ext uri="{19B8F6BF-5375-455C-9EA6-DF929625EA0E}">
        <p15:presenceInfo xmlns:p15="http://schemas.microsoft.com/office/powerpoint/2012/main" userId="S::Amy.Jagareski@health.ny.gov::48ff280c-0bf8-4281-981d-44e8bf268507" providerId="AD"/>
      </p:ext>
    </p:extLst>
  </p:cmAuthor>
  <p:cmAuthor id="4" name="Tilley, Laura J (HEALTH)" initials="T(" lastIdx="2" clrIdx="3">
    <p:extLst>
      <p:ext uri="{19B8F6BF-5375-455C-9EA6-DF929625EA0E}">
        <p15:presenceInfo xmlns:p15="http://schemas.microsoft.com/office/powerpoint/2012/main" userId="S::laura.tilley@health.ny.gov::45b18c9a-b861-46a1-9ce3-bfa8c8cc0d4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C5F186-4F9D-7F7E-13DA-FBA18B012643}" v="187" dt="2021-11-03T16:22:25.364"/>
    <p1510:client id="{3B11A275-4675-4C19-90FB-D21C4ED96EDE}" v="4" dt="2021-10-25T18:19:20.427"/>
    <p1510:client id="{4D2D8F77-291C-9B8D-BD1A-FBDBC60D835A}" v="4" dt="2022-02-15T15:46:35.741"/>
    <p1510:client id="{60AA36D3-1EE4-9770-36EC-3E46294CAD32}" v="21" dt="2021-11-02T15:49:23.697"/>
    <p1510:client id="{B0AC1C88-AEC6-D947-08AF-55ABCB6AE8E1}" v="114" dt="2021-10-26T16:37:40.113"/>
    <p1510:client id="{B674730E-687F-7CA6-5E0C-D36812B99AAE}" v="3" dt="2021-12-21T18:56:37.718"/>
    <p1510:client id="{CED9DE76-2092-E3FA-B0EA-87D785DEF12B}" v="3" dt="2021-12-14T18:32:35.045"/>
    <p1510:client id="{FA6DAC94-49D0-0B02-CCFE-2F59ADF73E6B}" v="2" dt="2021-11-03T16:35:11.1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126" y="6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lley, Laura J (HEALTH)" userId="S::laura.tilley@health.ny.gov::45b18c9a-b861-46a1-9ce3-bfa8c8cc0d4d" providerId="AD" clId="Web-{4D2D8F77-291C-9B8D-BD1A-FBDBC60D835A}"/>
    <pc:docChg chg="modSld">
      <pc:chgData name="Tilley, Laura J (HEALTH)" userId="S::laura.tilley@health.ny.gov::45b18c9a-b861-46a1-9ce3-bfa8c8cc0d4d" providerId="AD" clId="Web-{4D2D8F77-291C-9B8D-BD1A-FBDBC60D835A}" dt="2022-02-15T15:46:35.741" v="3" actId="20577"/>
      <pc:docMkLst>
        <pc:docMk/>
      </pc:docMkLst>
      <pc:sldChg chg="modSp delCm">
        <pc:chgData name="Tilley, Laura J (HEALTH)" userId="S::laura.tilley@health.ny.gov::45b18c9a-b861-46a1-9ce3-bfa8c8cc0d4d" providerId="AD" clId="Web-{4D2D8F77-291C-9B8D-BD1A-FBDBC60D835A}" dt="2022-02-15T15:46:35.741" v="3" actId="20577"/>
        <pc:sldMkLst>
          <pc:docMk/>
          <pc:sldMk cId="0" sldId="285"/>
        </pc:sldMkLst>
        <pc:spChg chg="mod">
          <ac:chgData name="Tilley, Laura J (HEALTH)" userId="S::laura.tilley@health.ny.gov::45b18c9a-b861-46a1-9ce3-bfa8c8cc0d4d" providerId="AD" clId="Web-{4D2D8F77-291C-9B8D-BD1A-FBDBC60D835A}" dt="2022-02-15T15:46:35.741" v="3" actId="20577"/>
          <ac:spMkLst>
            <pc:docMk/>
            <pc:sldMk cId="0" sldId="285"/>
            <ac:spMk id="27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4" name="Google Shape;224;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6" name="Google Shape;236;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2" name="Google Shape;24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2" name="Google Shape;24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321377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8" name="Google Shape;248;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4" name="Google Shape;254;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 name="Google Shape;260;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6" name="Google Shape;266;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20D6FB-C244-4E2D-99EB-46FD0088E4CA}"/>
              </a:ext>
            </a:extLst>
          </p:cNvPr>
          <p:cNvSpPr>
            <a:spLocks noGrp="1"/>
          </p:cNvSpPr>
          <p:nvPr>
            <p:ph type="subTitle" idx="1"/>
          </p:nvPr>
        </p:nvSpPr>
        <p:spPr>
          <a:xfrm>
            <a:off x="1524000" y="5627957"/>
            <a:ext cx="9144000" cy="103133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ECDFA1-7E99-4572-B92F-2974CF620439}"/>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5" name="Footer Placeholder 4">
            <a:extLst>
              <a:ext uri="{FF2B5EF4-FFF2-40B4-BE49-F238E27FC236}">
                <a16:creationId xmlns:a16="http://schemas.microsoft.com/office/drawing/2014/main" id="{0722DC6F-6513-471D-8F02-DD578284E0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3DAF8-D216-457F-8824-F21B459F8A6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1756E27F-31B8-4CD8-3575-6F5A03BBACC3">
            <a:extLst>
              <a:ext uri="{FF2B5EF4-FFF2-40B4-BE49-F238E27FC236}">
                <a16:creationId xmlns:a16="http://schemas.microsoft.com/office/drawing/2014/main" id="{43048D87-27CA-43CA-A959-9732553B9E74}"/>
              </a:ext>
            </a:extLst>
          </p:cNvPr>
          <p:cNvPicPr>
            <a:picLocks noChangeAspect="1"/>
          </p:cNvPicPr>
          <p:nvPr userDrawn="1"/>
        </p:nvPicPr>
        <p:blipFill>
          <a:blip r:embed="rId2" cstate="print">
            <a:extLst>
              <a:ext uri="{C83653E2-384E-4D23-5F25-9F78E51BDEE7}"/>
            </a:extLst>
          </a:blip>
          <a:stretch>
            <a:fillRect/>
          </a:stretch>
        </p:blipFill>
        <p:spPr>
          <a:xfrm>
            <a:off x="228600" y="209550"/>
            <a:ext cx="2743200" cy="1352550"/>
          </a:xfrm>
          <a:prstGeom prst="rect">
            <a:avLst/>
          </a:prstGeom>
        </p:spPr>
      </p:pic>
      <p:pic>
        <p:nvPicPr>
          <p:cNvPr id="8" name="96938C23-77AD-49BE-487D-0034E8DED343">
            <a:extLst>
              <a:ext uri="{FF2B5EF4-FFF2-40B4-BE49-F238E27FC236}">
                <a16:creationId xmlns:a16="http://schemas.microsoft.com/office/drawing/2014/main" id="{6F2B1652-9210-4FFC-8CE4-0F9643C642DB}"/>
              </a:ext>
            </a:extLst>
          </p:cNvPr>
          <p:cNvPicPr>
            <a:picLocks noChangeAspect="1"/>
          </p:cNvPicPr>
          <p:nvPr userDrawn="1"/>
        </p:nvPicPr>
        <p:blipFill>
          <a:blip r:embed="rId3" cstate="print">
            <a:extLst>
              <a:ext uri="{621C407B-CE72-4E94-96D1-27D9495872B2}"/>
            </a:extLst>
          </a:blip>
          <a:stretch>
            <a:fillRect/>
          </a:stretch>
        </p:blipFill>
        <p:spPr>
          <a:xfrm>
            <a:off x="0" y="5429250"/>
            <a:ext cx="12192000" cy="1428750"/>
          </a:xfrm>
          <a:prstGeom prst="rect">
            <a:avLst/>
          </a:prstGeom>
        </p:spPr>
      </p:pic>
      <p:pic>
        <p:nvPicPr>
          <p:cNvPr id="9" name="680E6ED8-7DC6-4530-A281-3614A5C32DAF">
            <a:extLst>
              <a:ext uri="{FF2B5EF4-FFF2-40B4-BE49-F238E27FC236}">
                <a16:creationId xmlns:a16="http://schemas.microsoft.com/office/drawing/2014/main" id="{2F8B00C9-3201-47DC-93CA-019801CA6BC0}"/>
              </a:ext>
            </a:extLst>
          </p:cNvPr>
          <p:cNvPicPr>
            <a:picLocks noChangeAspect="1"/>
          </p:cNvPicPr>
          <p:nvPr userDrawn="1"/>
        </p:nvPicPr>
        <p:blipFill>
          <a:blip r:embed="rId4" cstate="print">
            <a:extLst>
              <a:ext uri="{1BB743DA-DA25-42E9-EF0A-40EC146A3155}"/>
            </a:extLst>
          </a:blip>
          <a:stretch>
            <a:fillRect/>
          </a:stretch>
        </p:blipFill>
        <p:spPr>
          <a:xfrm>
            <a:off x="0" y="5343525"/>
            <a:ext cx="12192000" cy="114300"/>
          </a:xfrm>
          <a:prstGeom prst="rect">
            <a:avLst/>
          </a:prstGeom>
        </p:spPr>
      </p:pic>
    </p:spTree>
    <p:extLst>
      <p:ext uri="{BB962C8B-B14F-4D97-AF65-F5344CB8AC3E}">
        <p14:creationId xmlns:p14="http://schemas.microsoft.com/office/powerpoint/2010/main" val="134779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73C5-32F9-420C-9975-987946717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D35843-C239-4EAB-A1C1-D8A3D331E5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E1804-B6C1-4EB3-AC54-7E5DA8633B3F}"/>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5" name="Footer Placeholder 4">
            <a:extLst>
              <a:ext uri="{FF2B5EF4-FFF2-40B4-BE49-F238E27FC236}">
                <a16:creationId xmlns:a16="http://schemas.microsoft.com/office/drawing/2014/main" id="{97DF6C02-562F-4E9E-B98F-826D50F0A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CB81D-393D-4450-8964-F853ECB8BA85}"/>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520546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774AD3-04B1-48DA-8522-A1BCAD7BB5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E1D6D5-437B-45EF-B749-06D6DF8C3B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34013-A163-42FE-B2D9-7120C6E056E7}"/>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5" name="Footer Placeholder 4">
            <a:extLst>
              <a:ext uri="{FF2B5EF4-FFF2-40B4-BE49-F238E27FC236}">
                <a16:creationId xmlns:a16="http://schemas.microsoft.com/office/drawing/2014/main" id="{327C4FCF-DA89-47FC-8218-20985B7DA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94D0D-498C-44B4-886E-1CA749589114}"/>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4145644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7"/>
        <p:cNvGrpSpPr/>
        <p:nvPr/>
      </p:nvGrpSpPr>
      <p:grpSpPr>
        <a:xfrm>
          <a:off x="0" y="0"/>
          <a:ext cx="0" cy="0"/>
          <a:chOff x="0" y="0"/>
          <a:chExt cx="0" cy="0"/>
        </a:xfrm>
      </p:grpSpPr>
      <p:sp>
        <p:nvSpPr>
          <p:cNvPr id="28" name="Google Shape;28;p34"/>
          <p:cNvSpPr txBox="1">
            <a:spLocks noGrp="1"/>
          </p:cNvSpPr>
          <p:nvPr>
            <p:ph type="body" idx="1"/>
          </p:nvPr>
        </p:nvSpPr>
        <p:spPr>
          <a:xfrm>
            <a:off x="484632" y="419101"/>
            <a:ext cx="11045952" cy="575786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343746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EF1B-BE00-452D-89FB-4CE8C8FE44A5}"/>
              </a:ext>
            </a:extLst>
          </p:cNvPr>
          <p:cNvSpPr>
            <a:spLocks noGrp="1"/>
          </p:cNvSpPr>
          <p:nvPr>
            <p:ph type="title"/>
          </p:nvPr>
        </p:nvSpPr>
        <p:spPr>
          <a:xfrm>
            <a:off x="161544" y="386332"/>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1736277"/>
            <a:ext cx="11045952" cy="44406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486764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4B681-4EC7-45BA-842E-1FB9E4917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6C3FB5-5901-4C84-8D36-9170F8BAF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A692D6-5479-4EFA-9F3E-A430F9424421}"/>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5" name="Footer Placeholder 4">
            <a:extLst>
              <a:ext uri="{FF2B5EF4-FFF2-40B4-BE49-F238E27FC236}">
                <a16:creationId xmlns:a16="http://schemas.microsoft.com/office/drawing/2014/main" id="{21735FB0-1FFA-4AD4-BB42-C387F5435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007A4-E9E1-418C-A362-32468A3C61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FE55931E-0F7C-4A16-BD41-C7C1450742E2}"/>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2DDFE31F-9DEF-44B2-B69F-553776D667B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0916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66DD-8B5F-422B-9ABC-8AF60949A2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291D14-B55C-4B9A-8A8B-5F6DD5A258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ACD21A-B65A-4349-B534-090B6D5471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F75A23-B2CB-413A-86D0-2C15ADA9EF31}"/>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6" name="Footer Placeholder 5">
            <a:extLst>
              <a:ext uri="{FF2B5EF4-FFF2-40B4-BE49-F238E27FC236}">
                <a16:creationId xmlns:a16="http://schemas.microsoft.com/office/drawing/2014/main" id="{2091A8C4-F16C-44E3-A4FA-75E39B478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3FB1D-1872-4074-B509-91680C26923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8" name="0D3E9B9D-EC46-4B47-449F-30ED668CDDF8">
            <a:extLst>
              <a:ext uri="{FF2B5EF4-FFF2-40B4-BE49-F238E27FC236}">
                <a16:creationId xmlns:a16="http://schemas.microsoft.com/office/drawing/2014/main" id="{74B2AE3C-5338-471D-A229-885E141A3C85}"/>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9" name="A0B49416-1068-42D7-0AF5-99C6460EB5F7">
            <a:extLst>
              <a:ext uri="{FF2B5EF4-FFF2-40B4-BE49-F238E27FC236}">
                <a16:creationId xmlns:a16="http://schemas.microsoft.com/office/drawing/2014/main" id="{6FC18703-01B6-4A0A-B0C9-8BB9763A2050}"/>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86941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CFFF-9C5D-450A-A4EA-10AEBEC3C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1EDEF4-29F0-4249-9907-156C6D5699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912D69-E730-42CF-82A9-59F70F848F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211CE6-9C72-4923-B72C-315F66B86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26DB5F-DF22-4DE5-B648-64F87CBBC3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B4902F-17C5-4EEF-99A1-77B9B96EB51D}"/>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8" name="Footer Placeholder 7">
            <a:extLst>
              <a:ext uri="{FF2B5EF4-FFF2-40B4-BE49-F238E27FC236}">
                <a16:creationId xmlns:a16="http://schemas.microsoft.com/office/drawing/2014/main" id="{C3FAAC32-37FF-4CBA-8858-E97C707AD5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3CAA43-D6C8-4BA3-9640-0278EC88B3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10" name="0D3E9B9D-EC46-4B47-449F-30ED668CDDF8">
            <a:extLst>
              <a:ext uri="{FF2B5EF4-FFF2-40B4-BE49-F238E27FC236}">
                <a16:creationId xmlns:a16="http://schemas.microsoft.com/office/drawing/2014/main" id="{7DA3AB5B-047A-438B-A7B6-52287A890DF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11" name="A0B49416-1068-42D7-0AF5-99C6460EB5F7">
            <a:extLst>
              <a:ext uri="{FF2B5EF4-FFF2-40B4-BE49-F238E27FC236}">
                <a16:creationId xmlns:a16="http://schemas.microsoft.com/office/drawing/2014/main" id="{22946EB4-4E1E-44EB-9628-48209F0BD705}"/>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982007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D2D97-07D9-455F-A684-D10C2FE3F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616DEA-4E55-42D6-80D2-0957F222AD09}"/>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4" name="Footer Placeholder 3">
            <a:extLst>
              <a:ext uri="{FF2B5EF4-FFF2-40B4-BE49-F238E27FC236}">
                <a16:creationId xmlns:a16="http://schemas.microsoft.com/office/drawing/2014/main" id="{36A05648-AD21-4109-BA02-D4C6C61BA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FA85BB-FD7F-43BA-BE98-A37B4FC587D8}"/>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6" name="0D3E9B9D-EC46-4B47-449F-30ED668CDDF8">
            <a:extLst>
              <a:ext uri="{FF2B5EF4-FFF2-40B4-BE49-F238E27FC236}">
                <a16:creationId xmlns:a16="http://schemas.microsoft.com/office/drawing/2014/main" id="{E09AA29D-44BE-42D8-B599-1F9A2F667F3F}"/>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7" name="A0B49416-1068-42D7-0AF5-99C6460EB5F7">
            <a:extLst>
              <a:ext uri="{FF2B5EF4-FFF2-40B4-BE49-F238E27FC236}">
                <a16:creationId xmlns:a16="http://schemas.microsoft.com/office/drawing/2014/main" id="{F691BEC7-9858-454C-BEE7-734462A04F75}"/>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736298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0AE15-94E9-45DD-82F1-D95053ECE0F1}"/>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3" name="Footer Placeholder 2">
            <a:extLst>
              <a:ext uri="{FF2B5EF4-FFF2-40B4-BE49-F238E27FC236}">
                <a16:creationId xmlns:a16="http://schemas.microsoft.com/office/drawing/2014/main" id="{B355D95B-973D-42E7-BC16-8C2B023CCE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10744B-B8A9-4ECA-ADB1-9A9CDB34021F}"/>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5" name="0D3E9B9D-EC46-4B47-449F-30ED668CDDF8">
            <a:extLst>
              <a:ext uri="{FF2B5EF4-FFF2-40B4-BE49-F238E27FC236}">
                <a16:creationId xmlns:a16="http://schemas.microsoft.com/office/drawing/2014/main" id="{4CE6D3DA-EE98-46C0-B942-E591D4C2108E}"/>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6" name="A0B49416-1068-42D7-0AF5-99C6460EB5F7">
            <a:extLst>
              <a:ext uri="{FF2B5EF4-FFF2-40B4-BE49-F238E27FC236}">
                <a16:creationId xmlns:a16="http://schemas.microsoft.com/office/drawing/2014/main" id="{EDBF4FC3-CFF5-4956-8892-1E415F650386}"/>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29824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063D-B22E-44B3-A94E-3DB0E9E46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0B9A4-D939-4D15-9E5B-676E7F5F57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585795-7FB6-4A26-AD21-18931FC3E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81D5BC-6959-4FCF-95B8-2B3D6DAB5FCD}"/>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6" name="Footer Placeholder 5">
            <a:extLst>
              <a:ext uri="{FF2B5EF4-FFF2-40B4-BE49-F238E27FC236}">
                <a16:creationId xmlns:a16="http://schemas.microsoft.com/office/drawing/2014/main" id="{6494EEEC-E719-42EC-B34B-BB53CD927D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B2EBD-E940-4FEC-98E5-1671BFBD3E62}"/>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182693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6AE4-8514-4BBF-893E-83AB276C5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D143BC-7461-4761-8202-37C591280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DBE91-9A61-441D-B046-82BCF1B7D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826830F-053A-4B2C-9ECD-1501EB4C5061}"/>
              </a:ext>
            </a:extLst>
          </p:cNvPr>
          <p:cNvSpPr>
            <a:spLocks noGrp="1"/>
          </p:cNvSpPr>
          <p:nvPr>
            <p:ph type="dt" sz="half" idx="10"/>
          </p:nvPr>
        </p:nvSpPr>
        <p:spPr/>
        <p:txBody>
          <a:bodyPr/>
          <a:lstStyle/>
          <a:p>
            <a:fld id="{3138BEEA-B2DB-4562-BE6A-63DCAB908907}" type="datetimeFigureOut">
              <a:rPr lang="en-US" smtClean="0"/>
              <a:t>2/15/2022</a:t>
            </a:fld>
            <a:endParaRPr lang="en-US"/>
          </a:p>
        </p:txBody>
      </p:sp>
      <p:sp>
        <p:nvSpPr>
          <p:cNvPr id="6" name="Footer Placeholder 5">
            <a:extLst>
              <a:ext uri="{FF2B5EF4-FFF2-40B4-BE49-F238E27FC236}">
                <a16:creationId xmlns:a16="http://schemas.microsoft.com/office/drawing/2014/main" id="{9D8E13A1-3145-4283-AB62-CDC391947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4D2C8-9B5A-4076-8C1C-85DF15D96E7F}"/>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829635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2F983-696D-4D06-B28E-D26FBE052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A57630-6B73-4B29-A9CF-3F547CCA8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B1D9-19D4-4B6A-A65A-130B447036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8BEEA-B2DB-4562-BE6A-63DCAB908907}" type="datetimeFigureOut">
              <a:rPr lang="en-US" smtClean="0"/>
              <a:t>2/15/2022</a:t>
            </a:fld>
            <a:endParaRPr lang="en-US"/>
          </a:p>
        </p:txBody>
      </p:sp>
      <p:sp>
        <p:nvSpPr>
          <p:cNvPr id="5" name="Footer Placeholder 4">
            <a:extLst>
              <a:ext uri="{FF2B5EF4-FFF2-40B4-BE49-F238E27FC236}">
                <a16:creationId xmlns:a16="http://schemas.microsoft.com/office/drawing/2014/main" id="{1D5FCEFC-EE83-42FD-B44A-6BB5E6947E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212B46-A3D3-42F2-A03B-F2B4663377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B464BB-15C9-45B6-BE04-972AA5E9E29B}" type="slidenum">
              <a:rPr lang="en-US" smtClean="0"/>
              <a:t>‹#›</a:t>
            </a:fld>
            <a:endParaRPr lang="en-US"/>
          </a:p>
        </p:txBody>
      </p:sp>
    </p:spTree>
    <p:extLst>
      <p:ext uri="{BB962C8B-B14F-4D97-AF65-F5344CB8AC3E}">
        <p14:creationId xmlns:p14="http://schemas.microsoft.com/office/powerpoint/2010/main" val="244178692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B1x1EXOAAxw"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DDGwbBkdS3U"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y4aXCsOQ7i0"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
          <p:cNvSpPr txBox="1">
            <a:spLocks noGrp="1"/>
          </p:cNvSpPr>
          <p:nvPr>
            <p:ph type="subTitle" idx="1"/>
          </p:nvPr>
        </p:nvSpPr>
        <p:spPr>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4000"/>
              <a:buNone/>
            </a:pPr>
            <a:r>
              <a:rPr lang="en-US" sz="4000"/>
              <a:t>Distracted Driving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Distractions PSA</a:t>
            </a:r>
            <a:endParaRPr/>
          </a:p>
        </p:txBody>
      </p:sp>
      <p:sp>
        <p:nvSpPr>
          <p:cNvPr id="141" name="Google Shape;141;p8"/>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a:t>View video “See! Be Seen! Distractions and Pedestrian Safety by New York State Department of Health."</a:t>
            </a:r>
            <a:endParaRPr/>
          </a:p>
          <a:p>
            <a:pPr marL="0" lvl="0" indent="0" algn="l" rtl="0">
              <a:lnSpc>
                <a:spcPct val="90000"/>
              </a:lnSpc>
              <a:spcBef>
                <a:spcPts val="1000"/>
              </a:spcBef>
              <a:spcAft>
                <a:spcPts val="0"/>
              </a:spcAft>
              <a:buClr>
                <a:schemeClr val="dk1"/>
              </a:buClr>
              <a:buSzPts val="2800"/>
              <a:buNone/>
            </a:pPr>
            <a:endParaRPr/>
          </a:p>
          <a:p>
            <a:pPr marL="0" lvl="0" indent="0" algn="ctr" rtl="0">
              <a:lnSpc>
                <a:spcPct val="90000"/>
              </a:lnSpc>
              <a:spcBef>
                <a:spcPts val="1000"/>
              </a:spcBef>
              <a:spcAft>
                <a:spcPts val="0"/>
              </a:spcAft>
              <a:buClr>
                <a:schemeClr val="dk1"/>
              </a:buClr>
              <a:buSzPts val="2800"/>
              <a:buNone/>
            </a:pPr>
            <a:r>
              <a:rPr lang="en-US" u="sng">
                <a:solidFill>
                  <a:schemeClr val="hlink"/>
                </a:solidFill>
                <a:hlinkClick r:id="rId3">
                  <a:extLst>
                    <a:ext uri="{A12FA001-AC4F-418D-AE19-62706E023703}">
                      <ahyp:hlinkClr xmlns:ahyp="http://schemas.microsoft.com/office/drawing/2018/hyperlinkcolor" val="tx"/>
                    </a:ext>
                  </a:extLst>
                </a:hlinkClick>
              </a:rPr>
              <a:t>https://www.youtube.com/watch?v=B1x1EXOAAxw</a:t>
            </a:r>
            <a:endParaRPr>
              <a:solidFill>
                <a:schemeClr val="hlink"/>
              </a:solidFill>
            </a:endParaRPr>
          </a:p>
          <a:p>
            <a:pPr marL="0" lvl="0" indent="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Class Discussion</a:t>
            </a:r>
            <a:endParaRPr/>
          </a:p>
        </p:txBody>
      </p:sp>
      <p:sp>
        <p:nvSpPr>
          <p:cNvPr id="147" name="Google Shape;147;p9"/>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marR="0" lvl="0" indent="-228600" algn="l" rtl="0">
              <a:lnSpc>
                <a:spcPct val="80000"/>
              </a:lnSpc>
              <a:spcBef>
                <a:spcPts val="0"/>
              </a:spcBef>
              <a:spcAft>
                <a:spcPts val="0"/>
              </a:spcAft>
              <a:buClr>
                <a:schemeClr val="dk1"/>
              </a:buClr>
              <a:buSzPts val="2600"/>
              <a:buChar char="•"/>
            </a:pPr>
            <a:r>
              <a:rPr lang="en-US" sz="2600"/>
              <a:t>What are some distractions shown in the video?</a:t>
            </a:r>
            <a:endParaRPr/>
          </a:p>
          <a:p>
            <a:pPr marL="228600" marR="0" lvl="0" indent="-63500" algn="l" rtl="0">
              <a:lnSpc>
                <a:spcPct val="80000"/>
              </a:lnSpc>
              <a:spcBef>
                <a:spcPts val="1000"/>
              </a:spcBef>
              <a:spcAft>
                <a:spcPts val="0"/>
              </a:spcAft>
              <a:buClr>
                <a:schemeClr val="dk1"/>
              </a:buClr>
              <a:buSzPts val="2600"/>
              <a:buNone/>
            </a:pPr>
            <a:endParaRPr sz="2600"/>
          </a:p>
          <a:p>
            <a:pPr marL="228600" marR="0" lvl="0" indent="-228600" algn="l" rtl="0">
              <a:lnSpc>
                <a:spcPct val="80000"/>
              </a:lnSpc>
              <a:spcBef>
                <a:spcPts val="1000"/>
              </a:spcBef>
              <a:spcAft>
                <a:spcPts val="0"/>
              </a:spcAft>
              <a:buClr>
                <a:schemeClr val="dk1"/>
              </a:buClr>
              <a:buSzPts val="2600"/>
              <a:buChar char="•"/>
            </a:pPr>
            <a:r>
              <a:rPr lang="en-US" sz="2600"/>
              <a:t>What are some steps you can take to avoid distractions as a driver?</a:t>
            </a:r>
            <a:endParaRPr/>
          </a:p>
          <a:p>
            <a:pPr marL="228600" marR="0" lvl="0" indent="-63500" algn="l" rtl="0">
              <a:lnSpc>
                <a:spcPct val="80000"/>
              </a:lnSpc>
              <a:spcBef>
                <a:spcPts val="1000"/>
              </a:spcBef>
              <a:spcAft>
                <a:spcPts val="0"/>
              </a:spcAft>
              <a:buClr>
                <a:schemeClr val="dk1"/>
              </a:buClr>
              <a:buSzPts val="2600"/>
              <a:buNone/>
            </a:pPr>
            <a:endParaRPr sz="2600"/>
          </a:p>
          <a:p>
            <a:pPr marL="228600" marR="847434" lvl="0" indent="-228600" algn="l" rtl="0">
              <a:lnSpc>
                <a:spcPct val="80000"/>
              </a:lnSpc>
              <a:spcBef>
                <a:spcPts val="1000"/>
              </a:spcBef>
              <a:spcAft>
                <a:spcPts val="0"/>
              </a:spcAft>
              <a:buClr>
                <a:schemeClr val="dk1"/>
              </a:buClr>
              <a:buSzPts val="2600"/>
              <a:buChar char="•"/>
            </a:pPr>
            <a:r>
              <a:rPr lang="en-US" sz="2600"/>
              <a:t>What are some steps you can take to avoid distractions as a pedestrian?</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Cell Phones</a:t>
            </a:r>
            <a:endParaRPr/>
          </a:p>
        </p:txBody>
      </p:sp>
      <p:sp>
        <p:nvSpPr>
          <p:cNvPr id="153" name="Google Shape;153;p10"/>
          <p:cNvSpPr txBox="1">
            <a:spLocks noGrp="1"/>
          </p:cNvSpPr>
          <p:nvPr>
            <p:ph idx="1"/>
          </p:nvPr>
        </p:nvSpPr>
        <p:spPr>
          <a:xfrm>
            <a:off x="484632" y="1736277"/>
            <a:ext cx="7541768" cy="4440685"/>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80000"/>
              </a:lnSpc>
              <a:spcBef>
                <a:spcPts val="0"/>
              </a:spcBef>
              <a:spcAft>
                <a:spcPts val="0"/>
              </a:spcAft>
              <a:buClr>
                <a:schemeClr val="dk1"/>
              </a:buClr>
              <a:buSzPts val="2600"/>
              <a:buChar char="•"/>
            </a:pPr>
            <a:r>
              <a:rPr lang="en-US" sz="2600" dirty="0"/>
              <a:t>Research shows that cell phone use of any kind degrades a driver’s performance. Hands free use is not risk free.</a:t>
            </a:r>
            <a:endParaRPr lang="en-US" sz="1600" dirty="0">
              <a:cs typeface="Calibri"/>
            </a:endParaRPr>
          </a:p>
          <a:p>
            <a:pPr marL="228600" marR="0" lvl="0" indent="-63500" algn="l" rtl="0">
              <a:lnSpc>
                <a:spcPct val="80000"/>
              </a:lnSpc>
              <a:spcBef>
                <a:spcPts val="1000"/>
              </a:spcBef>
              <a:spcAft>
                <a:spcPts val="0"/>
              </a:spcAft>
              <a:buClr>
                <a:schemeClr val="dk1"/>
              </a:buClr>
              <a:buSzPts val="2600"/>
              <a:buNone/>
            </a:pPr>
            <a:endParaRPr sz="2600"/>
          </a:p>
          <a:p>
            <a:pPr marL="228600" marR="549275" lvl="0" indent="-228600" algn="l" rtl="0">
              <a:lnSpc>
                <a:spcPct val="80000"/>
              </a:lnSpc>
              <a:spcBef>
                <a:spcPts val="1000"/>
              </a:spcBef>
              <a:spcAft>
                <a:spcPts val="0"/>
              </a:spcAft>
              <a:buClr>
                <a:schemeClr val="dk1"/>
              </a:buClr>
              <a:buSzPts val="2600"/>
              <a:buChar char="•"/>
            </a:pPr>
            <a:r>
              <a:rPr lang="en-US" sz="2600" dirty="0"/>
              <a:t>Drivers should make every effort to move to a safe place off the road before using a cell phone.</a:t>
            </a:r>
            <a:endParaRPr lang="en-US" sz="1600" dirty="0">
              <a:cs typeface="Calibri"/>
            </a:endParaRPr>
          </a:p>
          <a:p>
            <a:pPr marL="228600" marR="549275" lvl="0" indent="-63500" algn="l" rtl="0">
              <a:lnSpc>
                <a:spcPct val="80000"/>
              </a:lnSpc>
              <a:spcBef>
                <a:spcPts val="1000"/>
              </a:spcBef>
              <a:spcAft>
                <a:spcPts val="0"/>
              </a:spcAft>
              <a:buClr>
                <a:schemeClr val="dk1"/>
              </a:buClr>
              <a:buSzPts val="2600"/>
              <a:buNone/>
            </a:pPr>
            <a:endParaRPr sz="2600">
              <a:cs typeface="Calibri" panose="020F0502020204030204"/>
            </a:endParaRPr>
          </a:p>
          <a:p>
            <a:pPr marL="228600" marR="202565" lvl="0" indent="-228600" algn="l" rtl="0">
              <a:lnSpc>
                <a:spcPct val="80000"/>
              </a:lnSpc>
              <a:spcBef>
                <a:spcPts val="1000"/>
              </a:spcBef>
              <a:spcAft>
                <a:spcPts val="0"/>
              </a:spcAft>
              <a:buClr>
                <a:schemeClr val="dk1"/>
              </a:buClr>
              <a:buSzPts val="2600"/>
              <a:buChar char="•"/>
            </a:pPr>
            <a:r>
              <a:rPr lang="en-US" sz="2600" dirty="0"/>
              <a:t>Phone conversation versus conversation with someone in the car.</a:t>
            </a:r>
            <a:endParaRPr dirty="0">
              <a:cs typeface="Calibri" panose="020F0502020204030204"/>
            </a:endParaRPr>
          </a:p>
          <a:p>
            <a:pPr marL="228600" lvl="0" indent="-50800" algn="l" rtl="0">
              <a:lnSpc>
                <a:spcPct val="90000"/>
              </a:lnSpc>
              <a:spcBef>
                <a:spcPts val="1000"/>
              </a:spcBef>
              <a:spcAft>
                <a:spcPts val="0"/>
              </a:spcAft>
              <a:buClr>
                <a:schemeClr val="dk1"/>
              </a:buClr>
              <a:buSzPts val="2800"/>
              <a:buNone/>
            </a:pPr>
            <a:endParaRPr/>
          </a:p>
        </p:txBody>
      </p:sp>
      <p:pic>
        <p:nvPicPr>
          <p:cNvPr id="154" name="Google Shape;154;p10" descr="Imaged showing a woman texting while driving"/>
          <p:cNvPicPr preferRelativeResize="0"/>
          <p:nvPr/>
        </p:nvPicPr>
        <p:blipFill rotWithShape="1">
          <a:blip r:embed="rId3">
            <a:alphaModFix/>
          </a:blip>
          <a:srcRect/>
          <a:stretch/>
        </p:blipFill>
        <p:spPr>
          <a:xfrm>
            <a:off x="8640618" y="2645641"/>
            <a:ext cx="2600325" cy="19335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1"/>
          <p:cNvSpPr txBox="1">
            <a:spLocks noGrp="1"/>
          </p:cNvSpPr>
          <p:nvPr>
            <p:ph type="title"/>
          </p:nvPr>
        </p:nvSpPr>
        <p:spPr>
          <a:xfrm>
            <a:off x="0" y="420625"/>
            <a:ext cx="12192000" cy="168769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dk1"/>
              </a:buClr>
              <a:buSzPct val="100000"/>
              <a:buFont typeface="Calibri"/>
              <a:buNone/>
            </a:pPr>
            <a:r>
              <a:rPr lang="en-US"/>
              <a:t>Impact of Distracted Driving Video Produced by the U.S. Department of Transportation – Faces of Distracted Driving Series - Kassy’s Story - (video 9.1)</a:t>
            </a:r>
            <a:endParaRPr/>
          </a:p>
        </p:txBody>
      </p:sp>
      <p:pic>
        <p:nvPicPr>
          <p:cNvPr id="161" name="Google Shape;161;p11" title="9.1 Faces of Distracted Driving, Kassy's Story">
            <a:hlinkClick r:id="rId3"/>
          </p:cNvPr>
          <p:cNvPicPr preferRelativeResize="0"/>
          <p:nvPr/>
        </p:nvPicPr>
        <p:blipFill>
          <a:blip r:embed="rId4">
            <a:alphaModFix/>
          </a:blip>
          <a:stretch>
            <a:fillRect/>
          </a:stretch>
        </p:blipFill>
        <p:spPr>
          <a:xfrm>
            <a:off x="2974225" y="2108325"/>
            <a:ext cx="5947534" cy="44606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1"/>
                                        </p:tgtEl>
                                        <p:attrNameLst>
                                          <p:attrName>style.visibility</p:attrName>
                                        </p:attrNameLst>
                                      </p:cBhvr>
                                      <p:to>
                                        <p:strVal val="visible"/>
                                      </p:to>
                                    </p:set>
                                    <p:animEffect transition="in" filter="fade">
                                      <p:cBhvr>
                                        <p:cTn id="7" dur="1000"/>
                                        <p:tgtEl>
                                          <p:spTgt spid="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Discussion</a:t>
            </a:r>
            <a:endParaRPr/>
          </a:p>
        </p:txBody>
      </p:sp>
      <p:sp>
        <p:nvSpPr>
          <p:cNvPr id="167" name="Google Shape;167;p12"/>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marR="0" lvl="0" indent="-228600" algn="l" rtl="0">
              <a:lnSpc>
                <a:spcPct val="80000"/>
              </a:lnSpc>
              <a:spcBef>
                <a:spcPts val="0"/>
              </a:spcBef>
              <a:spcAft>
                <a:spcPts val="0"/>
              </a:spcAft>
              <a:buClr>
                <a:schemeClr val="dk1"/>
              </a:buClr>
              <a:buSzPts val="2600"/>
              <a:buChar char="•"/>
            </a:pPr>
            <a:r>
              <a:rPr lang="en-US" sz="2600"/>
              <a:t>How did this video make you feel?</a:t>
            </a:r>
            <a:endParaRPr/>
          </a:p>
          <a:p>
            <a:pPr marL="228600" marR="0" lvl="0" indent="-63500" algn="l" rtl="0">
              <a:lnSpc>
                <a:spcPct val="80000"/>
              </a:lnSpc>
              <a:spcBef>
                <a:spcPts val="1000"/>
              </a:spcBef>
              <a:spcAft>
                <a:spcPts val="0"/>
              </a:spcAft>
              <a:buClr>
                <a:schemeClr val="dk1"/>
              </a:buClr>
              <a:buSzPts val="2600"/>
              <a:buNone/>
            </a:pPr>
            <a:endParaRPr sz="2600"/>
          </a:p>
          <a:p>
            <a:pPr marL="228600" marR="0" lvl="0" indent="-228600" algn="l" rtl="0">
              <a:lnSpc>
                <a:spcPct val="80000"/>
              </a:lnSpc>
              <a:spcBef>
                <a:spcPts val="1000"/>
              </a:spcBef>
              <a:spcAft>
                <a:spcPts val="0"/>
              </a:spcAft>
              <a:buClr>
                <a:schemeClr val="dk1"/>
              </a:buClr>
              <a:buSzPts val="2600"/>
              <a:buChar char="•"/>
            </a:pPr>
            <a:r>
              <a:rPr lang="en-US" sz="2600"/>
              <a:t>Do you know anyone this has happened to?</a:t>
            </a:r>
            <a:endParaRPr/>
          </a:p>
          <a:p>
            <a:pPr marL="228600" marR="0" lvl="0" indent="-63500" algn="l" rtl="0">
              <a:lnSpc>
                <a:spcPct val="80000"/>
              </a:lnSpc>
              <a:spcBef>
                <a:spcPts val="1000"/>
              </a:spcBef>
              <a:spcAft>
                <a:spcPts val="0"/>
              </a:spcAft>
              <a:buClr>
                <a:schemeClr val="dk1"/>
              </a:buClr>
              <a:buSzPts val="2600"/>
              <a:buNone/>
            </a:pPr>
            <a:endParaRPr sz="2600"/>
          </a:p>
          <a:p>
            <a:pPr marL="228600" marR="0" lvl="0" indent="-228600" algn="l" rtl="0">
              <a:lnSpc>
                <a:spcPct val="80000"/>
              </a:lnSpc>
              <a:spcBef>
                <a:spcPts val="1000"/>
              </a:spcBef>
              <a:spcAft>
                <a:spcPts val="0"/>
              </a:spcAft>
              <a:buClr>
                <a:schemeClr val="dk1"/>
              </a:buClr>
              <a:buSzPts val="2600"/>
              <a:buChar char="•"/>
            </a:pPr>
            <a:r>
              <a:rPr lang="en-US" sz="2600"/>
              <a:t>Could this happen to you or someone else?</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3"/>
          <p:cNvSpPr txBox="1">
            <a:spLocks noGrp="1"/>
          </p:cNvSpPr>
          <p:nvPr>
            <p:ph type="title"/>
          </p:nvPr>
        </p:nvSpPr>
        <p:spPr>
          <a:xfrm>
            <a:off x="0" y="2538405"/>
            <a:ext cx="121920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a:t>How is the SIPDE Process </a:t>
            </a:r>
            <a:br>
              <a:rPr lang="en-US"/>
            </a:br>
            <a:r>
              <a:rPr lang="en-US"/>
              <a:t>Affected by Distractions?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How Does Texting Affect Searching</a:t>
            </a:r>
            <a:endParaRPr/>
          </a:p>
        </p:txBody>
      </p:sp>
      <p:sp>
        <p:nvSpPr>
          <p:cNvPr id="178" name="Google Shape;178;p14"/>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t>If you are texting, you might not notice vehicles stopping or turning in front of you. This increases your risk of being involved in a crash.</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How Does Texting Affect Evaluating?</a:t>
            </a:r>
            <a:endParaRPr/>
          </a:p>
        </p:txBody>
      </p:sp>
      <p:sp>
        <p:nvSpPr>
          <p:cNvPr id="184" name="Google Shape;184;p15"/>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a:spcBef>
                <a:spcPts val="0"/>
              </a:spcBef>
              <a:buClr>
                <a:schemeClr val="dk1"/>
              </a:buClr>
              <a:buSzPts val="2800"/>
            </a:pPr>
            <a:r>
              <a:rPr lang="en-US" dirty="0"/>
              <a:t>If the brain is focusing on anything other than driving, it can be difficult to react appropriately during a potential crash, especially for less experienced drivers.</a:t>
            </a:r>
            <a:endParaRPr lang="en-US" sz="1600" dirty="0">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How Texting Affects Executing</a:t>
            </a:r>
            <a:endParaRPr/>
          </a:p>
        </p:txBody>
      </p:sp>
      <p:sp>
        <p:nvSpPr>
          <p:cNvPr id="190" name="Google Shape;190;p16"/>
          <p:cNvSpPr txBox="1">
            <a:spLocks noGrp="1"/>
          </p:cNvSpPr>
          <p:nvPr>
            <p:ph idx="1"/>
          </p:nvPr>
        </p:nvSpPr>
        <p:spPr>
          <a:xfrm>
            <a:off x="493869" y="1711895"/>
            <a:ext cx="11045952" cy="4440685"/>
          </a:xfrm>
          <a:prstGeom prst="rect">
            <a:avLst/>
          </a:prstGeom>
          <a:noFill/>
          <a:ln>
            <a:noFill/>
          </a:ln>
        </p:spPr>
        <p:txBody>
          <a:bodyPr spcFirstLastPara="1" wrap="square" lIns="91425" tIns="45700" rIns="91425" bIns="45700" anchor="t" anchorCtr="0">
            <a:normAutofit/>
          </a:bodyPr>
          <a:lstStyle/>
          <a:p>
            <a:pPr marL="228600" lvl="0" indent="-228600" algn="l" rtl="0">
              <a:lnSpc>
                <a:spcPct val="80000"/>
              </a:lnSpc>
              <a:spcBef>
                <a:spcPts val="0"/>
              </a:spcBef>
              <a:spcAft>
                <a:spcPts val="0"/>
              </a:spcAft>
              <a:buClr>
                <a:schemeClr val="dk1"/>
              </a:buClr>
              <a:buSzPts val="2600"/>
              <a:buChar char="•"/>
            </a:pPr>
            <a:r>
              <a:rPr lang="en-US" sz="2600"/>
              <a:t>Failure to properly execute the driving maneuver selected in the evaluate step.</a:t>
            </a:r>
            <a:endParaRPr/>
          </a:p>
          <a:p>
            <a:pPr marL="228600" lvl="0" indent="-63500" algn="l" rtl="0">
              <a:lnSpc>
                <a:spcPct val="80000"/>
              </a:lnSpc>
              <a:spcBef>
                <a:spcPts val="1000"/>
              </a:spcBef>
              <a:spcAft>
                <a:spcPts val="0"/>
              </a:spcAft>
              <a:buClr>
                <a:schemeClr val="dk1"/>
              </a:buClr>
              <a:buSzPts val="2600"/>
              <a:buNone/>
            </a:pPr>
            <a:endParaRPr sz="2600"/>
          </a:p>
          <a:p>
            <a:pPr marL="228600" lvl="0" indent="-228600" algn="l" rtl="0">
              <a:lnSpc>
                <a:spcPct val="80000"/>
              </a:lnSpc>
              <a:spcBef>
                <a:spcPts val="1000"/>
              </a:spcBef>
              <a:spcAft>
                <a:spcPts val="0"/>
              </a:spcAft>
              <a:buClr>
                <a:schemeClr val="dk1"/>
              </a:buClr>
              <a:buSzPts val="2600"/>
              <a:buChar char="•"/>
            </a:pPr>
            <a:r>
              <a:rPr lang="en-US" sz="2600"/>
              <a:t>When texting, at least one hand is off the steering wheel and on the phone instead; additionally, eyes are off the road.</a:t>
            </a:r>
            <a:endParaRPr/>
          </a:p>
          <a:p>
            <a:pPr marL="228600" lvl="0" indent="-63500" algn="l" rtl="0">
              <a:lnSpc>
                <a:spcPct val="80000"/>
              </a:lnSpc>
              <a:spcBef>
                <a:spcPts val="1000"/>
              </a:spcBef>
              <a:spcAft>
                <a:spcPts val="0"/>
              </a:spcAft>
              <a:buClr>
                <a:schemeClr val="dk1"/>
              </a:buClr>
              <a:buSzPts val="2600"/>
              <a:buNone/>
            </a:pPr>
            <a:endParaRPr sz="2600"/>
          </a:p>
          <a:p>
            <a:pPr marL="228600" lvl="0" indent="-228600" algn="l" rtl="0">
              <a:lnSpc>
                <a:spcPct val="80000"/>
              </a:lnSpc>
              <a:spcBef>
                <a:spcPts val="1000"/>
              </a:spcBef>
              <a:spcAft>
                <a:spcPts val="0"/>
              </a:spcAft>
              <a:buClr>
                <a:schemeClr val="dk1"/>
              </a:buClr>
              <a:buSzPts val="2600"/>
              <a:buChar char="•"/>
            </a:pPr>
            <a:r>
              <a:rPr lang="en-US" sz="2600"/>
              <a:t>Failure to brake or accelerate at the right time or to the right degree.</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1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Consequences of Distracted Driving Learning Activity</a:t>
            </a:r>
            <a:endParaRPr/>
          </a:p>
        </p:txBody>
      </p:sp>
      <p:sp>
        <p:nvSpPr>
          <p:cNvPr id="196" name="Google Shape;196;p17"/>
          <p:cNvSpPr txBox="1">
            <a:spLocks noGrp="1"/>
          </p:cNvSpPr>
          <p:nvPr>
            <p:ph idx="1"/>
          </p:nvPr>
        </p:nvSpPr>
        <p:spPr>
          <a:xfrm>
            <a:off x="475395" y="2632204"/>
            <a:ext cx="11045952" cy="1875141"/>
          </a:xfrm>
          <a:prstGeom prst="rect">
            <a:avLst/>
          </a:prstGeom>
          <a:noFill/>
          <a:ln>
            <a:noFill/>
          </a:ln>
        </p:spPr>
        <p:txBody>
          <a:bodyPr spcFirstLastPara="1" wrap="square" lIns="91425" tIns="45700" rIns="91425" bIns="45700" anchor="t" anchorCtr="0">
            <a:normAutofit/>
          </a:bodyPr>
          <a:lstStyle/>
          <a:p>
            <a:pPr marL="0" indent="0">
              <a:spcBef>
                <a:spcPts val="0"/>
              </a:spcBef>
              <a:buClr>
                <a:schemeClr val="dk1"/>
              </a:buClr>
              <a:buSzPts val="2800"/>
              <a:buNone/>
            </a:pPr>
            <a:r>
              <a:rPr lang="en-US" dirty="0"/>
              <a:t>Imagine you are driving with a friend who is driving while distracted. Think about what might happen to the driver, the passenger(s) or to other if the driver continues to drive distracted. Think about two possible outcomes for each group. Be prepared to discuss with the class.</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5800F-EBC4-45F5-BBF4-C082884F5FD3}"/>
              </a:ext>
            </a:extLst>
          </p:cNvPr>
          <p:cNvSpPr>
            <a:spLocks noGrp="1"/>
          </p:cNvSpPr>
          <p:nvPr>
            <p:ph type="title"/>
          </p:nvPr>
        </p:nvSpPr>
        <p:spPr/>
        <p:txBody>
          <a:bodyPr/>
          <a:lstStyle/>
          <a:p>
            <a:r>
              <a:rPr lang="en-US" dirty="0">
                <a:cs typeface="Calibri Light"/>
              </a:rPr>
              <a:t>Session Goals</a:t>
            </a:r>
            <a:endParaRPr lang="en-US" dirty="0"/>
          </a:p>
        </p:txBody>
      </p:sp>
      <p:sp>
        <p:nvSpPr>
          <p:cNvPr id="3" name="Content Placeholder 2">
            <a:extLst>
              <a:ext uri="{FF2B5EF4-FFF2-40B4-BE49-F238E27FC236}">
                <a16:creationId xmlns:a16="http://schemas.microsoft.com/office/drawing/2014/main" id="{9D80782D-D60E-4ED3-BFDD-444A967A525A}"/>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ea typeface="+mn-lt"/>
                <a:cs typeface="+mn-lt"/>
              </a:rPr>
              <a:t>Define distracted driving and identify potential sources of distractions while driving. </a:t>
            </a:r>
            <a:endParaRPr lang="en-US" dirty="0"/>
          </a:p>
          <a:p>
            <a:pPr marL="514350" indent="-514350">
              <a:buAutoNum type="arabicPeriod"/>
            </a:pPr>
            <a:r>
              <a:rPr lang="en-US" dirty="0">
                <a:ea typeface="+mn-lt"/>
                <a:cs typeface="+mn-lt"/>
              </a:rPr>
              <a:t>Demonstrate knowledge of the consequences of distracted driving. </a:t>
            </a:r>
          </a:p>
          <a:p>
            <a:pPr marL="514350" indent="-514350">
              <a:buAutoNum type="arabicPeriod"/>
            </a:pPr>
            <a:r>
              <a:rPr lang="en-US" dirty="0">
                <a:ea typeface="+mn-lt"/>
                <a:cs typeface="+mn-lt"/>
              </a:rPr>
              <a:t>Identify strategies to reduce and avoid distractions when driving. </a:t>
            </a:r>
          </a:p>
          <a:p>
            <a:endParaRPr lang="en-US" dirty="0">
              <a:cs typeface="Calibri"/>
            </a:endParaRPr>
          </a:p>
        </p:txBody>
      </p:sp>
    </p:spTree>
    <p:extLst>
      <p:ext uri="{BB962C8B-B14F-4D97-AF65-F5344CB8AC3E}">
        <p14:creationId xmlns:p14="http://schemas.microsoft.com/office/powerpoint/2010/main" val="3740093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Audio and Navigation Technology</a:t>
            </a:r>
            <a:endParaRPr/>
          </a:p>
        </p:txBody>
      </p:sp>
      <p:sp>
        <p:nvSpPr>
          <p:cNvPr id="202" name="Google Shape;202;p18"/>
          <p:cNvSpPr txBox="1">
            <a:spLocks noGrp="1"/>
          </p:cNvSpPr>
          <p:nvPr>
            <p:ph idx="1"/>
          </p:nvPr>
        </p:nvSpPr>
        <p:spPr>
          <a:xfrm>
            <a:off x="484632" y="1736278"/>
            <a:ext cx="11045952" cy="1080814"/>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a:t>Examples: Radio, CD player, Bluetooth Technology</a:t>
            </a:r>
            <a:endParaRPr/>
          </a:p>
        </p:txBody>
      </p:sp>
      <p:pic>
        <p:nvPicPr>
          <p:cNvPr id="203" name="Google Shape;203;p18" descr="Image showing man pressing button on center vehicle consul."/>
          <p:cNvPicPr preferRelativeResize="0"/>
          <p:nvPr/>
        </p:nvPicPr>
        <p:blipFill rotWithShape="1">
          <a:blip r:embed="rId3">
            <a:alphaModFix/>
          </a:blip>
          <a:srcRect/>
          <a:stretch/>
        </p:blipFill>
        <p:spPr>
          <a:xfrm>
            <a:off x="4030983" y="2614757"/>
            <a:ext cx="4130033" cy="285230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Discussion</a:t>
            </a:r>
            <a:endParaRPr/>
          </a:p>
        </p:txBody>
      </p:sp>
      <p:sp>
        <p:nvSpPr>
          <p:cNvPr id="209" name="Google Shape;209;p19"/>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marR="0" lvl="0" indent="-228600" algn="l" rtl="0">
              <a:lnSpc>
                <a:spcPct val="80000"/>
              </a:lnSpc>
              <a:spcBef>
                <a:spcPts val="0"/>
              </a:spcBef>
              <a:spcAft>
                <a:spcPts val="0"/>
              </a:spcAft>
              <a:buClr>
                <a:schemeClr val="dk1"/>
              </a:buClr>
              <a:buSzPts val="2600"/>
              <a:buChar char="•"/>
            </a:pPr>
            <a:r>
              <a:rPr lang="en-US" sz="2600"/>
              <a:t>What are some benefits of having audio/navigation systems in vehicles?</a:t>
            </a:r>
            <a:endParaRPr/>
          </a:p>
          <a:p>
            <a:pPr marL="228600" marR="0" lvl="0" indent="-63500" algn="l" rtl="0">
              <a:lnSpc>
                <a:spcPct val="80000"/>
              </a:lnSpc>
              <a:spcBef>
                <a:spcPts val="1000"/>
              </a:spcBef>
              <a:spcAft>
                <a:spcPts val="0"/>
              </a:spcAft>
              <a:buClr>
                <a:schemeClr val="dk1"/>
              </a:buClr>
              <a:buSzPts val="2600"/>
              <a:buNone/>
            </a:pPr>
            <a:endParaRPr sz="2600"/>
          </a:p>
          <a:p>
            <a:pPr marL="228600" marR="0" lvl="0" indent="-228600" algn="l" rtl="0">
              <a:lnSpc>
                <a:spcPct val="80000"/>
              </a:lnSpc>
              <a:spcBef>
                <a:spcPts val="1000"/>
              </a:spcBef>
              <a:spcAft>
                <a:spcPts val="0"/>
              </a:spcAft>
              <a:buClr>
                <a:schemeClr val="dk1"/>
              </a:buClr>
              <a:buSzPts val="2600"/>
              <a:buChar char="•"/>
            </a:pPr>
            <a:r>
              <a:rPr lang="en-US" sz="2600"/>
              <a:t>What potential distractions do they present?</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2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Audio and Navigation Technology: Potential Benefits and Distractions</a:t>
            </a:r>
            <a:endParaRPr/>
          </a:p>
        </p:txBody>
      </p:sp>
      <p:sp>
        <p:nvSpPr>
          <p:cNvPr id="215" name="Google Shape;215;p20"/>
          <p:cNvSpPr txBox="1">
            <a:spLocks noGrp="1"/>
          </p:cNvSpPr>
          <p:nvPr>
            <p:ph idx="1"/>
          </p:nvPr>
        </p:nvSpPr>
        <p:spPr>
          <a:xfrm>
            <a:off x="484632" y="2558473"/>
            <a:ext cx="11045952" cy="3618489"/>
          </a:xfrm>
          <a:prstGeom prst="rect">
            <a:avLst/>
          </a:prstGeom>
          <a:noFill/>
          <a:ln>
            <a:noFill/>
          </a:ln>
        </p:spPr>
        <p:txBody>
          <a:bodyPr spcFirstLastPara="1" wrap="square" lIns="91425" tIns="45700" rIns="91425" bIns="45700" anchor="t" anchorCtr="0">
            <a:normAutofit/>
          </a:bodyPr>
          <a:lstStyle/>
          <a:p>
            <a:pPr marL="228600" lvl="0" indent="-228600" algn="l" rtl="0">
              <a:lnSpc>
                <a:spcPct val="80000"/>
              </a:lnSpc>
              <a:spcBef>
                <a:spcPts val="0"/>
              </a:spcBef>
              <a:spcAft>
                <a:spcPts val="0"/>
              </a:spcAft>
              <a:buClr>
                <a:schemeClr val="dk1"/>
              </a:buClr>
              <a:buSzPts val="2600"/>
              <a:buChar char="•"/>
            </a:pPr>
            <a:r>
              <a:rPr lang="en-US" sz="2600" b="1"/>
              <a:t>Potential Benefits- </a:t>
            </a:r>
            <a:r>
              <a:rPr lang="en-US" sz="2600"/>
              <a:t>access to music; updated travel and weather information</a:t>
            </a:r>
            <a:endParaRPr/>
          </a:p>
          <a:p>
            <a:pPr marL="228600" lvl="0" indent="-63500" algn="l" rtl="0">
              <a:lnSpc>
                <a:spcPct val="80000"/>
              </a:lnSpc>
              <a:spcBef>
                <a:spcPts val="1000"/>
              </a:spcBef>
              <a:spcAft>
                <a:spcPts val="0"/>
              </a:spcAft>
              <a:buClr>
                <a:schemeClr val="dk1"/>
              </a:buClr>
              <a:buSzPts val="2600"/>
              <a:buNone/>
            </a:pPr>
            <a:endParaRPr sz="2600"/>
          </a:p>
          <a:p>
            <a:pPr marL="228600" lvl="0" indent="-228600" algn="l" rtl="0">
              <a:lnSpc>
                <a:spcPct val="80000"/>
              </a:lnSpc>
              <a:spcBef>
                <a:spcPts val="1000"/>
              </a:spcBef>
              <a:spcAft>
                <a:spcPts val="0"/>
              </a:spcAft>
              <a:buClr>
                <a:schemeClr val="dk1"/>
              </a:buClr>
              <a:buSzPts val="2600"/>
              <a:buChar char="•"/>
            </a:pPr>
            <a:r>
              <a:rPr lang="en-US" sz="2600" b="1"/>
              <a:t>Potential Distractions- </a:t>
            </a:r>
            <a:r>
              <a:rPr lang="en-US" sz="2600"/>
              <a:t>adjusting controls takes hand off wheel, looking at map, audio content itself can also be a distraction</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Passengers</a:t>
            </a:r>
            <a:endParaRPr/>
          </a:p>
        </p:txBody>
      </p:sp>
      <p:sp>
        <p:nvSpPr>
          <p:cNvPr id="221" name="Google Shape;221;p21"/>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marR="217170" lvl="0" indent="-228600" algn="l" rtl="0">
              <a:lnSpc>
                <a:spcPct val="80000"/>
              </a:lnSpc>
              <a:spcBef>
                <a:spcPts val="0"/>
              </a:spcBef>
              <a:spcAft>
                <a:spcPts val="0"/>
              </a:spcAft>
              <a:buClr>
                <a:schemeClr val="dk1"/>
              </a:buClr>
              <a:buSzPts val="2600"/>
              <a:buChar char="•"/>
            </a:pPr>
            <a:r>
              <a:rPr lang="en-US" sz="2600" dirty="0"/>
              <a:t>Peer passengers can be an especially dangerous distraction for teen drivers.</a:t>
            </a:r>
            <a:endParaRPr lang="en-US">
              <a:cs typeface="Calibri" panose="020F0502020204030204"/>
            </a:endParaRPr>
          </a:p>
          <a:p>
            <a:pPr marL="228600" marR="217170" lvl="0" indent="-63500" algn="l" rtl="0">
              <a:lnSpc>
                <a:spcPct val="80000"/>
              </a:lnSpc>
              <a:spcBef>
                <a:spcPts val="1000"/>
              </a:spcBef>
              <a:spcAft>
                <a:spcPts val="0"/>
              </a:spcAft>
              <a:buClr>
                <a:schemeClr val="dk1"/>
              </a:buClr>
              <a:buSzPts val="2600"/>
              <a:buNone/>
            </a:pPr>
            <a:endParaRPr sz="2600">
              <a:cs typeface="Calibri" panose="020F0502020204030204"/>
            </a:endParaRPr>
          </a:p>
          <a:p>
            <a:pPr>
              <a:lnSpc>
                <a:spcPct val="80000"/>
              </a:lnSpc>
              <a:buClr>
                <a:schemeClr val="dk1"/>
              </a:buClr>
              <a:buSzPts val="2600"/>
            </a:pPr>
            <a:r>
              <a:rPr lang="en-US" sz="2600" dirty="0"/>
              <a:t>Two or more peer passengers more than triples this risk of a fatal crash with a teen behind the wheel. This is the reason behind the passenger restrictions in graduated driver licensing systems.</a:t>
            </a:r>
            <a:endParaRPr dirty="0"/>
          </a:p>
          <a:p>
            <a:pPr marL="228600" marR="0" lvl="0" indent="-63500" algn="l" rtl="0">
              <a:lnSpc>
                <a:spcPct val="80000"/>
              </a:lnSpc>
              <a:spcBef>
                <a:spcPts val="1000"/>
              </a:spcBef>
              <a:spcAft>
                <a:spcPts val="0"/>
              </a:spcAft>
              <a:buClr>
                <a:schemeClr val="dk1"/>
              </a:buClr>
              <a:buSzPts val="2600"/>
              <a:buNone/>
            </a:pPr>
            <a:endParaRPr sz="2600"/>
          </a:p>
          <a:p>
            <a:pPr marL="0" marR="0" lvl="0" indent="0" algn="ctr" rtl="0">
              <a:lnSpc>
                <a:spcPct val="80000"/>
              </a:lnSpc>
              <a:spcBef>
                <a:spcPts val="1000"/>
              </a:spcBef>
              <a:spcAft>
                <a:spcPts val="0"/>
              </a:spcAft>
              <a:buClr>
                <a:schemeClr val="dk1"/>
              </a:buClr>
              <a:buSzPts val="2600"/>
              <a:buNone/>
            </a:pPr>
            <a:r>
              <a:rPr lang="en-US" sz="2600" dirty="0"/>
              <a:t>What are some ways a passenger can distract a driver?</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2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Potential Distractions Outside the Vehicle</a:t>
            </a:r>
            <a:endParaRPr/>
          </a:p>
        </p:txBody>
      </p:sp>
      <p:sp>
        <p:nvSpPr>
          <p:cNvPr id="227" name="Google Shape;227;p22"/>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a:t>What things outside the vehicle could present a distraction?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Potential Distractions Outside the Vehicle</a:t>
            </a:r>
            <a:endParaRPr/>
          </a:p>
        </p:txBody>
      </p:sp>
      <p:sp>
        <p:nvSpPr>
          <p:cNvPr id="233" name="Google Shape;233;p23"/>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t>Crash scenes</a:t>
            </a:r>
            <a:endParaRPr dirty="0"/>
          </a:p>
          <a:p>
            <a:pPr marL="228600" lvl="0" indent="-50800" algn="l" rtl="0">
              <a:lnSpc>
                <a:spcPct val="90000"/>
              </a:lnSpc>
              <a:spcBef>
                <a:spcPts val="100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n-US" dirty="0"/>
              <a:t>Road construction or work zones</a:t>
            </a:r>
            <a:endParaRPr dirty="0"/>
          </a:p>
          <a:p>
            <a:pPr marL="228600" lvl="0" indent="-50800" algn="l" rtl="0">
              <a:lnSpc>
                <a:spcPct val="90000"/>
              </a:lnSpc>
              <a:spcBef>
                <a:spcPts val="100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n-US" dirty="0"/>
              <a:t>People, places or things of interest along the roadside</a:t>
            </a:r>
            <a:endParaRPr lang="en-US" sz="1600" dirty="0">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2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Preventing Distractions Before Driving</a:t>
            </a:r>
            <a:endParaRPr/>
          </a:p>
        </p:txBody>
      </p:sp>
      <p:sp>
        <p:nvSpPr>
          <p:cNvPr id="239" name="Google Shape;239;p24"/>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dk1"/>
              </a:buClr>
              <a:buSzPts val="2800"/>
              <a:buChar char="•"/>
            </a:pPr>
            <a:r>
              <a:rPr lang="en-US" dirty="0"/>
              <a:t>Think about potential distractions that might occur in the vehicle before driving.</a:t>
            </a:r>
            <a:endParaRPr dirty="0"/>
          </a:p>
          <a:p>
            <a:pPr marL="228600" marR="0" lvl="0" indent="-50800" algn="l" rtl="0">
              <a:lnSpc>
                <a:spcPct val="90000"/>
              </a:lnSpc>
              <a:spcBef>
                <a:spcPts val="1000"/>
              </a:spcBef>
              <a:spcAft>
                <a:spcPts val="0"/>
              </a:spcAft>
              <a:buClr>
                <a:schemeClr val="dk1"/>
              </a:buClr>
              <a:buSzPts val="2800"/>
              <a:buNone/>
            </a:pPr>
            <a:endParaRPr/>
          </a:p>
          <a:p>
            <a:pPr marL="228600" marR="0" lvl="0" indent="-228600" algn="l" rtl="0">
              <a:lnSpc>
                <a:spcPct val="90000"/>
              </a:lnSpc>
              <a:spcBef>
                <a:spcPts val="1000"/>
              </a:spcBef>
              <a:spcAft>
                <a:spcPts val="0"/>
              </a:spcAft>
              <a:buClr>
                <a:schemeClr val="dk1"/>
              </a:buClr>
              <a:buSzPts val="2800"/>
              <a:buChar char="•"/>
            </a:pPr>
            <a:r>
              <a:rPr lang="en-US" dirty="0"/>
              <a:t>Develop a plan to reduce/eliminate distractions.</a:t>
            </a:r>
            <a:endParaRPr dirty="0"/>
          </a:p>
          <a:p>
            <a:pPr marL="228600" marR="0" lvl="0" indent="-50800" algn="l" rtl="0">
              <a:lnSpc>
                <a:spcPct val="90000"/>
              </a:lnSpc>
              <a:spcBef>
                <a:spcPts val="1000"/>
              </a:spcBef>
              <a:spcAft>
                <a:spcPts val="0"/>
              </a:spcAft>
              <a:buClr>
                <a:schemeClr val="dk1"/>
              </a:buClr>
              <a:buSzPts val="2800"/>
              <a:buNone/>
            </a:pPr>
            <a:endParaRPr/>
          </a:p>
          <a:p>
            <a:pPr marR="137795">
              <a:buClr>
                <a:schemeClr val="dk1"/>
              </a:buClr>
              <a:buSzPts val="2800"/>
            </a:pPr>
            <a:r>
              <a:rPr lang="en-US" dirty="0"/>
              <a:t>Expect distractions to occur and determine how to best address them in advance.</a:t>
            </a:r>
            <a:endParaRPr dirty="0">
              <a:cs typeface="Calibri" panose="020F0502020204030204"/>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Managing Driver Distraction</a:t>
            </a:r>
            <a:endParaRPr/>
          </a:p>
        </p:txBody>
      </p:sp>
      <p:sp>
        <p:nvSpPr>
          <p:cNvPr id="245" name="Google Shape;245;p25"/>
          <p:cNvSpPr txBox="1">
            <a:spLocks noGrp="1"/>
          </p:cNvSpPr>
          <p:nvPr>
            <p:ph idx="1"/>
          </p:nvPr>
        </p:nvSpPr>
        <p:spPr>
          <a:xfrm>
            <a:off x="484632" y="1496291"/>
            <a:ext cx="11045952" cy="4975377"/>
          </a:xfrm>
          <a:prstGeom prst="rect">
            <a:avLst/>
          </a:prstGeom>
          <a:noFill/>
          <a:ln>
            <a:noFill/>
          </a:ln>
        </p:spPr>
        <p:txBody>
          <a:bodyPr spcFirstLastPara="1" wrap="square" lIns="91425" tIns="45700" rIns="91425" bIns="45700" anchor="t" anchorCtr="0">
            <a:normAutofit fontScale="92500" lnSpcReduction="20000"/>
          </a:bodyPr>
          <a:lstStyle/>
          <a:p>
            <a:pPr marL="228600" marR="308610" lvl="0" indent="-228600" algn="l" rtl="0">
              <a:lnSpc>
                <a:spcPct val="110000"/>
              </a:lnSpc>
              <a:spcBef>
                <a:spcPts val="0"/>
              </a:spcBef>
              <a:spcAft>
                <a:spcPts val="0"/>
              </a:spcAft>
              <a:buClr>
                <a:schemeClr val="dk1"/>
              </a:buClr>
              <a:buSzPct val="100000"/>
              <a:buChar char="•"/>
            </a:pPr>
            <a:r>
              <a:rPr lang="en-US" sz="3600" dirty="0"/>
              <a:t>Turn off or stow devices before leaving. If you need to use your cell phone, pull over in a safe area.</a:t>
            </a:r>
            <a:endParaRPr lang="en-US" dirty="0"/>
          </a:p>
          <a:p>
            <a:pPr marL="228600" marR="284480" lvl="0" indent="-228600" algn="l" rtl="0">
              <a:lnSpc>
                <a:spcPct val="110000"/>
              </a:lnSpc>
              <a:spcBef>
                <a:spcPts val="1000"/>
              </a:spcBef>
              <a:spcAft>
                <a:spcPts val="0"/>
              </a:spcAft>
              <a:buClr>
                <a:schemeClr val="dk1"/>
              </a:buClr>
              <a:buSzPct val="100000"/>
              <a:buChar char="•"/>
            </a:pPr>
            <a:r>
              <a:rPr lang="en-US" sz="3600" dirty="0"/>
              <a:t>Ensure you are familiar with your vehicle’s features and equipment before you get behind the wheel.</a:t>
            </a:r>
            <a:endParaRPr dirty="0"/>
          </a:p>
          <a:p>
            <a:pPr marL="228600" marR="0" lvl="0" indent="-228600" algn="l" rtl="0">
              <a:lnSpc>
                <a:spcPct val="110000"/>
              </a:lnSpc>
              <a:spcBef>
                <a:spcPts val="1000"/>
              </a:spcBef>
              <a:spcAft>
                <a:spcPts val="0"/>
              </a:spcAft>
              <a:buClr>
                <a:schemeClr val="dk1"/>
              </a:buClr>
              <a:buSzPct val="100000"/>
              <a:buChar char="•"/>
            </a:pPr>
            <a:r>
              <a:rPr lang="en-US" sz="3600" dirty="0"/>
              <a:t>Adjust vehicle controls before beginning the drive. Take advantage of normal stops to adjust controls if necessary or ask a passenger to adjust controls.</a:t>
            </a:r>
            <a:endParaRPr dirty="0"/>
          </a:p>
          <a:p>
            <a:pPr marL="228600" marR="0" lvl="0" indent="-228600" algn="l" rtl="0">
              <a:lnSpc>
                <a:spcPct val="110000"/>
              </a:lnSpc>
              <a:spcBef>
                <a:spcPts val="1000"/>
              </a:spcBef>
              <a:spcAft>
                <a:spcPts val="0"/>
              </a:spcAft>
              <a:buClr>
                <a:schemeClr val="dk1"/>
              </a:buClr>
              <a:buSzPct val="100000"/>
              <a:buChar char="•"/>
            </a:pPr>
            <a:r>
              <a:rPr lang="en-US" sz="3600" dirty="0"/>
              <a:t>Properly secure all loose items in vehicle (personal items, pets, etc.)</a:t>
            </a:r>
            <a:endParaRPr lang="en-US" sz="2900" dirty="0">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Managing Driver Distraction</a:t>
            </a:r>
            <a:endParaRPr/>
          </a:p>
        </p:txBody>
      </p:sp>
      <p:sp>
        <p:nvSpPr>
          <p:cNvPr id="245" name="Google Shape;245;p25"/>
          <p:cNvSpPr txBox="1">
            <a:spLocks noGrp="1"/>
          </p:cNvSpPr>
          <p:nvPr>
            <p:ph idx="1"/>
          </p:nvPr>
        </p:nvSpPr>
        <p:spPr>
          <a:xfrm>
            <a:off x="484632" y="1496291"/>
            <a:ext cx="11045952" cy="497537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Aft>
                <a:spcPts val="0"/>
              </a:spcAft>
              <a:buClr>
                <a:schemeClr val="dk1"/>
              </a:buClr>
              <a:buSzPct val="100000"/>
              <a:buChar char="•"/>
            </a:pPr>
            <a:r>
              <a:rPr lang="en-US" sz="3600" dirty="0"/>
              <a:t>Do your personal grooming at home.</a:t>
            </a:r>
            <a:endParaRPr lang="en-US" dirty="0">
              <a:cs typeface="Calibri" panose="020F0502020204030204"/>
            </a:endParaRPr>
          </a:p>
          <a:p>
            <a:pPr marL="228600" marR="769620" lvl="0" indent="-228600" algn="l" rtl="0">
              <a:lnSpc>
                <a:spcPct val="110000"/>
              </a:lnSpc>
              <a:spcBef>
                <a:spcPts val="1000"/>
              </a:spcBef>
              <a:spcAft>
                <a:spcPts val="0"/>
              </a:spcAft>
              <a:buClr>
                <a:schemeClr val="dk1"/>
              </a:buClr>
              <a:buSzPct val="100000"/>
              <a:buChar char="•"/>
            </a:pPr>
            <a:r>
              <a:rPr lang="en-US" sz="3600" dirty="0"/>
              <a:t>Avoid arguments and stressful or emotional conversations with passengers that may distract your attention from the road.</a:t>
            </a:r>
            <a:endParaRPr dirty="0"/>
          </a:p>
          <a:p>
            <a:pPr marL="228600" marR="0" lvl="0" indent="-228600" algn="l" rtl="0">
              <a:lnSpc>
                <a:spcPct val="110000"/>
              </a:lnSpc>
              <a:spcBef>
                <a:spcPts val="1000"/>
              </a:spcBef>
              <a:spcAft>
                <a:spcPts val="0"/>
              </a:spcAft>
              <a:buClr>
                <a:schemeClr val="dk1"/>
              </a:buClr>
              <a:buSzPct val="100000"/>
              <a:buChar char="•"/>
            </a:pPr>
            <a:r>
              <a:rPr lang="en-US" sz="3600" dirty="0"/>
              <a:t>Stay focused, pay attention, and expect the unexpected.</a:t>
            </a:r>
            <a:endParaRPr lang="en-US" sz="2900" dirty="0">
              <a:cs typeface="Calibri"/>
            </a:endParaRPr>
          </a:p>
        </p:txBody>
      </p:sp>
    </p:spTree>
    <p:extLst>
      <p:ext uri="{BB962C8B-B14F-4D97-AF65-F5344CB8AC3E}">
        <p14:creationId xmlns:p14="http://schemas.microsoft.com/office/powerpoint/2010/main" val="3087221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2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Drivers’ Responsibility While Driving</a:t>
            </a:r>
            <a:endParaRPr/>
          </a:p>
        </p:txBody>
      </p:sp>
      <p:sp>
        <p:nvSpPr>
          <p:cNvPr id="251" name="Google Shape;251;p26"/>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marR="229870" lvl="0" indent="-228600" algn="l" rtl="0">
              <a:lnSpc>
                <a:spcPct val="90000"/>
              </a:lnSpc>
              <a:spcBef>
                <a:spcPts val="0"/>
              </a:spcBef>
              <a:spcAft>
                <a:spcPts val="0"/>
              </a:spcAft>
              <a:buClr>
                <a:schemeClr val="dk1"/>
              </a:buClr>
              <a:buSzPts val="2800"/>
              <a:buChar char="•"/>
            </a:pPr>
            <a:r>
              <a:rPr lang="en-US" dirty="0"/>
              <a:t>Be aware of potential distractions and proactively identify strategies to manage them.</a:t>
            </a:r>
            <a:endParaRPr lang="en-US" dirty="0">
              <a:cs typeface="Calibri" panose="020F0502020204030204"/>
            </a:endParaRPr>
          </a:p>
          <a:p>
            <a:pPr marL="228600" marR="229870" lvl="0" indent="-50800" algn="l" rtl="0">
              <a:lnSpc>
                <a:spcPct val="90000"/>
              </a:lnSpc>
              <a:spcBef>
                <a:spcPts val="1000"/>
              </a:spcBef>
              <a:spcAft>
                <a:spcPts val="0"/>
              </a:spcAft>
              <a:buClr>
                <a:schemeClr val="dk1"/>
              </a:buClr>
              <a:buSzPts val="2800"/>
              <a:buNone/>
            </a:pPr>
            <a:endParaRPr>
              <a:cs typeface="Calibri" panose="020F0502020204030204"/>
            </a:endParaRPr>
          </a:p>
          <a:p>
            <a:pPr marL="228600" marR="586105" lvl="0" indent="-228600" algn="l" rtl="0">
              <a:lnSpc>
                <a:spcPct val="90000"/>
              </a:lnSpc>
              <a:spcBef>
                <a:spcPts val="1000"/>
              </a:spcBef>
              <a:spcAft>
                <a:spcPts val="0"/>
              </a:spcAft>
              <a:buClr>
                <a:schemeClr val="dk1"/>
              </a:buClr>
              <a:buSzPts val="2800"/>
              <a:buChar char="•"/>
            </a:pPr>
            <a:r>
              <a:rPr lang="en-US" dirty="0"/>
              <a:t>5-point violation for texting and/or cell phone use while driving.</a:t>
            </a:r>
            <a:endParaRPr dirty="0">
              <a:cs typeface="Calibri" panose="020F0502020204030204"/>
            </a:endParaRPr>
          </a:p>
          <a:p>
            <a:pPr marL="228600" marR="586105" lvl="0" indent="-50800" algn="l" rtl="0">
              <a:lnSpc>
                <a:spcPct val="90000"/>
              </a:lnSpc>
              <a:spcBef>
                <a:spcPts val="1000"/>
              </a:spcBef>
              <a:spcAft>
                <a:spcPts val="0"/>
              </a:spcAft>
              <a:buClr>
                <a:schemeClr val="dk1"/>
              </a:buClr>
              <a:buSzPts val="2800"/>
              <a:buNone/>
            </a:pPr>
            <a:endParaRPr>
              <a:cs typeface="Calibri" panose="020F0502020204030204"/>
            </a:endParaRPr>
          </a:p>
          <a:p>
            <a:pPr marL="228600" marR="0" lvl="0" indent="-228600" algn="l" rtl="0">
              <a:lnSpc>
                <a:spcPct val="90000"/>
              </a:lnSpc>
              <a:spcBef>
                <a:spcPts val="1000"/>
              </a:spcBef>
              <a:spcAft>
                <a:spcPts val="0"/>
              </a:spcAft>
              <a:buClr>
                <a:schemeClr val="dk1"/>
              </a:buClr>
              <a:buSzPts val="2800"/>
              <a:buChar char="•"/>
            </a:pPr>
            <a:r>
              <a:rPr lang="en-US" dirty="0"/>
              <a:t>You are responsible for operating your vehicle safely– take ownership of your behavior.</a:t>
            </a:r>
            <a:endParaRPr dirty="0"/>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6D2A-5A0D-402D-A114-DC2DEDDC2605}"/>
              </a:ext>
            </a:extLst>
          </p:cNvPr>
          <p:cNvSpPr>
            <a:spLocks noGrp="1"/>
          </p:cNvSpPr>
          <p:nvPr>
            <p:ph type="title"/>
          </p:nvPr>
        </p:nvSpPr>
        <p:spPr>
          <a:xfrm>
            <a:off x="241453" y="392667"/>
            <a:ext cx="10515600" cy="1325563"/>
          </a:xfrm>
        </p:spPr>
        <p:txBody>
          <a:bodyPr/>
          <a:lstStyle/>
          <a:p>
            <a:r>
              <a:rPr lang="en-US" dirty="0">
                <a:cs typeface="Calibri Light"/>
              </a:rPr>
              <a:t>Key Vocabulary and Topics</a:t>
            </a:r>
            <a:endParaRPr lang="en-US" dirty="0"/>
          </a:p>
        </p:txBody>
      </p:sp>
      <p:sp>
        <p:nvSpPr>
          <p:cNvPr id="3" name="Content Placeholder 2">
            <a:extLst>
              <a:ext uri="{FF2B5EF4-FFF2-40B4-BE49-F238E27FC236}">
                <a16:creationId xmlns:a16="http://schemas.microsoft.com/office/drawing/2014/main" id="{54173BEF-A7E6-4E84-9F7A-9A931292D32B}"/>
              </a:ext>
            </a:extLst>
          </p:cNvPr>
          <p:cNvSpPr>
            <a:spLocks noGrp="1"/>
          </p:cNvSpPr>
          <p:nvPr>
            <p:ph sz="half" idx="1"/>
          </p:nvPr>
        </p:nvSpPr>
        <p:spPr/>
        <p:txBody>
          <a:bodyPr vert="horz" lIns="91440" tIns="45720" rIns="91440" bIns="45720" rtlCol="0" anchor="t">
            <a:normAutofit/>
          </a:bodyPr>
          <a:lstStyle/>
          <a:p>
            <a:r>
              <a:rPr lang="en-US" dirty="0">
                <a:ea typeface="+mn-lt"/>
                <a:cs typeface="+mn-lt"/>
              </a:rPr>
              <a:t>Distraction  </a:t>
            </a:r>
          </a:p>
          <a:p>
            <a:pPr lvl="1"/>
            <a:r>
              <a:rPr lang="en-US" dirty="0">
                <a:ea typeface="+mn-lt"/>
                <a:cs typeface="+mn-lt"/>
              </a:rPr>
              <a:t>Visual </a:t>
            </a:r>
          </a:p>
          <a:p>
            <a:pPr lvl="1"/>
            <a:r>
              <a:rPr lang="en-US" dirty="0">
                <a:ea typeface="+mn-lt"/>
                <a:cs typeface="+mn-lt"/>
              </a:rPr>
              <a:t>Manual </a:t>
            </a:r>
          </a:p>
          <a:p>
            <a:pPr lvl="1"/>
            <a:r>
              <a:rPr lang="en-US" dirty="0">
                <a:ea typeface="+mn-lt"/>
                <a:cs typeface="+mn-lt"/>
              </a:rPr>
              <a:t>Cognitive </a:t>
            </a:r>
          </a:p>
          <a:p>
            <a:r>
              <a:rPr lang="en-US" dirty="0">
                <a:ea typeface="+mn-lt"/>
                <a:cs typeface="+mn-lt"/>
              </a:rPr>
              <a:t>Distractions Inside Vehicle </a:t>
            </a:r>
          </a:p>
          <a:p>
            <a:r>
              <a:rPr lang="en-US" dirty="0">
                <a:ea typeface="+mn-lt"/>
                <a:cs typeface="+mn-lt"/>
              </a:rPr>
              <a:t>Distractions Outside Vehicle </a:t>
            </a:r>
          </a:p>
          <a:p>
            <a:r>
              <a:rPr lang="en-US" dirty="0">
                <a:ea typeface="+mn-lt"/>
                <a:cs typeface="+mn-lt"/>
              </a:rPr>
              <a:t>New Technology </a:t>
            </a:r>
          </a:p>
          <a:p>
            <a:endParaRPr lang="en-US" dirty="0">
              <a:cs typeface="Calibri"/>
            </a:endParaRPr>
          </a:p>
        </p:txBody>
      </p:sp>
      <p:sp>
        <p:nvSpPr>
          <p:cNvPr id="4" name="Content Placeholder 3">
            <a:extLst>
              <a:ext uri="{FF2B5EF4-FFF2-40B4-BE49-F238E27FC236}">
                <a16:creationId xmlns:a16="http://schemas.microsoft.com/office/drawing/2014/main" id="{8FBF0E46-10A9-4836-A475-73FCEE91ED78}"/>
              </a:ext>
            </a:extLst>
          </p:cNvPr>
          <p:cNvSpPr>
            <a:spLocks noGrp="1"/>
          </p:cNvSpPr>
          <p:nvPr>
            <p:ph sz="half" idx="2"/>
          </p:nvPr>
        </p:nvSpPr>
        <p:spPr/>
        <p:txBody>
          <a:bodyPr vert="horz" lIns="91440" tIns="45720" rIns="91440" bIns="45720" rtlCol="0" anchor="t">
            <a:normAutofit/>
          </a:bodyPr>
          <a:lstStyle/>
          <a:p>
            <a:r>
              <a:rPr lang="en-US" dirty="0">
                <a:ea typeface="+mn-lt"/>
                <a:cs typeface="+mn-lt"/>
              </a:rPr>
              <a:t>Texting </a:t>
            </a:r>
          </a:p>
          <a:p>
            <a:r>
              <a:rPr lang="en-US" dirty="0">
                <a:ea typeface="+mn-lt"/>
                <a:cs typeface="+mn-lt"/>
              </a:rPr>
              <a:t>Audio and Navigation Systems</a:t>
            </a:r>
          </a:p>
          <a:p>
            <a:r>
              <a:rPr lang="en-US" dirty="0">
                <a:ea typeface="+mn-lt"/>
                <a:cs typeface="+mn-lt"/>
              </a:rPr>
              <a:t>Strategies to Avoid Distraction </a:t>
            </a:r>
          </a:p>
          <a:p>
            <a:endParaRPr lang="en-US" dirty="0">
              <a:cs typeface="Calibri"/>
            </a:endParaRPr>
          </a:p>
        </p:txBody>
      </p:sp>
    </p:spTree>
    <p:extLst>
      <p:ext uri="{BB962C8B-B14F-4D97-AF65-F5344CB8AC3E}">
        <p14:creationId xmlns:p14="http://schemas.microsoft.com/office/powerpoint/2010/main" val="2880506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2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Distracted Driving Prevention</a:t>
            </a:r>
            <a:endParaRPr/>
          </a:p>
        </p:txBody>
      </p:sp>
      <p:sp>
        <p:nvSpPr>
          <p:cNvPr id="257" name="Google Shape;257;p27"/>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dk1"/>
              </a:buClr>
              <a:buSzPts val="2800"/>
              <a:buChar char="•"/>
            </a:pPr>
            <a:r>
              <a:rPr lang="en-US"/>
              <a:t>Lead by example and never drive distracted. Be an example for others and if you need to text or talk on the phone, pull over to a safe place.</a:t>
            </a:r>
            <a:endParaRPr/>
          </a:p>
          <a:p>
            <a:pPr marL="228600" marR="0" lvl="0" indent="-50800" algn="l" rtl="0">
              <a:lnSpc>
                <a:spcPct val="90000"/>
              </a:lnSpc>
              <a:spcBef>
                <a:spcPts val="1000"/>
              </a:spcBef>
              <a:spcAft>
                <a:spcPts val="0"/>
              </a:spcAft>
              <a:buClr>
                <a:schemeClr val="dk1"/>
              </a:buClr>
              <a:buSzPts val="2800"/>
              <a:buNone/>
            </a:pPr>
            <a:endParaRPr/>
          </a:p>
          <a:p>
            <a:pPr marL="228600" marR="1080713" lvl="0" indent="-228600" algn="l" rtl="0">
              <a:lnSpc>
                <a:spcPct val="90000"/>
              </a:lnSpc>
              <a:spcBef>
                <a:spcPts val="1000"/>
              </a:spcBef>
              <a:spcAft>
                <a:spcPts val="0"/>
              </a:spcAft>
              <a:buClr>
                <a:schemeClr val="dk1"/>
              </a:buClr>
              <a:buSzPts val="2800"/>
              <a:buChar char="•"/>
            </a:pPr>
            <a:r>
              <a:rPr lang="en-US"/>
              <a:t>Speak up if you see a friend or family member driving while distracted.</a:t>
            </a:r>
            <a:endParaRPr/>
          </a:p>
          <a:p>
            <a:pPr marL="228600" marR="1080713" lvl="0" indent="-50800" algn="l" rtl="0">
              <a:lnSpc>
                <a:spcPct val="90000"/>
              </a:lnSpc>
              <a:spcBef>
                <a:spcPts val="1000"/>
              </a:spcBef>
              <a:spcAft>
                <a:spcPts val="0"/>
              </a:spcAft>
              <a:buClr>
                <a:schemeClr val="dk1"/>
              </a:buClr>
              <a:buSzPts val="2800"/>
              <a:buNone/>
            </a:pPr>
            <a:endParaRPr/>
          </a:p>
          <a:p>
            <a:pPr marL="228600" marR="428385" lvl="0" indent="-228600" algn="l" rtl="0">
              <a:lnSpc>
                <a:spcPct val="90000"/>
              </a:lnSpc>
              <a:spcBef>
                <a:spcPts val="1000"/>
              </a:spcBef>
              <a:spcAft>
                <a:spcPts val="0"/>
              </a:spcAft>
              <a:buClr>
                <a:schemeClr val="dk1"/>
              </a:buClr>
              <a:buSzPts val="2800"/>
              <a:buChar char="•"/>
            </a:pPr>
            <a:r>
              <a:rPr lang="en-US"/>
              <a:t>Have everyone in your family (including parents) sign a pledge to commit to driving distraction free.</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2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Recap and Review</a:t>
            </a:r>
            <a:endParaRPr/>
          </a:p>
        </p:txBody>
      </p:sp>
      <p:sp>
        <p:nvSpPr>
          <p:cNvPr id="263" name="Google Shape;263;p28"/>
          <p:cNvSpPr txBox="1">
            <a:spLocks noGrp="1"/>
          </p:cNvSpPr>
          <p:nvPr>
            <p:ph idx="1"/>
          </p:nvPr>
        </p:nvSpPr>
        <p:spPr>
          <a:prstGeom prst="rect">
            <a:avLst/>
          </a:prstGeom>
          <a:noFill/>
          <a:ln>
            <a:noFill/>
          </a:ln>
        </p:spPr>
        <p:txBody>
          <a:bodyPr spcFirstLastPara="1" wrap="square" lIns="91425" tIns="45700" rIns="91425" bIns="45700" anchor="t" anchorCtr="0">
            <a:normAutofit lnSpcReduction="10000"/>
          </a:bodyPr>
          <a:lstStyle/>
          <a:p>
            <a:pPr marL="228600" marR="589758" lvl="0" indent="-228600" algn="l" rtl="0">
              <a:lnSpc>
                <a:spcPct val="90000"/>
              </a:lnSpc>
              <a:spcBef>
                <a:spcPts val="0"/>
              </a:spcBef>
              <a:spcAft>
                <a:spcPts val="0"/>
              </a:spcAft>
              <a:buClr>
                <a:schemeClr val="dk1"/>
              </a:buClr>
              <a:buSzPts val="2800"/>
              <a:buChar char="•"/>
            </a:pPr>
            <a:r>
              <a:rPr lang="en-US"/>
              <a:t>Definition and potential consequences of distracted driving</a:t>
            </a:r>
            <a:endParaRPr/>
          </a:p>
          <a:p>
            <a:pPr marL="228600" marR="589758" lvl="0" indent="-50800" algn="l" rtl="0">
              <a:lnSpc>
                <a:spcPct val="90000"/>
              </a:lnSpc>
              <a:spcBef>
                <a:spcPts val="1000"/>
              </a:spcBef>
              <a:spcAft>
                <a:spcPts val="0"/>
              </a:spcAft>
              <a:buClr>
                <a:schemeClr val="dk1"/>
              </a:buClr>
              <a:buSzPts val="2800"/>
              <a:buNone/>
            </a:pPr>
            <a:endParaRPr/>
          </a:p>
          <a:p>
            <a:pPr marL="228600" marR="0" lvl="0" indent="-228600" algn="l" rtl="0">
              <a:lnSpc>
                <a:spcPct val="90000"/>
              </a:lnSpc>
              <a:spcBef>
                <a:spcPts val="1000"/>
              </a:spcBef>
              <a:spcAft>
                <a:spcPts val="0"/>
              </a:spcAft>
              <a:buClr>
                <a:schemeClr val="dk1"/>
              </a:buClr>
              <a:buSzPts val="2800"/>
              <a:buChar char="•"/>
            </a:pPr>
            <a:r>
              <a:rPr lang="en-US"/>
              <a:t>Distractions inside the vehicle</a:t>
            </a:r>
            <a:endParaRPr/>
          </a:p>
          <a:p>
            <a:pPr marL="228600" marR="0" lvl="0" indent="-50800" algn="l" rtl="0">
              <a:lnSpc>
                <a:spcPct val="90000"/>
              </a:lnSpc>
              <a:spcBef>
                <a:spcPts val="1000"/>
              </a:spcBef>
              <a:spcAft>
                <a:spcPts val="0"/>
              </a:spcAft>
              <a:buClr>
                <a:schemeClr val="dk1"/>
              </a:buClr>
              <a:buSzPts val="2800"/>
              <a:buNone/>
            </a:pPr>
            <a:endParaRPr/>
          </a:p>
          <a:p>
            <a:pPr marL="228600" marR="0" lvl="0" indent="-228600" algn="l" rtl="0">
              <a:lnSpc>
                <a:spcPct val="90000"/>
              </a:lnSpc>
              <a:spcBef>
                <a:spcPts val="1000"/>
              </a:spcBef>
              <a:spcAft>
                <a:spcPts val="0"/>
              </a:spcAft>
              <a:buClr>
                <a:schemeClr val="dk1"/>
              </a:buClr>
              <a:buSzPts val="2800"/>
              <a:buChar char="•"/>
            </a:pPr>
            <a:r>
              <a:rPr lang="en-US"/>
              <a:t>Distractions outside the vehicle</a:t>
            </a:r>
            <a:endParaRPr/>
          </a:p>
          <a:p>
            <a:pPr marL="228600" marR="0" lvl="0" indent="-50800" algn="l" rtl="0">
              <a:lnSpc>
                <a:spcPct val="90000"/>
              </a:lnSpc>
              <a:spcBef>
                <a:spcPts val="1000"/>
              </a:spcBef>
              <a:spcAft>
                <a:spcPts val="0"/>
              </a:spcAft>
              <a:buClr>
                <a:schemeClr val="dk1"/>
              </a:buClr>
              <a:buSzPts val="2800"/>
              <a:buNone/>
            </a:pPr>
            <a:endParaRPr/>
          </a:p>
          <a:p>
            <a:pPr marL="228600" marR="0" lvl="0" indent="-228600" algn="l" rtl="0">
              <a:lnSpc>
                <a:spcPct val="90000"/>
              </a:lnSpc>
              <a:spcBef>
                <a:spcPts val="1000"/>
              </a:spcBef>
              <a:spcAft>
                <a:spcPts val="0"/>
              </a:spcAft>
              <a:buClr>
                <a:schemeClr val="dk1"/>
              </a:buClr>
              <a:buSzPts val="2800"/>
              <a:buChar char="•"/>
            </a:pPr>
            <a:r>
              <a:rPr lang="en-US"/>
              <a:t>Strategies for managing driver distraction</a:t>
            </a:r>
            <a:endParaRPr/>
          </a:p>
          <a:p>
            <a:pPr marL="228600" marR="0" lvl="0" indent="-50800" algn="l" rtl="0">
              <a:lnSpc>
                <a:spcPct val="90000"/>
              </a:lnSpc>
              <a:spcBef>
                <a:spcPts val="1000"/>
              </a:spcBef>
              <a:spcAft>
                <a:spcPts val="0"/>
              </a:spcAft>
              <a:buClr>
                <a:schemeClr val="dk1"/>
              </a:buClr>
              <a:buSzPts val="2800"/>
              <a:buNone/>
            </a:pPr>
            <a:endParaRPr/>
          </a:p>
          <a:p>
            <a:pPr marL="228600" marR="0" lvl="0" indent="-228600" algn="l" rtl="0">
              <a:lnSpc>
                <a:spcPct val="90000"/>
              </a:lnSpc>
              <a:spcBef>
                <a:spcPts val="1000"/>
              </a:spcBef>
              <a:spcAft>
                <a:spcPts val="0"/>
              </a:spcAft>
              <a:buClr>
                <a:schemeClr val="dk1"/>
              </a:buClr>
              <a:buSzPts val="2800"/>
              <a:buChar char="•"/>
            </a:pPr>
            <a:r>
              <a:rPr lang="en-US"/>
              <a:t>Spreading the word on the dangers of distracted driving</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2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Concluding Thoughts Discussion</a:t>
            </a:r>
            <a:endParaRPr/>
          </a:p>
        </p:txBody>
      </p:sp>
      <p:sp>
        <p:nvSpPr>
          <p:cNvPr id="269" name="Google Shape;269;p29"/>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a:t>What might happen to the driver, to the passenger, or to others if they continue to allow the driver to be distracted while driving?</a:t>
            </a:r>
            <a:endParaRPr/>
          </a:p>
          <a:p>
            <a:pPr marL="228600" lvl="0" indent="-50800" algn="l" rtl="0">
              <a:lnSpc>
                <a:spcPct val="90000"/>
              </a:lnSpc>
              <a:spcBef>
                <a:spcPts val="100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n-US"/>
              <a:t>What is your role as the driver in preventing distracted driving?</a:t>
            </a:r>
            <a:endParaRPr/>
          </a:p>
          <a:p>
            <a:pPr marL="228600" lvl="0" indent="-50800" algn="l" rtl="0">
              <a:lnSpc>
                <a:spcPct val="90000"/>
              </a:lnSpc>
              <a:spcBef>
                <a:spcPts val="100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n-US"/>
              <a:t>What is your role as the passenger in preventing distracted driving?</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3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References</a:t>
            </a:r>
            <a:endParaRPr/>
          </a:p>
        </p:txBody>
      </p:sp>
      <p:sp>
        <p:nvSpPr>
          <p:cNvPr id="275" name="Google Shape;275;p30"/>
          <p:cNvSpPr txBox="1">
            <a:spLocks noGrp="1"/>
          </p:cNvSpPr>
          <p:nvPr>
            <p:ph idx="1"/>
          </p:nvPr>
        </p:nvSpPr>
        <p:spPr>
          <a:xfrm>
            <a:off x="447687" y="1468421"/>
            <a:ext cx="11045952" cy="5389579"/>
          </a:xfrm>
          <a:prstGeom prst="rect">
            <a:avLst/>
          </a:prstGeom>
          <a:noFill/>
          <a:ln>
            <a:noFill/>
          </a:ln>
        </p:spPr>
        <p:txBody>
          <a:bodyPr spcFirstLastPara="1" wrap="square" lIns="91425" tIns="45700" rIns="91425" bIns="45700" anchor="t" anchorCtr="0">
            <a:normAutofit fontScale="77500" lnSpcReduction="20000"/>
          </a:bodyPr>
          <a:lstStyle/>
          <a:p>
            <a:pPr lvl="0" algn="l" rtl="0">
              <a:lnSpc>
                <a:spcPct val="110000"/>
              </a:lnSpc>
              <a:spcBef>
                <a:spcPts val="0"/>
              </a:spcBef>
              <a:spcAft>
                <a:spcPts val="0"/>
              </a:spcAft>
              <a:buClr>
                <a:schemeClr val="dk1"/>
              </a:buClr>
              <a:buSzPct val="100000"/>
              <a:buFont typeface="Arial"/>
              <a:buChar char="•"/>
            </a:pPr>
            <a:r>
              <a:rPr lang="en-US" dirty="0"/>
              <a:t>National Highway Traffic Safety Administration. Policy Statement and Compiled FAQs on Distracted Driving.</a:t>
            </a:r>
            <a:endParaRPr lang="en-US" dirty="0">
              <a:cs typeface="Calibri" panose="020F0502020204030204"/>
            </a:endParaRPr>
          </a:p>
          <a:p>
            <a:pPr>
              <a:lnSpc>
                <a:spcPct val="110000"/>
              </a:lnSpc>
              <a:buClr>
                <a:schemeClr val="dk1"/>
              </a:buClr>
              <a:buSzPct val="100000"/>
              <a:buFont typeface="Arial"/>
              <a:buChar char="•"/>
            </a:pPr>
            <a:r>
              <a:rPr lang="en-US" dirty="0"/>
              <a:t>National Highway Traffic Safety Administration. Distracted Driving in Fatal Crashes, April 2019. </a:t>
            </a:r>
            <a:endParaRPr dirty="0">
              <a:cs typeface="Calibri" panose="020F0502020204030204"/>
            </a:endParaRPr>
          </a:p>
          <a:p>
            <a:pPr>
              <a:lnSpc>
                <a:spcPct val="110000"/>
              </a:lnSpc>
              <a:buClr>
                <a:schemeClr val="dk1"/>
              </a:buClr>
              <a:buSzPct val="100000"/>
              <a:buFont typeface="Arial"/>
              <a:buChar char="•"/>
            </a:pPr>
            <a:r>
              <a:rPr lang="en-US" dirty="0"/>
              <a:t>R Adams Cowley Shock Trauma Center, University of Maryland.  Prevention Matters, The Center for Injury Prevention and Policy.  Distracted Driving Prevention. </a:t>
            </a:r>
          </a:p>
          <a:p>
            <a:pPr>
              <a:lnSpc>
                <a:spcPct val="110000"/>
              </a:lnSpc>
              <a:buClr>
                <a:schemeClr val="dk1"/>
              </a:buClr>
              <a:buSzPct val="100000"/>
              <a:buFont typeface="Arial"/>
              <a:buChar char="•"/>
            </a:pPr>
            <a:r>
              <a:rPr lang="en-US"/>
              <a:t>NHTSA, September 2010.  Traffic Safety Facts: Research Notes.  Distracted Driving 2009. </a:t>
            </a:r>
            <a:endParaRPr lang="en-US">
              <a:cs typeface="Calibri" panose="020F0502020204030204"/>
            </a:endParaRPr>
          </a:p>
          <a:p>
            <a:pPr>
              <a:lnSpc>
                <a:spcPct val="110000"/>
              </a:lnSpc>
              <a:buClr>
                <a:schemeClr val="dk1"/>
              </a:buClr>
              <a:buSzPct val="100000"/>
              <a:buFont typeface="Arial"/>
              <a:buChar char="•"/>
            </a:pPr>
            <a:r>
              <a:rPr lang="en-US" dirty="0"/>
              <a:t>New York State Governor’s Traffic Safety Committee. Preventing Distracted Driving Public Service Announcement. </a:t>
            </a:r>
            <a:endParaRPr dirty="0">
              <a:cs typeface="Calibri" panose="020F0502020204030204"/>
            </a:endParaRPr>
          </a:p>
          <a:p>
            <a:pPr lvl="0" algn="l" rtl="0">
              <a:lnSpc>
                <a:spcPct val="110000"/>
              </a:lnSpc>
              <a:spcBef>
                <a:spcPts val="1000"/>
              </a:spcBef>
              <a:spcAft>
                <a:spcPts val="0"/>
              </a:spcAft>
              <a:buClr>
                <a:schemeClr val="dk1"/>
              </a:buClr>
              <a:buSzPct val="100000"/>
              <a:buFont typeface="Arial"/>
              <a:buChar char="•"/>
            </a:pPr>
            <a:r>
              <a:rPr lang="en-US" dirty="0"/>
              <a:t>National Highway Traffic Safety Administration. Distractions: In and Out of the Vehicle.</a:t>
            </a:r>
            <a:endParaRPr lang="en-US" dirty="0">
              <a:cs typeface="Calibri" panose="020F0502020204030204"/>
            </a:endParaRPr>
          </a:p>
          <a:p>
            <a:pPr>
              <a:lnSpc>
                <a:spcPct val="110000"/>
              </a:lnSpc>
              <a:buClr>
                <a:schemeClr val="dk1"/>
              </a:buClr>
              <a:buSzPct val="100000"/>
              <a:buFont typeface="Arial"/>
              <a:buChar char="•"/>
            </a:pPr>
            <a:r>
              <a:rPr lang="en-US" dirty="0"/>
              <a:t>Children’s Hospital of Philadelphia Research Institute. Teen Driver Source. Facts about Distracted Driving.</a:t>
            </a:r>
            <a:endParaRPr dirty="0">
              <a:cs typeface="Calibri" panose="020F0502020204030204"/>
            </a:endParaRPr>
          </a:p>
          <a:p>
            <a:pPr>
              <a:lnSpc>
                <a:spcPct val="110000"/>
              </a:lnSpc>
              <a:buClr>
                <a:schemeClr val="dk1"/>
              </a:buClr>
              <a:buSzPct val="100000"/>
              <a:buFont typeface="Arial"/>
              <a:buChar char="•"/>
            </a:pPr>
            <a:r>
              <a:rPr lang="en-US" dirty="0"/>
              <a:t>U.S. Department of Transportation – Faces of Distracted Driving Series.</a:t>
            </a:r>
            <a:endParaRPr lang="en-US" dirty="0">
              <a:cs typeface="Calibri" panose="020F0502020204030204"/>
            </a:endParaRPr>
          </a:p>
          <a:p>
            <a:pPr marL="514350" lvl="0" indent="-416560" algn="l" rtl="0">
              <a:lnSpc>
                <a:spcPct val="110000"/>
              </a:lnSpc>
              <a:spcBef>
                <a:spcPts val="1000"/>
              </a:spcBef>
              <a:spcAft>
                <a:spcPts val="0"/>
              </a:spcAft>
              <a:buClr>
                <a:schemeClr val="dk1"/>
              </a:buClr>
              <a:buSzPct val="100000"/>
              <a:buFont typeface="Calibri"/>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What is Distracted Driving?</a:t>
            </a:r>
            <a:endParaRPr/>
          </a:p>
        </p:txBody>
      </p:sp>
      <p:sp>
        <p:nvSpPr>
          <p:cNvPr id="103" name="Google Shape;103;p2"/>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a:t>Distracted driving is any activity that takes attention away from the task of safe driving.</a:t>
            </a: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r>
              <a:rPr lang="en-US"/>
              <a:t>Three main types of distractions:</a:t>
            </a:r>
            <a:endParaRPr/>
          </a:p>
          <a:p>
            <a:pPr marL="685800" lvl="1" indent="-228600" algn="l" rtl="0">
              <a:lnSpc>
                <a:spcPct val="90000"/>
              </a:lnSpc>
              <a:spcBef>
                <a:spcPts val="500"/>
              </a:spcBef>
              <a:spcAft>
                <a:spcPts val="0"/>
              </a:spcAft>
              <a:buClr>
                <a:schemeClr val="dk1"/>
              </a:buClr>
              <a:buSzPts val="2600"/>
              <a:buChar char="•"/>
            </a:pPr>
            <a:r>
              <a:rPr lang="en-US" sz="2600"/>
              <a:t>Visual – taking your eyes off the road ahead</a:t>
            </a:r>
            <a:endParaRPr/>
          </a:p>
          <a:p>
            <a:pPr marL="685800" lvl="1" indent="-228600" algn="l" rtl="0">
              <a:lnSpc>
                <a:spcPct val="90000"/>
              </a:lnSpc>
              <a:spcBef>
                <a:spcPts val="500"/>
              </a:spcBef>
              <a:spcAft>
                <a:spcPts val="0"/>
              </a:spcAft>
              <a:buClr>
                <a:schemeClr val="dk1"/>
              </a:buClr>
              <a:buSzPts val="2600"/>
              <a:buChar char="•"/>
            </a:pPr>
            <a:r>
              <a:rPr lang="en-US" sz="2600"/>
              <a:t>Manual – taking your hands off the wheel (touch)</a:t>
            </a:r>
            <a:endParaRPr/>
          </a:p>
          <a:p>
            <a:pPr marL="685800" lvl="1" indent="-228600" algn="l" rtl="0">
              <a:lnSpc>
                <a:spcPct val="90000"/>
              </a:lnSpc>
              <a:spcBef>
                <a:spcPts val="500"/>
              </a:spcBef>
              <a:spcAft>
                <a:spcPts val="0"/>
              </a:spcAft>
              <a:buClr>
                <a:schemeClr val="dk1"/>
              </a:buClr>
              <a:buSzPts val="2600"/>
              <a:buChar char="•"/>
            </a:pPr>
            <a:r>
              <a:rPr lang="en-US" sz="2600"/>
              <a:t>Cognitive – taking your mind off what you are doing</a:t>
            </a:r>
            <a:endParaRPr/>
          </a:p>
          <a:p>
            <a:pPr marL="0" lvl="0" indent="0" algn="l" rtl="0">
              <a:lnSpc>
                <a:spcPct val="90000"/>
              </a:lnSpc>
              <a:spcBef>
                <a:spcPts val="1000"/>
              </a:spcBef>
              <a:spcAft>
                <a:spcPts val="0"/>
              </a:spcAft>
              <a:buClr>
                <a:schemeClr val="dk1"/>
              </a:buClr>
              <a:buSzPts val="2800"/>
              <a:buNone/>
            </a:pPr>
            <a:endParaRPr/>
          </a:p>
          <a:p>
            <a:pPr marL="0" lvl="0" indent="0" algn="ctr" rtl="0">
              <a:lnSpc>
                <a:spcPct val="90000"/>
              </a:lnSpc>
              <a:spcBef>
                <a:spcPts val="1000"/>
              </a:spcBef>
              <a:spcAft>
                <a:spcPts val="0"/>
              </a:spcAft>
              <a:buClr>
                <a:schemeClr val="dk1"/>
              </a:buClr>
              <a:buSzPts val="2800"/>
              <a:buNone/>
            </a:pPr>
            <a:r>
              <a:rPr lang="en-US"/>
              <a:t>What are some examples of distracted driving for each category?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Potential Distractions</a:t>
            </a:r>
            <a:endParaRPr/>
          </a:p>
        </p:txBody>
      </p:sp>
      <p:sp>
        <p:nvSpPr>
          <p:cNvPr id="110" name="Google Shape;110;p3"/>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a:t>Examples include:</a:t>
            </a:r>
            <a:endParaRPr/>
          </a:p>
          <a:p>
            <a:pPr marL="685800" lvl="1" indent="-228600" algn="l" rtl="0">
              <a:lnSpc>
                <a:spcPct val="90000"/>
              </a:lnSpc>
              <a:spcBef>
                <a:spcPts val="500"/>
              </a:spcBef>
              <a:spcAft>
                <a:spcPts val="0"/>
              </a:spcAft>
              <a:buClr>
                <a:schemeClr val="dk1"/>
              </a:buClr>
              <a:buSzPts val="2600"/>
              <a:buChar char="•"/>
            </a:pPr>
            <a:r>
              <a:rPr lang="en-US" sz="2600"/>
              <a:t>Texting</a:t>
            </a:r>
            <a:endParaRPr/>
          </a:p>
          <a:p>
            <a:pPr marL="685800" lvl="1" indent="-228600" algn="l" rtl="0">
              <a:lnSpc>
                <a:spcPct val="90000"/>
              </a:lnSpc>
              <a:spcBef>
                <a:spcPts val="500"/>
              </a:spcBef>
              <a:spcAft>
                <a:spcPts val="0"/>
              </a:spcAft>
              <a:buClr>
                <a:schemeClr val="dk1"/>
              </a:buClr>
              <a:buSzPts val="2600"/>
              <a:buChar char="•"/>
            </a:pPr>
            <a:r>
              <a:rPr lang="en-US" sz="2600"/>
              <a:t>Eating or drinking</a:t>
            </a:r>
            <a:endParaRPr/>
          </a:p>
          <a:p>
            <a:pPr marL="685800" lvl="1" indent="-228600" algn="l" rtl="0">
              <a:lnSpc>
                <a:spcPct val="90000"/>
              </a:lnSpc>
              <a:spcBef>
                <a:spcPts val="500"/>
              </a:spcBef>
              <a:spcAft>
                <a:spcPts val="0"/>
              </a:spcAft>
              <a:buClr>
                <a:schemeClr val="dk1"/>
              </a:buClr>
              <a:buSzPts val="2600"/>
              <a:buChar char="•"/>
            </a:pPr>
            <a:r>
              <a:rPr lang="en-US" sz="2600"/>
              <a:t>Adjusting navigation system, radio/playlist</a:t>
            </a:r>
            <a:endParaRPr/>
          </a:p>
          <a:p>
            <a:pPr marL="685800" lvl="1" indent="-228600" algn="l" rtl="0">
              <a:lnSpc>
                <a:spcPct val="90000"/>
              </a:lnSpc>
              <a:spcBef>
                <a:spcPts val="500"/>
              </a:spcBef>
              <a:spcAft>
                <a:spcPts val="0"/>
              </a:spcAft>
              <a:buClr>
                <a:schemeClr val="dk1"/>
              </a:buClr>
              <a:buSzPts val="2600"/>
              <a:buChar char="•"/>
            </a:pPr>
            <a:r>
              <a:rPr lang="en-US" sz="2600"/>
              <a:t>Adjusting vehicle controls</a:t>
            </a:r>
            <a:endParaRPr/>
          </a:p>
          <a:p>
            <a:pPr marL="685800" lvl="1" indent="-228600" algn="l" rtl="0">
              <a:lnSpc>
                <a:spcPct val="90000"/>
              </a:lnSpc>
              <a:spcBef>
                <a:spcPts val="500"/>
              </a:spcBef>
              <a:spcAft>
                <a:spcPts val="0"/>
              </a:spcAft>
              <a:buClr>
                <a:schemeClr val="dk1"/>
              </a:buClr>
              <a:buSzPts val="2600"/>
              <a:buChar char="•"/>
            </a:pPr>
            <a:r>
              <a:rPr lang="en-US" sz="2600"/>
              <a:t>Other vehicle occupants</a:t>
            </a:r>
            <a:endParaRPr/>
          </a:p>
          <a:p>
            <a:pPr marL="685800" lvl="1" indent="-228600" algn="l" rtl="0">
              <a:lnSpc>
                <a:spcPct val="90000"/>
              </a:lnSpc>
              <a:spcBef>
                <a:spcPts val="500"/>
              </a:spcBef>
              <a:spcAft>
                <a:spcPts val="0"/>
              </a:spcAft>
              <a:buClr>
                <a:schemeClr val="dk1"/>
              </a:buClr>
              <a:buSzPts val="2600"/>
              <a:buChar char="•"/>
            </a:pPr>
            <a:r>
              <a:rPr lang="en-US" sz="2600"/>
              <a:t>Being pre-occupied with personal or work related issues</a:t>
            </a:r>
            <a:endParaRPr/>
          </a:p>
          <a:p>
            <a:pPr marL="685800" lvl="1" indent="-228600" algn="l" rtl="0">
              <a:lnSpc>
                <a:spcPct val="90000"/>
              </a:lnSpc>
              <a:spcBef>
                <a:spcPts val="500"/>
              </a:spcBef>
              <a:spcAft>
                <a:spcPts val="0"/>
              </a:spcAft>
              <a:buClr>
                <a:schemeClr val="dk1"/>
              </a:buClr>
              <a:buSzPts val="2600"/>
              <a:buChar char="•"/>
            </a:pPr>
            <a:r>
              <a:rPr lang="en-US" sz="2600"/>
              <a:t>Reaching for objects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Know the Facts</a:t>
            </a:r>
            <a:endParaRPr/>
          </a:p>
        </p:txBody>
      </p:sp>
      <p:sp>
        <p:nvSpPr>
          <p:cNvPr id="116" name="Google Shape;116;p4"/>
          <p:cNvSpPr txBox="1">
            <a:spLocks noGrp="1"/>
          </p:cNvSpPr>
          <p:nvPr>
            <p:ph idx="1"/>
          </p:nvPr>
        </p:nvSpPr>
        <p:spPr>
          <a:xfrm>
            <a:off x="484632" y="1579259"/>
            <a:ext cx="11045952" cy="4440685"/>
          </a:xfrm>
          <a:prstGeom prst="rect">
            <a:avLst/>
          </a:prstGeom>
          <a:noFill/>
          <a:ln>
            <a:noFill/>
          </a:ln>
        </p:spPr>
        <p:txBody>
          <a:bodyPr spcFirstLastPara="1" wrap="square" lIns="91425" tIns="45700" rIns="91425" bIns="45700" anchor="t" anchorCtr="0">
            <a:normAutofit fontScale="85000" lnSpcReduction="10000"/>
          </a:bodyPr>
          <a:lstStyle/>
          <a:p>
            <a:pPr marR="675640" lvl="0" algn="l" rtl="0">
              <a:lnSpc>
                <a:spcPct val="110000"/>
              </a:lnSpc>
              <a:spcBef>
                <a:spcPts val="0"/>
              </a:spcBef>
              <a:spcAft>
                <a:spcPts val="0"/>
              </a:spcAft>
              <a:buClr>
                <a:schemeClr val="dk1"/>
              </a:buClr>
              <a:buSzPct val="100000"/>
            </a:pPr>
            <a:r>
              <a:rPr lang="en-US" dirty="0"/>
              <a:t>Nine percent of fatal crashes in 2017 were reported as distraction-affected crashes.</a:t>
            </a:r>
            <a:endParaRPr lang="en-US" sz="1700">
              <a:cs typeface="Calibri"/>
            </a:endParaRPr>
          </a:p>
          <a:p>
            <a:pPr marR="1270" lvl="0" algn="l" rtl="0">
              <a:lnSpc>
                <a:spcPct val="110000"/>
              </a:lnSpc>
              <a:spcBef>
                <a:spcPts val="1000"/>
              </a:spcBef>
              <a:spcAft>
                <a:spcPts val="0"/>
              </a:spcAft>
              <a:buClr>
                <a:schemeClr val="dk1"/>
              </a:buClr>
              <a:buSzPct val="100000"/>
            </a:pPr>
            <a:r>
              <a:rPr lang="en-US" dirty="0"/>
              <a:t>Each day in the United States, about 9 people are killed and more than 1,000 are injured in crashes reported to involve a distracted driver.</a:t>
            </a:r>
            <a:endParaRPr lang="en-US" sz="1700">
              <a:cs typeface="Calibri"/>
            </a:endParaRPr>
          </a:p>
          <a:p>
            <a:pPr marR="258445" lvl="0" algn="l" rtl="0">
              <a:lnSpc>
                <a:spcPct val="110000"/>
              </a:lnSpc>
              <a:spcBef>
                <a:spcPts val="1000"/>
              </a:spcBef>
              <a:spcAft>
                <a:spcPts val="0"/>
              </a:spcAft>
              <a:buClr>
                <a:schemeClr val="dk1"/>
              </a:buClr>
              <a:buSzPct val="100000"/>
            </a:pPr>
            <a:r>
              <a:rPr lang="en-US" dirty="0"/>
              <a:t>In 2017, there were over 3,400 people killed in motor vehicle crashes involving distracted drivers.</a:t>
            </a:r>
            <a:endParaRPr lang="en-US" sz="1700">
              <a:cs typeface="Calibri"/>
            </a:endParaRPr>
          </a:p>
          <a:p>
            <a:pPr marR="437515">
              <a:lnSpc>
                <a:spcPct val="110000"/>
              </a:lnSpc>
              <a:buClr>
                <a:schemeClr val="dk1"/>
              </a:buClr>
              <a:buSzPct val="100000"/>
            </a:pPr>
            <a:r>
              <a:rPr lang="en-US" dirty="0"/>
              <a:t>Drivers under the age of 20 have the highest proportion of distraction-related crashes.</a:t>
            </a:r>
            <a:endParaRPr lang="en-US" sz="1900" dirty="0"/>
          </a:p>
          <a:p>
            <a:pPr marR="437515" lvl="0" algn="l">
              <a:lnSpc>
                <a:spcPct val="110000"/>
              </a:lnSpc>
              <a:spcBef>
                <a:spcPts val="1000"/>
              </a:spcBef>
              <a:spcAft>
                <a:spcPts val="0"/>
              </a:spcAft>
              <a:buClr>
                <a:srgbClr val="000000"/>
              </a:buClr>
              <a:buSzPct val="100000"/>
            </a:pPr>
            <a:r>
              <a:rPr lang="en-US" dirty="0"/>
              <a:t>Recent research has shown that distraction was a factor in nearly 58% of teen crashes, including 89% of road-departure crashes and 76% of rear-end crashes.</a:t>
            </a:r>
            <a:endParaRPr lang="en-US" sz="1900">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Know the Facts</a:t>
            </a:r>
            <a:endParaRPr/>
          </a:p>
        </p:txBody>
      </p:sp>
      <p:sp>
        <p:nvSpPr>
          <p:cNvPr id="122" name="Google Shape;122;p5"/>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dirty="0"/>
              <a:t>The most common forms of distraction leading to teen driver crashes include:</a:t>
            </a:r>
            <a:endParaRPr/>
          </a:p>
          <a:p>
            <a:pPr marL="228600" lvl="0" indent="-228600" algn="l" rtl="0">
              <a:lnSpc>
                <a:spcPct val="90000"/>
              </a:lnSpc>
              <a:spcBef>
                <a:spcPts val="1000"/>
              </a:spcBef>
              <a:spcAft>
                <a:spcPts val="0"/>
              </a:spcAft>
              <a:buClr>
                <a:schemeClr val="dk1"/>
              </a:buClr>
              <a:buSzPts val="2800"/>
              <a:buChar char="•"/>
            </a:pPr>
            <a:r>
              <a:rPr lang="en-US" dirty="0"/>
              <a:t>Interacting with one or more passengers (15%)</a:t>
            </a:r>
            <a:endParaRPr/>
          </a:p>
          <a:p>
            <a:pPr marL="228600" lvl="0" indent="-228600" algn="l" rtl="0">
              <a:lnSpc>
                <a:spcPct val="90000"/>
              </a:lnSpc>
              <a:spcBef>
                <a:spcPts val="1000"/>
              </a:spcBef>
              <a:spcAft>
                <a:spcPts val="0"/>
              </a:spcAft>
              <a:buClr>
                <a:schemeClr val="dk1"/>
              </a:buClr>
              <a:buSzPts val="2800"/>
              <a:buChar char="•"/>
            </a:pPr>
            <a:r>
              <a:rPr lang="en-US" dirty="0"/>
              <a:t>Using a cell phone (12%)</a:t>
            </a:r>
            <a:endParaRPr/>
          </a:p>
          <a:p>
            <a:pPr marL="228600" lvl="0" indent="-228600" algn="l" rtl="0">
              <a:lnSpc>
                <a:spcPct val="90000"/>
              </a:lnSpc>
              <a:spcBef>
                <a:spcPts val="1000"/>
              </a:spcBef>
              <a:spcAft>
                <a:spcPts val="0"/>
              </a:spcAft>
              <a:buClr>
                <a:schemeClr val="dk1"/>
              </a:buClr>
              <a:buSzPts val="2800"/>
              <a:buChar char="•"/>
            </a:pPr>
            <a:r>
              <a:rPr lang="en-US" dirty="0"/>
              <a:t>Looking at something in vehicle (10%)</a:t>
            </a:r>
            <a:endParaRPr/>
          </a:p>
          <a:p>
            <a:pPr marL="228600" lvl="0" indent="-228600" algn="l" rtl="0">
              <a:lnSpc>
                <a:spcPct val="90000"/>
              </a:lnSpc>
              <a:spcBef>
                <a:spcPts val="1000"/>
              </a:spcBef>
              <a:spcAft>
                <a:spcPts val="0"/>
              </a:spcAft>
              <a:buClr>
                <a:schemeClr val="dk1"/>
              </a:buClr>
              <a:buSzPts val="2800"/>
              <a:buChar char="•"/>
            </a:pPr>
            <a:r>
              <a:rPr lang="en-US" dirty="0"/>
              <a:t>Looking at something outside the vehicle (9%)</a:t>
            </a:r>
            <a:endParaRPr/>
          </a:p>
          <a:p>
            <a:pPr marL="228600" lvl="0" indent="-228600" algn="l" rtl="0">
              <a:lnSpc>
                <a:spcPct val="90000"/>
              </a:lnSpc>
              <a:spcBef>
                <a:spcPts val="1000"/>
              </a:spcBef>
              <a:spcAft>
                <a:spcPts val="0"/>
              </a:spcAft>
              <a:buClr>
                <a:schemeClr val="dk1"/>
              </a:buClr>
              <a:buSzPts val="2800"/>
              <a:buChar char="•"/>
            </a:pPr>
            <a:r>
              <a:rPr lang="en-US" dirty="0"/>
              <a:t>Singing/dancing to music (8%)</a:t>
            </a:r>
            <a:endParaRPr/>
          </a:p>
          <a:p>
            <a:pPr marL="228600" lvl="0" indent="-228600" algn="l" rtl="0">
              <a:lnSpc>
                <a:spcPct val="90000"/>
              </a:lnSpc>
              <a:spcBef>
                <a:spcPts val="1000"/>
              </a:spcBef>
              <a:spcAft>
                <a:spcPts val="0"/>
              </a:spcAft>
              <a:buClr>
                <a:schemeClr val="dk1"/>
              </a:buClr>
              <a:buSzPts val="2800"/>
              <a:buChar char="•"/>
            </a:pPr>
            <a:r>
              <a:rPr lang="en-US" dirty="0"/>
              <a:t>Grooming (6%)</a:t>
            </a:r>
            <a:endParaRPr/>
          </a:p>
          <a:p>
            <a:pPr marL="228600" lvl="0" indent="-228600" algn="l" rtl="0">
              <a:lnSpc>
                <a:spcPct val="90000"/>
              </a:lnSpc>
              <a:spcBef>
                <a:spcPts val="1000"/>
              </a:spcBef>
              <a:spcAft>
                <a:spcPts val="0"/>
              </a:spcAft>
              <a:buClr>
                <a:schemeClr val="dk1"/>
              </a:buClr>
              <a:buSzPts val="2800"/>
              <a:buChar char="•"/>
            </a:pPr>
            <a:r>
              <a:rPr lang="en-US" dirty="0"/>
              <a:t>Reaching for an object</a:t>
            </a:r>
            <a:endParaRPr lang="en-US" sz="1600" dirty="0">
              <a:cs typeface="Calibri"/>
            </a:endParaRPr>
          </a:p>
          <a:p>
            <a:pPr marL="0" lvl="0" indent="0" algn="l" rtl="0">
              <a:lnSpc>
                <a:spcPct val="90000"/>
              </a:lnSpc>
              <a:spcBef>
                <a:spcPts val="1000"/>
              </a:spcBef>
              <a:spcAft>
                <a:spcPts val="0"/>
              </a:spcAft>
              <a:buClr>
                <a:schemeClr val="dk1"/>
              </a:buClr>
              <a:buSzPts val="2800"/>
              <a:buNone/>
            </a:pPr>
            <a:endParaRPr/>
          </a:p>
        </p:txBody>
      </p:sp>
      <p:pic>
        <p:nvPicPr>
          <p:cNvPr id="123" name="Google Shape;123;p5" descr="Image of a man holding a coffee and cellphone while holding on to the steering wheel.  Woman is in passenger seat."/>
          <p:cNvPicPr preferRelativeResize="0"/>
          <p:nvPr/>
        </p:nvPicPr>
        <p:blipFill rotWithShape="1">
          <a:blip r:embed="rId3">
            <a:alphaModFix/>
          </a:blip>
          <a:srcRect/>
          <a:stretch/>
        </p:blipFill>
        <p:spPr>
          <a:xfrm>
            <a:off x="7850909" y="3306040"/>
            <a:ext cx="3679675" cy="282027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6"/>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800"/>
              <a:buNone/>
            </a:pPr>
            <a:r>
              <a:rPr lang="en-US"/>
              <a:t>New York State Governor’s Traffic Safety Committee: </a:t>
            </a:r>
            <a:endParaRPr/>
          </a:p>
          <a:p>
            <a:pPr marL="0" lvl="0" indent="0" algn="ctr" rtl="0">
              <a:lnSpc>
                <a:spcPct val="90000"/>
              </a:lnSpc>
              <a:spcBef>
                <a:spcPts val="1000"/>
              </a:spcBef>
              <a:spcAft>
                <a:spcPts val="0"/>
              </a:spcAft>
              <a:buClr>
                <a:schemeClr val="dk1"/>
              </a:buClr>
              <a:buSzPts val="2800"/>
              <a:buNone/>
            </a:pPr>
            <a:r>
              <a:rPr lang="en-US"/>
              <a:t>Preventing Distracted Driving Public Service Announcement</a:t>
            </a:r>
            <a:endParaRPr/>
          </a:p>
          <a:p>
            <a:pPr marL="0" lvl="0" indent="0" algn="ctr" rtl="0">
              <a:lnSpc>
                <a:spcPct val="90000"/>
              </a:lnSpc>
              <a:spcBef>
                <a:spcPts val="1000"/>
              </a:spcBef>
              <a:spcAft>
                <a:spcPts val="0"/>
              </a:spcAft>
              <a:buClr>
                <a:schemeClr val="dk1"/>
              </a:buClr>
              <a:buSzPts val="2800"/>
              <a:buNone/>
            </a:pPr>
            <a:endParaRPr/>
          </a:p>
          <a:p>
            <a:pPr marL="0" lvl="0" indent="0" algn="ctr" rtl="0">
              <a:lnSpc>
                <a:spcPct val="90000"/>
              </a:lnSpc>
              <a:spcBef>
                <a:spcPts val="1000"/>
              </a:spcBef>
              <a:spcAft>
                <a:spcPts val="0"/>
              </a:spcAft>
              <a:buClr>
                <a:schemeClr val="dk1"/>
              </a:buClr>
              <a:buSzPts val="2800"/>
              <a:buNone/>
            </a:pPr>
            <a:r>
              <a:rPr lang="en-US"/>
              <a:t>View the video at:  </a:t>
            </a:r>
            <a:r>
              <a:rPr lang="en-US" u="sng">
                <a:solidFill>
                  <a:schemeClr val="hlink"/>
                </a:solidFill>
                <a:hlinkClick r:id="rId3"/>
              </a:rPr>
              <a:t>https://www.youtube.com/watch?v=y4aXCsOQ7i0</a:t>
            </a:r>
            <a:endParaRPr/>
          </a:p>
          <a:p>
            <a:pPr marL="0" lvl="0" indent="0" algn="ctr" rtl="0">
              <a:lnSpc>
                <a:spcPct val="90000"/>
              </a:lnSpc>
              <a:spcBef>
                <a:spcPts val="1000"/>
              </a:spcBef>
              <a:spcAft>
                <a:spcPts val="0"/>
              </a:spcAft>
              <a:buClr>
                <a:schemeClr val="dk1"/>
              </a:buClr>
              <a:buSzPts val="28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7"/>
          <p:cNvSpPr txBox="1">
            <a:spLocks noGrp="1"/>
          </p:cNvSpPr>
          <p:nvPr>
            <p:ph type="title"/>
          </p:nvPr>
        </p:nvSpPr>
        <p:spPr>
          <a:xfrm>
            <a:off x="161544" y="386332"/>
            <a:ext cx="10515600" cy="1054381"/>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Potential Consequences of Distracted Driving</a:t>
            </a:r>
            <a:endParaRPr/>
          </a:p>
        </p:txBody>
      </p:sp>
      <p:sp>
        <p:nvSpPr>
          <p:cNvPr id="134" name="Google Shape;134;p7"/>
          <p:cNvSpPr txBox="1">
            <a:spLocks noGrp="1"/>
          </p:cNvSpPr>
          <p:nvPr>
            <p:ph idx="1"/>
          </p:nvPr>
        </p:nvSpPr>
        <p:spPr>
          <a:xfrm>
            <a:off x="429214" y="1440713"/>
            <a:ext cx="11045952" cy="4895432"/>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dk1"/>
              </a:buClr>
              <a:buSzPct val="100000"/>
              <a:buChar char="•"/>
            </a:pPr>
            <a:r>
              <a:rPr lang="en-US"/>
              <a:t>Inability to avoid crashing with stopped vehicles</a:t>
            </a:r>
            <a:endParaRPr/>
          </a:p>
          <a:p>
            <a:pPr marL="228600" lvl="0" indent="-64135" algn="l" rtl="0">
              <a:lnSpc>
                <a:spcPct val="90000"/>
              </a:lnSpc>
              <a:spcBef>
                <a:spcPts val="1000"/>
              </a:spcBef>
              <a:spcAft>
                <a:spcPts val="0"/>
              </a:spcAft>
              <a:buClr>
                <a:schemeClr val="dk1"/>
              </a:buClr>
              <a:buSzPct val="100000"/>
              <a:buNone/>
            </a:pPr>
            <a:endParaRPr/>
          </a:p>
          <a:p>
            <a:pPr marL="228600" lvl="0" indent="-228600" algn="l" rtl="0">
              <a:lnSpc>
                <a:spcPct val="90000"/>
              </a:lnSpc>
              <a:spcBef>
                <a:spcPts val="1000"/>
              </a:spcBef>
              <a:spcAft>
                <a:spcPts val="0"/>
              </a:spcAft>
              <a:buClr>
                <a:schemeClr val="dk1"/>
              </a:buClr>
              <a:buSzPct val="100000"/>
              <a:buChar char="•"/>
            </a:pPr>
            <a:r>
              <a:rPr lang="en-US"/>
              <a:t>Not maintaining proper lane position</a:t>
            </a:r>
            <a:endParaRPr/>
          </a:p>
          <a:p>
            <a:pPr marL="228600" lvl="0" indent="-64135" algn="l" rtl="0">
              <a:lnSpc>
                <a:spcPct val="90000"/>
              </a:lnSpc>
              <a:spcBef>
                <a:spcPts val="1000"/>
              </a:spcBef>
              <a:spcAft>
                <a:spcPts val="0"/>
              </a:spcAft>
              <a:buClr>
                <a:schemeClr val="dk1"/>
              </a:buClr>
              <a:buSzPct val="100000"/>
              <a:buNone/>
            </a:pPr>
            <a:endParaRPr/>
          </a:p>
          <a:p>
            <a:pPr marL="228600" lvl="0" indent="-228600" algn="l" rtl="0">
              <a:lnSpc>
                <a:spcPct val="90000"/>
              </a:lnSpc>
              <a:spcBef>
                <a:spcPts val="1000"/>
              </a:spcBef>
              <a:spcAft>
                <a:spcPts val="0"/>
              </a:spcAft>
              <a:buClr>
                <a:schemeClr val="dk1"/>
              </a:buClr>
              <a:buSzPct val="100000"/>
              <a:buChar char="•"/>
            </a:pPr>
            <a:r>
              <a:rPr lang="en-US"/>
              <a:t>Delayed decision making</a:t>
            </a:r>
            <a:endParaRPr/>
          </a:p>
          <a:p>
            <a:pPr marL="228600" lvl="0" indent="-64135" algn="l" rtl="0">
              <a:lnSpc>
                <a:spcPct val="90000"/>
              </a:lnSpc>
              <a:spcBef>
                <a:spcPts val="1000"/>
              </a:spcBef>
              <a:spcAft>
                <a:spcPts val="0"/>
              </a:spcAft>
              <a:buClr>
                <a:schemeClr val="dk1"/>
              </a:buClr>
              <a:buSzPct val="100000"/>
              <a:buNone/>
            </a:pPr>
            <a:endParaRPr/>
          </a:p>
          <a:p>
            <a:pPr marL="228600" lvl="0" indent="-228600" algn="l" rtl="0">
              <a:lnSpc>
                <a:spcPct val="90000"/>
              </a:lnSpc>
              <a:spcBef>
                <a:spcPts val="1000"/>
              </a:spcBef>
              <a:spcAft>
                <a:spcPts val="0"/>
              </a:spcAft>
              <a:buClr>
                <a:schemeClr val="dk1"/>
              </a:buClr>
              <a:buSzPct val="100000"/>
              <a:buChar char="•"/>
            </a:pPr>
            <a:r>
              <a:rPr lang="en-US"/>
              <a:t>Reduced situational awareness</a:t>
            </a:r>
            <a:endParaRPr/>
          </a:p>
          <a:p>
            <a:pPr marL="228600" lvl="0" indent="-64135" algn="l" rtl="0">
              <a:lnSpc>
                <a:spcPct val="90000"/>
              </a:lnSpc>
              <a:spcBef>
                <a:spcPts val="1000"/>
              </a:spcBef>
              <a:spcAft>
                <a:spcPts val="0"/>
              </a:spcAft>
              <a:buClr>
                <a:schemeClr val="dk1"/>
              </a:buClr>
              <a:buSzPct val="100000"/>
              <a:buNone/>
            </a:pPr>
            <a:endParaRPr/>
          </a:p>
          <a:p>
            <a:pPr marL="228600" lvl="0" indent="-228600" algn="l" rtl="0">
              <a:lnSpc>
                <a:spcPct val="90000"/>
              </a:lnSpc>
              <a:spcBef>
                <a:spcPts val="1000"/>
              </a:spcBef>
              <a:spcAft>
                <a:spcPts val="0"/>
              </a:spcAft>
              <a:buClr>
                <a:schemeClr val="dk1"/>
              </a:buClr>
              <a:buSzPct val="100000"/>
              <a:buChar char="•"/>
            </a:pPr>
            <a:r>
              <a:rPr lang="en-US"/>
              <a:t>Inability to execute emergency maneuvers</a:t>
            </a:r>
            <a:endParaRPr/>
          </a:p>
          <a:p>
            <a:pPr marL="228600" lvl="0" indent="-64135" algn="l" rtl="0">
              <a:lnSpc>
                <a:spcPct val="90000"/>
              </a:lnSpc>
              <a:spcBef>
                <a:spcPts val="1000"/>
              </a:spcBef>
              <a:spcAft>
                <a:spcPts val="0"/>
              </a:spcAft>
              <a:buClr>
                <a:schemeClr val="dk1"/>
              </a:buClr>
              <a:buSzPct val="100000"/>
              <a:buNone/>
            </a:pPr>
            <a:endParaRPr/>
          </a:p>
          <a:p>
            <a:pPr marL="228600" lvl="0" indent="-228600" algn="l" rtl="0">
              <a:lnSpc>
                <a:spcPct val="90000"/>
              </a:lnSpc>
              <a:spcBef>
                <a:spcPts val="1000"/>
              </a:spcBef>
              <a:spcAft>
                <a:spcPts val="0"/>
              </a:spcAft>
              <a:buClr>
                <a:schemeClr val="dk1"/>
              </a:buClr>
              <a:buSzPct val="100000"/>
              <a:buChar char="•"/>
            </a:pPr>
            <a:r>
              <a:rPr lang="en-US"/>
              <a:t>Inability to recognize and obey traffic signals</a:t>
            </a:r>
            <a:endParaRPr/>
          </a:p>
        </p:txBody>
      </p:sp>
      <p:pic>
        <p:nvPicPr>
          <p:cNvPr id="135" name="Google Shape;135;p7"/>
          <p:cNvPicPr preferRelativeResize="0"/>
          <p:nvPr/>
        </p:nvPicPr>
        <p:blipFill rotWithShape="1">
          <a:blip r:embed="rId3">
            <a:alphaModFix/>
          </a:blip>
          <a:srcRect/>
          <a:stretch/>
        </p:blipFill>
        <p:spPr>
          <a:xfrm>
            <a:off x="7694575" y="2482705"/>
            <a:ext cx="3626898" cy="2414154"/>
          </a:xfrm>
          <a:prstGeom prst="rect">
            <a:avLst/>
          </a:prstGeom>
          <a:noFill/>
          <a:ln>
            <a:noFill/>
          </a:ln>
        </p:spPr>
      </p:pic>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YSDETemplate.potx" id="{3F8790EA-24EE-442F-973A-301FD94654F4}" vid="{88D5A31E-5201-41E3-B478-0AD2E9E9AD55}"/>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1462</Words>
  <Application>Microsoft Office PowerPoint</Application>
  <PresentationFormat>Widescreen</PresentationFormat>
  <Paragraphs>178</Paragraphs>
  <Slides>33</Slides>
  <Notes>31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1_Office Theme</vt:lpstr>
      <vt:lpstr>PowerPoint Presentation</vt:lpstr>
      <vt:lpstr>Session Goals</vt:lpstr>
      <vt:lpstr>Key Vocabulary and Topics</vt:lpstr>
      <vt:lpstr>What is Distracted Driving?</vt:lpstr>
      <vt:lpstr>Potential Distractions</vt:lpstr>
      <vt:lpstr>Know the Facts</vt:lpstr>
      <vt:lpstr>Know the Facts</vt:lpstr>
      <vt:lpstr>PowerPoint Presentation</vt:lpstr>
      <vt:lpstr>Potential Consequences of Distracted Driving</vt:lpstr>
      <vt:lpstr>Distractions PSA</vt:lpstr>
      <vt:lpstr>Class Discussion</vt:lpstr>
      <vt:lpstr>Cell Phones</vt:lpstr>
      <vt:lpstr>Impact of Distracted Driving Video Produced by the U.S. Department of Transportation – Faces of Distracted Driving Series - Kassy’s Story - (video 9.1)</vt:lpstr>
      <vt:lpstr>Discussion</vt:lpstr>
      <vt:lpstr>How is the SIPDE Process  Affected by Distractions?</vt:lpstr>
      <vt:lpstr>How Does Texting Affect Searching</vt:lpstr>
      <vt:lpstr>How Does Texting Affect Evaluating?</vt:lpstr>
      <vt:lpstr>How Texting Affects Executing</vt:lpstr>
      <vt:lpstr>Consequences of Distracted Driving Learning Activity</vt:lpstr>
      <vt:lpstr>Audio and Navigation Technology</vt:lpstr>
      <vt:lpstr>Discussion</vt:lpstr>
      <vt:lpstr>Audio and Navigation Technology: Potential Benefits and Distractions</vt:lpstr>
      <vt:lpstr>Passengers</vt:lpstr>
      <vt:lpstr>Potential Distractions Outside the Vehicle</vt:lpstr>
      <vt:lpstr>Potential Distractions Outside the Vehicle</vt:lpstr>
      <vt:lpstr>Preventing Distractions Before Driving</vt:lpstr>
      <vt:lpstr>Managing Driver Distraction</vt:lpstr>
      <vt:lpstr>Managing Driver Distraction</vt:lpstr>
      <vt:lpstr>Drivers’ Responsibility While Driving</vt:lpstr>
      <vt:lpstr>Distracted Driving Prevention</vt:lpstr>
      <vt:lpstr>Recap and Review</vt:lpstr>
      <vt:lpstr>Concluding Thoughts Discussion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Kielar</dc:creator>
  <cp:lastModifiedBy>Tilley, Laura J (HEALTH)</cp:lastModifiedBy>
  <cp:revision>79</cp:revision>
  <dcterms:created xsi:type="dcterms:W3CDTF">2021-04-24T11:33:04Z</dcterms:created>
  <dcterms:modified xsi:type="dcterms:W3CDTF">2022-02-15T15:46:40Z</dcterms:modified>
</cp:coreProperties>
</file>