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4"/>
  </p:handoutMasterIdLst>
  <p:sldIdLst>
    <p:sldId id="256" r:id="rId2"/>
    <p:sldId id="257" r:id="rId3"/>
    <p:sldId id="30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02" r:id="rId40"/>
    <p:sldId id="296" r:id="rId41"/>
    <p:sldId id="298" r:id="rId42"/>
    <p:sldId id="29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k, Jessica N (HEALTH)" initials="P(" lastIdx="11" clrIdx="0">
    <p:extLst>
      <p:ext uri="{19B8F6BF-5375-455C-9EA6-DF929625EA0E}">
        <p15:presenceInfo xmlns:p15="http://schemas.microsoft.com/office/powerpoint/2012/main" userId="S::jessica.peck@health.ny.gov::ca38bd2c-a285-4b71-a600-e13af901bba7" providerId="AD"/>
      </p:ext>
    </p:extLst>
  </p:cmAuthor>
  <p:cmAuthor id="2" name="Hogan, Jennifer D (HEALTH)" initials="H(" lastIdx="1" clrIdx="1">
    <p:extLst>
      <p:ext uri="{19B8F6BF-5375-455C-9EA6-DF929625EA0E}">
        <p15:presenceInfo xmlns:p15="http://schemas.microsoft.com/office/powerpoint/2012/main" userId="S::jennifer.hogan@health.ny.gov::f91aa99a-45ce-4f0b-86bb-a010fdd74753" providerId="AD"/>
      </p:ext>
    </p:extLst>
  </p:cmAuthor>
  <p:cmAuthor id="3" name="Jagareski, Amy (HEALTH)" initials="JA(" lastIdx="3" clrIdx="2">
    <p:extLst>
      <p:ext uri="{19B8F6BF-5375-455C-9EA6-DF929625EA0E}">
        <p15:presenceInfo xmlns:p15="http://schemas.microsoft.com/office/powerpoint/2012/main" userId="S::Amy.Jagareski@health.ny.gov::48ff280c-0bf8-4281-981d-44e8bf26850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31182C-F32D-C789-D3E4-B7C6C1F000AA}" v="68" dt="2021-12-21T19:04:23.744"/>
    <p1510:client id="{2F103B62-F3D3-41C5-9225-226F19E47081}" v="5" dt="2021-10-25T18:20:46.124"/>
    <p1510:client id="{4C93A17E-E533-BB18-7B20-E79D43B18925}" v="18" dt="2021-11-02T15:53:40.318"/>
    <p1510:client id="{9F88B2F5-B3FF-2FED-10CB-6BD82F040199}" v="16" dt="2021-12-14T18:34:37.574"/>
    <p1510:client id="{E2195C18-F706-7D27-8FDF-9E4595FCC7B3}" v="9" dt="2021-11-03T16:20:44.184"/>
    <p1510:client id="{EC2F6154-1261-E7B4-E02D-144BD47084AC}" v="209" dt="2021-10-26T16:58:21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0B980B9-A41F-4B3C-BA9D-A01A59866EF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08548A-4F1B-4878-A049-408C58E5FA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F1A8D-4B45-43CA-9685-75B8094B7256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03E527-DBD6-4EF5-B0AA-1FEA798ACA9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11F35F-241E-4044-9F77-6F0521C5379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DE29C-A6F4-4C1D-96A9-0682E6C47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690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20D6FB-C244-4E2D-99EB-46FD0088E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27957"/>
            <a:ext cx="9144000" cy="103133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CDFA1-7E99-4572-B92F-2974CF62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2DC6F-6513-471D-8F02-DD578284E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D3DAF8-D216-457F-8824-F21B459F8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756E27F-31B8-4CD8-3575-6F5A03BBACC3">
            <a:extLst>
              <a:ext uri="{FF2B5EF4-FFF2-40B4-BE49-F238E27FC236}">
                <a16:creationId xmlns:a16="http://schemas.microsoft.com/office/drawing/2014/main" id="{43048D87-27CA-43CA-A959-9732553B9E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C83653E2-384E-4D23-5F25-9F78E51BDEE7}"/>
            </a:extLst>
          </a:blip>
          <a:stretch>
            <a:fillRect/>
          </a:stretch>
        </p:blipFill>
        <p:spPr>
          <a:xfrm>
            <a:off x="228600" y="209550"/>
            <a:ext cx="2743200" cy="1352550"/>
          </a:xfrm>
          <a:prstGeom prst="rect">
            <a:avLst/>
          </a:prstGeom>
        </p:spPr>
      </p:pic>
      <p:pic>
        <p:nvPicPr>
          <p:cNvPr id="8" name="96938C23-77AD-49BE-487D-0034E8DED343">
            <a:extLst>
              <a:ext uri="{FF2B5EF4-FFF2-40B4-BE49-F238E27FC236}">
                <a16:creationId xmlns:a16="http://schemas.microsoft.com/office/drawing/2014/main" id="{6F2B1652-9210-4FFC-8CE4-0F9643C642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621C407B-CE72-4E94-96D1-27D9495872B2}"/>
            </a:extLst>
          </a:blip>
          <a:stretch>
            <a:fillRect/>
          </a:stretch>
        </p:blipFill>
        <p:spPr>
          <a:xfrm>
            <a:off x="0" y="5429250"/>
            <a:ext cx="12192000" cy="1428750"/>
          </a:xfrm>
          <a:prstGeom prst="rect">
            <a:avLst/>
          </a:prstGeom>
        </p:spPr>
      </p:pic>
      <p:pic>
        <p:nvPicPr>
          <p:cNvPr id="9" name="680E6ED8-7DC6-4530-A281-3614A5C32DAF">
            <a:extLst>
              <a:ext uri="{FF2B5EF4-FFF2-40B4-BE49-F238E27FC236}">
                <a16:creationId xmlns:a16="http://schemas.microsoft.com/office/drawing/2014/main" id="{2F8B00C9-3201-47DC-93CA-019801CA6BC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1BB743DA-DA25-42E9-EF0A-40EC146A3155}"/>
            </a:extLst>
          </a:blip>
          <a:stretch>
            <a:fillRect/>
          </a:stretch>
        </p:blipFill>
        <p:spPr>
          <a:xfrm>
            <a:off x="0" y="5343525"/>
            <a:ext cx="12192000" cy="11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92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F6AE4-8514-4BBF-893E-83AB276C5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D143BC-7461-4761-8202-37C591280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DBE91-9A61-441D-B046-82BCF1B7D1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26830F-053A-4B2C-9ECD-1501EB4C5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8E13A1-3145-4283-AB62-CDC391947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D4D2C8-9B5A-4076-8C1C-85DF15D9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15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973C5-32F9-420C-9975-98794671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D35843-C239-4EAB-A1C1-D8A3D331E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E1804-B6C1-4EB3-AC54-7E5DA863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DF6C02-562F-4E9E-B98F-826D50F0A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CB81D-393D-4450-8964-F853ECB8B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326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774AD3-04B1-48DA-8522-A1BCAD7BB5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E1D6D5-437B-45EF-B749-06D6DF8C3B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034013-A163-42FE-B2D9-7120C6E05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C4FCF-DA89-47FC-8218-20985B7DA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94D0D-498C-44B4-886E-1CA74958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63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DEF1B-BE00-452D-89FB-4CE8C8FE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544" y="386332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21D1-3F25-45DE-A0D5-DE1C4DA1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736277"/>
            <a:ext cx="11045952" cy="44406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CDAE-C5AC-4B9B-80C1-9480AF0C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2BF4-EAD8-46AC-96A4-F37AEAE4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C0D8-7F86-4198-B0C5-9307B56B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0D3E9B9D-EC46-4B47-449F-30ED668CDDF8">
            <a:extLst>
              <a:ext uri="{FF2B5EF4-FFF2-40B4-BE49-F238E27FC236}">
                <a16:creationId xmlns:a16="http://schemas.microsoft.com/office/drawing/2014/main" id="{08219DFF-79B7-4648-9B6C-F75D12DD8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8" name="A0B49416-1068-42D7-0AF5-99C6460EB5F7">
            <a:extLst>
              <a:ext uri="{FF2B5EF4-FFF2-40B4-BE49-F238E27FC236}">
                <a16:creationId xmlns:a16="http://schemas.microsoft.com/office/drawing/2014/main" id="{5292234D-89E5-4382-94F9-61D18F7B9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6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2621D1-3F25-45DE-A0D5-DE1C4DA1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419101"/>
            <a:ext cx="11045952" cy="57578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08CDAE-C5AC-4B9B-80C1-9480AF0CE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2C2BF4-EAD8-46AC-96A4-F37AEAE41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2C0D8-7F86-4198-B0C5-9307B56B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0D3E9B9D-EC46-4B47-449F-30ED668CDDF8">
            <a:extLst>
              <a:ext uri="{FF2B5EF4-FFF2-40B4-BE49-F238E27FC236}">
                <a16:creationId xmlns:a16="http://schemas.microsoft.com/office/drawing/2014/main" id="{08219DFF-79B7-4648-9B6C-F75D12DD89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8" name="A0B49416-1068-42D7-0AF5-99C6460EB5F7">
            <a:extLst>
              <a:ext uri="{FF2B5EF4-FFF2-40B4-BE49-F238E27FC236}">
                <a16:creationId xmlns:a16="http://schemas.microsoft.com/office/drawing/2014/main" id="{5292234D-89E5-4382-94F9-61D18F7B9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151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4B681-4EC7-45BA-842E-1FB9E4917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C3FB5-5901-4C84-8D36-9170F8BAF2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A692D6-5479-4EFA-9F3E-A430F942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35FB0-1FFA-4AD4-BB42-C387F5435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007A4-E9E1-418C-A362-32468A3C6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0D3E9B9D-EC46-4B47-449F-30ED668CDDF8">
            <a:extLst>
              <a:ext uri="{FF2B5EF4-FFF2-40B4-BE49-F238E27FC236}">
                <a16:creationId xmlns:a16="http://schemas.microsoft.com/office/drawing/2014/main" id="{66B501CC-E2F1-42C0-9B6E-046D8AD62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8" name="A0B49416-1068-42D7-0AF5-99C6460EB5F7">
            <a:extLst>
              <a:ext uri="{FF2B5EF4-FFF2-40B4-BE49-F238E27FC236}">
                <a16:creationId xmlns:a16="http://schemas.microsoft.com/office/drawing/2014/main" id="{4EEA0763-E2AB-4DF9-8528-00BAB00E13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6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966DD-8B5F-422B-9ABC-8AF60949A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291D14-B55C-4B9A-8A8B-5F6DD5A25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ACD21A-B65A-4349-B534-090B6D547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75A23-B2CB-413A-86D0-2C15ADA9E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91A8C4-F16C-44E3-A4FA-75E39B478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3FB1D-1872-4074-B509-91680C269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0D3E9B9D-EC46-4B47-449F-30ED668CDDF8">
            <a:extLst>
              <a:ext uri="{FF2B5EF4-FFF2-40B4-BE49-F238E27FC236}">
                <a16:creationId xmlns:a16="http://schemas.microsoft.com/office/drawing/2014/main" id="{BFDAFB2D-B5E9-44A2-B313-BF5FCB54D0C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9" name="A0B49416-1068-42D7-0AF5-99C6460EB5F7">
            <a:extLst>
              <a:ext uri="{FF2B5EF4-FFF2-40B4-BE49-F238E27FC236}">
                <a16:creationId xmlns:a16="http://schemas.microsoft.com/office/drawing/2014/main" id="{00FED8F0-200A-4B8F-9489-B745927A89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4CFFF-9C5D-450A-A4EA-10AEBEC3C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EDEF4-29F0-4249-9907-156C6D5699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912D69-E730-42CF-82A9-59F70F848F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211CE6-9C72-4923-B72C-315F66B86C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6DB5F-DF22-4DE5-B648-64F87CBBC3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B4902F-17C5-4EEF-99A1-77B9B96EB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FAAC32-37FF-4CBA-8858-E97C707AD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CAA43-D6C8-4BA3-9640-0278EC88B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0D3E9B9D-EC46-4B47-449F-30ED668CDDF8">
            <a:extLst>
              <a:ext uri="{FF2B5EF4-FFF2-40B4-BE49-F238E27FC236}">
                <a16:creationId xmlns:a16="http://schemas.microsoft.com/office/drawing/2014/main" id="{BFBA4C7E-35F6-4515-9467-15C276606B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11" name="A0B49416-1068-42D7-0AF5-99C6460EB5F7">
            <a:extLst>
              <a:ext uri="{FF2B5EF4-FFF2-40B4-BE49-F238E27FC236}">
                <a16:creationId xmlns:a16="http://schemas.microsoft.com/office/drawing/2014/main" id="{D86204BB-FE2B-4DF2-B2F7-3475CDA4D66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13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D2D97-07D9-455F-A684-D10C2FE3F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616DEA-4E55-42D6-80D2-0957F222A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05648-AD21-4109-BA02-D4C6C61BA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FA85BB-FD7F-43BA-BE98-A37B4FC5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0D3E9B9D-EC46-4B47-449F-30ED668CDDF8">
            <a:extLst>
              <a:ext uri="{FF2B5EF4-FFF2-40B4-BE49-F238E27FC236}">
                <a16:creationId xmlns:a16="http://schemas.microsoft.com/office/drawing/2014/main" id="{E558E051-4D1F-47DB-9CC0-5AEB5431AF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7" name="A0B49416-1068-42D7-0AF5-99C6460EB5F7">
            <a:extLst>
              <a:ext uri="{FF2B5EF4-FFF2-40B4-BE49-F238E27FC236}">
                <a16:creationId xmlns:a16="http://schemas.microsoft.com/office/drawing/2014/main" id="{9A9B35AC-F7A0-44F2-A26A-1672503D91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230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70AE15-94E9-45DD-82F1-D95053ECE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55D95B-973D-42E7-BC16-8C2B023CC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10744B-B8A9-4ECA-ADB1-9A9CDB340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0D3E9B9D-EC46-4B47-449F-30ED668CDDF8">
            <a:extLst>
              <a:ext uri="{FF2B5EF4-FFF2-40B4-BE49-F238E27FC236}">
                <a16:creationId xmlns:a16="http://schemas.microsoft.com/office/drawing/2014/main" id="{4CE6D3DA-EE98-46C0-B942-E591D4C210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6647EEFB-D82B-4928-B072-4AB8C604C1BD}"/>
            </a:extLst>
          </a:blip>
          <a:stretch>
            <a:fillRect/>
          </a:stretch>
        </p:blipFill>
        <p:spPr>
          <a:xfrm>
            <a:off x="0" y="57150"/>
            <a:ext cx="12192000" cy="304800"/>
          </a:xfrm>
          <a:prstGeom prst="rect">
            <a:avLst/>
          </a:prstGeom>
        </p:spPr>
      </p:pic>
      <p:pic>
        <p:nvPicPr>
          <p:cNvPr id="6" name="A0B49416-1068-42D7-0AF5-99C6460EB5F7">
            <a:extLst>
              <a:ext uri="{FF2B5EF4-FFF2-40B4-BE49-F238E27FC236}">
                <a16:creationId xmlns:a16="http://schemas.microsoft.com/office/drawing/2014/main" id="{EDBF4FC3-CFF5-4956-8892-1E415F6503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07DCC85A-E7BB-4F18-C5A0-7006689352C2}"/>
            </a:extLst>
          </a:blip>
          <a:stretch>
            <a:fillRect/>
          </a:stretch>
        </p:blipFill>
        <p:spPr>
          <a:xfrm>
            <a:off x="0" y="0"/>
            <a:ext cx="12192000" cy="66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41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35063D-B22E-44B3-A94E-3DB0E9E46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70B9A4-D939-4D15-9E5B-676E7F5F57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585795-7FB6-4A26-AD21-18931FC3E6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1D5BC-6959-4FCF-95B8-2B3D6DAB5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4EEEC-E719-42EC-B34B-BB53CD927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B2EBD-E940-4FEC-98E5-1671BFBD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02F983-696D-4D06-B28E-D26FBE05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A57630-6B73-4B29-A9CF-3F547CCA8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82B1D9-19D4-4B6A-A65A-130B447036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8BEEA-B2DB-4562-BE6A-63DCAB908907}" type="datetimeFigureOut">
              <a:rPr lang="en-US" smtClean="0"/>
              <a:t>12/7/2023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FCEFC-EE83-42FD-B44A-6BB5E6947E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12B46-A3D3-42F2-A03B-F2B466337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464BB-15C9-45B6-BE04-972AA5E9E2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59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45D99EB7-F9FC-4C7B-B143-236E214EFA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/>
              <a:t>Impaired Driving</a:t>
            </a:r>
          </a:p>
        </p:txBody>
      </p:sp>
    </p:spTree>
    <p:extLst>
      <p:ext uri="{BB962C8B-B14F-4D97-AF65-F5344CB8AC3E}">
        <p14:creationId xmlns:p14="http://schemas.microsoft.com/office/powerpoint/2010/main" val="1170309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0F400E-CCF9-41DE-8AE1-085A9471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Can You Tell if a Driver is Impaired?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08A4D8-1683-45EE-922B-EECD6E53F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Traveling at erratic speeds – either too fast or too slow</a:t>
            </a:r>
          </a:p>
          <a:p>
            <a:r>
              <a:rPr lang="en-US"/>
              <a:t>Running over curbs or turning into wrong lanes</a:t>
            </a:r>
          </a:p>
          <a:p>
            <a:r>
              <a:rPr lang="en-US"/>
              <a:t>Weaving from side to side</a:t>
            </a:r>
          </a:p>
          <a:p>
            <a:r>
              <a:rPr lang="en-US"/>
              <a:t>Ignoring or overshooting traffic signs</a:t>
            </a:r>
          </a:p>
        </p:txBody>
      </p:sp>
    </p:spTree>
    <p:extLst>
      <p:ext uri="{BB962C8B-B14F-4D97-AF65-F5344CB8AC3E}">
        <p14:creationId xmlns:p14="http://schemas.microsoft.com/office/powerpoint/2010/main" val="414412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7E4FC-2765-49A3-BF11-EE4CDA537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Chemical Test Refusal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41225-1A28-4104-9C01-E7BC43F93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514765"/>
            <a:ext cx="11045952" cy="466219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en-US"/>
              <a:t>If you refuse to take the test after being arrested, your driver’s license will be suspended when you are arraigned in court on the alcohol or other drug-related charge.</a:t>
            </a:r>
          </a:p>
          <a:p>
            <a:endParaRPr lang="en-US"/>
          </a:p>
          <a:p>
            <a:r>
              <a:rPr lang="en-US"/>
              <a:t>Your refusal can be brought up in court when you are tried on alcohol or drug-related charges.</a:t>
            </a:r>
            <a:endParaRPr lang="en-US">
              <a:cs typeface="Calibri"/>
            </a:endParaRPr>
          </a:p>
          <a:p>
            <a:endParaRPr lang="en-US"/>
          </a:p>
          <a:p>
            <a:r>
              <a:rPr lang="en-US"/>
              <a:t>If a DMV hearing later confirms you refused the test, your driver’s license will be revoked even if you are found not guilty of the alcohol or other drug-related violation.</a:t>
            </a:r>
          </a:p>
          <a:p>
            <a:endParaRPr lang="en-US"/>
          </a:p>
          <a:p>
            <a:r>
              <a:rPr lang="en-US"/>
              <a:t>For information about driver’s license revocation and civil penalties for chemical test refusals, see NYS Department of Motor Vehicles, Alcohol and Drug Driving Violations.</a:t>
            </a:r>
          </a:p>
        </p:txBody>
      </p:sp>
    </p:spTree>
    <p:extLst>
      <p:ext uri="{BB962C8B-B14F-4D97-AF65-F5344CB8AC3E}">
        <p14:creationId xmlns:p14="http://schemas.microsoft.com/office/powerpoint/2010/main" val="1940065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08B3-E9BE-4880-A887-AD2D5651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Penalties for Alcohol/Drug-Related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B805-1B48-4CC4-9CFE-987745000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Aggravated Driving While Intoxicated</a:t>
            </a:r>
          </a:p>
          <a:p>
            <a:pPr marL="0" indent="0">
              <a:buNone/>
            </a:pPr>
            <a:r>
              <a:rPr lang="en-US"/>
              <a:t>AGG-DWI (.18 and higher Blood Alcohol Content (BAC))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D1E446-9529-441E-9519-537A3F142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0447326"/>
              </p:ext>
            </p:extLst>
          </p:nvPr>
        </p:nvGraphicFramePr>
        <p:xfrm>
          <a:off x="1052943" y="3010284"/>
          <a:ext cx="9845965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491">
                  <a:extLst>
                    <a:ext uri="{9D8B030D-6E8A-4147-A177-3AD203B41FA5}">
                      <a16:colId xmlns:a16="http://schemas.microsoft.com/office/drawing/2014/main" val="303033318"/>
                    </a:ext>
                  </a:extLst>
                </a:gridCol>
                <a:gridCol w="2461491">
                  <a:extLst>
                    <a:ext uri="{9D8B030D-6E8A-4147-A177-3AD203B41FA5}">
                      <a16:colId xmlns:a16="http://schemas.microsoft.com/office/drawing/2014/main" val="345485913"/>
                    </a:ext>
                  </a:extLst>
                </a:gridCol>
                <a:gridCol w="2070056">
                  <a:extLst>
                    <a:ext uri="{9D8B030D-6E8A-4147-A177-3AD203B41FA5}">
                      <a16:colId xmlns:a16="http://schemas.microsoft.com/office/drawing/2014/main" val="455927826"/>
                    </a:ext>
                  </a:extLst>
                </a:gridCol>
                <a:gridCol w="2852927">
                  <a:extLst>
                    <a:ext uri="{9D8B030D-6E8A-4147-A177-3AD203B41FA5}">
                      <a16:colId xmlns:a16="http://schemas.microsoft.com/office/drawing/2014/main" val="423444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CONVICTION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FINE ONLY*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JAIL SENTENCE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REQUIRED LICENSE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7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Offense</a:t>
                      </a:r>
                    </a:p>
                    <a:p>
                      <a:r>
                        <a:rPr lang="en-US"/>
                        <a:t>(Misdemeanor)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$1000</a:t>
                      </a:r>
                    </a:p>
                    <a:p>
                      <a:r>
                        <a:rPr lang="en-US"/>
                        <a:t>Maximum $2,500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 to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1-Year Revocation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5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  <a:r>
                        <a:rPr lang="en-US" baseline="30000"/>
                        <a:t>nd</a:t>
                      </a:r>
                      <a:r>
                        <a:rPr lang="en-US"/>
                        <a:t> Offense</a:t>
                      </a:r>
                    </a:p>
                    <a:p>
                      <a:r>
                        <a:rPr lang="en-US"/>
                        <a:t>(Class E Felony)</a:t>
                      </a:r>
                    </a:p>
                    <a:p>
                      <a:r>
                        <a:rPr lang="en-US"/>
                        <a:t>Within 10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$1,000</a:t>
                      </a:r>
                    </a:p>
                    <a:p>
                      <a:r>
                        <a:rPr lang="en-US"/>
                        <a:t>Maximum 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 to 4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18-Month Revocation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6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23592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08B3-E9BE-4880-A887-AD2D5651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Penalties for Alcohol/Drug-Related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B805-1B48-4CC4-9CFE-987745000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Driving While Intoxicated</a:t>
            </a:r>
          </a:p>
          <a:p>
            <a:pPr marL="0" indent="0">
              <a:buNone/>
            </a:pPr>
            <a:r>
              <a:rPr lang="en-US"/>
              <a:t>DWI (.08 and higher Blood Alcohol Content (BAC) or DWAI-Drug)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D1E446-9529-441E-9519-537A3F142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3704249"/>
              </p:ext>
            </p:extLst>
          </p:nvPr>
        </p:nvGraphicFramePr>
        <p:xfrm>
          <a:off x="1052943" y="3010284"/>
          <a:ext cx="9845965" cy="3571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491">
                  <a:extLst>
                    <a:ext uri="{9D8B030D-6E8A-4147-A177-3AD203B41FA5}">
                      <a16:colId xmlns:a16="http://schemas.microsoft.com/office/drawing/2014/main" val="303033318"/>
                    </a:ext>
                  </a:extLst>
                </a:gridCol>
                <a:gridCol w="2461491">
                  <a:extLst>
                    <a:ext uri="{9D8B030D-6E8A-4147-A177-3AD203B41FA5}">
                      <a16:colId xmlns:a16="http://schemas.microsoft.com/office/drawing/2014/main" val="345485913"/>
                    </a:ext>
                  </a:extLst>
                </a:gridCol>
                <a:gridCol w="1847275">
                  <a:extLst>
                    <a:ext uri="{9D8B030D-6E8A-4147-A177-3AD203B41FA5}">
                      <a16:colId xmlns:a16="http://schemas.microsoft.com/office/drawing/2014/main" val="455927826"/>
                    </a:ext>
                  </a:extLst>
                </a:gridCol>
                <a:gridCol w="3075708">
                  <a:extLst>
                    <a:ext uri="{9D8B030D-6E8A-4147-A177-3AD203B41FA5}">
                      <a16:colId xmlns:a16="http://schemas.microsoft.com/office/drawing/2014/main" val="423444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CONVICTION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FINE ONLY*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JAIL SENTENCE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REQUIRED LICENSE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7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Offense</a:t>
                      </a:r>
                    </a:p>
                    <a:p>
                      <a:r>
                        <a:rPr lang="en-US"/>
                        <a:t>(Misdemeanor)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$500</a:t>
                      </a:r>
                    </a:p>
                    <a:p>
                      <a:r>
                        <a:rPr lang="en-US"/>
                        <a:t>Maximum 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 to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6-Month Revocation (DWI); Minimum 6-Month Suspension (DWAI-D)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5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  <a:r>
                        <a:rPr lang="en-US" baseline="30000"/>
                        <a:t>nd</a:t>
                      </a:r>
                      <a:r>
                        <a:rPr lang="en-US"/>
                        <a:t> Offense</a:t>
                      </a:r>
                    </a:p>
                    <a:p>
                      <a:r>
                        <a:rPr lang="en-US"/>
                        <a:t>(Class E Felony)</a:t>
                      </a:r>
                    </a:p>
                    <a:p>
                      <a:r>
                        <a:rPr lang="en-US"/>
                        <a:t>Within 10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$1,000</a:t>
                      </a:r>
                    </a:p>
                    <a:p>
                      <a:r>
                        <a:rPr lang="en-US"/>
                        <a:t>Maximum 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 to 4 years (DWI &amp; DWAI-D); minimum 5 days jail or 30 days of community service (for DWI within prior 5 years)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1-Year Revocation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6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8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08B3-E9BE-4880-A887-AD2D5651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Penalties for Alcohol/Drug-Related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B805-1B48-4CC4-9CFE-987745000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Driving While Impaired by Combined Alcohol &amp; Drugs</a:t>
            </a:r>
          </a:p>
          <a:p>
            <a:pPr marL="0" indent="0">
              <a:buNone/>
            </a:pPr>
            <a:r>
              <a:rPr lang="en-US"/>
              <a:t>DWAI-Combination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D1E446-9529-441E-9519-537A3F142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4095494"/>
              </p:ext>
            </p:extLst>
          </p:nvPr>
        </p:nvGraphicFramePr>
        <p:xfrm>
          <a:off x="1052943" y="3010284"/>
          <a:ext cx="9845965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491">
                  <a:extLst>
                    <a:ext uri="{9D8B030D-6E8A-4147-A177-3AD203B41FA5}">
                      <a16:colId xmlns:a16="http://schemas.microsoft.com/office/drawing/2014/main" val="303033318"/>
                    </a:ext>
                  </a:extLst>
                </a:gridCol>
                <a:gridCol w="2461491">
                  <a:extLst>
                    <a:ext uri="{9D8B030D-6E8A-4147-A177-3AD203B41FA5}">
                      <a16:colId xmlns:a16="http://schemas.microsoft.com/office/drawing/2014/main" val="345485913"/>
                    </a:ext>
                  </a:extLst>
                </a:gridCol>
                <a:gridCol w="1847275">
                  <a:extLst>
                    <a:ext uri="{9D8B030D-6E8A-4147-A177-3AD203B41FA5}">
                      <a16:colId xmlns:a16="http://schemas.microsoft.com/office/drawing/2014/main" val="455927826"/>
                    </a:ext>
                  </a:extLst>
                </a:gridCol>
                <a:gridCol w="3075708">
                  <a:extLst>
                    <a:ext uri="{9D8B030D-6E8A-4147-A177-3AD203B41FA5}">
                      <a16:colId xmlns:a16="http://schemas.microsoft.com/office/drawing/2014/main" val="423444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CONVICTION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JAIL SENTENCE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REQUIRED LICENSE ACTION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7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Offense</a:t>
                      </a:r>
                    </a:p>
                    <a:p>
                      <a:r>
                        <a:rPr lang="en-US"/>
                        <a:t>(Misdemeanor)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$500</a:t>
                      </a:r>
                    </a:p>
                    <a:p>
                      <a:r>
                        <a:rPr lang="en-US"/>
                        <a:t>Maximum $1,000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 to 1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6-Month Revocation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5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  <a:r>
                        <a:rPr lang="en-US" baseline="30000"/>
                        <a:t>nd</a:t>
                      </a:r>
                      <a:r>
                        <a:rPr lang="en-US"/>
                        <a:t> Offense</a:t>
                      </a:r>
                    </a:p>
                    <a:p>
                      <a:r>
                        <a:rPr lang="en-US"/>
                        <a:t>(Class E Felony)</a:t>
                      </a:r>
                    </a:p>
                    <a:p>
                      <a:r>
                        <a:rPr lang="en-US"/>
                        <a:t>Within 10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$1,000</a:t>
                      </a:r>
                    </a:p>
                    <a:p>
                      <a:r>
                        <a:rPr lang="en-US"/>
                        <a:t>Maximum $5,000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 to 4 years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1-Year Revocation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6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17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E08B3-E9BE-4880-A887-AD2D5651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Penalties for Alcohol/Drug-Related Violations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BB805-1B48-4CC4-9CFE-987745000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Driving While Ability Impaired</a:t>
            </a:r>
          </a:p>
          <a:p>
            <a:pPr marL="0" indent="0">
              <a:buNone/>
            </a:pPr>
            <a:r>
              <a:rPr lang="en-US"/>
              <a:t>DWAI (more than .05 up to .07 Blood Alcohol Content (BAC))</a:t>
            </a:r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D1E446-9529-441E-9519-537A3F1421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055728"/>
              </p:ext>
            </p:extLst>
          </p:nvPr>
        </p:nvGraphicFramePr>
        <p:xfrm>
          <a:off x="1052943" y="3010284"/>
          <a:ext cx="9845965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61491">
                  <a:extLst>
                    <a:ext uri="{9D8B030D-6E8A-4147-A177-3AD203B41FA5}">
                      <a16:colId xmlns:a16="http://schemas.microsoft.com/office/drawing/2014/main" val="303033318"/>
                    </a:ext>
                  </a:extLst>
                </a:gridCol>
                <a:gridCol w="2461491">
                  <a:extLst>
                    <a:ext uri="{9D8B030D-6E8A-4147-A177-3AD203B41FA5}">
                      <a16:colId xmlns:a16="http://schemas.microsoft.com/office/drawing/2014/main" val="345485913"/>
                    </a:ext>
                  </a:extLst>
                </a:gridCol>
                <a:gridCol w="1847275">
                  <a:extLst>
                    <a:ext uri="{9D8B030D-6E8A-4147-A177-3AD203B41FA5}">
                      <a16:colId xmlns:a16="http://schemas.microsoft.com/office/drawing/2014/main" val="455927826"/>
                    </a:ext>
                  </a:extLst>
                </a:gridCol>
                <a:gridCol w="3075708">
                  <a:extLst>
                    <a:ext uri="{9D8B030D-6E8A-4147-A177-3AD203B41FA5}">
                      <a16:colId xmlns:a16="http://schemas.microsoft.com/office/drawing/2014/main" val="423444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CONVICTION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FINE ONLY*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JAIL SENTENCE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REQUIRED LICENSE ACTION**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47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  <a:r>
                        <a:rPr lang="en-US" baseline="30000"/>
                        <a:t>st</a:t>
                      </a:r>
                      <a:r>
                        <a:rPr lang="en-US"/>
                        <a:t> Offense</a:t>
                      </a:r>
                    </a:p>
                    <a:p>
                      <a:r>
                        <a:rPr lang="en-US"/>
                        <a:t>(Traffic Infraction)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$300</a:t>
                      </a:r>
                    </a:p>
                    <a:p>
                      <a:r>
                        <a:rPr lang="en-US"/>
                        <a:t>Maximum $500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 to 15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90-day Suspension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956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  <a:r>
                        <a:rPr lang="en-US" baseline="30000"/>
                        <a:t>nd</a:t>
                      </a:r>
                      <a:r>
                        <a:rPr lang="en-US"/>
                        <a:t> Offense</a:t>
                      </a:r>
                    </a:p>
                    <a:p>
                      <a:r>
                        <a:rPr lang="en-US"/>
                        <a:t>(Traffic Infraction)</a:t>
                      </a:r>
                    </a:p>
                    <a:p>
                      <a:r>
                        <a:rPr lang="en-US"/>
                        <a:t>Within 5 Years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$500</a:t>
                      </a:r>
                    </a:p>
                    <a:p>
                      <a:r>
                        <a:rPr lang="en-US"/>
                        <a:t>Maximum $750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Up to 30 days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Minimum 6-Month Revocation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6614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640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C15EC-48BE-4384-8834-A7C80AD69D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Zero Tolerance for Drivers Under Age 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647FC-40C9-494F-994A-735D341AF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Under the NYS “Zero Tolerance Law”, a driver under the age of 21 cannot legally drive with a blood alcohol content of 0.2 or above (a level that may occur from using mouthwash or cough syrup)</a:t>
            </a:r>
          </a:p>
          <a:p>
            <a:endParaRPr lang="en-US"/>
          </a:p>
          <a:p>
            <a:r>
              <a:rPr lang="en-US"/>
              <a:t>License suspended for 6 months; Driver must also pay $100 suspension termination fee and $125 civil penalty to be relicensed</a:t>
            </a:r>
          </a:p>
          <a:p>
            <a:endParaRPr lang="en-US"/>
          </a:p>
          <a:p>
            <a:r>
              <a:rPr lang="en-US"/>
              <a:t>For a second offense, license will be revoked for at least one year or until the driver is 21, whichever is longer</a:t>
            </a:r>
          </a:p>
        </p:txBody>
      </p:sp>
    </p:spTree>
    <p:extLst>
      <p:ext uri="{BB962C8B-B14F-4D97-AF65-F5344CB8AC3E}">
        <p14:creationId xmlns:p14="http://schemas.microsoft.com/office/powerpoint/2010/main" val="14642063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51581-AD01-4029-B405-2A2FD9DBD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Ignition Interlock Program and Leandra’s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DC5C2-7EC2-47BF-8623-B43604877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An ignition interlock device, purchased and installed at the expense of the motorist, is connected to a motor vehicle ignition system and measures the alcohol content of the breath of the driver.</a:t>
            </a:r>
          </a:p>
          <a:p>
            <a:endParaRPr lang="en-US"/>
          </a:p>
          <a:p>
            <a:r>
              <a:rPr lang="en-US"/>
              <a:t>The vehicle cannot be started until the driver provides an acceptable sample breath</a:t>
            </a:r>
          </a:p>
          <a:p>
            <a:endParaRPr lang="en-US"/>
          </a:p>
          <a:p>
            <a:r>
              <a:rPr lang="en-US"/>
              <a:t>Receive automatically if charged with DWI and Aggravated DWI</a:t>
            </a:r>
          </a:p>
          <a:p>
            <a:endParaRPr lang="en-US"/>
          </a:p>
          <a:p>
            <a:r>
              <a:rPr lang="en-US"/>
              <a:t>Receive if convicted of Leandra’s Law. </a:t>
            </a:r>
          </a:p>
          <a:p>
            <a:pPr lvl="1"/>
            <a:r>
              <a:rPr lang="en-US"/>
              <a:t>Impaired driving with children 15 years old or younger in the car</a:t>
            </a:r>
          </a:p>
        </p:txBody>
      </p:sp>
    </p:spTree>
    <p:extLst>
      <p:ext uri="{BB962C8B-B14F-4D97-AF65-F5344CB8AC3E}">
        <p14:creationId xmlns:p14="http://schemas.microsoft.com/office/powerpoint/2010/main" val="4074137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0EAC16-C22B-42E0-88FE-7714B9C2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F59C3D-5197-4400-B89B-FB794D043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If you kill or cause an injury to another person because of an alcohol or other drug-related violation, you can be convicted of criminally negligent homicide, vehicular manslaughter or assault. These carry a fine of thousands of dollars and a maximum jail term of 15 years. </a:t>
            </a:r>
            <a:endParaRPr lang="en-US" sz="1600">
              <a:cs typeface="Calibri"/>
            </a:endParaRPr>
          </a:p>
          <a:p>
            <a:endParaRPr lang="en-US" sz="1600"/>
          </a:p>
          <a:p>
            <a:r>
              <a:rPr lang="en-US" dirty="0"/>
              <a:t>If you drive while your license is suspended or revoked, you face a mandatory fine between $200 and $1000, and a mandatory jail term or probation. If impaired or intoxicated when you are arrested, the maximum mandatory fine is $5,000 and the vehicle can be seized.</a:t>
            </a:r>
            <a:endParaRPr lang="en-US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33398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62416-1BDC-41B8-8680-86B127911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Additional Reminders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0BFB4-8831-4149-964E-5FC67F8668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Liability insurance may not cover the cost of injuries and damage from a traffic crash. You could be sued for thousands of dollars, making it difficult and expensive to buy liability insurance for several years. </a:t>
            </a:r>
            <a:endParaRPr lang="en-US" sz="1600">
              <a:cs typeface="Calibri"/>
            </a:endParaRPr>
          </a:p>
          <a:p>
            <a:endParaRPr lang="en-US"/>
          </a:p>
          <a:p>
            <a:r>
              <a:rPr lang="en-US" dirty="0"/>
              <a:t>You could also face costly legal fees in addition to fines and surcharges.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You could have a criminal record, making it harder to get a job or move forward in your job. 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2683567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65BC17-6629-48AD-9164-832410A9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Session Goals: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F70D33-D0CD-4D6D-B488-D5C8DFA3D7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Define alcohol</a:t>
            </a:r>
            <a:endParaRPr lang="en-US"/>
          </a:p>
          <a:p>
            <a:pPr marL="514350" indent="-514350">
              <a:buAutoNum type="arabicPeriod"/>
            </a:pPr>
            <a:r>
              <a:rPr lang="en-US" dirty="0"/>
              <a:t>Determine factors that influence BAC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/>
              <a:t>Identify how alcohol and other drugs affect driving ability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/>
              <a:t>Identify indicators of impaired driving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/>
              <a:t>Determine NYS Laws as they relate to impaired driving</a:t>
            </a:r>
            <a:endParaRPr lang="en-US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/>
              <a:t>Identify strategies to prevent impaired driving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/>
              <a:t>Discuss how drowsiness can cause crashes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r>
              <a:rPr lang="en-US" dirty="0"/>
              <a:t>Determine methods to reduce the risks of drowsy driving</a:t>
            </a:r>
            <a:endParaRPr lang="en-US" dirty="0">
              <a:cs typeface="Calibri"/>
            </a:endParaRPr>
          </a:p>
          <a:p>
            <a:pPr marL="514350" indent="-514350">
              <a:buAutoNum type="arabicPeriod"/>
            </a:pPr>
            <a:endParaRPr lang="en-US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04618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okescommunities.org/wp-content/uploads/2020/01/Alcohol-Use-and-Your-Health_Page_1.jpg">
            <a:extLst>
              <a:ext uri="{FF2B5EF4-FFF2-40B4-BE49-F238E27FC236}">
                <a16:creationId xmlns:a16="http://schemas.microsoft.com/office/drawing/2014/main" id="{63788EC2-F9F1-4788-B7C8-9DE53B47AC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78"/>
          <a:stretch/>
        </p:blipFill>
        <p:spPr bwMode="auto">
          <a:xfrm>
            <a:off x="2522177" y="665017"/>
            <a:ext cx="7147645" cy="6061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C09FA80-5F96-4137-9DAB-62DD56418E00}"/>
              </a:ext>
            </a:extLst>
          </p:cNvPr>
          <p:cNvSpPr txBox="1"/>
          <p:nvPr/>
        </p:nvSpPr>
        <p:spPr>
          <a:xfrm>
            <a:off x="2232353" y="6539187"/>
            <a:ext cx="772886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Centers for Disease Control and Prevention.  Alcohol Use and Your Health </a:t>
            </a:r>
            <a:r>
              <a:rPr lang="en-US" sz="1000" dirty="0" err="1">
                <a:ea typeface="+mn-lt"/>
                <a:cs typeface="+mn-lt"/>
              </a:rPr>
              <a:t>InfoGraphic</a:t>
            </a:r>
            <a:r>
              <a:rPr lang="en-US" sz="1000" dirty="0">
                <a:ea typeface="+mn-lt"/>
                <a:cs typeface="+mn-lt"/>
              </a:rPr>
              <a:t>.  https://www.cdc.gov/alcohol/fact-sheets/alcohol-use.htm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35838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CA41-0AC2-4D59-9318-0BC3AB46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Host Check List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352DC2-AA18-4090-92EE-5345B7EC83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405" y="1434153"/>
            <a:ext cx="9399189" cy="50375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002336-ED4C-4013-AE46-48A4ACEF40EF}"/>
              </a:ext>
            </a:extLst>
          </p:cNvPr>
          <p:cNvSpPr txBox="1"/>
          <p:nvPr/>
        </p:nvSpPr>
        <p:spPr>
          <a:xfrm>
            <a:off x="2929980" y="6539092"/>
            <a:ext cx="7868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Stop DWI New York and the Governor’s Traffic Safety Committee.  Good-Host Checklist Infographic.  http://stopdwi.org/content/good-host-checklist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8898469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CA41-0AC2-4D59-9318-0BC3AB46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Host Check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D90A81-4418-41ED-A76C-4FC37AF741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5" t="994" r="1082"/>
          <a:stretch/>
        </p:blipFill>
        <p:spPr>
          <a:xfrm>
            <a:off x="1514856" y="1422399"/>
            <a:ext cx="8894619" cy="5144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D296D6-A597-4696-B274-0A8E87632A6F}"/>
              </a:ext>
            </a:extLst>
          </p:cNvPr>
          <p:cNvSpPr txBox="1"/>
          <p:nvPr/>
        </p:nvSpPr>
        <p:spPr>
          <a:xfrm>
            <a:off x="1991419" y="6566970"/>
            <a:ext cx="7868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Stop DWI New York and the Governor’s Traffic Safety Committee.  Good-Host Checklist Infographic.  http://stopdwi.org/content/good-host-checklist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563865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CC1211-7B7E-419C-A383-AF3D179E5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114" y="816915"/>
            <a:ext cx="7499268" cy="58517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DCA41-0AC2-4D59-9318-0BC3AB46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Host Check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DE307E-59B7-4E51-B8C6-510914A957DA}"/>
              </a:ext>
            </a:extLst>
          </p:cNvPr>
          <p:cNvSpPr txBox="1"/>
          <p:nvPr/>
        </p:nvSpPr>
        <p:spPr>
          <a:xfrm>
            <a:off x="4249541" y="6669190"/>
            <a:ext cx="7868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Stop DWI New York and the Governor’s Traffic Safety Committee.  Good-Host Checklist Infographic.  http://stopdwi.org/content/good-host-checklist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78533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CA41-0AC2-4D59-9318-0BC3AB46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Host Check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350D68-2D63-4317-B8B9-7F0E763D7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50" y="1438668"/>
            <a:ext cx="9652260" cy="49040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8F25D79-2A85-4D31-A630-26202E402CC5}"/>
              </a:ext>
            </a:extLst>
          </p:cNvPr>
          <p:cNvSpPr txBox="1"/>
          <p:nvPr/>
        </p:nvSpPr>
        <p:spPr>
          <a:xfrm>
            <a:off x="2381712" y="6381116"/>
            <a:ext cx="7868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Stop DWI New York and the Governor’s Traffic Safety Committee.  Good-Host Checklist Infographic.  http://stopdwi.org/content/good-host-checklist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148277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08B283-5DEB-4734-B0EA-DE83D261D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6507" y="1049113"/>
            <a:ext cx="7811386" cy="56122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DCA41-0AC2-4D59-9318-0BC3AB46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Host Check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591E6E-1EF3-4CCF-876A-8457FF4126CD}"/>
              </a:ext>
            </a:extLst>
          </p:cNvPr>
          <p:cNvSpPr txBox="1"/>
          <p:nvPr/>
        </p:nvSpPr>
        <p:spPr>
          <a:xfrm>
            <a:off x="3915004" y="6659897"/>
            <a:ext cx="7868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Stop DWI New York and the Governor’s Traffic Safety Committee.  Good-Host Checklist Infographic.  http://stopdwi.org/content/good-host-checklist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73087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CA41-0AC2-4D59-9318-0BC3AB46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Host Check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AEA626-113B-404C-A1EF-4AEC7ADFF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066" y="1389796"/>
            <a:ext cx="9977606" cy="53954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1EB8C01-DF33-4732-9F1C-CB168061B568}"/>
              </a:ext>
            </a:extLst>
          </p:cNvPr>
          <p:cNvSpPr txBox="1"/>
          <p:nvPr/>
        </p:nvSpPr>
        <p:spPr>
          <a:xfrm>
            <a:off x="2530394" y="6659897"/>
            <a:ext cx="7868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Stop DWI New York and the Governor’s Traffic Safety Committee.  Good-Host Checklist Infographic.  http://stopdwi.org/content/good-host-checklist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307007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CA41-0AC2-4D59-9318-0BC3AB46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Host Check 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23F14-1BB2-4A3C-8F02-1E9B0D855D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901" y="1870575"/>
            <a:ext cx="11286198" cy="31168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9B2F4D-EAB9-4F9D-B6AB-76AE0E56FE1F}"/>
              </a:ext>
            </a:extLst>
          </p:cNvPr>
          <p:cNvSpPr txBox="1"/>
          <p:nvPr/>
        </p:nvSpPr>
        <p:spPr>
          <a:xfrm>
            <a:off x="2809175" y="4652677"/>
            <a:ext cx="7868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Stop DWI New York and the Governor’s Traffic Safety Committee.  Good-Host Checklist Infographic.  http://stopdwi.org/content/good-host-checklist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793627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DCA41-0AC2-4D59-9318-0BC3AB46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Host Check List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12D59F-1FC1-436B-93C1-907A6B103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2997" y="1447403"/>
            <a:ext cx="9094147" cy="51479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F6434D0-E22F-4C86-9320-61AF7098C662}"/>
              </a:ext>
            </a:extLst>
          </p:cNvPr>
          <p:cNvSpPr txBox="1"/>
          <p:nvPr/>
        </p:nvSpPr>
        <p:spPr>
          <a:xfrm>
            <a:off x="2372419" y="6613434"/>
            <a:ext cx="7868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Stop DWI New York and the Governor’s Traffic Safety Committee.  Good-Host Checklist Infographic.  http://stopdwi.org/content/good-host-checklist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325143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AB763A-62B5-4EB6-B55F-F635BA3668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6"/>
          <a:stretch/>
        </p:blipFill>
        <p:spPr>
          <a:xfrm>
            <a:off x="4623824" y="358060"/>
            <a:ext cx="6626095" cy="63419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FDCA41-0AC2-4D59-9318-0BC3AB46F6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Good Host Check List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0788C-1EF3-46B5-B684-ECB7DCA618A6}"/>
              </a:ext>
            </a:extLst>
          </p:cNvPr>
          <p:cNvSpPr txBox="1"/>
          <p:nvPr/>
        </p:nvSpPr>
        <p:spPr>
          <a:xfrm>
            <a:off x="3915004" y="6659897"/>
            <a:ext cx="7868255" cy="24622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000" dirty="0">
                <a:ea typeface="+mn-lt"/>
                <a:cs typeface="+mn-lt"/>
              </a:rPr>
              <a:t>Stop DWI New York and the Governor’s Traffic Safety Committee.  Good-Host Checklist Infographic.  http://stopdwi.org/content/good-host-checklist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0434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4382-A43A-4AFA-A7E7-59118CFDD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814" y="392667"/>
            <a:ext cx="10515600" cy="1325563"/>
          </a:xfrm>
        </p:spPr>
        <p:txBody>
          <a:bodyPr/>
          <a:lstStyle/>
          <a:p>
            <a:r>
              <a:rPr lang="en-US" dirty="0">
                <a:cs typeface="Calibri Light"/>
              </a:rPr>
              <a:t>Key Vocabulary and Topics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76F456-956A-4396-B555-3812A28B504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Blood alcohol concentration (BAC)</a:t>
            </a:r>
          </a:p>
          <a:p>
            <a:r>
              <a:rPr lang="en-US" dirty="0">
                <a:ea typeface="+mn-lt"/>
                <a:cs typeface="+mn-lt"/>
              </a:rPr>
              <a:t>Designated driver </a:t>
            </a:r>
          </a:p>
          <a:p>
            <a:r>
              <a:rPr lang="en-US" dirty="0">
                <a:ea typeface="+mn-lt"/>
                <a:cs typeface="+mn-lt"/>
              </a:rPr>
              <a:t>Implied consent law  </a:t>
            </a:r>
          </a:p>
          <a:p>
            <a:r>
              <a:rPr lang="en-US" dirty="0">
                <a:ea typeface="+mn-lt"/>
                <a:cs typeface="+mn-lt"/>
              </a:rPr>
              <a:t>Intoxication  </a:t>
            </a:r>
          </a:p>
          <a:p>
            <a:r>
              <a:rPr lang="en-US" dirty="0">
                <a:ea typeface="+mn-lt"/>
                <a:cs typeface="+mn-lt"/>
              </a:rPr>
              <a:t>Over-the-counter medications (OTC)</a:t>
            </a:r>
          </a:p>
          <a:p>
            <a:r>
              <a:rPr lang="en-US" dirty="0">
                <a:ea typeface="+mn-lt"/>
                <a:cs typeface="+mn-lt"/>
              </a:rPr>
              <a:t>Prescription medications</a:t>
            </a:r>
          </a:p>
          <a:p>
            <a:r>
              <a:rPr lang="en-US" dirty="0">
                <a:ea typeface="+mn-lt"/>
                <a:cs typeface="+mn-lt"/>
              </a:rPr>
              <a:t>Chemical tests</a:t>
            </a:r>
          </a:p>
          <a:p>
            <a:r>
              <a:rPr lang="en-US" dirty="0">
                <a:ea typeface="+mn-lt"/>
                <a:cs typeface="+mn-lt"/>
              </a:rPr>
              <a:t>Inhibitions </a:t>
            </a:r>
          </a:p>
          <a:p>
            <a:r>
              <a:rPr lang="en-US" dirty="0">
                <a:ea typeface="+mn-lt"/>
                <a:cs typeface="+mn-lt"/>
              </a:rPr>
              <a:t>Zero Tolerance Law</a:t>
            </a:r>
          </a:p>
          <a:p>
            <a:r>
              <a:rPr lang="en-US" dirty="0">
                <a:ea typeface="+mn-lt"/>
                <a:cs typeface="+mn-lt"/>
              </a:rPr>
              <a:t>Alcohol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8D2AA-8253-42F7-9A47-7291F708B5C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>
                <a:ea typeface="+mn-lt"/>
                <a:cs typeface="+mn-lt"/>
              </a:rPr>
              <a:t>DWI - Driving While Intoxicated</a:t>
            </a:r>
          </a:p>
          <a:p>
            <a:r>
              <a:rPr lang="en-US" dirty="0">
                <a:ea typeface="+mn-lt"/>
                <a:cs typeface="+mn-lt"/>
              </a:rPr>
              <a:t>DWAI - Driving with Abilities Impaired</a:t>
            </a:r>
          </a:p>
          <a:p>
            <a:r>
              <a:rPr lang="en-US" dirty="0">
                <a:ea typeface="+mn-lt"/>
                <a:cs typeface="+mn-lt"/>
              </a:rPr>
              <a:t>Aggravated DWI</a:t>
            </a:r>
          </a:p>
          <a:p>
            <a:r>
              <a:rPr lang="en-US" dirty="0">
                <a:ea typeface="+mn-lt"/>
                <a:cs typeface="+mn-lt"/>
              </a:rPr>
              <a:t>Drowsy Driving </a:t>
            </a:r>
          </a:p>
          <a:p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925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467A6-9516-4294-821A-356A6742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878D38-3DE1-4BAC-ACEE-F4A7F971D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Drugs, including many prescription and over-the-counter medications, can affect your ability to drive while taking.</a:t>
            </a:r>
          </a:p>
          <a:p>
            <a:endParaRPr lang="en-US"/>
          </a:p>
          <a:p>
            <a:r>
              <a:rPr lang="en-US" dirty="0"/>
              <a:t>Make sure to check warning labels for drug effects. Check with your doctor or pharmacist about driving on the medication.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Never drink alcohol while you are taking other drugs. It could be dangerous, often enhancing the effects of the alcohol and the other drug.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33391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C0A1D-D11B-4A74-B6A0-621A8F271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Drugs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77E72-EE66-47C0-8B22-52AECD418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It may be a criminal offense to drive while impaired by the effect of alcohol and drugs including marijuana, cocaine, LSD, heroin and opium and some prescription drugs like tranquilizers.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Drugs can affect your reflexes, judgment, vision, and alertness in ways similar to alcohol, and may have other dangerous effects as well.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A combination of alcohol and other drugs severely reduces your ability to drive and can cause serious health problems, which can include death.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03764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E117B-4ACF-439A-BEF6-02D39A8B9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Consequences Learning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7F50F-7334-47E8-92C8-719B718F5A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u="sng"/>
              <a:t>Personal</a:t>
            </a:r>
            <a:r>
              <a:rPr lang="en-US"/>
              <a:t> – Consequences that affect the driver. For example loss of freedom or personal injury.</a:t>
            </a:r>
            <a:endParaRPr lang="en-US">
              <a:cs typeface="Calibri"/>
            </a:endParaRPr>
          </a:p>
          <a:p>
            <a:endParaRPr lang="en-US" u="sng"/>
          </a:p>
          <a:p>
            <a:r>
              <a:rPr lang="en-US" u="sng"/>
              <a:t>Legal</a:t>
            </a:r>
            <a:r>
              <a:rPr lang="en-US"/>
              <a:t> – Legal consequences that affect the driver.  For example, loss of license or fines.</a:t>
            </a:r>
          </a:p>
          <a:p>
            <a:endParaRPr lang="en-US"/>
          </a:p>
          <a:p>
            <a:r>
              <a:rPr lang="en-US" u="sng"/>
              <a:t>Passenger</a:t>
            </a:r>
            <a:r>
              <a:rPr lang="en-US"/>
              <a:t> – Consequences that affect the passenger(s) in the vehicle.</a:t>
            </a:r>
          </a:p>
          <a:p>
            <a:endParaRPr lang="en-US"/>
          </a:p>
          <a:p>
            <a:r>
              <a:rPr lang="en-US" u="sng"/>
              <a:t>Bystander</a:t>
            </a:r>
            <a:r>
              <a:rPr lang="en-US"/>
              <a:t> – Consequences that affect the people not in the vehicle.</a:t>
            </a:r>
          </a:p>
          <a:p>
            <a:endParaRPr lang="en-US"/>
          </a:p>
          <a:p>
            <a:r>
              <a:rPr lang="en-US" u="sng"/>
              <a:t>Financial</a:t>
            </a:r>
            <a:r>
              <a:rPr lang="en-US"/>
              <a:t> – Consequences that have a monetary consequence.</a:t>
            </a:r>
          </a:p>
        </p:txBody>
      </p:sp>
    </p:spTree>
    <p:extLst>
      <p:ext uri="{BB962C8B-B14F-4D97-AF65-F5344CB8AC3E}">
        <p14:creationId xmlns:p14="http://schemas.microsoft.com/office/powerpoint/2010/main" val="22131197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A9D29-4FB5-40F7-B080-AD8FD1AEE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for Impaired Driving Prevention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DC364-CE21-4CAE-841D-7A218673DB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/>
              <a:t>If you go to events with the same group of friends, rotate drivers. Each friend takes a turn being the “designated driver” who does not drink or use drugs.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Arrange to remain overnight.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Before you drink, give your keys to a friend who isn’t drinking or using drugs and who will not let you drive after you do so.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Call a cab or use public transportation.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30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3F3F3-432B-4305-A899-EFA1E9704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of Drowsy Driving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CCD6F0-BD99-43E7-9E5C-30F600B7E5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Yawning repeatedly</a:t>
            </a:r>
          </a:p>
          <a:p>
            <a:r>
              <a:rPr lang="en-US"/>
              <a:t>Struggling to keep your eyes open or focused</a:t>
            </a:r>
          </a:p>
          <a:p>
            <a:r>
              <a:rPr lang="en-US"/>
              <a:t>Forgetting the last few miles driven</a:t>
            </a:r>
          </a:p>
          <a:p>
            <a:r>
              <a:rPr lang="en-US"/>
              <a:t>Tailgating or missing traffic signals</a:t>
            </a:r>
          </a:p>
          <a:p>
            <a:r>
              <a:rPr lang="en-US"/>
              <a:t>Swerving or drifting between lanes of traffic</a:t>
            </a:r>
          </a:p>
        </p:txBody>
      </p:sp>
    </p:spTree>
    <p:extLst>
      <p:ext uri="{BB962C8B-B14F-4D97-AF65-F5344CB8AC3E}">
        <p14:creationId xmlns:p14="http://schemas.microsoft.com/office/powerpoint/2010/main" val="30130732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FA451-30F3-490F-BE14-5AE772BD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Like Alcohol, Sleepiness….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48B70-5D41-4C97-A652-FB83747B9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Slows reaction time</a:t>
            </a:r>
          </a:p>
          <a:p>
            <a:r>
              <a:rPr lang="en-US"/>
              <a:t>Decreases awareness</a:t>
            </a:r>
          </a:p>
          <a:p>
            <a:r>
              <a:rPr lang="en-US"/>
              <a:t>Impairs judgment</a:t>
            </a:r>
          </a:p>
          <a:p>
            <a:r>
              <a:rPr lang="en-US"/>
              <a:t>Increases your risk of crashing</a:t>
            </a:r>
          </a:p>
        </p:txBody>
      </p:sp>
    </p:spTree>
    <p:extLst>
      <p:ext uri="{BB962C8B-B14F-4D97-AF65-F5344CB8AC3E}">
        <p14:creationId xmlns:p14="http://schemas.microsoft.com/office/powerpoint/2010/main" val="14483707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13E9-1648-47FB-A3E5-75483B9FF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Who’s at Risk?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BEE5C4-86F4-454B-BF57-8FA1D4A50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Anyone who is tired is at risk, but the following groups have a higher risk of driving drowsy:</a:t>
            </a:r>
          </a:p>
          <a:p>
            <a:r>
              <a:rPr lang="en-US" dirty="0"/>
              <a:t>Commercial drivers, including tractor trailer, tour bus, and public transit drivers</a:t>
            </a:r>
            <a:endParaRPr lang="en-US" dirty="0">
              <a:cs typeface="Calibri"/>
            </a:endParaRPr>
          </a:p>
          <a:p>
            <a:r>
              <a:rPr lang="en-US" dirty="0"/>
              <a:t>People who work long hours or late night shifts</a:t>
            </a:r>
            <a:endParaRPr lang="en-US" dirty="0">
              <a:cs typeface="Calibri"/>
            </a:endParaRPr>
          </a:p>
          <a:p>
            <a:r>
              <a:rPr lang="en-US" dirty="0"/>
              <a:t>People with sleep disorders</a:t>
            </a:r>
            <a:endParaRPr lang="en-US" dirty="0">
              <a:cs typeface="Calibri"/>
            </a:endParaRPr>
          </a:p>
          <a:p>
            <a:r>
              <a:rPr lang="en-US" dirty="0"/>
              <a:t>New parents or caregivers of babies and young children</a:t>
            </a:r>
            <a:endParaRPr lang="en-US" dirty="0">
              <a:cs typeface="Calibri"/>
            </a:endParaRPr>
          </a:p>
          <a:p>
            <a:r>
              <a:rPr lang="en-US" dirty="0"/>
              <a:t>High school and college students, young or newer drivers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3249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BE306-3B4F-4EE4-ADF8-6D7204857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Strategies to Stay Alert Behind the Wheel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9B40A-3D6B-46B4-AB11-8888719D7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Get enough sleep before you drive, especially when going on long trips.</a:t>
            </a:r>
            <a:endParaRPr lang="en-US" dirty="0">
              <a:cs typeface="Calibri"/>
            </a:endParaRPr>
          </a:p>
          <a:p>
            <a:r>
              <a:rPr lang="en-US" dirty="0"/>
              <a:t>Make regular stops or switch drivers every 100 miles or 2 hours.</a:t>
            </a:r>
            <a:endParaRPr lang="en-US" dirty="0">
              <a:cs typeface="Calibri"/>
            </a:endParaRPr>
          </a:p>
          <a:p>
            <a:r>
              <a:rPr lang="en-US" dirty="0"/>
              <a:t>Drivers are most likely to feel drowsy between 1pm - 4pm and 2am-6am.  If possible, avoid driving during these times.</a:t>
            </a:r>
            <a:endParaRPr lang="en-US" dirty="0">
              <a:cs typeface="Calibri"/>
            </a:endParaRPr>
          </a:p>
          <a:p>
            <a:r>
              <a:rPr lang="en-US" dirty="0"/>
              <a:t>Don’t count on caffeine. It can provide a short fix or ‘pick me up’, but be aware, it takes 30 minutes before you feel the effect and it can wear off quickly</a:t>
            </a:r>
            <a:endParaRPr lang="en-US" dirty="0">
              <a:cs typeface="Calibri"/>
            </a:endParaRPr>
          </a:p>
          <a:p>
            <a:r>
              <a:rPr lang="en-US" dirty="0"/>
              <a:t>Avoid prescription and over-the-counter medicines that could make you drowsy</a:t>
            </a:r>
            <a:endParaRPr lang="en-US" dirty="0">
              <a:cs typeface="Calibri"/>
            </a:endParaRPr>
          </a:p>
          <a:p>
            <a:r>
              <a:rPr lang="en-US" dirty="0"/>
              <a:t>Never drink alcohol when you’re tired. It slows down your reflexes and causes drowsiness.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70567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6562-E3AF-496A-82BD-A74BA593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Better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3EE73-0065-443D-AE9B-CC3FA101D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394691"/>
            <a:ext cx="11045952" cy="5463309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600" dirty="0"/>
              <a:t>Make it a priority to get a least 7 hours of sleep daily. Teens require up to 10 hours.</a:t>
            </a:r>
          </a:p>
          <a:p>
            <a:pPr>
              <a:lnSpc>
                <a:spcPct val="110000"/>
              </a:lnSpc>
            </a:pPr>
            <a:r>
              <a:rPr lang="en-US" sz="2600" dirty="0"/>
              <a:t>Keep the sleep area dark.</a:t>
            </a:r>
            <a:endParaRPr lang="en-US" sz="2600" dirty="0"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2600" dirty="0"/>
              <a:t>Avoid caffeine and alcohol before you go to sleep.</a:t>
            </a:r>
            <a:endParaRPr lang="en-US" sz="2600" dirty="0"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2600" dirty="0"/>
              <a:t>Set up a routine for bedtime; listen to relaxing music, read, or take a warm bath or shower before you go to sleep.</a:t>
            </a:r>
            <a:endParaRPr lang="en-US" sz="2600" dirty="0">
              <a:cs typeface="Calibri"/>
            </a:endParaRPr>
          </a:p>
          <a:p>
            <a:pPr>
              <a:lnSpc>
                <a:spcPct val="110000"/>
              </a:lnSpc>
            </a:pPr>
            <a:r>
              <a:rPr lang="en-US" sz="2600" dirty="0"/>
              <a:t>Clear your mind. Make a list of your thoughts or concerns before you go to sleep, so you do not forget them.</a:t>
            </a:r>
            <a:endParaRPr lang="en-US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70724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F6562-E3AF-496A-82BD-A74BA593A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Getting Better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D3EE73-0065-443D-AE9B-CC3FA101D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2" y="1394691"/>
            <a:ext cx="11045952" cy="546330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457200" indent="-457200">
              <a:lnSpc>
                <a:spcPct val="110000"/>
              </a:lnSpc>
            </a:pPr>
            <a:r>
              <a:rPr lang="en-US" sz="2600" dirty="0">
                <a:ea typeface="+mn-lt"/>
                <a:cs typeface="+mn-lt"/>
              </a:rPr>
              <a:t>Lower the thermostat to 60-65°F before going to sleep.</a:t>
            </a:r>
            <a:endParaRPr lang="en-US" dirty="0">
              <a:cs typeface="Calibri" panose="020F0502020204030204"/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600" dirty="0"/>
              <a:t>Use the "Do Not Disturb" sign if you are staying in a hotel or motel.</a:t>
            </a:r>
            <a:endParaRPr lang="en-US" sz="2600" dirty="0">
              <a:cs typeface="Calibri"/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600" dirty="0"/>
              <a:t>Turn off or unplug cellphones and electronic devices where you sleep.</a:t>
            </a:r>
            <a:endParaRPr lang="en-US" sz="2600" dirty="0">
              <a:cs typeface="Calibri"/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600" dirty="0"/>
              <a:t>Use a fan or wear earplugs to block outside sound.</a:t>
            </a:r>
            <a:endParaRPr lang="en-US" sz="2600" dirty="0">
              <a:cs typeface="Calibri"/>
            </a:endParaRPr>
          </a:p>
          <a:p>
            <a:pPr marL="457200" indent="-457200">
              <a:lnSpc>
                <a:spcPct val="110000"/>
              </a:lnSpc>
            </a:pPr>
            <a:r>
              <a:rPr lang="en-US" sz="2600" dirty="0"/>
              <a:t>Pay attention to side effects of medicines and adjust the time you take them, as they might interrupt your sleep.</a:t>
            </a:r>
            <a:endParaRPr lang="en-US" sz="2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809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836F1-FC40-4A93-9945-AE60FB1A2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Alcohol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C72671-0C61-42C5-93DF-E83EE452D7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Alcohol is an odorless, colorless, depressant drug in beer, wine, and distilled spirits.</a:t>
            </a:r>
          </a:p>
        </p:txBody>
      </p:sp>
      <p:pic>
        <p:nvPicPr>
          <p:cNvPr id="4" name="Picture 3" descr="Image of different glasses of alcohol">
            <a:extLst>
              <a:ext uri="{FF2B5EF4-FFF2-40B4-BE49-F238E27FC236}">
                <a16:creationId xmlns:a16="http://schemas.microsoft.com/office/drawing/2014/main" id="{205A3E98-66CB-4DA5-8D7B-9A7CDB1559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6576" y="3065444"/>
            <a:ext cx="3558848" cy="240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056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104F1-1E44-421C-8395-D929EC26D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Sleepy Are You?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002C24D-BDE3-43B1-B803-B87CA791B91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8976732"/>
              </p:ext>
            </p:extLst>
          </p:nvPr>
        </p:nvGraphicFramePr>
        <p:xfrm>
          <a:off x="364115" y="1391855"/>
          <a:ext cx="1104582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61456">
                  <a:extLst>
                    <a:ext uri="{9D8B030D-6E8A-4147-A177-3AD203B41FA5}">
                      <a16:colId xmlns:a16="http://schemas.microsoft.com/office/drawing/2014/main" val="245162893"/>
                    </a:ext>
                  </a:extLst>
                </a:gridCol>
                <a:gridCol w="2761456">
                  <a:extLst>
                    <a:ext uri="{9D8B030D-6E8A-4147-A177-3AD203B41FA5}">
                      <a16:colId xmlns:a16="http://schemas.microsoft.com/office/drawing/2014/main" val="4044716717"/>
                    </a:ext>
                  </a:extLst>
                </a:gridCol>
                <a:gridCol w="2761456">
                  <a:extLst>
                    <a:ext uri="{9D8B030D-6E8A-4147-A177-3AD203B41FA5}">
                      <a16:colId xmlns:a16="http://schemas.microsoft.com/office/drawing/2014/main" val="3608312527"/>
                    </a:ext>
                  </a:extLst>
                </a:gridCol>
                <a:gridCol w="2761456">
                  <a:extLst>
                    <a:ext uri="{9D8B030D-6E8A-4147-A177-3AD203B41FA5}">
                      <a16:colId xmlns:a16="http://schemas.microsoft.com/office/drawing/2014/main" val="239703085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</a:p>
                    <a:p>
                      <a:pPr algn="ctr"/>
                      <a:r>
                        <a:rPr lang="en-US"/>
                        <a:t>Would never doze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</a:p>
                    <a:p>
                      <a:pPr algn="ctr"/>
                      <a:r>
                        <a:rPr lang="en-US"/>
                        <a:t>Slight chance of dozing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</a:p>
                    <a:p>
                      <a:pPr algn="ctr"/>
                      <a:r>
                        <a:rPr lang="en-US"/>
                        <a:t>Moderate chance of dozing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</a:p>
                    <a:p>
                      <a:pPr algn="ctr"/>
                      <a:r>
                        <a:rPr lang="en-US"/>
                        <a:t>High chance of dozing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7711733"/>
                  </a:ext>
                </a:extLst>
              </a:tr>
            </a:tbl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0889079-6A66-4259-A52E-7E2E2FB4E1C0}"/>
              </a:ext>
            </a:extLst>
          </p:cNvPr>
          <p:cNvSpPr txBox="1">
            <a:spLocks/>
          </p:cNvSpPr>
          <p:nvPr/>
        </p:nvSpPr>
        <p:spPr>
          <a:xfrm>
            <a:off x="364115" y="2225898"/>
            <a:ext cx="11045952" cy="40363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2600" u="sng"/>
              <a:t>Warning Signs</a:t>
            </a:r>
          </a:p>
          <a:p>
            <a:pPr>
              <a:lnSpc>
                <a:spcPct val="110000"/>
              </a:lnSpc>
              <a:buFont typeface="Calibri" panose="020F0502020204030204" pitchFamily="34" charset="0"/>
              <a:buChar char="_"/>
            </a:pPr>
            <a:r>
              <a:rPr lang="en-US" sz="2600"/>
              <a:t> Sitting and reading, watching television</a:t>
            </a:r>
          </a:p>
          <a:p>
            <a:pPr>
              <a:lnSpc>
                <a:spcPct val="110000"/>
              </a:lnSpc>
              <a:buFont typeface="Calibri" panose="020F0502020204030204" pitchFamily="34" charset="0"/>
              <a:buChar char="_"/>
            </a:pPr>
            <a:r>
              <a:rPr lang="en-US" sz="2600"/>
              <a:t>Sitting inactive in a public place, for example, a theater or meeting</a:t>
            </a:r>
          </a:p>
          <a:p>
            <a:pPr>
              <a:lnSpc>
                <a:spcPct val="110000"/>
              </a:lnSpc>
              <a:buFont typeface="Calibri" panose="020F0502020204030204" pitchFamily="34" charset="0"/>
              <a:buChar char="_"/>
            </a:pPr>
            <a:r>
              <a:rPr lang="en-US" sz="2600"/>
              <a:t>As a passenger in a car for an hour without a break</a:t>
            </a:r>
          </a:p>
          <a:p>
            <a:pPr>
              <a:lnSpc>
                <a:spcPct val="110000"/>
              </a:lnSpc>
              <a:buFont typeface="Calibri" panose="020F0502020204030204" pitchFamily="34" charset="0"/>
              <a:buChar char="_"/>
            </a:pPr>
            <a:r>
              <a:rPr lang="en-US" sz="2600"/>
              <a:t>Lying down to rest in the afternoon</a:t>
            </a:r>
          </a:p>
          <a:p>
            <a:pPr>
              <a:lnSpc>
                <a:spcPct val="110000"/>
              </a:lnSpc>
              <a:buFont typeface="Calibri" panose="020F0502020204030204" pitchFamily="34" charset="0"/>
              <a:buChar char="_"/>
            </a:pPr>
            <a:r>
              <a:rPr lang="en-US" sz="2600"/>
              <a:t>Sitting and talking to someone</a:t>
            </a:r>
          </a:p>
          <a:p>
            <a:pPr>
              <a:lnSpc>
                <a:spcPct val="110000"/>
              </a:lnSpc>
              <a:buFont typeface="Calibri" panose="020F0502020204030204" pitchFamily="34" charset="0"/>
              <a:buChar char="_"/>
            </a:pPr>
            <a:r>
              <a:rPr lang="en-US" sz="2600"/>
              <a:t>In a car, while stopped in traffic</a:t>
            </a:r>
          </a:p>
          <a:p>
            <a:pPr>
              <a:lnSpc>
                <a:spcPct val="110000"/>
              </a:lnSpc>
              <a:buFont typeface="Calibri" panose="020F0502020204030204" pitchFamily="34" charset="0"/>
              <a:buChar char="_"/>
            </a:pPr>
            <a:r>
              <a:rPr lang="en-US" sz="2600"/>
              <a:t>Sitting quietly after lunch (when you’ve had no alcohol)</a:t>
            </a:r>
          </a:p>
          <a:p>
            <a:pPr marL="0" indent="0">
              <a:lnSpc>
                <a:spcPct val="110000"/>
              </a:lnSpc>
              <a:buNone/>
            </a:pPr>
            <a:endParaRPr lang="en-US" sz="2600"/>
          </a:p>
          <a:p>
            <a:pPr marL="0" indent="0">
              <a:lnSpc>
                <a:spcPct val="110000"/>
              </a:lnSpc>
              <a:buNone/>
            </a:pPr>
            <a:r>
              <a:rPr lang="en-US" sz="2600"/>
              <a:t>If your total is 10 or higher, consider discussing these results with your physical or other healthcare provider.  Keeping a sleep diary for two weeks or longer can help you identify behaviors that might contribute to your fatigue.</a:t>
            </a:r>
          </a:p>
        </p:txBody>
      </p:sp>
    </p:spTree>
    <p:extLst>
      <p:ext uri="{BB962C8B-B14F-4D97-AF65-F5344CB8AC3E}">
        <p14:creationId xmlns:p14="http://schemas.microsoft.com/office/powerpoint/2010/main" val="7013650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0ED00-3BAA-40D1-AC8B-56C54E868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or False Learning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926E2F-5DAD-43B3-B8EA-906ACE57F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alibri" panose="020F0502020204030204" pitchFamily="34" charset="0"/>
              <a:buChar char="_"/>
            </a:pPr>
            <a:r>
              <a:rPr lang="en-US"/>
              <a:t> A person can burn off alcohol by strenuous activity.</a:t>
            </a:r>
          </a:p>
          <a:p>
            <a:pPr>
              <a:buFont typeface="Calibri" panose="020F0502020204030204" pitchFamily="34" charset="0"/>
              <a:buChar char="_"/>
            </a:pPr>
            <a:endParaRPr lang="en-US"/>
          </a:p>
          <a:p>
            <a:pPr>
              <a:buFont typeface="Calibri" panose="020F0502020204030204" pitchFamily="34" charset="0"/>
              <a:buChar char="_"/>
            </a:pPr>
            <a:r>
              <a:rPr lang="en-US"/>
              <a:t>A person will be affected by drinking beer.</a:t>
            </a:r>
          </a:p>
          <a:p>
            <a:pPr>
              <a:buFont typeface="Calibri" panose="020F0502020204030204" pitchFamily="34" charset="0"/>
              <a:buChar char="_"/>
            </a:pPr>
            <a:endParaRPr lang="en-US"/>
          </a:p>
          <a:p>
            <a:pPr>
              <a:buFont typeface="Calibri" panose="020F0502020204030204" pitchFamily="34" charset="0"/>
              <a:buChar char="_"/>
            </a:pPr>
            <a:r>
              <a:rPr lang="en-US"/>
              <a:t>A person will not drive as well after a few alcoholic drinks.</a:t>
            </a:r>
          </a:p>
          <a:p>
            <a:pPr>
              <a:buFont typeface="Calibri" panose="020F0502020204030204" pitchFamily="34" charset="0"/>
              <a:buChar char="_"/>
            </a:pPr>
            <a:endParaRPr lang="en-US"/>
          </a:p>
          <a:p>
            <a:pPr>
              <a:buFont typeface="Calibri" panose="020F0502020204030204" pitchFamily="34" charset="0"/>
              <a:buChar char="_"/>
            </a:pPr>
            <a:r>
              <a:rPr lang="en-US"/>
              <a:t>Alcohol will not affect a person who has built up a tolerance.</a:t>
            </a:r>
          </a:p>
          <a:p>
            <a:pPr>
              <a:buFont typeface="Calibri" panose="020F0502020204030204" pitchFamily="34" charset="0"/>
              <a:buChar char="_"/>
            </a:pPr>
            <a:endParaRPr lang="en-US"/>
          </a:p>
          <a:p>
            <a:pPr>
              <a:buFont typeface="Calibri" panose="020F0502020204030204" pitchFamily="34" charset="0"/>
              <a:buChar char="_"/>
            </a:pPr>
            <a:r>
              <a:rPr lang="en-US"/>
              <a:t>A person can sober up by drinking black coffee and taking a cold shower.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2B04CA-42DD-4D13-924B-3B8B476F98A6}"/>
              </a:ext>
            </a:extLst>
          </p:cNvPr>
          <p:cNvSpPr txBox="1"/>
          <p:nvPr/>
        </p:nvSpPr>
        <p:spPr>
          <a:xfrm>
            <a:off x="485925" y="1644073"/>
            <a:ext cx="35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6BF6CC-5725-45B8-9D3A-26C965633A89}"/>
              </a:ext>
            </a:extLst>
          </p:cNvPr>
          <p:cNvSpPr txBox="1"/>
          <p:nvPr/>
        </p:nvSpPr>
        <p:spPr>
          <a:xfrm>
            <a:off x="485925" y="2590800"/>
            <a:ext cx="35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86330C-68E7-4AD7-8AA0-632F1CB719D0}"/>
              </a:ext>
            </a:extLst>
          </p:cNvPr>
          <p:cNvSpPr txBox="1"/>
          <p:nvPr/>
        </p:nvSpPr>
        <p:spPr>
          <a:xfrm>
            <a:off x="485925" y="3537527"/>
            <a:ext cx="35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51FC27-F311-414A-BC89-5DBEB7C7FBF7}"/>
              </a:ext>
            </a:extLst>
          </p:cNvPr>
          <p:cNvSpPr txBox="1"/>
          <p:nvPr/>
        </p:nvSpPr>
        <p:spPr>
          <a:xfrm>
            <a:off x="485925" y="4484254"/>
            <a:ext cx="35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CCA387-CE95-47A1-B22B-B91091FF2D1D}"/>
              </a:ext>
            </a:extLst>
          </p:cNvPr>
          <p:cNvSpPr txBox="1"/>
          <p:nvPr/>
        </p:nvSpPr>
        <p:spPr>
          <a:xfrm>
            <a:off x="484632" y="5430981"/>
            <a:ext cx="350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70C0"/>
                </a:solidFill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121113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BD62D-5413-49B8-965B-5E703811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A6AD8A-3F60-421F-8280-8954432FB1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514350" indent="-514350">
              <a:buFont typeface="Arial" panose="020F0302020204030204"/>
              <a:buChar char="•"/>
            </a:pPr>
            <a:r>
              <a:rPr lang="en-US" dirty="0"/>
              <a:t>New York State Department of Motor Vehicles.  Driver’s </a:t>
            </a:r>
            <a:r>
              <a:rPr lang="en-US"/>
              <a:t>Manual.</a:t>
            </a:r>
            <a:endParaRPr lang="en-US" dirty="0">
              <a:cs typeface="Calibri" panose="020F0502020204030204"/>
            </a:endParaRPr>
          </a:p>
          <a:p>
            <a:pPr marL="514350" indent="-514350">
              <a:buFont typeface="Calibri Light" panose="020F0302020204030204"/>
              <a:buAutoNum type="arabicPeriod"/>
            </a:pPr>
            <a:endParaRPr lang="en-US">
              <a:cs typeface="Calibri"/>
            </a:endParaRPr>
          </a:p>
          <a:p>
            <a:pPr marL="514350" indent="-514350">
              <a:buFont typeface="+mj-lt"/>
              <a:buAutoNum type="arabicPeriod"/>
            </a:pP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037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3307F-A6D8-4264-998F-672E7ED0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Amount of Alcohol in Standard Drinks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7F55BC6-877C-44E2-8A21-99162C4073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8051237"/>
              </p:ext>
            </p:extLst>
          </p:nvPr>
        </p:nvGraphicFramePr>
        <p:xfrm>
          <a:off x="1588654" y="1736725"/>
          <a:ext cx="8802256" cy="2072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1128">
                  <a:extLst>
                    <a:ext uri="{9D8B030D-6E8A-4147-A177-3AD203B41FA5}">
                      <a16:colId xmlns:a16="http://schemas.microsoft.com/office/drawing/2014/main" val="3827687666"/>
                    </a:ext>
                  </a:extLst>
                </a:gridCol>
                <a:gridCol w="4401128">
                  <a:extLst>
                    <a:ext uri="{9D8B030D-6E8A-4147-A177-3AD203B41FA5}">
                      <a16:colId xmlns:a16="http://schemas.microsoft.com/office/drawing/2014/main" val="311542485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Drink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Amount of Ethyl Alcohol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05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12 ounces of beer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5-6% Alcohol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682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5 ounces of wine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12-13% Alcohol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2479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1.5 ounces of liquor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40% Alcohol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6746171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014686F0-B89E-4DA1-A6F2-3D38D7847382}"/>
              </a:ext>
            </a:extLst>
          </p:cNvPr>
          <p:cNvSpPr txBox="1"/>
          <p:nvPr/>
        </p:nvSpPr>
        <p:spPr>
          <a:xfrm>
            <a:off x="0" y="4572000"/>
            <a:ext cx="12191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/>
              <a:t>These drinks contain about the same amount of alcohol!</a:t>
            </a:r>
          </a:p>
        </p:txBody>
      </p:sp>
    </p:spTree>
    <p:extLst>
      <p:ext uri="{BB962C8B-B14F-4D97-AF65-F5344CB8AC3E}">
        <p14:creationId xmlns:p14="http://schemas.microsoft.com/office/powerpoint/2010/main" val="2874831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DB6A0-CA50-44C4-A2CE-89E22F470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Your Blood Alcohol Concentration (BAC)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D8D41D-21A6-4493-84A0-9FD9F23C3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Your BAC is dependent on:</a:t>
            </a:r>
          </a:p>
          <a:p>
            <a:r>
              <a:rPr lang="en-US" dirty="0"/>
              <a:t>How much alcohol you drink</a:t>
            </a:r>
            <a:endParaRPr lang="en-US" dirty="0">
              <a:cs typeface="Calibri"/>
            </a:endParaRPr>
          </a:p>
          <a:p>
            <a:r>
              <a:rPr lang="en-US" dirty="0"/>
              <a:t>How much time passes between drinks</a:t>
            </a:r>
            <a:endParaRPr lang="en-US" dirty="0">
              <a:cs typeface="Calibri"/>
            </a:endParaRPr>
          </a:p>
          <a:p>
            <a:r>
              <a:rPr lang="en-US" dirty="0"/>
              <a:t>Your weight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658920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B7233-3EF6-4890-B2A3-C03BD663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 All Drinks are the Same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C4ADB-62ED-45E3-B5C8-3204ABF5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Craft beers often have more alcohol content and are served in larger (16 oz) glasses. This equates to 3 standard drinks!!</a:t>
            </a:r>
          </a:p>
          <a:p>
            <a:endParaRPr lang="en-US"/>
          </a:p>
          <a:p>
            <a:r>
              <a:rPr lang="en-US" dirty="0"/>
              <a:t>Wine alcohol content varies widely from 5.5% to as much as 25%. What kind of wine in what kind of wine glass could determine whether you get an Impaired Driving Offense or not.</a:t>
            </a:r>
            <a:endParaRPr lang="en-US" dirty="0">
              <a:cs typeface="Calibri"/>
            </a:endParaRPr>
          </a:p>
          <a:p>
            <a:endParaRPr lang="en-US"/>
          </a:p>
          <a:p>
            <a:r>
              <a:rPr lang="en-US" dirty="0"/>
              <a:t>Don’t assume the bartender will always give you a 1.5 oz shot of 40% alcohol. Sometimes bartenders put more than 1 shot in a drink.</a:t>
            </a:r>
          </a:p>
        </p:txBody>
      </p:sp>
    </p:spTree>
    <p:extLst>
      <p:ext uri="{BB962C8B-B14F-4D97-AF65-F5344CB8AC3E}">
        <p14:creationId xmlns:p14="http://schemas.microsoft.com/office/powerpoint/2010/main" val="2091871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7C94-966F-421D-A124-E7F399AD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Do You Think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50826-CA00-4C33-9637-AFE361C7D3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/>
              <a:t>How many alcoholic drinks does it take to affect driving?</a:t>
            </a:r>
          </a:p>
          <a:p>
            <a:pPr marL="514350" indent="-514350">
              <a:buFont typeface="+mj-lt"/>
              <a:buAutoNum type="alphaUcPeriod"/>
            </a:pPr>
            <a:r>
              <a:rPr lang="en-US"/>
              <a:t>1 to 2 drinks</a:t>
            </a:r>
          </a:p>
          <a:p>
            <a:pPr marL="514350" indent="-514350">
              <a:buFont typeface="+mj-lt"/>
              <a:buAutoNum type="alphaUcPeriod"/>
            </a:pPr>
            <a:r>
              <a:rPr lang="en-US"/>
              <a:t>3 to 4 drinks</a:t>
            </a:r>
          </a:p>
          <a:p>
            <a:pPr marL="514350" indent="-514350">
              <a:buFont typeface="+mj-lt"/>
              <a:buAutoNum type="alphaUcPeriod"/>
            </a:pPr>
            <a:r>
              <a:rPr lang="en-US"/>
              <a:t>5 to 6 drinks</a:t>
            </a:r>
          </a:p>
          <a:p>
            <a:pPr marL="514350" indent="-514350">
              <a:buFont typeface="+mj-lt"/>
              <a:buAutoNum type="alphaUcPeriod"/>
            </a:pPr>
            <a:r>
              <a:rPr lang="en-US"/>
              <a:t>7 to 8 drinks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63D4085-D391-4A2A-8E89-79C45D535378}"/>
              </a:ext>
            </a:extLst>
          </p:cNvPr>
          <p:cNvSpPr/>
          <p:nvPr/>
        </p:nvSpPr>
        <p:spPr>
          <a:xfrm>
            <a:off x="268077" y="2182258"/>
            <a:ext cx="2864385" cy="560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3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FF29D-3836-4942-B435-D76DA93BD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Alcohol and Its Effects on Driving 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C7D5C-4014-42D6-A037-EF0072FAB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Increases reaction time</a:t>
            </a:r>
          </a:p>
          <a:p>
            <a:r>
              <a:rPr lang="en-US" dirty="0"/>
              <a:t>Reduces ability to see clearly</a:t>
            </a:r>
            <a:endParaRPr lang="en-US" dirty="0">
              <a:cs typeface="Calibri"/>
            </a:endParaRPr>
          </a:p>
          <a:p>
            <a:r>
              <a:rPr lang="en-US" dirty="0"/>
              <a:t>Changes judgement of speed and distances</a:t>
            </a:r>
            <a:endParaRPr lang="en-US" dirty="0">
              <a:cs typeface="Calibri"/>
            </a:endParaRPr>
          </a:p>
          <a:p>
            <a:r>
              <a:rPr lang="en-US" dirty="0"/>
              <a:t>Often decreases inhibition</a:t>
            </a:r>
            <a:endParaRPr lang="en-US" dirty="0">
              <a:cs typeface="Calibri"/>
            </a:endParaRPr>
          </a:p>
          <a:p>
            <a:r>
              <a:rPr lang="en-US" dirty="0"/>
              <a:t>Increases risk taking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511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DETemplate.potx" id="{E9E2CEF3-B17E-41AC-8B22-22A9BBFB1391}" vid="{EA810F02-12C6-4385-B8AE-A23D2C3F137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2379</Words>
  <Application>Microsoft Office PowerPoint</Application>
  <PresentationFormat>Widescreen</PresentationFormat>
  <Paragraphs>300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Session Goals:</vt:lpstr>
      <vt:lpstr>Key Vocabulary and Topics</vt:lpstr>
      <vt:lpstr>Alcohol</vt:lpstr>
      <vt:lpstr>Amount of Alcohol in Standard Drinks</vt:lpstr>
      <vt:lpstr>Your Blood Alcohol Concentration (BAC)</vt:lpstr>
      <vt:lpstr>Not All Drinks are the Same</vt:lpstr>
      <vt:lpstr>What Do You Think</vt:lpstr>
      <vt:lpstr>Alcohol and Its Effects on Driving Ability</vt:lpstr>
      <vt:lpstr>How Can You Tell if a Driver is Impaired?</vt:lpstr>
      <vt:lpstr>Chemical Test Refusal</vt:lpstr>
      <vt:lpstr>Penalties for Alcohol/Drug-Related Violations</vt:lpstr>
      <vt:lpstr>Penalties for Alcohol/Drug-Related Violations</vt:lpstr>
      <vt:lpstr>Penalties for Alcohol/Drug-Related Violations</vt:lpstr>
      <vt:lpstr>Penalties for Alcohol/Drug-Related Violations</vt:lpstr>
      <vt:lpstr>Zero Tolerance for Drivers Under Age 21</vt:lpstr>
      <vt:lpstr>Ignition Interlock Program and Leandra’s Law</vt:lpstr>
      <vt:lpstr>Additional Reminders</vt:lpstr>
      <vt:lpstr>Additional Reminders</vt:lpstr>
      <vt:lpstr>PowerPoint Presentation</vt:lpstr>
      <vt:lpstr>Good Host Check List</vt:lpstr>
      <vt:lpstr>Good Host Check List</vt:lpstr>
      <vt:lpstr>Good Host Check List</vt:lpstr>
      <vt:lpstr>Good Host Check List</vt:lpstr>
      <vt:lpstr>Good Host Check List</vt:lpstr>
      <vt:lpstr>Good Host Check List</vt:lpstr>
      <vt:lpstr>Good Host Check List</vt:lpstr>
      <vt:lpstr>Good Host Check List</vt:lpstr>
      <vt:lpstr>Good Host Check List</vt:lpstr>
      <vt:lpstr>Other Drugs</vt:lpstr>
      <vt:lpstr>Other Drugs</vt:lpstr>
      <vt:lpstr>Consequences Learning Activity</vt:lpstr>
      <vt:lpstr>Strategies for Impaired Driving Prevention</vt:lpstr>
      <vt:lpstr>Signs of Drowsy Driving</vt:lpstr>
      <vt:lpstr>Like Alcohol, Sleepiness….</vt:lpstr>
      <vt:lpstr>Who’s at Risk?</vt:lpstr>
      <vt:lpstr>Strategies to Stay Alert Behind the Wheel</vt:lpstr>
      <vt:lpstr>Getting Better Sleep</vt:lpstr>
      <vt:lpstr>Getting Better Sleep</vt:lpstr>
      <vt:lpstr>How Sleepy Are You?</vt:lpstr>
      <vt:lpstr>True or False Learning Activity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Kathleen Kielar</dc:creator>
  <cp:lastModifiedBy>Tilley, Laura J (HEALTH)</cp:lastModifiedBy>
  <cp:revision>144</cp:revision>
  <dcterms:created xsi:type="dcterms:W3CDTF">2021-04-24T11:33:04Z</dcterms:created>
  <dcterms:modified xsi:type="dcterms:W3CDTF">2023-12-07T16:51:14Z</dcterms:modified>
</cp:coreProperties>
</file>