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5"/>
  </p:handoutMasterIdLst>
  <p:sldIdLst>
    <p:sldId id="256" r:id="rId2"/>
    <p:sldId id="298" r:id="rId3"/>
    <p:sldId id="299"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ck, Jessica N (HEALTH)" initials="P(" lastIdx="12" clrIdx="0">
    <p:extLst>
      <p:ext uri="{19B8F6BF-5375-455C-9EA6-DF929625EA0E}">
        <p15:presenceInfo xmlns:p15="http://schemas.microsoft.com/office/powerpoint/2012/main" userId="S::jessica.peck@health.ny.gov::ca38bd2c-a285-4b71-a600-e13af901bba7" providerId="AD"/>
      </p:ext>
    </p:extLst>
  </p:cmAuthor>
  <p:cmAuthor id="2" name="Tilley, Laura J (HEALTH)" initials="T(" lastIdx="2" clrIdx="1">
    <p:extLst>
      <p:ext uri="{19B8F6BF-5375-455C-9EA6-DF929625EA0E}">
        <p15:presenceInfo xmlns:p15="http://schemas.microsoft.com/office/powerpoint/2012/main" userId="S::laura.tilley@health.ny.gov::45b18c9a-b861-46a1-9ce3-bfa8c8cc0d4d" providerId="AD"/>
      </p:ext>
    </p:extLst>
  </p:cmAuthor>
  <p:cmAuthor id="3" name="Jagareski, Amy (HEALTH)" initials="JA(" lastIdx="5" clrIdx="2">
    <p:extLst>
      <p:ext uri="{19B8F6BF-5375-455C-9EA6-DF929625EA0E}">
        <p15:presenceInfo xmlns:p15="http://schemas.microsoft.com/office/powerpoint/2012/main" userId="S::Amy.Jagareski@health.ny.gov::48ff280c-0bf8-4281-981d-44e8bf2685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326CDC-F879-1FF8-84A1-C94FB2C34980}" v="167" dt="2021-12-14T18:45:10.564"/>
    <p1510:client id="{408F85F0-C83D-4158-976B-8C42A7B5436E}" v="5" dt="2021-10-25T18:21:37.634"/>
    <p1510:client id="{50B228B1-C39B-6836-1577-275BDE1263F0}" v="9" dt="2021-11-02T15:56:15.281"/>
    <p1510:client id="{6D12283C-A5C3-BFDD-74E5-F1C19A085FF7}" v="1" dt="2021-11-03T16:18:45.703"/>
    <p1510:client id="{AB18EE0A-874F-20E8-046D-0A5FF8CCE012}" v="467" dt="2021-10-26T19:08:47.294"/>
    <p1510:client id="{AC176574-60B6-45B7-0B80-B27F8FE1C97C}" v="7" dt="2021-12-14T20:56:04.476"/>
    <p1510:client id="{ED6467BE-77C4-A54C-28EC-C1E27EF4C374}" v="12" dt="2021-12-14T21:14:20.0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2" d="100"/>
          <a:sy n="122" d="100"/>
        </p:scale>
        <p:origin x="114" y="12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B980B9-A41F-4B3C-BA9D-A01A59866E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E08548A-4F1B-4878-A049-408C58E5FAE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5F1A8D-4B45-43CA-9685-75B8094B7256}" type="datetimeFigureOut">
              <a:rPr lang="en-US" smtClean="0"/>
              <a:t>1/11/2022</a:t>
            </a:fld>
            <a:endParaRPr lang="en-US"/>
          </a:p>
        </p:txBody>
      </p:sp>
      <p:sp>
        <p:nvSpPr>
          <p:cNvPr id="4" name="Footer Placeholder 3">
            <a:extLst>
              <a:ext uri="{FF2B5EF4-FFF2-40B4-BE49-F238E27FC236}">
                <a16:creationId xmlns:a16="http://schemas.microsoft.com/office/drawing/2014/main" id="{4B03E527-DBD6-4EF5-B0AA-1FEA798ACA9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11F35F-241E-4044-9F77-6F0521C5379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ADE29C-A6F4-4C1D-96A9-0682E6C47758}" type="slidenum">
              <a:rPr lang="en-US" smtClean="0"/>
              <a:t>‹#›</a:t>
            </a:fld>
            <a:endParaRPr lang="en-US"/>
          </a:p>
        </p:txBody>
      </p:sp>
    </p:spTree>
    <p:extLst>
      <p:ext uri="{BB962C8B-B14F-4D97-AF65-F5344CB8AC3E}">
        <p14:creationId xmlns:p14="http://schemas.microsoft.com/office/powerpoint/2010/main" val="31556909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120D6FB-C244-4E2D-99EB-46FD0088E4CA}"/>
              </a:ext>
            </a:extLst>
          </p:cNvPr>
          <p:cNvSpPr>
            <a:spLocks noGrp="1"/>
          </p:cNvSpPr>
          <p:nvPr>
            <p:ph type="subTitle" idx="1"/>
          </p:nvPr>
        </p:nvSpPr>
        <p:spPr>
          <a:xfrm>
            <a:off x="1524000" y="5627957"/>
            <a:ext cx="9144000" cy="1031335"/>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EECDFA1-7E99-4572-B92F-2974CF620439}"/>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0722DC6F-6513-471D-8F02-DD578284E0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D3DAF8-D216-457F-8824-F21B459F8A64}"/>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1756E27F-31B8-4CD8-3575-6F5A03BBACC3">
            <a:extLst>
              <a:ext uri="{FF2B5EF4-FFF2-40B4-BE49-F238E27FC236}">
                <a16:creationId xmlns:a16="http://schemas.microsoft.com/office/drawing/2014/main" id="{43048D87-27CA-43CA-A959-9732553B9E74}"/>
              </a:ext>
            </a:extLst>
          </p:cNvPr>
          <p:cNvPicPr>
            <a:picLocks noChangeAspect="1"/>
          </p:cNvPicPr>
          <p:nvPr userDrawn="1"/>
        </p:nvPicPr>
        <p:blipFill>
          <a:blip r:embed="rId2" cstate="print">
            <a:extLst>
              <a:ext uri="{C83653E2-384E-4D23-5F25-9F78E51BDEE7}"/>
            </a:extLst>
          </a:blip>
          <a:stretch>
            <a:fillRect/>
          </a:stretch>
        </p:blipFill>
        <p:spPr>
          <a:xfrm>
            <a:off x="228600" y="209550"/>
            <a:ext cx="2743200" cy="1352550"/>
          </a:xfrm>
          <a:prstGeom prst="rect">
            <a:avLst/>
          </a:prstGeom>
        </p:spPr>
      </p:pic>
      <p:pic>
        <p:nvPicPr>
          <p:cNvPr id="8" name="96938C23-77AD-49BE-487D-0034E8DED343">
            <a:extLst>
              <a:ext uri="{FF2B5EF4-FFF2-40B4-BE49-F238E27FC236}">
                <a16:creationId xmlns:a16="http://schemas.microsoft.com/office/drawing/2014/main" id="{6F2B1652-9210-4FFC-8CE4-0F9643C642DB}"/>
              </a:ext>
            </a:extLst>
          </p:cNvPr>
          <p:cNvPicPr>
            <a:picLocks noChangeAspect="1"/>
          </p:cNvPicPr>
          <p:nvPr userDrawn="1"/>
        </p:nvPicPr>
        <p:blipFill>
          <a:blip r:embed="rId3" cstate="print">
            <a:extLst>
              <a:ext uri="{621C407B-CE72-4E94-96D1-27D9495872B2}"/>
            </a:extLst>
          </a:blip>
          <a:stretch>
            <a:fillRect/>
          </a:stretch>
        </p:blipFill>
        <p:spPr>
          <a:xfrm>
            <a:off x="0" y="5429250"/>
            <a:ext cx="12192000" cy="1428750"/>
          </a:xfrm>
          <a:prstGeom prst="rect">
            <a:avLst/>
          </a:prstGeom>
        </p:spPr>
      </p:pic>
      <p:pic>
        <p:nvPicPr>
          <p:cNvPr id="9" name="680E6ED8-7DC6-4530-A281-3614A5C32DAF">
            <a:extLst>
              <a:ext uri="{FF2B5EF4-FFF2-40B4-BE49-F238E27FC236}">
                <a16:creationId xmlns:a16="http://schemas.microsoft.com/office/drawing/2014/main" id="{2F8B00C9-3201-47DC-93CA-019801CA6BC0}"/>
              </a:ext>
            </a:extLst>
          </p:cNvPr>
          <p:cNvPicPr>
            <a:picLocks noChangeAspect="1"/>
          </p:cNvPicPr>
          <p:nvPr userDrawn="1"/>
        </p:nvPicPr>
        <p:blipFill>
          <a:blip r:embed="rId4" cstate="print">
            <a:extLst>
              <a:ext uri="{1BB743DA-DA25-42E9-EF0A-40EC146A3155}"/>
            </a:extLst>
          </a:blip>
          <a:stretch>
            <a:fillRect/>
          </a:stretch>
        </p:blipFill>
        <p:spPr>
          <a:xfrm>
            <a:off x="0" y="5343525"/>
            <a:ext cx="12192000" cy="114300"/>
          </a:xfrm>
          <a:prstGeom prst="rect">
            <a:avLst/>
          </a:prstGeom>
        </p:spPr>
      </p:pic>
    </p:spTree>
    <p:extLst>
      <p:ext uri="{BB962C8B-B14F-4D97-AF65-F5344CB8AC3E}">
        <p14:creationId xmlns:p14="http://schemas.microsoft.com/office/powerpoint/2010/main" val="2268927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F6AE4-8514-4BBF-893E-83AB276C5E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D143BC-7461-4761-8202-37C5912802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4DBE91-9A61-441D-B046-82BCF1B7D1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826830F-053A-4B2C-9ECD-1501EB4C5061}"/>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6" name="Footer Placeholder 5">
            <a:extLst>
              <a:ext uri="{FF2B5EF4-FFF2-40B4-BE49-F238E27FC236}">
                <a16:creationId xmlns:a16="http://schemas.microsoft.com/office/drawing/2014/main" id="{9D8E13A1-3145-4283-AB62-CDC3919479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D4D2C8-9B5A-4076-8C1C-85DF15D96E7F}"/>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73315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73C5-32F9-420C-9975-987946717C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DD35843-C239-4EAB-A1C1-D8A3D331E52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EE1804-B6C1-4EB3-AC54-7E5DA8633B3F}"/>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97DF6C02-562F-4E9E-B98F-826D50F0A3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BCB81D-393D-4450-8964-F853ECB8BA85}"/>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42802326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774AD3-04B1-48DA-8522-A1BCAD7BB5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E1D6D5-437B-45EF-B749-06D6DF8C3B5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034013-A163-42FE-B2D9-7120C6E056E7}"/>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327C4FCF-DA89-47FC-8218-20985B7DAC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594D0D-498C-44B4-886E-1CA749589114}"/>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2632637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DEF1B-BE00-452D-89FB-4CE8C8FE44A5}"/>
              </a:ext>
            </a:extLst>
          </p:cNvPr>
          <p:cNvSpPr>
            <a:spLocks noGrp="1"/>
          </p:cNvSpPr>
          <p:nvPr>
            <p:ph type="title"/>
          </p:nvPr>
        </p:nvSpPr>
        <p:spPr>
          <a:xfrm>
            <a:off x="161544" y="386332"/>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A2621D1-3F25-45DE-A0D5-DE1C4DA161A0}"/>
              </a:ext>
            </a:extLst>
          </p:cNvPr>
          <p:cNvSpPr>
            <a:spLocks noGrp="1"/>
          </p:cNvSpPr>
          <p:nvPr>
            <p:ph idx="1"/>
          </p:nvPr>
        </p:nvSpPr>
        <p:spPr>
          <a:xfrm>
            <a:off x="484632" y="1736277"/>
            <a:ext cx="11045952" cy="444068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08CDAE-C5AC-4B9B-80C1-9480AF0CE15B}"/>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0D2C2BF4-EAD8-46AC-96A4-F37AEAE41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A2C0D8-7F86-4198-B0C5-9307B56B8029}"/>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0D3E9B9D-EC46-4B47-449F-30ED668CDDF8">
            <a:extLst>
              <a:ext uri="{FF2B5EF4-FFF2-40B4-BE49-F238E27FC236}">
                <a16:creationId xmlns:a16="http://schemas.microsoft.com/office/drawing/2014/main" id="{08219DFF-79B7-4648-9B6C-F75D12DD89A3}"/>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8" name="A0B49416-1068-42D7-0AF5-99C6460EB5F7">
            <a:extLst>
              <a:ext uri="{FF2B5EF4-FFF2-40B4-BE49-F238E27FC236}">
                <a16:creationId xmlns:a16="http://schemas.microsoft.com/office/drawing/2014/main" id="{5292234D-89E5-4382-94F9-61D18F7B9187}"/>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332376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2621D1-3F25-45DE-A0D5-DE1C4DA161A0}"/>
              </a:ext>
            </a:extLst>
          </p:cNvPr>
          <p:cNvSpPr>
            <a:spLocks noGrp="1"/>
          </p:cNvSpPr>
          <p:nvPr>
            <p:ph idx="1"/>
          </p:nvPr>
        </p:nvSpPr>
        <p:spPr>
          <a:xfrm>
            <a:off x="484632" y="419101"/>
            <a:ext cx="11045952" cy="57578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08CDAE-C5AC-4B9B-80C1-9480AF0CE15B}"/>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0D2C2BF4-EAD8-46AC-96A4-F37AEAE41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A2C0D8-7F86-4198-B0C5-9307B56B8029}"/>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0D3E9B9D-EC46-4B47-449F-30ED668CDDF8">
            <a:extLst>
              <a:ext uri="{FF2B5EF4-FFF2-40B4-BE49-F238E27FC236}">
                <a16:creationId xmlns:a16="http://schemas.microsoft.com/office/drawing/2014/main" id="{08219DFF-79B7-4648-9B6C-F75D12DD89A3}"/>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8" name="A0B49416-1068-42D7-0AF5-99C6460EB5F7">
            <a:extLst>
              <a:ext uri="{FF2B5EF4-FFF2-40B4-BE49-F238E27FC236}">
                <a16:creationId xmlns:a16="http://schemas.microsoft.com/office/drawing/2014/main" id="{5292234D-89E5-4382-94F9-61D18F7B9187}"/>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2830151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4B681-4EC7-45BA-842E-1FB9E4917F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E6C3FB5-5901-4C84-8D36-9170F8BAF2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4A692D6-5479-4EFA-9F3E-A430F9424421}"/>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21735FB0-1FFA-4AD4-BB42-C387F54358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F007A4-E9E1-418C-A362-32468A3C6126}"/>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0D3E9B9D-EC46-4B47-449F-30ED668CDDF8">
            <a:extLst>
              <a:ext uri="{FF2B5EF4-FFF2-40B4-BE49-F238E27FC236}">
                <a16:creationId xmlns:a16="http://schemas.microsoft.com/office/drawing/2014/main" id="{3224587D-95C9-4B7B-867E-8C66E8948654}"/>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8" name="A0B49416-1068-42D7-0AF5-99C6460EB5F7">
            <a:extLst>
              <a:ext uri="{FF2B5EF4-FFF2-40B4-BE49-F238E27FC236}">
                <a16:creationId xmlns:a16="http://schemas.microsoft.com/office/drawing/2014/main" id="{9040013B-09F6-41C7-8921-61BB6A4A17A7}"/>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1667261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66DD-8B5F-422B-9ABC-8AF60949A2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291D14-B55C-4B9A-8A8B-5F6DD5A258B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ACD21A-B65A-4349-B534-090B6D54715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F75A23-B2CB-413A-86D0-2C15ADA9EF31}"/>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6" name="Footer Placeholder 5">
            <a:extLst>
              <a:ext uri="{FF2B5EF4-FFF2-40B4-BE49-F238E27FC236}">
                <a16:creationId xmlns:a16="http://schemas.microsoft.com/office/drawing/2014/main" id="{2091A8C4-F16C-44E3-A4FA-75E39B4789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E3FB1D-1872-4074-B509-91680C269234}"/>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8" name="0D3E9B9D-EC46-4B47-449F-30ED668CDDF8">
            <a:extLst>
              <a:ext uri="{FF2B5EF4-FFF2-40B4-BE49-F238E27FC236}">
                <a16:creationId xmlns:a16="http://schemas.microsoft.com/office/drawing/2014/main" id="{02528E70-46A6-4087-9539-12A401A79BDE}"/>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9" name="A0B49416-1068-42D7-0AF5-99C6460EB5F7">
            <a:extLst>
              <a:ext uri="{FF2B5EF4-FFF2-40B4-BE49-F238E27FC236}">
                <a16:creationId xmlns:a16="http://schemas.microsoft.com/office/drawing/2014/main" id="{586AC4DB-12AA-464A-BB81-FA95D05C6254}"/>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3357856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4CFFF-9C5D-450A-A4EA-10AEBEC3C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A1EDEF4-29F0-4249-9907-156C6D5699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1912D69-E730-42CF-82A9-59F70F848F0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211CE6-9C72-4923-B72C-315F66B86C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26DB5F-DF22-4DE5-B648-64F87CBBC33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B4902F-17C5-4EEF-99A1-77B9B96EB51D}"/>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8" name="Footer Placeholder 7">
            <a:extLst>
              <a:ext uri="{FF2B5EF4-FFF2-40B4-BE49-F238E27FC236}">
                <a16:creationId xmlns:a16="http://schemas.microsoft.com/office/drawing/2014/main" id="{C3FAAC32-37FF-4CBA-8858-E97C707AD5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23CAA43-D6C8-4BA3-9640-0278EC88B326}"/>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10" name="0D3E9B9D-EC46-4B47-449F-30ED668CDDF8">
            <a:extLst>
              <a:ext uri="{FF2B5EF4-FFF2-40B4-BE49-F238E27FC236}">
                <a16:creationId xmlns:a16="http://schemas.microsoft.com/office/drawing/2014/main" id="{A915A1AA-9289-4455-8D06-4B170DA1DD62}"/>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11" name="A0B49416-1068-42D7-0AF5-99C6460EB5F7">
            <a:extLst>
              <a:ext uri="{FF2B5EF4-FFF2-40B4-BE49-F238E27FC236}">
                <a16:creationId xmlns:a16="http://schemas.microsoft.com/office/drawing/2014/main" id="{FDBE6ED9-CB19-4F09-86F2-C9C8EA011BDC}"/>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2401113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D2D97-07D9-455F-A684-D10C2FE3FE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616DEA-4E55-42D6-80D2-0957F222AD09}"/>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4" name="Footer Placeholder 3">
            <a:extLst>
              <a:ext uri="{FF2B5EF4-FFF2-40B4-BE49-F238E27FC236}">
                <a16:creationId xmlns:a16="http://schemas.microsoft.com/office/drawing/2014/main" id="{36A05648-AD21-4109-BA02-D4C6C61BAC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FA85BB-FD7F-43BA-BE98-A37B4FC587D8}"/>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6" name="0D3E9B9D-EC46-4B47-449F-30ED668CDDF8">
            <a:extLst>
              <a:ext uri="{FF2B5EF4-FFF2-40B4-BE49-F238E27FC236}">
                <a16:creationId xmlns:a16="http://schemas.microsoft.com/office/drawing/2014/main" id="{D932A128-8774-4340-810C-CC1379143CF7}"/>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7" name="A0B49416-1068-42D7-0AF5-99C6460EB5F7">
            <a:extLst>
              <a:ext uri="{FF2B5EF4-FFF2-40B4-BE49-F238E27FC236}">
                <a16:creationId xmlns:a16="http://schemas.microsoft.com/office/drawing/2014/main" id="{A0F99F9E-59BB-444F-A98E-D98874D2EEF1}"/>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2012230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70AE15-94E9-45DD-82F1-D95053ECE0F1}"/>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3" name="Footer Placeholder 2">
            <a:extLst>
              <a:ext uri="{FF2B5EF4-FFF2-40B4-BE49-F238E27FC236}">
                <a16:creationId xmlns:a16="http://schemas.microsoft.com/office/drawing/2014/main" id="{B355D95B-973D-42E7-BC16-8C2B023CCE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10744B-B8A9-4ECA-ADB1-9A9CDB34021F}"/>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5" name="0D3E9B9D-EC46-4B47-449F-30ED668CDDF8">
            <a:extLst>
              <a:ext uri="{FF2B5EF4-FFF2-40B4-BE49-F238E27FC236}">
                <a16:creationId xmlns:a16="http://schemas.microsoft.com/office/drawing/2014/main" id="{4CE6D3DA-EE98-46C0-B942-E591D4C2108E}"/>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6" name="A0B49416-1068-42D7-0AF5-99C6460EB5F7">
            <a:extLst>
              <a:ext uri="{FF2B5EF4-FFF2-40B4-BE49-F238E27FC236}">
                <a16:creationId xmlns:a16="http://schemas.microsoft.com/office/drawing/2014/main" id="{EDBF4FC3-CFF5-4956-8892-1E415F650386}"/>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1821641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5063D-B22E-44B3-A94E-3DB0E9E469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70B9A4-D939-4D15-9E5B-676E7F5F57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585795-7FB6-4A26-AD21-18931FC3E6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181D5BC-6959-4FCF-95B8-2B3D6DAB5FCD}"/>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6" name="Footer Placeholder 5">
            <a:extLst>
              <a:ext uri="{FF2B5EF4-FFF2-40B4-BE49-F238E27FC236}">
                <a16:creationId xmlns:a16="http://schemas.microsoft.com/office/drawing/2014/main" id="{6494EEEC-E719-42EC-B34B-BB53CD927D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BB2EBD-E940-4FEC-98E5-1671BFBD3E62}"/>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2770584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02F983-696D-4D06-B28E-D26FBE052E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8A57630-6B73-4B29-A9CF-3F547CCA86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82B1D9-19D4-4B6A-A65A-130B447036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1D5FCEFC-EE83-42FD-B44A-6BB5E6947E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2212B46-A3D3-42F2-A03B-F2B4663377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B464BB-15C9-45B6-BE04-972AA5E9E29B}" type="slidenum">
              <a:rPr lang="en-US" smtClean="0"/>
              <a:t>‹#›</a:t>
            </a:fld>
            <a:endParaRPr lang="en-US"/>
          </a:p>
        </p:txBody>
      </p:sp>
    </p:spTree>
    <p:extLst>
      <p:ext uri="{BB962C8B-B14F-4D97-AF65-F5344CB8AC3E}">
        <p14:creationId xmlns:p14="http://schemas.microsoft.com/office/powerpoint/2010/main" val="3961591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dmv.ny.gov/forms/mv104.pdf"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5D99EB7-F9FC-4C7B-B143-236E214EFA33}"/>
              </a:ext>
            </a:extLst>
          </p:cNvPr>
          <p:cNvSpPr>
            <a:spLocks noGrp="1"/>
          </p:cNvSpPr>
          <p:nvPr>
            <p:ph type="subTitle" idx="1"/>
          </p:nvPr>
        </p:nvSpPr>
        <p:spPr/>
        <p:txBody>
          <a:bodyPr>
            <a:normAutofit/>
          </a:bodyPr>
          <a:lstStyle/>
          <a:p>
            <a:r>
              <a:rPr lang="en-US" sz="4000"/>
              <a:t>Emergency Response and Recovery</a:t>
            </a:r>
          </a:p>
        </p:txBody>
      </p:sp>
    </p:spTree>
    <p:extLst>
      <p:ext uri="{BB962C8B-B14F-4D97-AF65-F5344CB8AC3E}">
        <p14:creationId xmlns:p14="http://schemas.microsoft.com/office/powerpoint/2010/main" val="1170309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C8428-6376-40B5-95EC-3CB505DF44A6}"/>
              </a:ext>
            </a:extLst>
          </p:cNvPr>
          <p:cNvSpPr>
            <a:spLocks noGrp="1"/>
          </p:cNvSpPr>
          <p:nvPr>
            <p:ph type="title"/>
          </p:nvPr>
        </p:nvSpPr>
        <p:spPr/>
        <p:txBody>
          <a:bodyPr/>
          <a:lstStyle/>
          <a:p>
            <a:r>
              <a:rPr lang="en-US"/>
              <a:t>Types of Skids and Recovery Techniques</a:t>
            </a:r>
          </a:p>
        </p:txBody>
      </p:sp>
      <p:graphicFrame>
        <p:nvGraphicFramePr>
          <p:cNvPr id="4" name="Table32">
            <a:extLst>
              <a:ext uri="{FF2B5EF4-FFF2-40B4-BE49-F238E27FC236}">
                <a16:creationId xmlns:a16="http://schemas.microsoft.com/office/drawing/2014/main" id="{FD70613F-4571-412E-9CDB-E91AD67A14F9}"/>
              </a:ext>
            </a:extLst>
          </p:cNvPr>
          <p:cNvGraphicFramePr>
            <a:graphicFrameLocks noGrp="1"/>
          </p:cNvGraphicFramePr>
          <p:nvPr>
            <p:extLst>
              <p:ext uri="{D42A27DB-BD31-4B8C-83A1-F6EECF244321}">
                <p14:modId xmlns:p14="http://schemas.microsoft.com/office/powerpoint/2010/main" val="272430628"/>
              </p:ext>
            </p:extLst>
          </p:nvPr>
        </p:nvGraphicFramePr>
        <p:xfrm>
          <a:off x="632691" y="1711895"/>
          <a:ext cx="10551508" cy="4494853"/>
        </p:xfrm>
        <a:graphic>
          <a:graphicData uri="http://schemas.openxmlformats.org/drawingml/2006/table">
            <a:tbl>
              <a:tblPr firstRow="1" bandRow="1"/>
              <a:tblGrid>
                <a:gridCol w="3754582">
                  <a:extLst>
                    <a:ext uri="{9D8B030D-6E8A-4147-A177-3AD203B41FA5}">
                      <a16:colId xmlns:a16="http://schemas.microsoft.com/office/drawing/2014/main" val="20000"/>
                    </a:ext>
                  </a:extLst>
                </a:gridCol>
                <a:gridCol w="6796926">
                  <a:extLst>
                    <a:ext uri="{9D8B030D-6E8A-4147-A177-3AD203B41FA5}">
                      <a16:colId xmlns:a16="http://schemas.microsoft.com/office/drawing/2014/main" val="20001"/>
                    </a:ext>
                  </a:extLst>
                </a:gridCol>
              </a:tblGrid>
              <a:tr h="475469">
                <a:tc>
                  <a:txBody>
                    <a:bodyPr/>
                    <a:lstStyle/>
                    <a:p>
                      <a:pPr marL="95885" marR="0" indent="0" eaLnBrk="0">
                        <a:lnSpc>
                          <a:spcPct val="124000"/>
                        </a:lnSpc>
                      </a:pPr>
                      <a:r>
                        <a:rPr lang="en-US" altLang="zh-CN" sz="2300" b="1" kern="0" spc="-50" baseline="0" noProof="0">
                          <a:solidFill>
                            <a:srgbClr val="FFFFFF"/>
                          </a:solidFill>
                          <a:latin typeface="Arial"/>
                          <a:ea typeface="Arial" pitchFamily="34" charset="0"/>
                          <a:cs typeface="Arial"/>
                        </a:rPr>
                        <a:t>Type</a:t>
                      </a:r>
                      <a:r>
                        <a:rPr lang="en-US" altLang="zh-CN" sz="2300" b="1" kern="0" spc="-70" noProof="0" dirty="0">
                          <a:latin typeface="Arial"/>
                          <a:ea typeface="Arial" pitchFamily="34" charset="0"/>
                          <a:cs typeface="Arial"/>
                        </a:rPr>
                        <a:t> </a:t>
                      </a:r>
                      <a:r>
                        <a:rPr lang="en-US" altLang="zh-CN" sz="2300" b="1" kern="0" spc="0" baseline="0" noProof="0">
                          <a:solidFill>
                            <a:srgbClr val="FFFFFF"/>
                          </a:solidFill>
                          <a:latin typeface="Arial"/>
                          <a:ea typeface="Arial" pitchFamily="34" charset="0"/>
                          <a:cs typeface="Arial"/>
                        </a:rPr>
                        <a:t>of</a:t>
                      </a:r>
                      <a:r>
                        <a:rPr lang="en-US" altLang="zh-CN" sz="2300" b="1" kern="0" spc="-5" noProof="0" dirty="0">
                          <a:latin typeface="Arial"/>
                          <a:ea typeface="Arial" pitchFamily="34" charset="0"/>
                          <a:cs typeface="Arial"/>
                        </a:rPr>
                        <a:t> </a:t>
                      </a:r>
                      <a:r>
                        <a:rPr lang="en-US" altLang="zh-CN" sz="2300" b="1" kern="0" spc="0" baseline="0" noProof="0">
                          <a:solidFill>
                            <a:srgbClr val="FFFFFF"/>
                          </a:solidFill>
                          <a:latin typeface="Arial"/>
                          <a:ea typeface="Arial" pitchFamily="34" charset="0"/>
                          <a:cs typeface="Arial"/>
                        </a:rPr>
                        <a:t>Skid</a:t>
                      </a:r>
                    </a:p>
                  </a:txBody>
                  <a:tcPr marL="0" marR="0" marT="34391"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marL="107950" marR="0" indent="0" eaLnBrk="0">
                        <a:lnSpc>
                          <a:spcPct val="124000"/>
                        </a:lnSpc>
                      </a:pPr>
                      <a:r>
                        <a:rPr lang="en-US" altLang="zh-CN" sz="2300" b="1" kern="0" spc="-30" baseline="0" noProof="0">
                          <a:solidFill>
                            <a:srgbClr val="FFFFFF"/>
                          </a:solidFill>
                          <a:latin typeface="Arial"/>
                          <a:ea typeface="Arial" pitchFamily="34" charset="0"/>
                          <a:cs typeface="Arial"/>
                        </a:rPr>
                        <a:t>Recovery</a:t>
                      </a:r>
                      <a:r>
                        <a:rPr lang="en-US" altLang="zh-CN" sz="2300" b="1" kern="0" spc="-65" noProof="0" dirty="0">
                          <a:latin typeface="Arial"/>
                          <a:ea typeface="Arial" pitchFamily="34" charset="0"/>
                          <a:cs typeface="Arial"/>
                        </a:rPr>
                        <a:t> </a:t>
                      </a:r>
                      <a:r>
                        <a:rPr lang="en-US" altLang="zh-CN" sz="2300" b="1" kern="0" spc="-10" baseline="0" noProof="0">
                          <a:solidFill>
                            <a:srgbClr val="FFFFFF"/>
                          </a:solidFill>
                          <a:latin typeface="Arial"/>
                          <a:ea typeface="Arial" pitchFamily="34" charset="0"/>
                          <a:cs typeface="Arial"/>
                        </a:rPr>
                        <a:t>Technique</a:t>
                      </a:r>
                    </a:p>
                  </a:txBody>
                  <a:tcPr marL="0" marR="0" marT="34391"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1526730">
                <a:tc>
                  <a:txBody>
                    <a:bodyPr/>
                    <a:lstStyle/>
                    <a:p>
                      <a:pPr marL="109855" marR="0" indent="0" eaLnBrk="0">
                        <a:lnSpc>
                          <a:spcPct val="118000"/>
                        </a:lnSpc>
                      </a:pPr>
                      <a:r>
                        <a:rPr lang="en-US" altLang="zh-CN" sz="2300" kern="0" spc="-20" baseline="0" noProof="0">
                          <a:solidFill>
                            <a:srgbClr val="000000"/>
                          </a:solidFill>
                          <a:latin typeface="Arial"/>
                          <a:ea typeface="Arial" pitchFamily="34" charset="0"/>
                          <a:cs typeface="Arial"/>
                        </a:rPr>
                        <a:t>Front-tire</a:t>
                      </a:r>
                      <a:r>
                        <a:rPr lang="en-US" altLang="zh-CN" sz="2300" kern="0" spc="-4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Skid</a:t>
                      </a:r>
                    </a:p>
                  </a:txBody>
                  <a:tcPr marL="0" marR="0" marT="3901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381000" marR="326390" indent="-277495" algn="l" eaLnBrk="0">
                        <a:lnSpc>
                          <a:spcPct val="111000"/>
                        </a:lnSpc>
                      </a:pPr>
                      <a:r>
                        <a:rPr lang="en-US" altLang="zh-CN" sz="2300" kern="0" spc="-100" baseline="0" noProof="0">
                          <a:solidFill>
                            <a:srgbClr val="000000"/>
                          </a:solidFill>
                          <a:latin typeface="Arial"/>
                          <a:ea typeface="Arial" pitchFamily="34" charset="0"/>
                          <a:cs typeface="Arial"/>
                        </a:rPr>
                        <a:t>•</a:t>
                      </a:r>
                      <a:r>
                        <a:rPr lang="en-US" altLang="zh-CN" sz="2300" kern="0" spc="1075" noProof="0" dirty="0">
                          <a:latin typeface="Arial"/>
                          <a:ea typeface="Arial" pitchFamily="34" charset="0"/>
                          <a:cs typeface="Arial"/>
                        </a:rPr>
                        <a:t> </a:t>
                      </a:r>
                      <a:r>
                        <a:rPr lang="en-US" altLang="zh-CN" sz="2300" kern="0" spc="-15" baseline="0" noProof="0">
                          <a:solidFill>
                            <a:srgbClr val="000000"/>
                          </a:solidFill>
                          <a:latin typeface="Arial"/>
                          <a:ea typeface="Arial" pitchFamily="34" charset="0"/>
                          <a:cs typeface="Arial"/>
                        </a:rPr>
                        <a:t>Continue</a:t>
                      </a:r>
                      <a:r>
                        <a:rPr lang="en-US" altLang="zh-CN" sz="2300" kern="0" spc="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to</a:t>
                      </a:r>
                      <a:r>
                        <a:rPr lang="en-US" altLang="zh-CN" sz="2300" kern="0" spc="5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look</a:t>
                      </a:r>
                      <a:r>
                        <a:rPr lang="en-US" altLang="zh-CN" sz="2300" kern="0" spc="-7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and</a:t>
                      </a:r>
                      <a:r>
                        <a:rPr lang="en-US" altLang="zh-CN" sz="2300" kern="0" spc="-5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steer</a:t>
                      </a:r>
                      <a:r>
                        <a:rPr lang="en-US" altLang="zh-CN" sz="2300" kern="0" spc="-55"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in the direction you want to travel</a:t>
                      </a:r>
                    </a:p>
                    <a:p>
                      <a:pPr marL="386080" marR="1210310" indent="-281940" algn="l" eaLnBrk="0">
                        <a:lnSpc>
                          <a:spcPct val="104000"/>
                        </a:lnSpc>
                      </a:pPr>
                      <a:r>
                        <a:rPr lang="en-US" altLang="zh-CN" sz="2300" kern="0" spc="-100" baseline="0" noProof="0">
                          <a:solidFill>
                            <a:srgbClr val="000000"/>
                          </a:solidFill>
                          <a:latin typeface="Arial"/>
                          <a:ea typeface="Arial" pitchFamily="34" charset="0"/>
                          <a:cs typeface="Arial"/>
                        </a:rPr>
                        <a:t>•</a:t>
                      </a:r>
                      <a:r>
                        <a:rPr lang="en-US" altLang="zh-CN" sz="2300" kern="0" spc="1065"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Lift your foot off the </a:t>
                      </a:r>
                      <a:r>
                        <a:rPr lang="en-US" altLang="zh-CN" sz="2300" kern="0" spc="-10" baseline="0" noProof="0">
                          <a:solidFill>
                            <a:srgbClr val="000000"/>
                          </a:solidFill>
                          <a:latin typeface="Arial"/>
                          <a:ea typeface="Arial" pitchFamily="34" charset="0"/>
                          <a:cs typeface="Arial"/>
                        </a:rPr>
                        <a:t>accelerator carefully</a:t>
                      </a:r>
                    </a:p>
                  </a:txBody>
                  <a:tcPr marL="0" marR="0" marT="39016"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10001"/>
                  </a:ext>
                </a:extLst>
              </a:tr>
              <a:tr h="2261833">
                <a:tc>
                  <a:txBody>
                    <a:bodyPr/>
                    <a:lstStyle/>
                    <a:p>
                      <a:pPr marL="109220" marR="0" indent="0" eaLnBrk="0">
                        <a:lnSpc>
                          <a:spcPct val="118000"/>
                        </a:lnSpc>
                      </a:pPr>
                      <a:r>
                        <a:rPr lang="en-US" altLang="zh-CN" sz="2300" kern="0" spc="-20" baseline="0" noProof="0">
                          <a:solidFill>
                            <a:srgbClr val="000000"/>
                          </a:solidFill>
                          <a:latin typeface="Arial"/>
                          <a:ea typeface="Arial" pitchFamily="34" charset="0"/>
                          <a:cs typeface="Arial"/>
                        </a:rPr>
                        <a:t>Rear-tire</a:t>
                      </a:r>
                      <a:r>
                        <a:rPr lang="en-US" altLang="zh-CN" sz="2300" kern="0" spc="-4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Skid</a:t>
                      </a:r>
                    </a:p>
                  </a:txBody>
                  <a:tcPr marL="0" marR="0" marT="39014"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446405" marR="326390" indent="-342900" algn="l" eaLnBrk="0">
                        <a:lnSpc>
                          <a:spcPct val="100000"/>
                        </a:lnSpc>
                        <a:buFont typeface="Arial" panose="020B0604020202020204" pitchFamily="34" charset="0"/>
                        <a:buChar char="•"/>
                      </a:pPr>
                      <a:r>
                        <a:rPr lang="en-US" altLang="zh-CN" sz="2300" kern="0" spc="0" baseline="0" noProof="0">
                          <a:solidFill>
                            <a:srgbClr val="000000"/>
                          </a:solidFill>
                          <a:latin typeface="Arial"/>
                          <a:ea typeface="Arial" pitchFamily="34" charset="0"/>
                          <a:cs typeface="Arial"/>
                        </a:rPr>
                        <a:t>Continue</a:t>
                      </a:r>
                      <a:r>
                        <a:rPr lang="en-US" altLang="zh-CN" sz="2300" kern="0" spc="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to</a:t>
                      </a:r>
                      <a:r>
                        <a:rPr lang="en-US" altLang="zh-CN" sz="2300" kern="0" spc="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look</a:t>
                      </a:r>
                      <a:r>
                        <a:rPr lang="en-US" altLang="zh-CN" sz="2300" kern="0" spc="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and</a:t>
                      </a:r>
                      <a:r>
                        <a:rPr lang="en-US" altLang="zh-CN" sz="2300" kern="0" spc="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steer</a:t>
                      </a:r>
                      <a:r>
                        <a:rPr lang="en-US" altLang="zh-CN" sz="2300" kern="0" spc="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in the direction you want to travel</a:t>
                      </a:r>
                    </a:p>
                    <a:p>
                      <a:pPr marL="446405" marR="326390" lvl="0" indent="-342900" algn="l" defTabSz="914400" rtl="0" eaLnBrk="0"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2300" kern="0" spc="0" baseline="0" noProof="0">
                          <a:solidFill>
                            <a:srgbClr val="000000"/>
                          </a:solidFill>
                          <a:latin typeface="Arial"/>
                          <a:ea typeface="Arial" pitchFamily="34" charset="0"/>
                          <a:cs typeface="Arial"/>
                        </a:rPr>
                        <a:t>Decelerate carefully and do not apply the brakes</a:t>
                      </a:r>
                    </a:p>
                    <a:p>
                      <a:pPr marL="446405" marR="326390" indent="-342900" algn="l" eaLnBrk="0">
                        <a:lnSpc>
                          <a:spcPct val="100000"/>
                        </a:lnSpc>
                        <a:buFont typeface="Arial" panose="020B0604020202020204" pitchFamily="34" charset="0"/>
                        <a:buChar char="•"/>
                      </a:pPr>
                      <a:r>
                        <a:rPr lang="en-US" altLang="zh-CN" sz="2300" kern="0" spc="0" baseline="0" noProof="0">
                          <a:solidFill>
                            <a:srgbClr val="000000"/>
                          </a:solidFill>
                          <a:latin typeface="Arial"/>
                          <a:ea typeface="Arial" pitchFamily="34" charset="0"/>
                          <a:cs typeface="Arial"/>
                        </a:rPr>
                        <a:t>As</a:t>
                      </a:r>
                      <a:r>
                        <a:rPr lang="en-US" altLang="zh-CN" sz="2300" kern="0" spc="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the</a:t>
                      </a:r>
                      <a:r>
                        <a:rPr lang="en-US" altLang="zh-CN" sz="2300" kern="0" spc="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rear</a:t>
                      </a:r>
                      <a:r>
                        <a:rPr lang="en-US" altLang="zh-CN" sz="2300" kern="0" spc="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tires</a:t>
                      </a:r>
                      <a:r>
                        <a:rPr lang="en-US" altLang="zh-CN" sz="2300" kern="0" spc="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regain</a:t>
                      </a:r>
                      <a:r>
                        <a:rPr lang="en-US" altLang="zh-CN" sz="2300" kern="0" spc="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traction, continue to</a:t>
                      </a:r>
                      <a:r>
                        <a:rPr lang="en-US" altLang="zh-CN" sz="2300" kern="0" spc="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steer to</a:t>
                      </a:r>
                      <a:r>
                        <a:rPr lang="en-US" altLang="zh-CN" sz="2300" kern="0" spc="0" noProof="0" dirty="0">
                          <a:latin typeface="Arial"/>
                          <a:ea typeface="Arial" pitchFamily="34" charset="0"/>
                          <a:cs typeface="Arial"/>
                        </a:rPr>
                        <a:t> </a:t>
                      </a:r>
                      <a:r>
                        <a:rPr lang="en-US" altLang="zh-CN" sz="2300" kern="0" spc="0" baseline="0" noProof="0">
                          <a:solidFill>
                            <a:srgbClr val="000000"/>
                          </a:solidFill>
                          <a:latin typeface="Arial"/>
                          <a:ea typeface="Arial" pitchFamily="34" charset="0"/>
                          <a:cs typeface="Arial"/>
                        </a:rPr>
                        <a:t>where you want to go</a:t>
                      </a:r>
                    </a:p>
                    <a:p>
                      <a:pPr marL="103556" marR="0" indent="0" algn="l" eaLnBrk="0">
                        <a:lnSpc>
                          <a:spcPct val="100000"/>
                        </a:lnSpc>
                      </a:pPr>
                      <a:endParaRPr lang="en-US" altLang="zh-CN" sz="2300" kern="0" spc="0" baseline="0" noProof="0">
                        <a:solidFill>
                          <a:srgbClr val="000000"/>
                        </a:solidFill>
                        <a:latin typeface="Arial" pitchFamily="34" charset="0"/>
                        <a:ea typeface="Arial" pitchFamily="34" charset="0"/>
                        <a:cs typeface="Arial" pitchFamily="34" charset="0"/>
                      </a:endParaRPr>
                    </a:p>
                  </a:txBody>
                  <a:tcPr marL="0" marR="0" marT="39014"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291168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707EA-2786-4545-803B-B922252432B8}"/>
              </a:ext>
            </a:extLst>
          </p:cNvPr>
          <p:cNvSpPr>
            <a:spLocks noGrp="1"/>
          </p:cNvSpPr>
          <p:nvPr>
            <p:ph type="title"/>
          </p:nvPr>
        </p:nvSpPr>
        <p:spPr/>
        <p:txBody>
          <a:bodyPr/>
          <a:lstStyle/>
          <a:p>
            <a:r>
              <a:rPr lang="en-US"/>
              <a:t>Test Your Knowledge</a:t>
            </a:r>
          </a:p>
        </p:txBody>
      </p:sp>
      <p:sp>
        <p:nvSpPr>
          <p:cNvPr id="3" name="Content Placeholder 2">
            <a:extLst>
              <a:ext uri="{FF2B5EF4-FFF2-40B4-BE49-F238E27FC236}">
                <a16:creationId xmlns:a16="http://schemas.microsoft.com/office/drawing/2014/main" id="{2DFB0055-48A8-4CBA-9FFB-1E4D9F20EF3D}"/>
              </a:ext>
            </a:extLst>
          </p:cNvPr>
          <p:cNvSpPr>
            <a:spLocks noGrp="1"/>
          </p:cNvSpPr>
          <p:nvPr>
            <p:ph idx="1"/>
          </p:nvPr>
        </p:nvSpPr>
        <p:spPr/>
        <p:txBody>
          <a:bodyPr vert="horz" lIns="91440" tIns="45720" rIns="91440" bIns="45720" rtlCol="0" anchor="t">
            <a:normAutofit/>
          </a:bodyPr>
          <a:lstStyle/>
          <a:p>
            <a:pPr marL="0" indent="0">
              <a:buNone/>
            </a:pPr>
            <a:r>
              <a:rPr lang="en-US" dirty="0"/>
              <a:t>The driver in the illustration is skidding off the road, where should he look?</a:t>
            </a:r>
          </a:p>
          <a:p>
            <a:pPr marL="0" indent="0">
              <a:buNone/>
            </a:pPr>
            <a:endParaRPr lang="en-US"/>
          </a:p>
          <a:p>
            <a:pPr marL="0" indent="0">
              <a:buNone/>
            </a:pPr>
            <a:r>
              <a:rPr lang="en-US" dirty="0"/>
              <a:t>_Look Towards A</a:t>
            </a:r>
            <a:endParaRPr lang="en-US" dirty="0">
              <a:cs typeface="Calibri" panose="020F0502020204030204"/>
            </a:endParaRPr>
          </a:p>
          <a:p>
            <a:pPr>
              <a:buFont typeface="Calibri" panose="020F0502020204030204" pitchFamily="34" charset="0"/>
              <a:buChar char="_"/>
            </a:pPr>
            <a:r>
              <a:rPr lang="en-US" dirty="0"/>
              <a:t>Look Towards B</a:t>
            </a:r>
            <a:endParaRPr lang="en-US" dirty="0">
              <a:cs typeface="Calibri"/>
            </a:endParaRPr>
          </a:p>
          <a:p>
            <a:pPr>
              <a:buFont typeface="Calibri" panose="020F0502020204030204" pitchFamily="34" charset="0"/>
              <a:buChar char="_"/>
            </a:pPr>
            <a:r>
              <a:rPr lang="en-US" dirty="0"/>
              <a:t>Look Towards C</a:t>
            </a:r>
            <a:endParaRPr lang="en-US" dirty="0">
              <a:cs typeface="Calibri"/>
            </a:endParaRPr>
          </a:p>
        </p:txBody>
      </p:sp>
      <p:grpSp>
        <p:nvGrpSpPr>
          <p:cNvPr id="9" name="Group 8">
            <a:extLst>
              <a:ext uri="{FF2B5EF4-FFF2-40B4-BE49-F238E27FC236}">
                <a16:creationId xmlns:a16="http://schemas.microsoft.com/office/drawing/2014/main" id="{AF2F0F10-FB30-407F-9180-ED73B8728EDB}"/>
              </a:ext>
            </a:extLst>
          </p:cNvPr>
          <p:cNvGrpSpPr/>
          <p:nvPr/>
        </p:nvGrpSpPr>
        <p:grpSpPr>
          <a:xfrm>
            <a:off x="5081776" y="2316049"/>
            <a:ext cx="3668934" cy="4283363"/>
            <a:chOff x="5081776" y="2316049"/>
            <a:chExt cx="3668934" cy="4283363"/>
          </a:xfrm>
        </p:grpSpPr>
        <p:pic>
          <p:nvPicPr>
            <p:cNvPr id="4" name="A7660C63-485E-4A6D-3A15-FD384282849F">
              <a:extLst>
                <a:ext uri="{FF2B5EF4-FFF2-40B4-BE49-F238E27FC236}">
                  <a16:creationId xmlns:a16="http://schemas.microsoft.com/office/drawing/2014/main" id="{0BF9A57B-BCF2-4457-95CE-F9E6E2BD4BFC}"/>
                </a:ext>
              </a:extLst>
            </p:cNvPr>
            <p:cNvPicPr>
              <a:picLocks noChangeAspect="1"/>
            </p:cNvPicPr>
            <p:nvPr/>
          </p:nvPicPr>
          <p:blipFill rotWithShape="1">
            <a:blip r:embed="rId2" cstate="print">
              <a:extLst>
                <a:ext uri="{507B8A91-C69E-4231-69BB-31738ABFF691}"/>
              </a:extLst>
            </a:blip>
            <a:srcRect l="14876" r="10689"/>
            <a:stretch/>
          </p:blipFill>
          <p:spPr>
            <a:xfrm>
              <a:off x="6164826" y="2992004"/>
              <a:ext cx="2585884" cy="2485159"/>
            </a:xfrm>
            <a:prstGeom prst="rect">
              <a:avLst/>
            </a:prstGeom>
          </p:spPr>
        </p:pic>
        <p:grpSp>
          <p:nvGrpSpPr>
            <p:cNvPr id="5" name="Group 4">
              <a:extLst>
                <a:ext uri="{FF2B5EF4-FFF2-40B4-BE49-F238E27FC236}">
                  <a16:creationId xmlns:a16="http://schemas.microsoft.com/office/drawing/2014/main" id="{A7215546-5D22-4A14-AADE-9A4C458AA80F}"/>
                </a:ext>
              </a:extLst>
            </p:cNvPr>
            <p:cNvGrpSpPr/>
            <p:nvPr/>
          </p:nvGrpSpPr>
          <p:grpSpPr>
            <a:xfrm rot="16751497">
              <a:off x="4731086" y="2666739"/>
              <a:ext cx="4283363" cy="3581984"/>
              <a:chOff x="5419344" y="2594978"/>
              <a:chExt cx="4283363" cy="3581984"/>
            </a:xfrm>
          </p:grpSpPr>
          <p:cxnSp>
            <p:nvCxnSpPr>
              <p:cNvPr id="6" name="Straight Connector 5">
                <a:extLst>
                  <a:ext uri="{FF2B5EF4-FFF2-40B4-BE49-F238E27FC236}">
                    <a16:creationId xmlns:a16="http://schemas.microsoft.com/office/drawing/2014/main" id="{4CCDF457-0A02-45B2-B821-A19C3773E626}"/>
                  </a:ext>
                </a:extLst>
              </p:cNvPr>
              <p:cNvCxnSpPr/>
              <p:nvPr/>
            </p:nvCxnSpPr>
            <p:spPr>
              <a:xfrm flipV="1">
                <a:off x="7171944" y="4588308"/>
                <a:ext cx="2530763" cy="1588654"/>
              </a:xfrm>
              <a:prstGeom prst="line">
                <a:avLst/>
              </a:prstGeom>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CF5A1763-A9BD-4206-A643-6D03CA6E2D60}"/>
                  </a:ext>
                </a:extLst>
              </p:cNvPr>
              <p:cNvCxnSpPr/>
              <p:nvPr/>
            </p:nvCxnSpPr>
            <p:spPr>
              <a:xfrm flipV="1">
                <a:off x="6141443" y="3575844"/>
                <a:ext cx="2530763" cy="1588654"/>
              </a:xfrm>
              <a:prstGeom prst="line">
                <a:avLst/>
              </a:prstGeom>
              <a:ln>
                <a:prstDash val="dash"/>
              </a:ln>
            </p:spPr>
            <p:style>
              <a:lnRef idx="3">
                <a:schemeClr val="dk1"/>
              </a:lnRef>
              <a:fillRef idx="0">
                <a:schemeClr val="dk1"/>
              </a:fillRef>
              <a:effectRef idx="2">
                <a:schemeClr val="dk1"/>
              </a:effectRef>
              <a:fontRef idx="minor">
                <a:schemeClr val="tx1"/>
              </a:fontRef>
            </p:style>
          </p:cxnSp>
          <p:cxnSp>
            <p:nvCxnSpPr>
              <p:cNvPr id="8" name="Straight Connector 7">
                <a:extLst>
                  <a:ext uri="{FF2B5EF4-FFF2-40B4-BE49-F238E27FC236}">
                    <a16:creationId xmlns:a16="http://schemas.microsoft.com/office/drawing/2014/main" id="{8BE61264-79DE-4F02-BF4C-E190E3EADFEC}"/>
                  </a:ext>
                </a:extLst>
              </p:cNvPr>
              <p:cNvCxnSpPr/>
              <p:nvPr/>
            </p:nvCxnSpPr>
            <p:spPr>
              <a:xfrm flipV="1">
                <a:off x="5419344" y="2594978"/>
                <a:ext cx="2530763" cy="1588654"/>
              </a:xfrm>
              <a:prstGeom prst="line">
                <a:avLst/>
              </a:prstGeom>
            </p:spPr>
            <p:style>
              <a:lnRef idx="3">
                <a:schemeClr val="dk1"/>
              </a:lnRef>
              <a:fillRef idx="0">
                <a:schemeClr val="dk1"/>
              </a:fillRef>
              <a:effectRef idx="2">
                <a:schemeClr val="dk1"/>
              </a:effectRef>
              <a:fontRef idx="minor">
                <a:schemeClr val="tx1"/>
              </a:fontRef>
            </p:style>
          </p:cxnSp>
        </p:grpSp>
      </p:grpSp>
      <p:sp>
        <p:nvSpPr>
          <p:cNvPr id="10" name="TextBox 9">
            <a:extLst>
              <a:ext uri="{FF2B5EF4-FFF2-40B4-BE49-F238E27FC236}">
                <a16:creationId xmlns:a16="http://schemas.microsoft.com/office/drawing/2014/main" id="{CD034A4A-900E-4C1E-8EF8-10521F9E7852}"/>
              </a:ext>
            </a:extLst>
          </p:cNvPr>
          <p:cNvSpPr txBox="1"/>
          <p:nvPr/>
        </p:nvSpPr>
        <p:spPr>
          <a:xfrm>
            <a:off x="510448" y="2778086"/>
            <a:ext cx="51228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000" dirty="0">
                <a:solidFill>
                  <a:srgbClr val="0070C0"/>
                </a:solidFill>
              </a:rPr>
              <a:t>X</a:t>
            </a:r>
          </a:p>
        </p:txBody>
      </p:sp>
    </p:spTree>
    <p:extLst>
      <p:ext uri="{BB962C8B-B14F-4D97-AF65-F5344CB8AC3E}">
        <p14:creationId xmlns:p14="http://schemas.microsoft.com/office/powerpoint/2010/main" val="3063351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9327F-787D-42E2-A000-70807A1DDD24}"/>
              </a:ext>
            </a:extLst>
          </p:cNvPr>
          <p:cNvSpPr>
            <a:spLocks noGrp="1"/>
          </p:cNvSpPr>
          <p:nvPr>
            <p:ph type="title"/>
          </p:nvPr>
        </p:nvSpPr>
        <p:spPr/>
        <p:txBody>
          <a:bodyPr/>
          <a:lstStyle/>
          <a:p>
            <a:r>
              <a:rPr lang="en-US"/>
              <a:t>Test Your Knowledge</a:t>
            </a:r>
          </a:p>
        </p:txBody>
      </p:sp>
      <p:sp>
        <p:nvSpPr>
          <p:cNvPr id="3" name="Content Placeholder 2">
            <a:extLst>
              <a:ext uri="{FF2B5EF4-FFF2-40B4-BE49-F238E27FC236}">
                <a16:creationId xmlns:a16="http://schemas.microsoft.com/office/drawing/2014/main" id="{8ECB8F9F-B040-4322-BE3E-1820AB1F661B}"/>
              </a:ext>
            </a:extLst>
          </p:cNvPr>
          <p:cNvSpPr>
            <a:spLocks noGrp="1"/>
          </p:cNvSpPr>
          <p:nvPr>
            <p:ph idx="1"/>
          </p:nvPr>
        </p:nvSpPr>
        <p:spPr/>
        <p:txBody>
          <a:bodyPr vert="horz" lIns="91440" tIns="45720" rIns="91440" bIns="45720" rtlCol="0" anchor="t">
            <a:normAutofit/>
          </a:bodyPr>
          <a:lstStyle/>
          <a:p>
            <a:pPr marL="0" indent="0">
              <a:buNone/>
            </a:pPr>
            <a:r>
              <a:rPr lang="en-US" dirty="0"/>
              <a:t>The driver in the illustration is skidding off the road, where should she steer? </a:t>
            </a:r>
            <a:endParaRPr lang="en-US"/>
          </a:p>
          <a:p>
            <a:pPr marL="0" indent="0">
              <a:buNone/>
            </a:pPr>
            <a:endParaRPr lang="en-US"/>
          </a:p>
          <a:p>
            <a:pPr lvl="1">
              <a:buFont typeface="Calibri" panose="020F0502020204030204" pitchFamily="34" charset="0"/>
              <a:buChar char="_"/>
            </a:pPr>
            <a:r>
              <a:rPr lang="en-US" sz="2800" dirty="0"/>
              <a:t>Steer Towards A</a:t>
            </a:r>
            <a:endParaRPr lang="en-US" sz="2800" dirty="0">
              <a:cs typeface="Calibri"/>
            </a:endParaRPr>
          </a:p>
          <a:p>
            <a:pPr lvl="1">
              <a:buFont typeface="Calibri" panose="020F0502020204030204" pitchFamily="34" charset="0"/>
              <a:buChar char="_"/>
            </a:pPr>
            <a:r>
              <a:rPr lang="en-US" sz="2800" dirty="0"/>
              <a:t>Steer Towards B</a:t>
            </a:r>
            <a:endParaRPr lang="en-US" sz="2800" dirty="0">
              <a:cs typeface="Calibri"/>
            </a:endParaRPr>
          </a:p>
          <a:p>
            <a:pPr marL="0" indent="0">
              <a:buNone/>
            </a:pPr>
            <a:endParaRPr lang="en-US" sz="2800">
              <a:cs typeface="Calibri"/>
            </a:endParaRPr>
          </a:p>
        </p:txBody>
      </p:sp>
      <p:grpSp>
        <p:nvGrpSpPr>
          <p:cNvPr id="13" name="Group 12">
            <a:extLst>
              <a:ext uri="{FF2B5EF4-FFF2-40B4-BE49-F238E27FC236}">
                <a16:creationId xmlns:a16="http://schemas.microsoft.com/office/drawing/2014/main" id="{576ED658-3693-4F64-A5AD-A659A15F4F9E}"/>
              </a:ext>
            </a:extLst>
          </p:cNvPr>
          <p:cNvGrpSpPr/>
          <p:nvPr/>
        </p:nvGrpSpPr>
        <p:grpSpPr>
          <a:xfrm>
            <a:off x="5419344" y="2594978"/>
            <a:ext cx="4283363" cy="3581984"/>
            <a:chOff x="5419344" y="2594978"/>
            <a:chExt cx="4283363" cy="3581984"/>
          </a:xfrm>
        </p:grpSpPr>
        <p:pic>
          <p:nvPicPr>
            <p:cNvPr id="4" name="4CFC5591-476A-450E-260B-938EA734BFE5">
              <a:extLst>
                <a:ext uri="{FF2B5EF4-FFF2-40B4-BE49-F238E27FC236}">
                  <a16:creationId xmlns:a16="http://schemas.microsoft.com/office/drawing/2014/main" id="{5F831BF2-ADD3-4890-9F01-E79386D90C6A}"/>
                </a:ext>
              </a:extLst>
            </p:cNvPr>
            <p:cNvPicPr>
              <a:picLocks noChangeAspect="1"/>
            </p:cNvPicPr>
            <p:nvPr/>
          </p:nvPicPr>
          <p:blipFill>
            <a:blip r:embed="rId2" cstate="print">
              <a:extLst>
                <a:ext uri="{67C8DBC1-2898-442E-A5E6-A9C99F97565E}"/>
              </a:extLst>
            </a:blip>
            <a:stretch>
              <a:fillRect/>
            </a:stretch>
          </p:blipFill>
          <p:spPr>
            <a:xfrm>
              <a:off x="5890398" y="3693824"/>
              <a:ext cx="3341255" cy="2365158"/>
            </a:xfrm>
            <a:prstGeom prst="rect">
              <a:avLst/>
            </a:prstGeom>
          </p:spPr>
        </p:pic>
        <p:grpSp>
          <p:nvGrpSpPr>
            <p:cNvPr id="11" name="Group 10">
              <a:extLst>
                <a:ext uri="{FF2B5EF4-FFF2-40B4-BE49-F238E27FC236}">
                  <a16:creationId xmlns:a16="http://schemas.microsoft.com/office/drawing/2014/main" id="{CB98BE13-71FC-4754-A010-7C0B94E79EEF}"/>
                </a:ext>
              </a:extLst>
            </p:cNvPr>
            <p:cNvGrpSpPr/>
            <p:nvPr/>
          </p:nvGrpSpPr>
          <p:grpSpPr>
            <a:xfrm rot="20154961">
              <a:off x="5419344" y="2594978"/>
              <a:ext cx="4283363" cy="3581984"/>
              <a:chOff x="5419344" y="2594978"/>
              <a:chExt cx="4283363" cy="3581984"/>
            </a:xfrm>
          </p:grpSpPr>
          <p:cxnSp>
            <p:nvCxnSpPr>
              <p:cNvPr id="6" name="Straight Connector 5">
                <a:extLst>
                  <a:ext uri="{FF2B5EF4-FFF2-40B4-BE49-F238E27FC236}">
                    <a16:creationId xmlns:a16="http://schemas.microsoft.com/office/drawing/2014/main" id="{184D1F4A-145C-4B8F-8C8D-597373A018E7}"/>
                  </a:ext>
                </a:extLst>
              </p:cNvPr>
              <p:cNvCxnSpPr/>
              <p:nvPr/>
            </p:nvCxnSpPr>
            <p:spPr>
              <a:xfrm flipV="1">
                <a:off x="7171944" y="4588308"/>
                <a:ext cx="2530763" cy="1588654"/>
              </a:xfrm>
              <a:prstGeom prst="line">
                <a:avLst/>
              </a:prstGeom>
            </p:spPr>
            <p:style>
              <a:lnRef idx="3">
                <a:schemeClr val="dk1"/>
              </a:lnRef>
              <a:fillRef idx="0">
                <a:schemeClr val="dk1"/>
              </a:fillRef>
              <a:effectRef idx="2">
                <a:schemeClr val="dk1"/>
              </a:effectRef>
              <a:fontRef idx="minor">
                <a:schemeClr val="tx1"/>
              </a:fontRef>
            </p:style>
          </p:cxnSp>
          <p:cxnSp>
            <p:nvCxnSpPr>
              <p:cNvPr id="7" name="Straight Connector 6">
                <a:extLst>
                  <a:ext uri="{FF2B5EF4-FFF2-40B4-BE49-F238E27FC236}">
                    <a16:creationId xmlns:a16="http://schemas.microsoft.com/office/drawing/2014/main" id="{5DBC66D4-1BE9-4E5E-8D11-700C28EDA202}"/>
                  </a:ext>
                </a:extLst>
              </p:cNvPr>
              <p:cNvCxnSpPr/>
              <p:nvPr/>
            </p:nvCxnSpPr>
            <p:spPr>
              <a:xfrm flipV="1">
                <a:off x="6141443" y="3575844"/>
                <a:ext cx="2530763" cy="1588654"/>
              </a:xfrm>
              <a:prstGeom prst="line">
                <a:avLst/>
              </a:prstGeom>
              <a:ln>
                <a:prstDash val="dash"/>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264C855F-9304-4FEC-AD65-E4A55D345AE9}"/>
                  </a:ext>
                </a:extLst>
              </p:cNvPr>
              <p:cNvCxnSpPr/>
              <p:nvPr/>
            </p:nvCxnSpPr>
            <p:spPr>
              <a:xfrm flipV="1">
                <a:off x="5419344" y="2594978"/>
                <a:ext cx="2530763" cy="1588654"/>
              </a:xfrm>
              <a:prstGeom prst="line">
                <a:avLst/>
              </a:prstGeom>
            </p:spPr>
            <p:style>
              <a:lnRef idx="3">
                <a:schemeClr val="dk1"/>
              </a:lnRef>
              <a:fillRef idx="0">
                <a:schemeClr val="dk1"/>
              </a:fillRef>
              <a:effectRef idx="2">
                <a:schemeClr val="dk1"/>
              </a:effectRef>
              <a:fontRef idx="minor">
                <a:schemeClr val="tx1"/>
              </a:fontRef>
            </p:style>
          </p:cxnSp>
        </p:grpSp>
      </p:grpSp>
      <p:sp>
        <p:nvSpPr>
          <p:cNvPr id="5" name="TextBox 4">
            <a:extLst>
              <a:ext uri="{FF2B5EF4-FFF2-40B4-BE49-F238E27FC236}">
                <a16:creationId xmlns:a16="http://schemas.microsoft.com/office/drawing/2014/main" id="{4CB92F82-9758-4E76-9B85-7883E8DEF75D}"/>
              </a:ext>
            </a:extLst>
          </p:cNvPr>
          <p:cNvSpPr txBox="1"/>
          <p:nvPr/>
        </p:nvSpPr>
        <p:spPr>
          <a:xfrm>
            <a:off x="969484" y="3595170"/>
            <a:ext cx="328669"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000" dirty="0">
                <a:solidFill>
                  <a:srgbClr val="0070C0"/>
                </a:solidFill>
              </a:rPr>
              <a:t>X</a:t>
            </a:r>
          </a:p>
        </p:txBody>
      </p:sp>
    </p:spTree>
    <p:extLst>
      <p:ext uri="{BB962C8B-B14F-4D97-AF65-F5344CB8AC3E}">
        <p14:creationId xmlns:p14="http://schemas.microsoft.com/office/powerpoint/2010/main" val="2146652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2B6C9-4820-426D-BE7F-9FECC32EA577}"/>
              </a:ext>
            </a:extLst>
          </p:cNvPr>
          <p:cNvSpPr>
            <a:spLocks noGrp="1"/>
          </p:cNvSpPr>
          <p:nvPr>
            <p:ph type="title"/>
          </p:nvPr>
        </p:nvSpPr>
        <p:spPr/>
        <p:txBody>
          <a:bodyPr/>
          <a:lstStyle/>
          <a:p>
            <a:r>
              <a:rPr lang="en-US"/>
              <a:t>Test Your Knowledge</a:t>
            </a:r>
          </a:p>
        </p:txBody>
      </p:sp>
      <p:sp>
        <p:nvSpPr>
          <p:cNvPr id="3" name="Content Placeholder 2">
            <a:extLst>
              <a:ext uri="{FF2B5EF4-FFF2-40B4-BE49-F238E27FC236}">
                <a16:creationId xmlns:a16="http://schemas.microsoft.com/office/drawing/2014/main" id="{9F8764D7-B279-46FD-ABD7-7CC3EC61B5F2}"/>
              </a:ext>
            </a:extLst>
          </p:cNvPr>
          <p:cNvSpPr>
            <a:spLocks noGrp="1"/>
          </p:cNvSpPr>
          <p:nvPr>
            <p:ph idx="1"/>
          </p:nvPr>
        </p:nvSpPr>
        <p:spPr/>
        <p:txBody>
          <a:bodyPr/>
          <a:lstStyle/>
          <a:p>
            <a:r>
              <a:rPr lang="en-US" altLang="zh-CN"/>
              <a:t>Discuss the three steps a driver should take to control a front-wheel skid.</a:t>
            </a:r>
          </a:p>
          <a:p>
            <a:endParaRPr lang="en-US" altLang="zh-CN"/>
          </a:p>
          <a:p>
            <a:r>
              <a:rPr lang="en-US" altLang="zh-CN"/>
              <a:t>If a vehicle does not have ABS, name and describe the technique the driver should use to stop quickly.</a:t>
            </a:r>
          </a:p>
          <a:p>
            <a:endParaRPr lang="en-US" altLang="zh-CN"/>
          </a:p>
          <a:p>
            <a:r>
              <a:rPr lang="en-US" altLang="zh-CN"/>
              <a:t>Demonstrate the direction the front tires would be turned when the front of the vehicle skids to the left off target.</a:t>
            </a:r>
          </a:p>
          <a:p>
            <a:endParaRPr lang="en-US"/>
          </a:p>
        </p:txBody>
      </p:sp>
    </p:spTree>
    <p:extLst>
      <p:ext uri="{BB962C8B-B14F-4D97-AF65-F5344CB8AC3E}">
        <p14:creationId xmlns:p14="http://schemas.microsoft.com/office/powerpoint/2010/main" val="3967258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938BE-E12D-498B-9BD8-83AD0AAD4631}"/>
              </a:ext>
            </a:extLst>
          </p:cNvPr>
          <p:cNvSpPr>
            <a:spLocks noGrp="1"/>
          </p:cNvSpPr>
          <p:nvPr>
            <p:ph type="title"/>
          </p:nvPr>
        </p:nvSpPr>
        <p:spPr/>
        <p:txBody>
          <a:bodyPr/>
          <a:lstStyle/>
          <a:p>
            <a:r>
              <a:rPr lang="en-US"/>
              <a:t>Preventing Traction Emergencies</a:t>
            </a:r>
          </a:p>
        </p:txBody>
      </p:sp>
      <p:sp>
        <p:nvSpPr>
          <p:cNvPr id="3" name="Content Placeholder 2">
            <a:extLst>
              <a:ext uri="{FF2B5EF4-FFF2-40B4-BE49-F238E27FC236}">
                <a16:creationId xmlns:a16="http://schemas.microsoft.com/office/drawing/2014/main" id="{74949B9A-C21D-45C7-A9D1-98D2F1B2E3AD}"/>
              </a:ext>
            </a:extLst>
          </p:cNvPr>
          <p:cNvSpPr>
            <a:spLocks noGrp="1"/>
          </p:cNvSpPr>
          <p:nvPr>
            <p:ph idx="1"/>
          </p:nvPr>
        </p:nvSpPr>
        <p:spPr/>
        <p:txBody>
          <a:bodyPr/>
          <a:lstStyle/>
          <a:p>
            <a:pPr marR="0"/>
            <a:r>
              <a:rPr lang="en-US" altLang="zh-CN"/>
              <a:t>Increase following distance</a:t>
            </a:r>
          </a:p>
          <a:p>
            <a:pPr marR="0"/>
            <a:r>
              <a:rPr lang="en-US" altLang="zh-CN"/>
              <a:t>Reduce speed</a:t>
            </a:r>
          </a:p>
          <a:p>
            <a:pPr marR="0"/>
            <a:r>
              <a:rPr lang="en-US" altLang="zh-CN"/>
              <a:t>Ride in tire tracks of vehicle ahead</a:t>
            </a:r>
          </a:p>
          <a:p>
            <a:pPr marR="0"/>
            <a:r>
              <a:rPr lang="en-US" altLang="zh-CN"/>
              <a:t>Gently steer</a:t>
            </a:r>
          </a:p>
          <a:p>
            <a:pPr marR="0"/>
            <a:r>
              <a:rPr lang="en-US" altLang="zh-CN"/>
              <a:t>Gently accelerate</a:t>
            </a:r>
          </a:p>
          <a:p>
            <a:pPr marR="0"/>
            <a:endParaRPr lang="en-US" altLang="zh-CN"/>
          </a:p>
          <a:p>
            <a:pPr marL="0" marR="0" indent="0" algn="ctr">
              <a:buNone/>
            </a:pPr>
            <a:r>
              <a:rPr lang="en-US" altLang="zh-CN"/>
              <a:t>All actions should be done moderately.</a:t>
            </a:r>
          </a:p>
          <a:p>
            <a:endParaRPr lang="en-US"/>
          </a:p>
        </p:txBody>
      </p:sp>
    </p:spTree>
    <p:extLst>
      <p:ext uri="{BB962C8B-B14F-4D97-AF65-F5344CB8AC3E}">
        <p14:creationId xmlns:p14="http://schemas.microsoft.com/office/powerpoint/2010/main" val="1519110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9215B-DA99-4661-9A8B-8F4A5C03C32A}"/>
              </a:ext>
            </a:extLst>
          </p:cNvPr>
          <p:cNvSpPr>
            <a:spLocks noGrp="1"/>
          </p:cNvSpPr>
          <p:nvPr>
            <p:ph type="title"/>
          </p:nvPr>
        </p:nvSpPr>
        <p:spPr/>
        <p:txBody>
          <a:bodyPr/>
          <a:lstStyle/>
          <a:p>
            <a:r>
              <a:rPr lang="en-US"/>
              <a:t>Vehicle Traction Emergencies</a:t>
            </a:r>
          </a:p>
        </p:txBody>
      </p:sp>
      <p:sp>
        <p:nvSpPr>
          <p:cNvPr id="3" name="Content Placeholder 2">
            <a:extLst>
              <a:ext uri="{FF2B5EF4-FFF2-40B4-BE49-F238E27FC236}">
                <a16:creationId xmlns:a16="http://schemas.microsoft.com/office/drawing/2014/main" id="{94B9653F-4B11-4410-B7E6-8894DE64F9CF}"/>
              </a:ext>
            </a:extLst>
          </p:cNvPr>
          <p:cNvSpPr>
            <a:spLocks noGrp="1"/>
          </p:cNvSpPr>
          <p:nvPr>
            <p:ph idx="1"/>
          </p:nvPr>
        </p:nvSpPr>
        <p:spPr/>
        <p:txBody>
          <a:bodyPr/>
          <a:lstStyle/>
          <a:p>
            <a:pPr marL="0" indent="0">
              <a:buNone/>
            </a:pPr>
            <a:r>
              <a:rPr lang="en-US"/>
              <a:t>Common Driver Errors:</a:t>
            </a:r>
          </a:p>
          <a:p>
            <a:pPr lvl="1"/>
            <a:r>
              <a:rPr lang="en-US" sz="2800"/>
              <a:t>Late Braking/Panic Stops</a:t>
            </a:r>
          </a:p>
          <a:p>
            <a:pPr lvl="1"/>
            <a:r>
              <a:rPr lang="en-US" sz="2800"/>
              <a:t>Abrupt Steering</a:t>
            </a:r>
          </a:p>
          <a:p>
            <a:pPr lvl="1"/>
            <a:r>
              <a:rPr lang="en-US" sz="2800"/>
              <a:t>Aggressive Acceleration</a:t>
            </a:r>
          </a:p>
        </p:txBody>
      </p:sp>
    </p:spTree>
    <p:extLst>
      <p:ext uri="{BB962C8B-B14F-4D97-AF65-F5344CB8AC3E}">
        <p14:creationId xmlns:p14="http://schemas.microsoft.com/office/powerpoint/2010/main" val="3002839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14DC9-3DD4-4172-A982-16893D361EF8}"/>
              </a:ext>
            </a:extLst>
          </p:cNvPr>
          <p:cNvSpPr>
            <a:spLocks noGrp="1"/>
          </p:cNvSpPr>
          <p:nvPr>
            <p:ph type="title"/>
          </p:nvPr>
        </p:nvSpPr>
        <p:spPr/>
        <p:txBody>
          <a:bodyPr/>
          <a:lstStyle/>
          <a:p>
            <a:r>
              <a:rPr lang="en-US"/>
              <a:t>Vehicle Traction Emergencies</a:t>
            </a:r>
          </a:p>
        </p:txBody>
      </p:sp>
      <p:sp>
        <p:nvSpPr>
          <p:cNvPr id="3" name="Content Placeholder 2">
            <a:extLst>
              <a:ext uri="{FF2B5EF4-FFF2-40B4-BE49-F238E27FC236}">
                <a16:creationId xmlns:a16="http://schemas.microsoft.com/office/drawing/2014/main" id="{47934EC8-D966-4810-ABC1-2E9390C8BC5C}"/>
              </a:ext>
            </a:extLst>
          </p:cNvPr>
          <p:cNvSpPr>
            <a:spLocks noGrp="1"/>
          </p:cNvSpPr>
          <p:nvPr>
            <p:ph idx="1"/>
          </p:nvPr>
        </p:nvSpPr>
        <p:spPr/>
        <p:txBody>
          <a:bodyPr vert="horz" lIns="91440" tIns="45720" rIns="91440" bIns="45720" rtlCol="0" anchor="t">
            <a:normAutofit/>
          </a:bodyPr>
          <a:lstStyle/>
          <a:p>
            <a:r>
              <a:rPr lang="en-US" altLang="zh-CN"/>
              <a:t>Road conditions affect traction.</a:t>
            </a:r>
          </a:p>
          <a:p>
            <a:endParaRPr lang="en-US" altLang="zh-CN"/>
          </a:p>
          <a:p>
            <a:r>
              <a:rPr lang="en-US" altLang="zh-CN"/>
              <a:t>Traction problems can impact vehicle control and emergencies.</a:t>
            </a:r>
          </a:p>
          <a:p>
            <a:endParaRPr lang="en-US" altLang="zh-CN"/>
          </a:p>
          <a:p>
            <a:r>
              <a:rPr lang="en-US" altLang="zh-CN">
                <a:ea typeface="等线"/>
              </a:rPr>
              <a:t>What controls and/or gauges inside the vehicle can help make drivers aware of potential traction problems?</a:t>
            </a:r>
            <a:endParaRPr lang="en-US" altLang="zh-CN">
              <a:ea typeface="等线"/>
              <a:cs typeface="Calibri"/>
            </a:endParaRPr>
          </a:p>
          <a:p>
            <a:endParaRPr lang="en-US"/>
          </a:p>
        </p:txBody>
      </p:sp>
    </p:spTree>
    <p:extLst>
      <p:ext uri="{BB962C8B-B14F-4D97-AF65-F5344CB8AC3E}">
        <p14:creationId xmlns:p14="http://schemas.microsoft.com/office/powerpoint/2010/main" val="3653864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9EB4A-D31A-4E39-98E7-94E83EC8E99C}"/>
              </a:ext>
            </a:extLst>
          </p:cNvPr>
          <p:cNvSpPr>
            <a:spLocks noGrp="1"/>
          </p:cNvSpPr>
          <p:nvPr>
            <p:ph type="title"/>
          </p:nvPr>
        </p:nvSpPr>
        <p:spPr/>
        <p:txBody>
          <a:bodyPr/>
          <a:lstStyle/>
          <a:p>
            <a:r>
              <a:rPr lang="en-US"/>
              <a:t>Vehicle Traction Emergencies</a:t>
            </a:r>
          </a:p>
        </p:txBody>
      </p:sp>
      <p:sp>
        <p:nvSpPr>
          <p:cNvPr id="3" name="Content Placeholder 2">
            <a:extLst>
              <a:ext uri="{FF2B5EF4-FFF2-40B4-BE49-F238E27FC236}">
                <a16:creationId xmlns:a16="http://schemas.microsoft.com/office/drawing/2014/main" id="{A120208E-4F97-4502-9AAA-E9CC17511264}"/>
              </a:ext>
            </a:extLst>
          </p:cNvPr>
          <p:cNvSpPr>
            <a:spLocks noGrp="1"/>
          </p:cNvSpPr>
          <p:nvPr>
            <p:ph idx="1"/>
          </p:nvPr>
        </p:nvSpPr>
        <p:spPr/>
        <p:txBody>
          <a:bodyPr/>
          <a:lstStyle/>
          <a:p>
            <a:pPr marL="0" indent="0">
              <a:buNone/>
            </a:pPr>
            <a:r>
              <a:rPr lang="en-US"/>
              <a:t>Keeping on Top of Vehicle Maintenance:</a:t>
            </a:r>
          </a:p>
          <a:p>
            <a:pPr lvl="1"/>
            <a:r>
              <a:rPr lang="en-US" sz="2800"/>
              <a:t>Brakes</a:t>
            </a:r>
          </a:p>
          <a:p>
            <a:pPr lvl="1"/>
            <a:r>
              <a:rPr lang="en-US" sz="2800"/>
              <a:t>Tire Tread</a:t>
            </a:r>
          </a:p>
          <a:p>
            <a:pPr lvl="1"/>
            <a:r>
              <a:rPr lang="en-US" sz="2800"/>
              <a:t>Tire Inflation Levels</a:t>
            </a:r>
          </a:p>
        </p:txBody>
      </p:sp>
    </p:spTree>
    <p:extLst>
      <p:ext uri="{BB962C8B-B14F-4D97-AF65-F5344CB8AC3E}">
        <p14:creationId xmlns:p14="http://schemas.microsoft.com/office/powerpoint/2010/main" val="3158326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4782A-90B1-4532-950D-9B37E75F5681}"/>
              </a:ext>
            </a:extLst>
          </p:cNvPr>
          <p:cNvSpPr>
            <a:spLocks noGrp="1"/>
          </p:cNvSpPr>
          <p:nvPr>
            <p:ph type="title"/>
          </p:nvPr>
        </p:nvSpPr>
        <p:spPr/>
        <p:txBody>
          <a:bodyPr/>
          <a:lstStyle/>
          <a:p>
            <a:r>
              <a:rPr lang="en-US"/>
              <a:t>Minimizing the Risk of a Collision</a:t>
            </a:r>
          </a:p>
        </p:txBody>
      </p:sp>
      <p:sp>
        <p:nvSpPr>
          <p:cNvPr id="3" name="Content Placeholder 2">
            <a:extLst>
              <a:ext uri="{FF2B5EF4-FFF2-40B4-BE49-F238E27FC236}">
                <a16:creationId xmlns:a16="http://schemas.microsoft.com/office/drawing/2014/main" id="{369FE164-1CE1-427E-9F22-3972FCC92A15}"/>
              </a:ext>
            </a:extLst>
          </p:cNvPr>
          <p:cNvSpPr>
            <a:spLocks noGrp="1"/>
          </p:cNvSpPr>
          <p:nvPr>
            <p:ph idx="1"/>
          </p:nvPr>
        </p:nvSpPr>
        <p:spPr>
          <a:xfrm>
            <a:off x="484632" y="1450109"/>
            <a:ext cx="11045952" cy="5021559"/>
          </a:xfrm>
        </p:spPr>
        <p:txBody>
          <a:bodyPr>
            <a:normAutofit lnSpcReduction="10000"/>
          </a:bodyPr>
          <a:lstStyle/>
          <a:p>
            <a:pPr marR="0" lvl="1"/>
            <a:r>
              <a:rPr lang="en-US" altLang="zh-CN" sz="2800"/>
              <a:t>Accelerate to avoid a rear end collision</a:t>
            </a:r>
          </a:p>
          <a:p>
            <a:pPr marR="0" lvl="1"/>
            <a:endParaRPr lang="en-US" altLang="zh-CN" sz="2800"/>
          </a:p>
          <a:p>
            <a:pPr marR="0" lvl="1"/>
            <a:r>
              <a:rPr lang="en-US" altLang="zh-CN" sz="2800"/>
              <a:t>Avoid a head on collision – ALMOST ALWAYS STEER RIGHT</a:t>
            </a:r>
          </a:p>
          <a:p>
            <a:pPr marL="914400" lvl="2" indent="0">
              <a:buNone/>
            </a:pPr>
            <a:r>
              <a:rPr lang="en-US" altLang="zh-CN" sz="2400"/>
              <a:t>– Why?</a:t>
            </a:r>
          </a:p>
          <a:p>
            <a:pPr marL="914400" lvl="2" indent="0">
              <a:buNone/>
            </a:pPr>
            <a:endParaRPr lang="en-US" altLang="zh-CN" sz="2400"/>
          </a:p>
          <a:p>
            <a:pPr marR="0" lvl="1"/>
            <a:r>
              <a:rPr lang="en-US" altLang="zh-CN" sz="2800"/>
              <a:t>Drive off the right side of the road rather than skid off road</a:t>
            </a:r>
          </a:p>
          <a:p>
            <a:pPr marR="0" lvl="1"/>
            <a:endParaRPr lang="en-US" altLang="zh-CN" sz="2800"/>
          </a:p>
          <a:p>
            <a:pPr marR="0" lvl="1"/>
            <a:r>
              <a:rPr lang="en-US" altLang="zh-CN" sz="2800"/>
              <a:t>Hit soft stationary objects vs. moving objects</a:t>
            </a:r>
          </a:p>
          <a:p>
            <a:pPr marR="0" lvl="1"/>
            <a:endParaRPr lang="en-US" altLang="zh-CN" sz="2800"/>
          </a:p>
          <a:p>
            <a:pPr marR="0" lvl="1"/>
            <a:r>
              <a:rPr lang="en-US" altLang="zh-CN" sz="2800"/>
              <a:t>Hit stationary objects with “glancing blows”/ “Side-swipe”</a:t>
            </a:r>
          </a:p>
          <a:p>
            <a:pPr marR="0" lvl="1"/>
            <a:endParaRPr lang="en-US" altLang="zh-CN" sz="2800"/>
          </a:p>
          <a:p>
            <a:pPr marR="0" lvl="1"/>
            <a:r>
              <a:rPr lang="en-US" altLang="zh-CN" sz="2800"/>
              <a:t>Hit a soft object vs. a hard object</a:t>
            </a:r>
          </a:p>
          <a:p>
            <a:endParaRPr lang="en-US"/>
          </a:p>
        </p:txBody>
      </p:sp>
    </p:spTree>
    <p:extLst>
      <p:ext uri="{BB962C8B-B14F-4D97-AF65-F5344CB8AC3E}">
        <p14:creationId xmlns:p14="http://schemas.microsoft.com/office/powerpoint/2010/main" val="1119881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265F9-0419-4B9B-A416-A249390148C6}"/>
              </a:ext>
            </a:extLst>
          </p:cNvPr>
          <p:cNvSpPr>
            <a:spLocks noGrp="1"/>
          </p:cNvSpPr>
          <p:nvPr>
            <p:ph type="title"/>
          </p:nvPr>
        </p:nvSpPr>
        <p:spPr/>
        <p:txBody>
          <a:bodyPr/>
          <a:lstStyle/>
          <a:p>
            <a:r>
              <a:rPr lang="en-US"/>
              <a:t>Vehicle Failures</a:t>
            </a:r>
          </a:p>
        </p:txBody>
      </p:sp>
      <p:sp>
        <p:nvSpPr>
          <p:cNvPr id="3" name="Content Placeholder 2">
            <a:extLst>
              <a:ext uri="{FF2B5EF4-FFF2-40B4-BE49-F238E27FC236}">
                <a16:creationId xmlns:a16="http://schemas.microsoft.com/office/drawing/2014/main" id="{AB8E99F4-FB47-45E5-AD1B-B94E80A39A58}"/>
              </a:ext>
            </a:extLst>
          </p:cNvPr>
          <p:cNvSpPr>
            <a:spLocks noGrp="1"/>
          </p:cNvSpPr>
          <p:nvPr>
            <p:ph idx="1"/>
          </p:nvPr>
        </p:nvSpPr>
        <p:spPr>
          <a:xfrm>
            <a:off x="484632" y="1487055"/>
            <a:ext cx="11045952" cy="4689907"/>
          </a:xfrm>
        </p:spPr>
        <p:txBody>
          <a:bodyPr>
            <a:normAutofit fontScale="85000" lnSpcReduction="10000"/>
          </a:bodyPr>
          <a:lstStyle/>
          <a:p>
            <a:pPr marL="0" lvl="1" indent="0">
              <a:buNone/>
            </a:pPr>
            <a:r>
              <a:rPr lang="en-US" altLang="zh-CN" sz="3300"/>
              <a:t>Be prepared for the unexpected. Vehicles are mechanical and can break down when we least expect it.</a:t>
            </a:r>
          </a:p>
          <a:p>
            <a:pPr lvl="1">
              <a:lnSpc>
                <a:spcPct val="110000"/>
              </a:lnSpc>
            </a:pPr>
            <a:r>
              <a:rPr lang="en-US" altLang="zh-CN" sz="2800"/>
              <a:t>Use flares or other high-visibility warning devices such as reflective triangles to be seen.</a:t>
            </a:r>
          </a:p>
          <a:p>
            <a:pPr lvl="1">
              <a:lnSpc>
                <a:spcPct val="110000"/>
              </a:lnSpc>
            </a:pPr>
            <a:endParaRPr lang="en-US" altLang="zh-CN" sz="2800"/>
          </a:p>
          <a:p>
            <a:pPr lvl="1">
              <a:lnSpc>
                <a:spcPct val="110000"/>
              </a:lnSpc>
            </a:pPr>
            <a:r>
              <a:rPr lang="en-US" altLang="zh-CN" sz="2800"/>
              <a:t>Put your hazard lights on.</a:t>
            </a:r>
          </a:p>
          <a:p>
            <a:pPr lvl="1">
              <a:lnSpc>
                <a:spcPct val="110000"/>
              </a:lnSpc>
            </a:pPr>
            <a:endParaRPr lang="en-US" altLang="zh-CN" sz="2800"/>
          </a:p>
          <a:p>
            <a:pPr lvl="1">
              <a:lnSpc>
                <a:spcPct val="110000"/>
              </a:lnSpc>
            </a:pPr>
            <a:r>
              <a:rPr lang="en-US" altLang="zh-CN" sz="2800"/>
              <a:t>Raise the hood and possibly create a signal flag using a cloth or a bag to attach in a visible spot, such as on the antenna, door handle or side-view mirror.</a:t>
            </a:r>
          </a:p>
          <a:p>
            <a:pPr lvl="1">
              <a:lnSpc>
                <a:spcPct val="110000"/>
              </a:lnSpc>
            </a:pPr>
            <a:endParaRPr lang="en-US" altLang="zh-CN" sz="2800"/>
          </a:p>
          <a:p>
            <a:pPr lvl="1">
              <a:lnSpc>
                <a:spcPct val="110000"/>
              </a:lnSpc>
            </a:pPr>
            <a:r>
              <a:rPr lang="en-US" altLang="zh-CN" sz="2800"/>
              <a:t>With the car off the road, it is safest to stay in your car and call for assistance.</a:t>
            </a:r>
          </a:p>
          <a:p>
            <a:pPr marL="0" indent="0">
              <a:buNone/>
            </a:pPr>
            <a:endParaRPr lang="en-US"/>
          </a:p>
        </p:txBody>
      </p:sp>
    </p:spTree>
    <p:extLst>
      <p:ext uri="{BB962C8B-B14F-4D97-AF65-F5344CB8AC3E}">
        <p14:creationId xmlns:p14="http://schemas.microsoft.com/office/powerpoint/2010/main" val="2317241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E003D-4A57-4F89-AFE6-BAA66B870EA5}"/>
              </a:ext>
            </a:extLst>
          </p:cNvPr>
          <p:cNvSpPr>
            <a:spLocks noGrp="1"/>
          </p:cNvSpPr>
          <p:nvPr>
            <p:ph type="title"/>
          </p:nvPr>
        </p:nvSpPr>
        <p:spPr/>
        <p:txBody>
          <a:bodyPr/>
          <a:lstStyle/>
          <a:p>
            <a:r>
              <a:rPr lang="en-US" dirty="0">
                <a:cs typeface="Calibri Light"/>
              </a:rPr>
              <a:t>Session Goals</a:t>
            </a:r>
            <a:endParaRPr lang="en-US" dirty="0"/>
          </a:p>
        </p:txBody>
      </p:sp>
      <p:sp>
        <p:nvSpPr>
          <p:cNvPr id="3" name="Content Placeholder 2">
            <a:extLst>
              <a:ext uri="{FF2B5EF4-FFF2-40B4-BE49-F238E27FC236}">
                <a16:creationId xmlns:a16="http://schemas.microsoft.com/office/drawing/2014/main" id="{5AFF2AAA-1FEE-4991-9309-BA0C4E86A1FD}"/>
              </a:ext>
            </a:extLst>
          </p:cNvPr>
          <p:cNvSpPr>
            <a:spLocks noGrp="1"/>
          </p:cNvSpPr>
          <p:nvPr>
            <p:ph idx="1"/>
          </p:nvPr>
        </p:nvSpPr>
        <p:spPr/>
        <p:txBody>
          <a:bodyPr vert="horz" lIns="91440" tIns="45720" rIns="91440" bIns="45720" rtlCol="0" anchor="t">
            <a:normAutofit/>
          </a:bodyPr>
          <a:lstStyle/>
          <a:p>
            <a:pPr marL="514350" indent="-514350">
              <a:buAutoNum type="arabicPeriod"/>
            </a:pPr>
            <a:r>
              <a:rPr lang="en-US" dirty="0">
                <a:ea typeface="+mn-lt"/>
                <a:cs typeface="+mn-lt"/>
              </a:rPr>
              <a:t>Demonstrate an understanding of strategies to minimize and respond to emergencies resulting from driver error. </a:t>
            </a:r>
            <a:endParaRPr lang="en-US" dirty="0"/>
          </a:p>
          <a:p>
            <a:pPr marL="514350" indent="-514350">
              <a:buAutoNum type="arabicPeriod"/>
            </a:pPr>
            <a:r>
              <a:rPr lang="en-US" dirty="0">
                <a:ea typeface="+mn-lt"/>
                <a:cs typeface="+mn-lt"/>
              </a:rPr>
              <a:t>Understand and demonstrate the ability to appropriately assess and respond to a vehicle failure emergency.</a:t>
            </a:r>
          </a:p>
          <a:p>
            <a:pPr marL="514350" indent="-514350">
              <a:buAutoNum type="arabicPeriod"/>
            </a:pPr>
            <a:r>
              <a:rPr lang="en-US" dirty="0">
                <a:ea typeface="+mn-lt"/>
                <a:cs typeface="+mn-lt"/>
              </a:rPr>
              <a:t>Demonstrate an understanding of the practices and procedures required to safely and effectively manage a roadside breakdown or accident scene. </a:t>
            </a:r>
          </a:p>
          <a:p>
            <a:endParaRPr lang="en-US" dirty="0">
              <a:cs typeface="Calibri"/>
            </a:endParaRPr>
          </a:p>
        </p:txBody>
      </p:sp>
    </p:spTree>
    <p:extLst>
      <p:ext uri="{BB962C8B-B14F-4D97-AF65-F5344CB8AC3E}">
        <p14:creationId xmlns:p14="http://schemas.microsoft.com/office/powerpoint/2010/main" val="34461810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D90C6-A77E-4BAB-9985-7AEB27670B10}"/>
              </a:ext>
            </a:extLst>
          </p:cNvPr>
          <p:cNvSpPr>
            <a:spLocks noGrp="1"/>
          </p:cNvSpPr>
          <p:nvPr>
            <p:ph type="title"/>
          </p:nvPr>
        </p:nvSpPr>
        <p:spPr/>
        <p:txBody>
          <a:bodyPr/>
          <a:lstStyle/>
          <a:p>
            <a:r>
              <a:rPr lang="en-US"/>
              <a:t>Vehicle Icon Meanings Activity</a:t>
            </a:r>
          </a:p>
        </p:txBody>
      </p:sp>
      <p:sp>
        <p:nvSpPr>
          <p:cNvPr id="3" name="Content Placeholder 2">
            <a:extLst>
              <a:ext uri="{FF2B5EF4-FFF2-40B4-BE49-F238E27FC236}">
                <a16:creationId xmlns:a16="http://schemas.microsoft.com/office/drawing/2014/main" id="{37627012-1810-45CA-9839-2F434B1F9F81}"/>
              </a:ext>
            </a:extLst>
          </p:cNvPr>
          <p:cNvSpPr>
            <a:spLocks noGrp="1"/>
          </p:cNvSpPr>
          <p:nvPr>
            <p:ph idx="1"/>
          </p:nvPr>
        </p:nvSpPr>
        <p:spPr>
          <a:xfrm>
            <a:off x="484632" y="1736277"/>
            <a:ext cx="4142786" cy="4440685"/>
          </a:xfrm>
        </p:spPr>
        <p:txBody>
          <a:bodyPr vert="horz" lIns="91440" tIns="45720" rIns="91440" bIns="45720" rtlCol="0" anchor="t">
            <a:normAutofit/>
          </a:bodyPr>
          <a:lstStyle/>
          <a:p>
            <a:pPr marL="0" lvl="1" indent="0">
              <a:spcBef>
                <a:spcPts val="1000"/>
              </a:spcBef>
              <a:buNone/>
            </a:pPr>
            <a:r>
              <a:rPr lang="en-US" altLang="zh-CN" sz="2800" dirty="0">
                <a:ea typeface="等线"/>
              </a:rPr>
              <a:t>Your vehicle can provide you valuable information about its performance, </a:t>
            </a:r>
            <a:r>
              <a:rPr lang="en-US" altLang="zh-CN" sz="2800">
                <a:ea typeface="等线"/>
              </a:rPr>
              <a:t>but ONLY if you know what </a:t>
            </a:r>
            <a:r>
              <a:rPr lang="en-US" altLang="zh-CN" sz="2800" dirty="0">
                <a:ea typeface="等线"/>
              </a:rPr>
              <a:t>the symbols mean.</a:t>
            </a:r>
            <a:endParaRPr lang="en-US" sz="2800" dirty="0">
              <a:ea typeface="等线"/>
            </a:endParaRPr>
          </a:p>
        </p:txBody>
      </p:sp>
      <p:graphicFrame>
        <p:nvGraphicFramePr>
          <p:cNvPr id="5" name="Table76">
            <a:extLst>
              <a:ext uri="{FF2B5EF4-FFF2-40B4-BE49-F238E27FC236}">
                <a16:creationId xmlns:a16="http://schemas.microsoft.com/office/drawing/2014/main" id="{998678E5-1CD8-41D2-8AB0-97AFE1092374}"/>
              </a:ext>
            </a:extLst>
          </p:cNvPr>
          <p:cNvGraphicFramePr>
            <a:graphicFrameLocks noGrp="1"/>
          </p:cNvGraphicFramePr>
          <p:nvPr>
            <p:extLst>
              <p:ext uri="{D42A27DB-BD31-4B8C-83A1-F6EECF244321}">
                <p14:modId xmlns:p14="http://schemas.microsoft.com/office/powerpoint/2010/main" val="217524841"/>
              </p:ext>
            </p:extLst>
          </p:nvPr>
        </p:nvGraphicFramePr>
        <p:xfrm>
          <a:off x="5523345" y="1891146"/>
          <a:ext cx="5412047" cy="3962400"/>
        </p:xfrm>
        <a:graphic>
          <a:graphicData uri="http://schemas.openxmlformats.org/drawingml/2006/table">
            <a:tbl>
              <a:tblPr firstRow="1" bandRow="1"/>
              <a:tblGrid>
                <a:gridCol w="1217710">
                  <a:extLst>
                    <a:ext uri="{9D8B030D-6E8A-4147-A177-3AD203B41FA5}">
                      <a16:colId xmlns:a16="http://schemas.microsoft.com/office/drawing/2014/main" val="20000"/>
                    </a:ext>
                  </a:extLst>
                </a:gridCol>
                <a:gridCol w="4194337">
                  <a:extLst>
                    <a:ext uri="{9D8B030D-6E8A-4147-A177-3AD203B41FA5}">
                      <a16:colId xmlns:a16="http://schemas.microsoft.com/office/drawing/2014/main" val="20001"/>
                    </a:ext>
                  </a:extLst>
                </a:gridCol>
              </a:tblGrid>
              <a:tr h="440055">
                <a:tc>
                  <a:txBody>
                    <a:bodyPr/>
                    <a:lstStyle/>
                    <a:p>
                      <a:pPr marL="101600" marR="0" indent="0" eaLnBrk="0">
                        <a:lnSpc>
                          <a:spcPct val="118000"/>
                        </a:lnSpc>
                      </a:pPr>
                      <a:r>
                        <a:rPr lang="en-US" altLang="zh-CN" sz="1800" kern="0" spc="-30" baseline="0" noProof="0">
                          <a:solidFill>
                            <a:srgbClr val="000000"/>
                          </a:solidFill>
                          <a:latin typeface="Arial" pitchFamily="34" charset="0"/>
                          <a:ea typeface="Arial" pitchFamily="34" charset="0"/>
                          <a:cs typeface="Arial" pitchFamily="34" charset="0"/>
                        </a:rPr>
                        <a:t>Symbol</a:t>
                      </a:r>
                    </a:p>
                  </a:txBody>
                  <a:tcPr marL="0" marR="0" marT="304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07950" marR="0" indent="0" eaLnBrk="0">
                        <a:lnSpc>
                          <a:spcPct val="118000"/>
                        </a:lnSpc>
                      </a:pPr>
                      <a:r>
                        <a:rPr lang="en-US" altLang="zh-CN" sz="1800" kern="0" spc="-30" baseline="0" noProof="0">
                          <a:solidFill>
                            <a:srgbClr val="000000"/>
                          </a:solidFill>
                          <a:latin typeface="Arial" pitchFamily="34" charset="0"/>
                          <a:ea typeface="Arial" pitchFamily="34" charset="0"/>
                          <a:cs typeface="Arial" pitchFamily="34" charset="0"/>
                        </a:rPr>
                        <a:t>Meaning</a:t>
                      </a:r>
                    </a:p>
                  </a:txBody>
                  <a:tcPr marL="0" marR="0" marT="304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440690">
                <a:tc>
                  <a:txBody>
                    <a:bodyPr/>
                    <a:lstStyle/>
                    <a:p>
                      <a:endParaRPr lang="zh-CN" altLang="en-US">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zh-CN" altLang="en-US"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440055">
                <a:tc>
                  <a:txBody>
                    <a:bodyPr/>
                    <a:lstStyle/>
                    <a:p>
                      <a:endParaRPr lang="zh-CN" altLang="en-US">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zh-CN" altLang="en-US"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440055">
                <a:tc>
                  <a:txBody>
                    <a:bodyPr/>
                    <a:lstStyle/>
                    <a:p>
                      <a:endParaRPr lang="zh-CN" altLang="en-US">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zh-CN" altLang="en-US"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440690">
                <a:tc>
                  <a:txBody>
                    <a:bodyPr/>
                    <a:lstStyle/>
                    <a:p>
                      <a:endParaRPr lang="zh-CN" altLang="en-US">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zh-CN" altLang="en-US"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440055">
                <a:tc>
                  <a:txBody>
                    <a:bodyPr/>
                    <a:lstStyle/>
                    <a:p>
                      <a:endParaRPr lang="zh-CN" altLang="en-US">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zh-CN" altLang="en-US"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r h="440055">
                <a:tc>
                  <a:txBody>
                    <a:bodyPr/>
                    <a:lstStyle/>
                    <a:p>
                      <a:endParaRPr lang="zh-CN" altLang="en-US">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zh-CN" altLang="en-US"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6"/>
                  </a:ext>
                </a:extLst>
              </a:tr>
              <a:tr h="440690">
                <a:tc>
                  <a:txBody>
                    <a:bodyPr/>
                    <a:lstStyle/>
                    <a:p>
                      <a:endParaRPr lang="zh-CN" altLang="en-US">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zh-CN" altLang="en-US"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7"/>
                  </a:ext>
                </a:extLst>
              </a:tr>
              <a:tr h="440055">
                <a:tc>
                  <a:txBody>
                    <a:bodyPr/>
                    <a:lstStyle/>
                    <a:p>
                      <a:endParaRPr lang="zh-CN" altLang="en-US">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zh-CN" altLang="en-US"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pic>
        <p:nvPicPr>
          <p:cNvPr id="6" name="BD46E2B0-99F1-4E33-EFBC-A6DD388295D0">
            <a:extLst>
              <a:ext uri="{FF2B5EF4-FFF2-40B4-BE49-F238E27FC236}">
                <a16:creationId xmlns:a16="http://schemas.microsoft.com/office/drawing/2014/main" id="{424A5485-8711-49D6-BA7C-8AEC2D20408A}"/>
              </a:ext>
            </a:extLst>
          </p:cNvPr>
          <p:cNvPicPr>
            <a:picLocks noChangeAspect="1"/>
          </p:cNvPicPr>
          <p:nvPr/>
        </p:nvPicPr>
        <p:blipFill>
          <a:blip r:embed="rId2" cstate="print">
            <a:extLst>
              <a:ext uri="{EE3939EB-7F02-4C27-84F1-D5520D94D395}"/>
            </a:extLst>
          </a:blip>
          <a:stretch>
            <a:fillRect/>
          </a:stretch>
        </p:blipFill>
        <p:spPr>
          <a:xfrm>
            <a:off x="5854053" y="2386446"/>
            <a:ext cx="457200" cy="323850"/>
          </a:xfrm>
          <a:prstGeom prst="rect">
            <a:avLst/>
          </a:prstGeom>
        </p:spPr>
      </p:pic>
      <p:pic>
        <p:nvPicPr>
          <p:cNvPr id="7" name="947BF584-7448-4F7C-99B8-B33FF5533FE8">
            <a:extLst>
              <a:ext uri="{FF2B5EF4-FFF2-40B4-BE49-F238E27FC236}">
                <a16:creationId xmlns:a16="http://schemas.microsoft.com/office/drawing/2014/main" id="{B884983D-5DA2-4F31-961C-29F8699C60EC}"/>
              </a:ext>
            </a:extLst>
          </p:cNvPr>
          <p:cNvPicPr>
            <a:picLocks noChangeAspect="1"/>
          </p:cNvPicPr>
          <p:nvPr/>
        </p:nvPicPr>
        <p:blipFill>
          <a:blip r:embed="rId3" cstate="print">
            <a:extLst>
              <a:ext uri="{5AF218FE-2DC0-468E-D931-AF79B216466F}"/>
            </a:extLst>
          </a:blip>
          <a:stretch>
            <a:fillRect/>
          </a:stretch>
        </p:blipFill>
        <p:spPr>
          <a:xfrm>
            <a:off x="5828145" y="2815071"/>
            <a:ext cx="676275" cy="314325"/>
          </a:xfrm>
          <a:prstGeom prst="rect">
            <a:avLst/>
          </a:prstGeom>
        </p:spPr>
      </p:pic>
      <p:pic>
        <p:nvPicPr>
          <p:cNvPr id="8" name="7AEE535C-9BB1-43C8-FAD3-C5C4EE7FB77F">
            <a:extLst>
              <a:ext uri="{FF2B5EF4-FFF2-40B4-BE49-F238E27FC236}">
                <a16:creationId xmlns:a16="http://schemas.microsoft.com/office/drawing/2014/main" id="{14C8AD94-F14D-4D7A-A04C-22D354155B6E}"/>
              </a:ext>
            </a:extLst>
          </p:cNvPr>
          <p:cNvPicPr>
            <a:picLocks noChangeAspect="1"/>
          </p:cNvPicPr>
          <p:nvPr/>
        </p:nvPicPr>
        <p:blipFill>
          <a:blip r:embed="rId4" cstate="print">
            <a:extLst>
              <a:ext uri="{D002C577-E14C-4ADA-5B31-2E89B73115D9}"/>
            </a:extLst>
          </a:blip>
          <a:stretch>
            <a:fillRect/>
          </a:stretch>
        </p:blipFill>
        <p:spPr>
          <a:xfrm>
            <a:off x="5876913" y="3234171"/>
            <a:ext cx="485775" cy="352425"/>
          </a:xfrm>
          <a:prstGeom prst="rect">
            <a:avLst/>
          </a:prstGeom>
        </p:spPr>
      </p:pic>
      <p:pic>
        <p:nvPicPr>
          <p:cNvPr id="9" name="5FD7F50D-1E47-497E-70DC-BDDA00E05B4E">
            <a:extLst>
              <a:ext uri="{FF2B5EF4-FFF2-40B4-BE49-F238E27FC236}">
                <a16:creationId xmlns:a16="http://schemas.microsoft.com/office/drawing/2014/main" id="{0482DA79-6033-4EB0-86B8-148CC6C553DA}"/>
              </a:ext>
            </a:extLst>
          </p:cNvPr>
          <p:cNvPicPr>
            <a:picLocks noChangeAspect="1"/>
          </p:cNvPicPr>
          <p:nvPr/>
        </p:nvPicPr>
        <p:blipFill>
          <a:blip r:embed="rId5" cstate="print">
            <a:extLst>
              <a:ext uri="{B688C010-CADE-42A5-A65A-7EDEDBAE4BFF}"/>
            </a:extLst>
          </a:blip>
          <a:stretch>
            <a:fillRect/>
          </a:stretch>
        </p:blipFill>
        <p:spPr>
          <a:xfrm>
            <a:off x="5918061" y="3700896"/>
            <a:ext cx="390525" cy="352425"/>
          </a:xfrm>
          <a:prstGeom prst="rect">
            <a:avLst/>
          </a:prstGeom>
        </p:spPr>
      </p:pic>
      <p:pic>
        <p:nvPicPr>
          <p:cNvPr id="10" name="D5300C34-799B-448F-8D0B-7966A17D6E77">
            <a:extLst>
              <a:ext uri="{FF2B5EF4-FFF2-40B4-BE49-F238E27FC236}">
                <a16:creationId xmlns:a16="http://schemas.microsoft.com/office/drawing/2014/main" id="{4F9FBC7D-9877-48DA-AC47-AD423D27FA10}"/>
              </a:ext>
            </a:extLst>
          </p:cNvPr>
          <p:cNvPicPr>
            <a:picLocks noChangeAspect="1"/>
          </p:cNvPicPr>
          <p:nvPr/>
        </p:nvPicPr>
        <p:blipFill>
          <a:blip r:embed="rId6" cstate="print">
            <a:extLst>
              <a:ext uri="{B2DE51E5-AC5B-4BD1-915A-C79BEE7D384E}"/>
            </a:extLst>
          </a:blip>
          <a:stretch>
            <a:fillRect/>
          </a:stretch>
        </p:blipFill>
        <p:spPr>
          <a:xfrm>
            <a:off x="5828145" y="4186671"/>
            <a:ext cx="533400" cy="247650"/>
          </a:xfrm>
          <a:prstGeom prst="rect">
            <a:avLst/>
          </a:prstGeom>
        </p:spPr>
      </p:pic>
      <p:pic>
        <p:nvPicPr>
          <p:cNvPr id="11" name="8FB71137-4BD7-4AFF-7DB6-4EFCAD16681D">
            <a:extLst>
              <a:ext uri="{FF2B5EF4-FFF2-40B4-BE49-F238E27FC236}">
                <a16:creationId xmlns:a16="http://schemas.microsoft.com/office/drawing/2014/main" id="{ABAE8490-6FF5-4D6C-B253-A5A098EAD3A2}"/>
              </a:ext>
            </a:extLst>
          </p:cNvPr>
          <p:cNvPicPr>
            <a:picLocks noChangeAspect="1"/>
          </p:cNvPicPr>
          <p:nvPr/>
        </p:nvPicPr>
        <p:blipFill>
          <a:blip r:embed="rId7" cstate="print">
            <a:extLst>
              <a:ext uri="{BC47AC90-B133-43E2-EEAE-3C535F5116B4}"/>
            </a:extLst>
          </a:blip>
          <a:stretch>
            <a:fillRect/>
          </a:stretch>
        </p:blipFill>
        <p:spPr>
          <a:xfrm>
            <a:off x="5918061" y="4558146"/>
            <a:ext cx="390525" cy="323850"/>
          </a:xfrm>
          <a:prstGeom prst="rect">
            <a:avLst/>
          </a:prstGeom>
        </p:spPr>
      </p:pic>
      <p:pic>
        <p:nvPicPr>
          <p:cNvPr id="12" name="1FC7304A-C436-4AA7-E789-8ACCD93DA086">
            <a:extLst>
              <a:ext uri="{FF2B5EF4-FFF2-40B4-BE49-F238E27FC236}">
                <a16:creationId xmlns:a16="http://schemas.microsoft.com/office/drawing/2014/main" id="{72519A7D-F3FC-4A79-B02E-66A6A2B5E397}"/>
              </a:ext>
            </a:extLst>
          </p:cNvPr>
          <p:cNvPicPr>
            <a:picLocks noChangeAspect="1"/>
          </p:cNvPicPr>
          <p:nvPr/>
        </p:nvPicPr>
        <p:blipFill>
          <a:blip r:embed="rId8" cstate="print">
            <a:extLst>
              <a:ext uri="{660E96F4-0424-4456-47F7-528F5B01C24F}"/>
            </a:extLst>
          </a:blip>
          <a:stretch>
            <a:fillRect/>
          </a:stretch>
        </p:blipFill>
        <p:spPr>
          <a:xfrm>
            <a:off x="5916537" y="5034396"/>
            <a:ext cx="333375" cy="323850"/>
          </a:xfrm>
          <a:prstGeom prst="rect">
            <a:avLst/>
          </a:prstGeom>
        </p:spPr>
      </p:pic>
      <p:pic>
        <p:nvPicPr>
          <p:cNvPr id="13" name="C83D1A69-98FF-4A07-B80D-1920334FBF57">
            <a:extLst>
              <a:ext uri="{FF2B5EF4-FFF2-40B4-BE49-F238E27FC236}">
                <a16:creationId xmlns:a16="http://schemas.microsoft.com/office/drawing/2014/main" id="{2E846703-E564-47E9-A7CD-90BC2120EA5C}"/>
              </a:ext>
            </a:extLst>
          </p:cNvPr>
          <p:cNvPicPr>
            <a:picLocks noChangeAspect="1"/>
          </p:cNvPicPr>
          <p:nvPr/>
        </p:nvPicPr>
        <p:blipFill>
          <a:blip r:embed="rId9" cstate="print">
            <a:extLst>
              <a:ext uri="{D70E0295-18F8-4607-1BED-184B972E1E11}"/>
            </a:extLst>
          </a:blip>
          <a:stretch>
            <a:fillRect/>
          </a:stretch>
        </p:blipFill>
        <p:spPr>
          <a:xfrm>
            <a:off x="5956161" y="5491596"/>
            <a:ext cx="352425" cy="333375"/>
          </a:xfrm>
          <a:prstGeom prst="rect">
            <a:avLst/>
          </a:prstGeom>
        </p:spPr>
      </p:pic>
      <p:sp>
        <p:nvSpPr>
          <p:cNvPr id="15" name="TextBox 14">
            <a:extLst>
              <a:ext uri="{FF2B5EF4-FFF2-40B4-BE49-F238E27FC236}">
                <a16:creationId xmlns:a16="http://schemas.microsoft.com/office/drawing/2014/main" id="{F9506190-1E30-40A0-BD6F-4DB9980ED349}"/>
              </a:ext>
            </a:extLst>
          </p:cNvPr>
          <p:cNvSpPr txBox="1"/>
          <p:nvPr/>
        </p:nvSpPr>
        <p:spPr>
          <a:xfrm>
            <a:off x="6744159" y="2364953"/>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0070C0"/>
                </a:solidFill>
                <a:ea typeface="+mn-lt"/>
                <a:cs typeface="+mn-lt"/>
              </a:rPr>
              <a:t>Check Engine</a:t>
            </a:r>
            <a:endParaRPr lang="en-US">
              <a:solidFill>
                <a:srgbClr val="0070C0"/>
              </a:solidFill>
            </a:endParaRPr>
          </a:p>
        </p:txBody>
      </p:sp>
      <p:sp>
        <p:nvSpPr>
          <p:cNvPr id="16" name="TextBox 15">
            <a:extLst>
              <a:ext uri="{FF2B5EF4-FFF2-40B4-BE49-F238E27FC236}">
                <a16:creationId xmlns:a16="http://schemas.microsoft.com/office/drawing/2014/main" id="{191F535E-E220-4443-815D-373FD4ACB8C4}"/>
              </a:ext>
            </a:extLst>
          </p:cNvPr>
          <p:cNvSpPr txBox="1"/>
          <p:nvPr/>
        </p:nvSpPr>
        <p:spPr>
          <a:xfrm>
            <a:off x="6730961" y="2810792"/>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0070C0"/>
                </a:solidFill>
                <a:ea typeface="+mn-lt"/>
                <a:cs typeface="+mn-lt"/>
              </a:rPr>
              <a:t>Brake System Warning</a:t>
            </a:r>
            <a:endParaRPr lang="en-US">
              <a:solidFill>
                <a:srgbClr val="0070C0"/>
              </a:solidFill>
            </a:endParaRPr>
          </a:p>
        </p:txBody>
      </p:sp>
      <p:sp>
        <p:nvSpPr>
          <p:cNvPr id="17" name="TextBox 16">
            <a:extLst>
              <a:ext uri="{FF2B5EF4-FFF2-40B4-BE49-F238E27FC236}">
                <a16:creationId xmlns:a16="http://schemas.microsoft.com/office/drawing/2014/main" id="{5EC4CCEB-334E-4996-A09B-8DD3A0240F53}"/>
              </a:ext>
            </a:extLst>
          </p:cNvPr>
          <p:cNvSpPr txBox="1"/>
          <p:nvPr/>
        </p:nvSpPr>
        <p:spPr>
          <a:xfrm>
            <a:off x="6736126" y="3238270"/>
            <a:ext cx="35878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0070C0"/>
                </a:solidFill>
                <a:ea typeface="+mn-lt"/>
                <a:cs typeface="+mn-lt"/>
              </a:rPr>
              <a:t>Battery Charging System Problem</a:t>
            </a:r>
            <a:endParaRPr lang="en-US">
              <a:solidFill>
                <a:srgbClr val="0070C0"/>
              </a:solidFill>
            </a:endParaRPr>
          </a:p>
        </p:txBody>
      </p:sp>
      <p:sp>
        <p:nvSpPr>
          <p:cNvPr id="18" name="TextBox 17">
            <a:extLst>
              <a:ext uri="{FF2B5EF4-FFF2-40B4-BE49-F238E27FC236}">
                <a16:creationId xmlns:a16="http://schemas.microsoft.com/office/drawing/2014/main" id="{37ED88C3-9C55-44BE-AB7A-CD8C78B9089B}"/>
              </a:ext>
            </a:extLst>
          </p:cNvPr>
          <p:cNvSpPr txBox="1"/>
          <p:nvPr/>
        </p:nvSpPr>
        <p:spPr>
          <a:xfrm>
            <a:off x="6732109" y="3684108"/>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0070C0"/>
                </a:solidFill>
                <a:ea typeface="+mn-lt"/>
                <a:cs typeface="+mn-lt"/>
              </a:rPr>
              <a:t>Tire Pressure Warning</a:t>
            </a:r>
            <a:endParaRPr lang="en-US">
              <a:solidFill>
                <a:srgbClr val="0070C0"/>
              </a:solidFill>
            </a:endParaRPr>
          </a:p>
        </p:txBody>
      </p:sp>
      <p:sp>
        <p:nvSpPr>
          <p:cNvPr id="19" name="TextBox 18">
            <a:extLst>
              <a:ext uri="{FF2B5EF4-FFF2-40B4-BE49-F238E27FC236}">
                <a16:creationId xmlns:a16="http://schemas.microsoft.com/office/drawing/2014/main" id="{0F41A8B6-FFB2-46D8-B705-0E721E5415BD}"/>
              </a:ext>
            </a:extLst>
          </p:cNvPr>
          <p:cNvSpPr txBox="1"/>
          <p:nvPr/>
        </p:nvSpPr>
        <p:spPr>
          <a:xfrm>
            <a:off x="6728093" y="4129947"/>
            <a:ext cx="355110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0070C0"/>
                </a:solidFill>
                <a:ea typeface="+mn-lt"/>
                <a:cs typeface="+mn-lt"/>
              </a:rPr>
              <a:t>Oil Light Warning – low oil pressure</a:t>
            </a:r>
            <a:endParaRPr lang="en-US">
              <a:solidFill>
                <a:srgbClr val="0070C0"/>
              </a:solidFill>
            </a:endParaRPr>
          </a:p>
        </p:txBody>
      </p:sp>
      <p:sp>
        <p:nvSpPr>
          <p:cNvPr id="20" name="TextBox 19">
            <a:extLst>
              <a:ext uri="{FF2B5EF4-FFF2-40B4-BE49-F238E27FC236}">
                <a16:creationId xmlns:a16="http://schemas.microsoft.com/office/drawing/2014/main" id="{2C8EBE3D-93F2-4C49-BAE5-392EFF69997C}"/>
              </a:ext>
            </a:extLst>
          </p:cNvPr>
          <p:cNvSpPr txBox="1"/>
          <p:nvPr/>
        </p:nvSpPr>
        <p:spPr>
          <a:xfrm>
            <a:off x="6733257" y="4557425"/>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0070C0"/>
                </a:solidFill>
                <a:ea typeface="+mn-lt"/>
                <a:cs typeface="+mn-lt"/>
              </a:rPr>
              <a:t>Anti-lock Braking System</a:t>
            </a:r>
            <a:endParaRPr lang="en-US">
              <a:solidFill>
                <a:srgbClr val="0070C0"/>
              </a:solidFill>
            </a:endParaRPr>
          </a:p>
        </p:txBody>
      </p:sp>
      <p:sp>
        <p:nvSpPr>
          <p:cNvPr id="21" name="TextBox 20">
            <a:extLst>
              <a:ext uri="{FF2B5EF4-FFF2-40B4-BE49-F238E27FC236}">
                <a16:creationId xmlns:a16="http://schemas.microsoft.com/office/drawing/2014/main" id="{3E8C2094-C3EB-4B6A-A4FD-DB8E03DCDCA2}"/>
              </a:ext>
            </a:extLst>
          </p:cNvPr>
          <p:cNvSpPr txBox="1"/>
          <p:nvPr/>
        </p:nvSpPr>
        <p:spPr>
          <a:xfrm>
            <a:off x="6738421" y="5012444"/>
            <a:ext cx="325731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0070C0"/>
                </a:solidFill>
                <a:ea typeface="+mn-lt"/>
                <a:cs typeface="+mn-lt"/>
              </a:rPr>
              <a:t>Engine Temperature Coolant</a:t>
            </a:r>
            <a:endParaRPr lang="en-US">
              <a:solidFill>
                <a:srgbClr val="0070C0"/>
              </a:solidFill>
            </a:endParaRPr>
          </a:p>
        </p:txBody>
      </p:sp>
      <p:sp>
        <p:nvSpPr>
          <p:cNvPr id="22" name="TextBox 21">
            <a:extLst>
              <a:ext uri="{FF2B5EF4-FFF2-40B4-BE49-F238E27FC236}">
                <a16:creationId xmlns:a16="http://schemas.microsoft.com/office/drawing/2014/main" id="{A917982D-025A-4ABE-BF57-80B408A888C7}"/>
              </a:ext>
            </a:extLst>
          </p:cNvPr>
          <p:cNvSpPr txBox="1"/>
          <p:nvPr/>
        </p:nvSpPr>
        <p:spPr>
          <a:xfrm>
            <a:off x="6743585" y="5476644"/>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0070C0"/>
                </a:solidFill>
                <a:ea typeface="+mn-lt"/>
                <a:cs typeface="+mn-lt"/>
              </a:rPr>
              <a:t>Hazard Flashers</a:t>
            </a:r>
            <a:endParaRPr lang="en-US">
              <a:solidFill>
                <a:srgbClr val="0070C0"/>
              </a:solidFill>
            </a:endParaRPr>
          </a:p>
        </p:txBody>
      </p:sp>
    </p:spTree>
    <p:extLst>
      <p:ext uri="{BB962C8B-B14F-4D97-AF65-F5344CB8AC3E}">
        <p14:creationId xmlns:p14="http://schemas.microsoft.com/office/powerpoint/2010/main" val="2331680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111CB-7788-44DF-92F2-97CB0E67E9BB}"/>
              </a:ext>
            </a:extLst>
          </p:cNvPr>
          <p:cNvSpPr>
            <a:spLocks noGrp="1"/>
          </p:cNvSpPr>
          <p:nvPr>
            <p:ph type="title"/>
          </p:nvPr>
        </p:nvSpPr>
        <p:spPr>
          <a:xfrm>
            <a:off x="161544" y="386332"/>
            <a:ext cx="11369040" cy="1325563"/>
          </a:xfrm>
        </p:spPr>
        <p:txBody>
          <a:bodyPr/>
          <a:lstStyle/>
          <a:p>
            <a:r>
              <a:rPr lang="en-US"/>
              <a:t>Small Group Work – Vehicle Malfunctions Activity</a:t>
            </a:r>
          </a:p>
        </p:txBody>
      </p:sp>
      <p:sp>
        <p:nvSpPr>
          <p:cNvPr id="3" name="Content Placeholder 2">
            <a:extLst>
              <a:ext uri="{FF2B5EF4-FFF2-40B4-BE49-F238E27FC236}">
                <a16:creationId xmlns:a16="http://schemas.microsoft.com/office/drawing/2014/main" id="{6FDAB0C2-D9D0-4B6E-A089-981173F53C37}"/>
              </a:ext>
            </a:extLst>
          </p:cNvPr>
          <p:cNvSpPr>
            <a:spLocks noGrp="1"/>
          </p:cNvSpPr>
          <p:nvPr>
            <p:ph idx="1"/>
          </p:nvPr>
        </p:nvSpPr>
        <p:spPr/>
        <p:txBody>
          <a:bodyPr vert="horz" lIns="91440" tIns="45720" rIns="91440" bIns="45720" rtlCol="0" anchor="t">
            <a:normAutofit fontScale="77500" lnSpcReduction="20000"/>
          </a:bodyPr>
          <a:lstStyle/>
          <a:p>
            <a:pPr marL="0" indent="0">
              <a:buNone/>
            </a:pPr>
            <a:r>
              <a:rPr lang="en-US" dirty="0"/>
              <a:t>Instructions – In groups of 3, list the steps to minimize the risk of your assigned malfunction. Be prepared to share with the class.</a:t>
            </a:r>
          </a:p>
          <a:p>
            <a:pPr marL="486410" indent="-457200" eaLnBrk="0">
              <a:lnSpc>
                <a:spcPct val="119000"/>
              </a:lnSpc>
              <a:spcBef>
                <a:spcPts val="2552"/>
              </a:spcBef>
            </a:pPr>
            <a:r>
              <a:rPr lang="en-US" altLang="zh-CN" kern="0" spc="-25" dirty="0">
                <a:solidFill>
                  <a:srgbClr val="000000"/>
                </a:solidFill>
                <a:latin typeface="Arial"/>
                <a:ea typeface="Arial" pitchFamily="34" charset="0"/>
                <a:cs typeface="Arial"/>
              </a:rPr>
              <a:t>Loss</a:t>
            </a:r>
            <a:r>
              <a:rPr lang="en-US" altLang="zh-CN" kern="0" spc="-15" dirty="0">
                <a:latin typeface="Arial"/>
                <a:ea typeface="Arial" pitchFamily="34" charset="0"/>
                <a:cs typeface="Arial"/>
              </a:rPr>
              <a:t> </a:t>
            </a:r>
            <a:r>
              <a:rPr lang="en-US" altLang="zh-CN" kern="0" dirty="0">
                <a:solidFill>
                  <a:srgbClr val="000000"/>
                </a:solidFill>
                <a:latin typeface="Arial"/>
                <a:ea typeface="Arial" pitchFamily="34" charset="0"/>
                <a:cs typeface="Arial"/>
              </a:rPr>
              <a:t>of</a:t>
            </a:r>
            <a:r>
              <a:rPr lang="en-US" altLang="zh-CN" kern="0" spc="35" dirty="0">
                <a:latin typeface="Arial"/>
                <a:ea typeface="Arial" pitchFamily="34" charset="0"/>
                <a:cs typeface="Arial"/>
              </a:rPr>
              <a:t> </a:t>
            </a:r>
            <a:r>
              <a:rPr lang="en-US" altLang="zh-CN" kern="0" dirty="0">
                <a:solidFill>
                  <a:srgbClr val="000000"/>
                </a:solidFill>
                <a:latin typeface="Arial"/>
                <a:ea typeface="Arial" pitchFamily="34" charset="0"/>
                <a:cs typeface="Arial"/>
              </a:rPr>
              <a:t>Brakes</a:t>
            </a:r>
          </a:p>
          <a:p>
            <a:pPr marL="466090" indent="-457200" eaLnBrk="0">
              <a:lnSpc>
                <a:spcPct val="114000"/>
              </a:lnSpc>
            </a:pPr>
            <a:r>
              <a:rPr lang="en-US" altLang="zh-CN" kern="0" spc="-15" dirty="0">
                <a:solidFill>
                  <a:srgbClr val="000000"/>
                </a:solidFill>
                <a:latin typeface="Arial"/>
                <a:ea typeface="Arial" pitchFamily="34" charset="0"/>
                <a:cs typeface="Arial"/>
              </a:rPr>
              <a:t>Engine</a:t>
            </a:r>
            <a:r>
              <a:rPr lang="en-US" altLang="zh-CN" kern="0" spc="-20" dirty="0">
                <a:latin typeface="Arial"/>
                <a:ea typeface="Arial" pitchFamily="34" charset="0"/>
                <a:cs typeface="Arial"/>
              </a:rPr>
              <a:t> </a:t>
            </a:r>
            <a:r>
              <a:rPr lang="en-US" altLang="zh-CN" kern="0" dirty="0">
                <a:solidFill>
                  <a:srgbClr val="000000"/>
                </a:solidFill>
                <a:latin typeface="Arial"/>
                <a:ea typeface="Arial" pitchFamily="34" charset="0"/>
                <a:cs typeface="Arial"/>
              </a:rPr>
              <a:t>Overheating</a:t>
            </a:r>
          </a:p>
          <a:p>
            <a:pPr marL="469265" indent="-457200" eaLnBrk="0">
              <a:lnSpc>
                <a:spcPct val="115000"/>
              </a:lnSpc>
            </a:pPr>
            <a:r>
              <a:rPr lang="en-US" altLang="zh-CN" kern="0" dirty="0">
                <a:solidFill>
                  <a:srgbClr val="000000"/>
                </a:solidFill>
                <a:latin typeface="Arial"/>
                <a:ea typeface="Arial" pitchFamily="34" charset="0"/>
                <a:cs typeface="Arial"/>
              </a:rPr>
              <a:t>Car</a:t>
            </a:r>
            <a:r>
              <a:rPr lang="en-US" altLang="zh-CN" kern="0" spc="65" dirty="0">
                <a:latin typeface="Arial"/>
                <a:ea typeface="Arial" pitchFamily="34" charset="0"/>
                <a:cs typeface="Arial"/>
              </a:rPr>
              <a:t> </a:t>
            </a:r>
            <a:r>
              <a:rPr lang="en-US" altLang="zh-CN" kern="0" dirty="0">
                <a:solidFill>
                  <a:srgbClr val="000000"/>
                </a:solidFill>
                <a:latin typeface="Arial"/>
                <a:ea typeface="Arial" pitchFamily="34" charset="0"/>
                <a:cs typeface="Arial"/>
              </a:rPr>
              <a:t>Fire</a:t>
            </a:r>
          </a:p>
          <a:p>
            <a:pPr marL="462280" indent="-457200" eaLnBrk="0">
              <a:lnSpc>
                <a:spcPct val="115000"/>
              </a:lnSpc>
            </a:pPr>
            <a:r>
              <a:rPr lang="en-US" altLang="zh-CN" kern="0" dirty="0">
                <a:solidFill>
                  <a:srgbClr val="000000"/>
                </a:solidFill>
                <a:latin typeface="Arial"/>
                <a:ea typeface="Arial" pitchFamily="34" charset="0"/>
                <a:cs typeface="Arial"/>
              </a:rPr>
              <a:t>Stuck</a:t>
            </a:r>
            <a:r>
              <a:rPr lang="en-US" altLang="zh-CN" kern="0" spc="-245" dirty="0">
                <a:latin typeface="Arial"/>
                <a:ea typeface="Arial" pitchFamily="34" charset="0"/>
                <a:cs typeface="Arial"/>
              </a:rPr>
              <a:t> </a:t>
            </a:r>
            <a:r>
              <a:rPr lang="en-US" altLang="zh-CN" kern="0" dirty="0">
                <a:solidFill>
                  <a:srgbClr val="000000"/>
                </a:solidFill>
                <a:latin typeface="Arial"/>
                <a:ea typeface="Arial" pitchFamily="34" charset="0"/>
                <a:cs typeface="Arial"/>
              </a:rPr>
              <a:t>Accelerator</a:t>
            </a:r>
          </a:p>
          <a:p>
            <a:pPr marL="469265" indent="-457200" eaLnBrk="0">
              <a:lnSpc>
                <a:spcPct val="115000"/>
              </a:lnSpc>
            </a:pPr>
            <a:r>
              <a:rPr lang="en-US" altLang="zh-CN" kern="0" dirty="0">
                <a:solidFill>
                  <a:srgbClr val="000000"/>
                </a:solidFill>
                <a:latin typeface="Arial"/>
                <a:ea typeface="Arial" pitchFamily="34" charset="0"/>
                <a:cs typeface="Arial"/>
              </a:rPr>
              <a:t>Tire</a:t>
            </a:r>
            <a:r>
              <a:rPr lang="en-US" altLang="zh-CN" kern="0" spc="20" dirty="0">
                <a:latin typeface="Arial"/>
                <a:ea typeface="Arial" pitchFamily="34" charset="0"/>
                <a:cs typeface="Arial"/>
              </a:rPr>
              <a:t> </a:t>
            </a:r>
            <a:r>
              <a:rPr lang="en-US" altLang="zh-CN" kern="0" spc="-10" dirty="0">
                <a:solidFill>
                  <a:srgbClr val="000000"/>
                </a:solidFill>
                <a:latin typeface="Arial"/>
                <a:ea typeface="Arial" pitchFamily="34" charset="0"/>
                <a:cs typeface="Arial"/>
              </a:rPr>
              <a:t>Blowout/Loss</a:t>
            </a:r>
            <a:r>
              <a:rPr lang="en-US" altLang="zh-CN" kern="0" spc="-30" dirty="0">
                <a:latin typeface="Arial"/>
                <a:ea typeface="Arial" pitchFamily="34" charset="0"/>
                <a:cs typeface="Arial"/>
              </a:rPr>
              <a:t> </a:t>
            </a:r>
            <a:r>
              <a:rPr lang="en-US" altLang="zh-CN" kern="0" dirty="0">
                <a:solidFill>
                  <a:srgbClr val="000000"/>
                </a:solidFill>
                <a:latin typeface="Arial"/>
                <a:ea typeface="Arial" pitchFamily="34" charset="0"/>
                <a:cs typeface="Arial"/>
              </a:rPr>
              <a:t>of</a:t>
            </a:r>
            <a:r>
              <a:rPr lang="en-US" altLang="zh-CN" kern="0" spc="-85" dirty="0">
                <a:latin typeface="Arial"/>
                <a:ea typeface="Arial" pitchFamily="34" charset="0"/>
                <a:cs typeface="Arial"/>
              </a:rPr>
              <a:t> </a:t>
            </a:r>
            <a:r>
              <a:rPr lang="en-US" altLang="zh-CN" kern="0" dirty="0">
                <a:solidFill>
                  <a:srgbClr val="000000"/>
                </a:solidFill>
                <a:latin typeface="Arial"/>
                <a:ea typeface="Arial" pitchFamily="34" charset="0"/>
                <a:cs typeface="Arial"/>
              </a:rPr>
              <a:t>Wheel</a:t>
            </a:r>
          </a:p>
          <a:p>
            <a:pPr marL="468630" indent="-457200" eaLnBrk="0">
              <a:lnSpc>
                <a:spcPct val="114000"/>
              </a:lnSpc>
            </a:pPr>
            <a:r>
              <a:rPr lang="en-US" altLang="zh-CN" kern="0" dirty="0">
                <a:solidFill>
                  <a:srgbClr val="000000"/>
                </a:solidFill>
                <a:latin typeface="Arial"/>
                <a:ea typeface="Arial" pitchFamily="34" charset="0"/>
                <a:cs typeface="Arial"/>
              </a:rPr>
              <a:t>Steering</a:t>
            </a:r>
            <a:r>
              <a:rPr lang="en-US" altLang="zh-CN" kern="0" spc="15" dirty="0">
                <a:latin typeface="Arial"/>
                <a:ea typeface="Arial" pitchFamily="34" charset="0"/>
                <a:cs typeface="Arial"/>
              </a:rPr>
              <a:t> </a:t>
            </a:r>
            <a:r>
              <a:rPr lang="en-US" altLang="zh-CN" kern="0" spc="-15" dirty="0">
                <a:solidFill>
                  <a:srgbClr val="000000"/>
                </a:solidFill>
                <a:latin typeface="Arial"/>
                <a:ea typeface="Arial" pitchFamily="34" charset="0"/>
                <a:cs typeface="Arial"/>
              </a:rPr>
              <a:t>Failure</a:t>
            </a:r>
          </a:p>
          <a:p>
            <a:pPr marL="470535" indent="-457200" eaLnBrk="0">
              <a:lnSpc>
                <a:spcPct val="115000"/>
              </a:lnSpc>
            </a:pPr>
            <a:r>
              <a:rPr lang="en-US" altLang="zh-CN" kern="0" spc="-25" dirty="0">
                <a:solidFill>
                  <a:srgbClr val="000000"/>
                </a:solidFill>
                <a:latin typeface="Arial"/>
                <a:ea typeface="Arial" pitchFamily="34" charset="0"/>
                <a:cs typeface="Arial"/>
              </a:rPr>
              <a:t>Hood</a:t>
            </a:r>
            <a:r>
              <a:rPr lang="en-US" altLang="zh-CN" kern="0" spc="70" dirty="0">
                <a:latin typeface="Arial"/>
                <a:ea typeface="Arial" pitchFamily="34" charset="0"/>
                <a:cs typeface="Arial"/>
              </a:rPr>
              <a:t> </a:t>
            </a:r>
            <a:r>
              <a:rPr lang="en-US" altLang="zh-CN" kern="0" spc="-20" dirty="0">
                <a:solidFill>
                  <a:srgbClr val="000000"/>
                </a:solidFill>
                <a:latin typeface="Arial"/>
                <a:ea typeface="Arial" pitchFamily="34" charset="0"/>
                <a:cs typeface="Arial"/>
              </a:rPr>
              <a:t>Flies</a:t>
            </a:r>
            <a:r>
              <a:rPr lang="en-US" altLang="zh-CN" kern="0" spc="100" dirty="0">
                <a:latin typeface="Arial"/>
                <a:ea typeface="Arial" pitchFamily="34" charset="0"/>
                <a:cs typeface="Arial"/>
              </a:rPr>
              <a:t> </a:t>
            </a:r>
            <a:r>
              <a:rPr lang="en-US" altLang="zh-CN" kern="0" spc="-50" dirty="0">
                <a:solidFill>
                  <a:srgbClr val="000000"/>
                </a:solidFill>
                <a:latin typeface="Arial"/>
                <a:ea typeface="Arial" pitchFamily="34" charset="0"/>
                <a:cs typeface="Arial"/>
              </a:rPr>
              <a:t>Up</a:t>
            </a:r>
          </a:p>
          <a:p>
            <a:pPr marL="469265" indent="-457200" eaLnBrk="0">
              <a:lnSpc>
                <a:spcPct val="115000"/>
              </a:lnSpc>
            </a:pPr>
            <a:r>
              <a:rPr lang="en-US" altLang="zh-CN" kern="0" spc="-25" dirty="0">
                <a:solidFill>
                  <a:srgbClr val="000000"/>
                </a:solidFill>
                <a:latin typeface="Arial"/>
                <a:ea typeface="Arial" pitchFamily="34" charset="0"/>
                <a:cs typeface="Arial"/>
              </a:rPr>
              <a:t>Loss</a:t>
            </a:r>
            <a:r>
              <a:rPr lang="en-US" altLang="zh-CN" kern="0" spc="-15" dirty="0">
                <a:latin typeface="Arial"/>
                <a:ea typeface="Arial" pitchFamily="34" charset="0"/>
                <a:cs typeface="Arial"/>
              </a:rPr>
              <a:t> </a:t>
            </a:r>
            <a:r>
              <a:rPr lang="en-US" altLang="zh-CN" kern="0" dirty="0">
                <a:solidFill>
                  <a:srgbClr val="000000"/>
                </a:solidFill>
                <a:latin typeface="Arial"/>
                <a:ea typeface="Arial" pitchFamily="34" charset="0"/>
                <a:cs typeface="Arial"/>
              </a:rPr>
              <a:t>of</a:t>
            </a:r>
            <a:r>
              <a:rPr lang="en-US" altLang="zh-CN" kern="0" spc="50" dirty="0">
                <a:latin typeface="Arial"/>
                <a:ea typeface="Arial" pitchFamily="34" charset="0"/>
                <a:cs typeface="Arial"/>
              </a:rPr>
              <a:t> </a:t>
            </a:r>
            <a:r>
              <a:rPr lang="en-US" altLang="zh-CN" kern="0" spc="-10" dirty="0">
                <a:solidFill>
                  <a:srgbClr val="000000"/>
                </a:solidFill>
                <a:latin typeface="Arial"/>
                <a:ea typeface="Arial" pitchFamily="34" charset="0"/>
                <a:cs typeface="Arial"/>
              </a:rPr>
              <a:t>Headlights</a:t>
            </a:r>
          </a:p>
          <a:p>
            <a:pPr marL="0" indent="0">
              <a:buNone/>
            </a:pPr>
            <a:endParaRPr lang="en-US"/>
          </a:p>
        </p:txBody>
      </p:sp>
    </p:spTree>
    <p:extLst>
      <p:ext uri="{BB962C8B-B14F-4D97-AF65-F5344CB8AC3E}">
        <p14:creationId xmlns:p14="http://schemas.microsoft.com/office/powerpoint/2010/main" val="35156989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64D65-7C00-4D88-9E1E-DB41F03D2657}"/>
              </a:ext>
            </a:extLst>
          </p:cNvPr>
          <p:cNvSpPr>
            <a:spLocks noGrp="1"/>
          </p:cNvSpPr>
          <p:nvPr>
            <p:ph type="title"/>
          </p:nvPr>
        </p:nvSpPr>
        <p:spPr/>
        <p:txBody>
          <a:bodyPr/>
          <a:lstStyle/>
          <a:p>
            <a:r>
              <a:rPr lang="en-US"/>
              <a:t>Vehicle Malfunction Emergencies</a:t>
            </a:r>
          </a:p>
        </p:txBody>
      </p:sp>
      <p:sp>
        <p:nvSpPr>
          <p:cNvPr id="3" name="Content Placeholder 2">
            <a:extLst>
              <a:ext uri="{FF2B5EF4-FFF2-40B4-BE49-F238E27FC236}">
                <a16:creationId xmlns:a16="http://schemas.microsoft.com/office/drawing/2014/main" id="{A67B844E-ABB9-4E72-AAD1-9B0F1B57B0AC}"/>
              </a:ext>
            </a:extLst>
          </p:cNvPr>
          <p:cNvSpPr>
            <a:spLocks noGrp="1"/>
          </p:cNvSpPr>
          <p:nvPr>
            <p:ph idx="1"/>
          </p:nvPr>
        </p:nvSpPr>
        <p:spPr/>
        <p:txBody>
          <a:bodyPr/>
          <a:lstStyle/>
          <a:p>
            <a:pPr marL="0" indent="0">
              <a:buNone/>
            </a:pPr>
            <a:r>
              <a:rPr lang="en-US" b="1"/>
              <a:t>Loss of Brakes:</a:t>
            </a:r>
          </a:p>
          <a:p>
            <a:pPr marL="16154" marR="0" indent="-457200" eaLnBrk="0">
              <a:lnSpc>
                <a:spcPct val="80000"/>
              </a:lnSpc>
            </a:pPr>
            <a:r>
              <a:rPr lang="en-US" altLang="zh-CN" sz="2200" kern="0" spc="-15">
                <a:solidFill>
                  <a:srgbClr val="000000"/>
                </a:solidFill>
                <a:latin typeface="Arial" pitchFamily="34" charset="0"/>
                <a:cs typeface="Arial" pitchFamily="34" charset="0"/>
              </a:rPr>
              <a:t>Pump the brakes to build pressure.</a:t>
            </a:r>
          </a:p>
          <a:p>
            <a:pPr marL="16154" marR="0" indent="-457200" eaLnBrk="0">
              <a:lnSpc>
                <a:spcPct val="80000"/>
              </a:lnSpc>
            </a:pPr>
            <a:endParaRPr lang="en-US" altLang="zh-CN" sz="2200" kern="0" spc="-15">
              <a:solidFill>
                <a:srgbClr val="000000"/>
              </a:solidFill>
              <a:latin typeface="Arial" pitchFamily="34" charset="0"/>
              <a:cs typeface="Arial" pitchFamily="34" charset="0"/>
            </a:endParaRPr>
          </a:p>
          <a:p>
            <a:pPr marL="16154" marR="0" indent="-457200" eaLnBrk="0">
              <a:lnSpc>
                <a:spcPct val="80000"/>
              </a:lnSpc>
            </a:pPr>
            <a:r>
              <a:rPr lang="en-US" altLang="zh-CN" sz="2200" kern="0" spc="-15">
                <a:solidFill>
                  <a:srgbClr val="000000"/>
                </a:solidFill>
                <a:latin typeface="Arial" pitchFamily="34" charset="0"/>
                <a:cs typeface="Arial" pitchFamily="34" charset="0"/>
              </a:rPr>
              <a:t>Shift to a lower gear (to produce engine drag and slow the vehicle).</a:t>
            </a:r>
          </a:p>
          <a:p>
            <a:pPr marL="16154" marR="0" indent="-457200" eaLnBrk="0">
              <a:lnSpc>
                <a:spcPct val="80000"/>
              </a:lnSpc>
            </a:pPr>
            <a:endParaRPr lang="en-US" altLang="zh-CN" sz="2200" kern="0" spc="-15">
              <a:solidFill>
                <a:srgbClr val="000000"/>
              </a:solidFill>
              <a:latin typeface="Arial" pitchFamily="34" charset="0"/>
              <a:cs typeface="Arial" pitchFamily="34" charset="0"/>
            </a:endParaRPr>
          </a:p>
          <a:p>
            <a:pPr marL="16154" marR="0" indent="-457200" eaLnBrk="0">
              <a:lnSpc>
                <a:spcPct val="80000"/>
              </a:lnSpc>
            </a:pPr>
            <a:r>
              <a:rPr lang="en-US" altLang="zh-CN" sz="2200" kern="0" spc="-15">
                <a:solidFill>
                  <a:srgbClr val="000000"/>
                </a:solidFill>
                <a:latin typeface="Arial" pitchFamily="34" charset="0"/>
                <a:cs typeface="Arial" pitchFamily="34" charset="0"/>
              </a:rPr>
              <a:t>Use the emergency brake.</a:t>
            </a:r>
          </a:p>
          <a:p>
            <a:pPr marL="16154" marR="0" indent="-457200" eaLnBrk="0">
              <a:lnSpc>
                <a:spcPct val="80000"/>
              </a:lnSpc>
            </a:pPr>
            <a:endParaRPr lang="en-US" altLang="zh-CN" sz="2200" kern="0" spc="-15">
              <a:solidFill>
                <a:srgbClr val="000000"/>
              </a:solidFill>
              <a:latin typeface="Arial" pitchFamily="34" charset="0"/>
              <a:cs typeface="Arial" pitchFamily="34" charset="0"/>
            </a:endParaRPr>
          </a:p>
          <a:p>
            <a:pPr marL="16154" marR="0" indent="-457200" eaLnBrk="0">
              <a:lnSpc>
                <a:spcPct val="80000"/>
              </a:lnSpc>
            </a:pPr>
            <a:r>
              <a:rPr lang="en-US" altLang="zh-CN" sz="2200" kern="0" spc="-15">
                <a:solidFill>
                  <a:srgbClr val="000000"/>
                </a:solidFill>
                <a:latin typeface="Arial" pitchFamily="34" charset="0"/>
                <a:cs typeface="Arial" pitchFamily="34" charset="0"/>
              </a:rPr>
              <a:t>Find a safe area.</a:t>
            </a:r>
          </a:p>
          <a:p>
            <a:pPr marL="0" indent="0">
              <a:buNone/>
            </a:pPr>
            <a:endParaRPr lang="en-US"/>
          </a:p>
        </p:txBody>
      </p:sp>
    </p:spTree>
    <p:extLst>
      <p:ext uri="{BB962C8B-B14F-4D97-AF65-F5344CB8AC3E}">
        <p14:creationId xmlns:p14="http://schemas.microsoft.com/office/powerpoint/2010/main" val="11543399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E8485-ACC1-4202-8564-CABF965A4CF3}"/>
              </a:ext>
            </a:extLst>
          </p:cNvPr>
          <p:cNvSpPr>
            <a:spLocks noGrp="1"/>
          </p:cNvSpPr>
          <p:nvPr>
            <p:ph type="title"/>
          </p:nvPr>
        </p:nvSpPr>
        <p:spPr/>
        <p:txBody>
          <a:bodyPr/>
          <a:lstStyle/>
          <a:p>
            <a:r>
              <a:rPr lang="en-US"/>
              <a:t>Vehicle Malfunction Emergencies</a:t>
            </a:r>
          </a:p>
        </p:txBody>
      </p:sp>
      <p:sp>
        <p:nvSpPr>
          <p:cNvPr id="3" name="Content Placeholder 2">
            <a:extLst>
              <a:ext uri="{FF2B5EF4-FFF2-40B4-BE49-F238E27FC236}">
                <a16:creationId xmlns:a16="http://schemas.microsoft.com/office/drawing/2014/main" id="{8E3C8F9C-F159-487C-B7C2-53E989C7E956}"/>
              </a:ext>
            </a:extLst>
          </p:cNvPr>
          <p:cNvSpPr>
            <a:spLocks noGrp="1"/>
          </p:cNvSpPr>
          <p:nvPr>
            <p:ph idx="1"/>
          </p:nvPr>
        </p:nvSpPr>
        <p:spPr>
          <a:xfrm>
            <a:off x="484632" y="1736277"/>
            <a:ext cx="11045952" cy="4627578"/>
          </a:xfrm>
        </p:spPr>
        <p:txBody>
          <a:bodyPr>
            <a:normAutofit/>
          </a:bodyPr>
          <a:lstStyle/>
          <a:p>
            <a:pPr marL="0" indent="0">
              <a:buNone/>
            </a:pPr>
            <a:r>
              <a:rPr lang="en-US" b="1"/>
              <a:t>Overheating Engine:</a:t>
            </a:r>
          </a:p>
          <a:p>
            <a:pPr marL="16154" indent="-457200" eaLnBrk="0"/>
            <a:r>
              <a:rPr lang="en-US" altLang="zh-CN" sz="2200" kern="0" spc="-15">
                <a:solidFill>
                  <a:srgbClr val="000000"/>
                </a:solidFill>
                <a:latin typeface="Arial" pitchFamily="34" charset="0"/>
                <a:cs typeface="Arial" pitchFamily="34" charset="0"/>
              </a:rPr>
              <a:t>Turn off the a/c</a:t>
            </a:r>
          </a:p>
          <a:p>
            <a:pPr marL="16154" indent="-457200" eaLnBrk="0"/>
            <a:r>
              <a:rPr lang="en-US" altLang="zh-CN" sz="2200" kern="0" spc="-15">
                <a:solidFill>
                  <a:srgbClr val="000000"/>
                </a:solidFill>
                <a:latin typeface="Arial" pitchFamily="34" charset="0"/>
                <a:cs typeface="Arial" pitchFamily="34" charset="0"/>
              </a:rPr>
              <a:t>Turn on the heat</a:t>
            </a:r>
          </a:p>
          <a:p>
            <a:pPr marL="16154" indent="-457200" eaLnBrk="0"/>
            <a:r>
              <a:rPr lang="en-US" altLang="zh-CN" sz="2200" kern="0" spc="-15">
                <a:solidFill>
                  <a:srgbClr val="000000"/>
                </a:solidFill>
                <a:latin typeface="Arial" pitchFamily="34" charset="0"/>
                <a:cs typeface="Arial" pitchFamily="34" charset="0"/>
              </a:rPr>
              <a:t>Shift to neutral</a:t>
            </a:r>
          </a:p>
          <a:p>
            <a:pPr marL="16154" indent="-457200" eaLnBrk="0"/>
            <a:r>
              <a:rPr lang="en-US" altLang="zh-CN" sz="2200" kern="0" spc="-15">
                <a:solidFill>
                  <a:srgbClr val="000000"/>
                </a:solidFill>
                <a:latin typeface="Arial" pitchFamily="34" charset="0"/>
                <a:cs typeface="Arial" pitchFamily="34" charset="0"/>
              </a:rPr>
              <a:t>Pull off the road</a:t>
            </a:r>
          </a:p>
          <a:p>
            <a:pPr marL="16154" indent="-457200" eaLnBrk="0"/>
            <a:r>
              <a:rPr lang="en-US" altLang="zh-CN" sz="2200" kern="0" spc="-15">
                <a:solidFill>
                  <a:srgbClr val="000000"/>
                </a:solidFill>
                <a:latin typeface="Arial" pitchFamily="34" charset="0"/>
                <a:cs typeface="Arial" pitchFamily="34" charset="0"/>
              </a:rPr>
              <a:t>DO NOT touch the radiator cap</a:t>
            </a:r>
          </a:p>
          <a:p>
            <a:pPr marL="16154" indent="-457200" eaLnBrk="0"/>
            <a:r>
              <a:rPr lang="en-US" altLang="zh-CN" sz="2200" kern="0" spc="-15">
                <a:solidFill>
                  <a:srgbClr val="000000"/>
                </a:solidFill>
                <a:latin typeface="Arial" pitchFamily="34" charset="0"/>
                <a:cs typeface="Arial" pitchFamily="34" charset="0"/>
              </a:rPr>
              <a:t>Add coolant/water when safe</a:t>
            </a:r>
          </a:p>
          <a:p>
            <a:pPr marL="16154" indent="-457200" eaLnBrk="0"/>
            <a:r>
              <a:rPr lang="en-US" altLang="zh-CN" sz="2200" kern="0" spc="-15">
                <a:solidFill>
                  <a:srgbClr val="000000"/>
                </a:solidFill>
                <a:latin typeface="Arial" pitchFamily="34" charset="0"/>
                <a:cs typeface="Arial" pitchFamily="34" charset="0"/>
              </a:rPr>
              <a:t>Call for help if necessary</a:t>
            </a:r>
          </a:p>
          <a:p>
            <a:pPr marL="0" indent="0">
              <a:buNone/>
            </a:pPr>
            <a:endParaRPr lang="en-US"/>
          </a:p>
        </p:txBody>
      </p:sp>
    </p:spTree>
    <p:extLst>
      <p:ext uri="{BB962C8B-B14F-4D97-AF65-F5344CB8AC3E}">
        <p14:creationId xmlns:p14="http://schemas.microsoft.com/office/powerpoint/2010/main" val="32774788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DF6A5-BD7C-4DFA-80A0-956B48356227}"/>
              </a:ext>
            </a:extLst>
          </p:cNvPr>
          <p:cNvSpPr>
            <a:spLocks noGrp="1"/>
          </p:cNvSpPr>
          <p:nvPr>
            <p:ph type="title"/>
          </p:nvPr>
        </p:nvSpPr>
        <p:spPr/>
        <p:txBody>
          <a:bodyPr/>
          <a:lstStyle/>
          <a:p>
            <a:r>
              <a:rPr lang="en-US"/>
              <a:t>Vehicle Malfunction Emergencies</a:t>
            </a:r>
          </a:p>
        </p:txBody>
      </p:sp>
      <p:sp>
        <p:nvSpPr>
          <p:cNvPr id="3" name="Content Placeholder 2">
            <a:extLst>
              <a:ext uri="{FF2B5EF4-FFF2-40B4-BE49-F238E27FC236}">
                <a16:creationId xmlns:a16="http://schemas.microsoft.com/office/drawing/2014/main" id="{913FFEF3-4A7F-415A-8190-2B0F07C1B55B}"/>
              </a:ext>
            </a:extLst>
          </p:cNvPr>
          <p:cNvSpPr>
            <a:spLocks noGrp="1"/>
          </p:cNvSpPr>
          <p:nvPr>
            <p:ph idx="1"/>
          </p:nvPr>
        </p:nvSpPr>
        <p:spPr/>
        <p:txBody>
          <a:bodyPr/>
          <a:lstStyle/>
          <a:p>
            <a:pPr marL="0" indent="0">
              <a:buNone/>
            </a:pPr>
            <a:r>
              <a:rPr lang="en-US" b="1"/>
              <a:t>Car Fire:</a:t>
            </a:r>
          </a:p>
          <a:p>
            <a:r>
              <a:rPr lang="en-US"/>
              <a:t>How will you know?</a:t>
            </a:r>
          </a:p>
          <a:p>
            <a:pPr lvl="1"/>
            <a:r>
              <a:rPr lang="en-US"/>
              <a:t>You may smell burning rubber or an electrical odor</a:t>
            </a:r>
          </a:p>
          <a:p>
            <a:pPr lvl="1"/>
            <a:endParaRPr lang="en-US"/>
          </a:p>
          <a:p>
            <a:r>
              <a:rPr lang="en-US"/>
              <a:t>What should you do?</a:t>
            </a:r>
          </a:p>
          <a:p>
            <a:pPr lvl="1"/>
            <a:r>
              <a:rPr lang="en-US"/>
              <a:t>Remain calm</a:t>
            </a:r>
          </a:p>
          <a:p>
            <a:pPr lvl="1"/>
            <a:r>
              <a:rPr lang="en-US"/>
              <a:t>Steer to the side of the road</a:t>
            </a:r>
          </a:p>
          <a:p>
            <a:pPr lvl="1"/>
            <a:r>
              <a:rPr lang="en-US"/>
              <a:t>Turn off the ignition</a:t>
            </a:r>
          </a:p>
          <a:p>
            <a:pPr lvl="1"/>
            <a:r>
              <a:rPr lang="en-US"/>
              <a:t>Get everyone out and away from the vehicle</a:t>
            </a:r>
          </a:p>
          <a:p>
            <a:pPr lvl="1"/>
            <a:r>
              <a:rPr lang="en-US"/>
              <a:t>Call for help</a:t>
            </a:r>
          </a:p>
        </p:txBody>
      </p:sp>
    </p:spTree>
    <p:extLst>
      <p:ext uri="{BB962C8B-B14F-4D97-AF65-F5344CB8AC3E}">
        <p14:creationId xmlns:p14="http://schemas.microsoft.com/office/powerpoint/2010/main" val="37268575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EEBC9-5C45-465C-83D2-9127484D6A0C}"/>
              </a:ext>
            </a:extLst>
          </p:cNvPr>
          <p:cNvSpPr>
            <a:spLocks noGrp="1"/>
          </p:cNvSpPr>
          <p:nvPr>
            <p:ph type="title"/>
          </p:nvPr>
        </p:nvSpPr>
        <p:spPr/>
        <p:txBody>
          <a:bodyPr/>
          <a:lstStyle/>
          <a:p>
            <a:r>
              <a:rPr lang="en-US"/>
              <a:t>Vehicle Malfunction Emergencies</a:t>
            </a:r>
          </a:p>
        </p:txBody>
      </p:sp>
      <p:sp>
        <p:nvSpPr>
          <p:cNvPr id="3" name="Content Placeholder 2">
            <a:extLst>
              <a:ext uri="{FF2B5EF4-FFF2-40B4-BE49-F238E27FC236}">
                <a16:creationId xmlns:a16="http://schemas.microsoft.com/office/drawing/2014/main" id="{E00C3FF6-1CBA-4B8A-B4C8-D7D1011C445D}"/>
              </a:ext>
            </a:extLst>
          </p:cNvPr>
          <p:cNvSpPr>
            <a:spLocks noGrp="1"/>
          </p:cNvSpPr>
          <p:nvPr>
            <p:ph idx="1"/>
          </p:nvPr>
        </p:nvSpPr>
        <p:spPr/>
        <p:txBody>
          <a:bodyPr/>
          <a:lstStyle/>
          <a:p>
            <a:pPr marL="0" indent="0">
              <a:buNone/>
            </a:pPr>
            <a:r>
              <a:rPr lang="en-US" b="1"/>
              <a:t>Stuck Accelerator:</a:t>
            </a:r>
            <a:endParaRPr lang="en-US"/>
          </a:p>
          <a:p>
            <a:pPr marL="16154" marR="0" indent="-457200" eaLnBrk="0"/>
            <a:r>
              <a:rPr lang="en-US" altLang="zh-CN" sz="2200" kern="0" spc="-15">
                <a:solidFill>
                  <a:srgbClr val="000000"/>
                </a:solidFill>
                <a:latin typeface="Arial" pitchFamily="34" charset="0"/>
                <a:cs typeface="Arial" pitchFamily="34" charset="0"/>
              </a:rPr>
              <a:t>Try to pry pedal up with toe</a:t>
            </a:r>
          </a:p>
          <a:p>
            <a:pPr marL="16154" marR="0" indent="-457200" eaLnBrk="0"/>
            <a:r>
              <a:rPr lang="en-US" altLang="zh-CN" sz="2200" kern="0" spc="-15">
                <a:solidFill>
                  <a:srgbClr val="000000"/>
                </a:solidFill>
                <a:latin typeface="Arial" pitchFamily="34" charset="0"/>
                <a:cs typeface="Arial" pitchFamily="34" charset="0"/>
              </a:rPr>
              <a:t>Shift to Neutral</a:t>
            </a:r>
          </a:p>
          <a:p>
            <a:pPr marL="16154" marR="0" indent="-457200" eaLnBrk="0"/>
            <a:r>
              <a:rPr lang="en-US" altLang="zh-CN" sz="2200" kern="0" spc="-15">
                <a:solidFill>
                  <a:srgbClr val="000000"/>
                </a:solidFill>
                <a:latin typeface="Arial" pitchFamily="34" charset="0"/>
                <a:cs typeface="Arial" pitchFamily="34" charset="0"/>
              </a:rPr>
              <a:t>Steer and brake gently</a:t>
            </a:r>
          </a:p>
          <a:p>
            <a:pPr marL="16154" marR="0" indent="-457200" eaLnBrk="0"/>
            <a:r>
              <a:rPr lang="en-US" altLang="zh-CN" sz="2200" kern="0" spc="-15">
                <a:solidFill>
                  <a:srgbClr val="000000"/>
                </a:solidFill>
                <a:latin typeface="Arial" pitchFamily="34" charset="0"/>
                <a:cs typeface="Arial" pitchFamily="34" charset="0"/>
              </a:rPr>
              <a:t>Pull safely off the road</a:t>
            </a:r>
          </a:p>
          <a:p>
            <a:pPr marL="0" indent="0">
              <a:buNone/>
            </a:pPr>
            <a:endParaRPr lang="en-US"/>
          </a:p>
        </p:txBody>
      </p:sp>
    </p:spTree>
    <p:extLst>
      <p:ext uri="{BB962C8B-B14F-4D97-AF65-F5344CB8AC3E}">
        <p14:creationId xmlns:p14="http://schemas.microsoft.com/office/powerpoint/2010/main" val="21816466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EEBC9-5C45-465C-83D2-9127484D6A0C}"/>
              </a:ext>
            </a:extLst>
          </p:cNvPr>
          <p:cNvSpPr>
            <a:spLocks noGrp="1"/>
          </p:cNvSpPr>
          <p:nvPr>
            <p:ph type="title"/>
          </p:nvPr>
        </p:nvSpPr>
        <p:spPr/>
        <p:txBody>
          <a:bodyPr/>
          <a:lstStyle/>
          <a:p>
            <a:r>
              <a:rPr lang="en-US"/>
              <a:t>Vehicle Malfunction Emergencies</a:t>
            </a:r>
          </a:p>
        </p:txBody>
      </p:sp>
      <p:sp>
        <p:nvSpPr>
          <p:cNvPr id="3" name="Content Placeholder 2">
            <a:extLst>
              <a:ext uri="{FF2B5EF4-FFF2-40B4-BE49-F238E27FC236}">
                <a16:creationId xmlns:a16="http://schemas.microsoft.com/office/drawing/2014/main" id="{E00C3FF6-1CBA-4B8A-B4C8-D7D1011C445D}"/>
              </a:ext>
            </a:extLst>
          </p:cNvPr>
          <p:cNvSpPr>
            <a:spLocks noGrp="1"/>
          </p:cNvSpPr>
          <p:nvPr>
            <p:ph idx="1"/>
          </p:nvPr>
        </p:nvSpPr>
        <p:spPr>
          <a:xfrm>
            <a:off x="484632" y="1505527"/>
            <a:ext cx="11045952" cy="4671435"/>
          </a:xfrm>
        </p:spPr>
        <p:txBody>
          <a:bodyPr vert="horz" lIns="91440" tIns="45720" rIns="91440" bIns="45720" rtlCol="0" anchor="t">
            <a:normAutofit/>
          </a:bodyPr>
          <a:lstStyle/>
          <a:p>
            <a:pPr marL="0" indent="0">
              <a:buNone/>
            </a:pPr>
            <a:r>
              <a:rPr lang="en-US" b="1" dirty="0"/>
              <a:t>Tire Blowout/Loss of a Wheel:</a:t>
            </a:r>
            <a:endParaRPr lang="en-US" dirty="0"/>
          </a:p>
          <a:p>
            <a:pPr marL="15875" marR="0" indent="-457200" eaLnBrk="0"/>
            <a:r>
              <a:rPr lang="en-US" altLang="zh-CN" sz="2200" kern="0" spc="-15" dirty="0">
                <a:solidFill>
                  <a:srgbClr val="000000"/>
                </a:solidFill>
                <a:latin typeface="Arial"/>
                <a:ea typeface="等线"/>
                <a:cs typeface="Arial"/>
              </a:rPr>
              <a:t>DO NOT PANIC</a:t>
            </a:r>
          </a:p>
          <a:p>
            <a:pPr marL="15875" marR="0" indent="-457200" eaLnBrk="0"/>
            <a:r>
              <a:rPr lang="en-US" altLang="zh-CN" sz="2200" kern="0" spc="-15" dirty="0">
                <a:solidFill>
                  <a:srgbClr val="000000"/>
                </a:solidFill>
                <a:latin typeface="Arial"/>
                <a:ea typeface="等线"/>
                <a:cs typeface="Arial"/>
              </a:rPr>
              <a:t>Hold the wheel firmly</a:t>
            </a:r>
          </a:p>
          <a:p>
            <a:pPr marL="15875" marR="0" indent="-457200" eaLnBrk="0"/>
            <a:r>
              <a:rPr lang="en-US" altLang="zh-CN" sz="2200" kern="0" spc="-15" dirty="0">
                <a:solidFill>
                  <a:srgbClr val="000000"/>
                </a:solidFill>
                <a:latin typeface="Arial"/>
                <a:ea typeface="等线"/>
                <a:cs typeface="Arial"/>
              </a:rPr>
              <a:t>Immediately put on your flashers</a:t>
            </a:r>
          </a:p>
          <a:p>
            <a:pPr marL="15875" marR="0" indent="-457200" eaLnBrk="0"/>
            <a:r>
              <a:rPr lang="en-US" altLang="zh-CN" sz="2200" kern="0" spc="-15" dirty="0">
                <a:solidFill>
                  <a:srgbClr val="000000"/>
                </a:solidFill>
                <a:latin typeface="Arial"/>
                <a:ea typeface="等线"/>
                <a:cs typeface="Arial"/>
              </a:rPr>
              <a:t>Ease off accelerator</a:t>
            </a:r>
          </a:p>
          <a:p>
            <a:pPr marL="15875" marR="0" indent="-457200" eaLnBrk="0"/>
            <a:r>
              <a:rPr lang="en-US" altLang="zh-CN" sz="2200" kern="0" spc="-15" dirty="0">
                <a:solidFill>
                  <a:srgbClr val="000000"/>
                </a:solidFill>
                <a:latin typeface="Arial"/>
                <a:ea typeface="等线"/>
                <a:cs typeface="Arial"/>
              </a:rPr>
              <a:t>Steer straight ahead (counter steer if necessary)</a:t>
            </a:r>
          </a:p>
          <a:p>
            <a:pPr marL="15875" marR="0" indent="-457200" eaLnBrk="0"/>
            <a:r>
              <a:rPr lang="en-US" altLang="zh-CN" sz="2200" kern="0" spc="-15" dirty="0">
                <a:solidFill>
                  <a:srgbClr val="000000"/>
                </a:solidFill>
                <a:latin typeface="Arial"/>
                <a:ea typeface="等线"/>
                <a:cs typeface="Arial"/>
              </a:rPr>
              <a:t>Do not brake until the car is under control</a:t>
            </a:r>
          </a:p>
          <a:p>
            <a:pPr marL="15875" marR="0" indent="-457200" eaLnBrk="0"/>
            <a:r>
              <a:rPr lang="en-US" altLang="zh-CN" sz="2200" kern="0" spc="-15" dirty="0">
                <a:solidFill>
                  <a:srgbClr val="000000"/>
                </a:solidFill>
                <a:latin typeface="Arial"/>
                <a:ea typeface="等线"/>
                <a:cs typeface="Arial"/>
              </a:rPr>
              <a:t>Allow car to slow and begin looking for a place to move to</a:t>
            </a:r>
          </a:p>
          <a:p>
            <a:pPr marL="15875" marR="0" indent="-457200" eaLnBrk="0"/>
            <a:r>
              <a:rPr lang="en-US" altLang="zh-CN" sz="2200" kern="0" spc="-15" dirty="0">
                <a:solidFill>
                  <a:srgbClr val="000000"/>
                </a:solidFill>
                <a:latin typeface="Arial"/>
                <a:ea typeface="等线"/>
                <a:cs typeface="Arial"/>
              </a:rPr>
              <a:t>Pull over in a safe area, dry and level if possible</a:t>
            </a:r>
          </a:p>
          <a:p>
            <a:pPr marL="15875" indent="-457200" eaLnBrk="0"/>
            <a:r>
              <a:rPr lang="en-US" altLang="zh-CN" sz="2200" kern="0" spc="-15" dirty="0">
                <a:solidFill>
                  <a:srgbClr val="000000"/>
                </a:solidFill>
                <a:latin typeface="Arial"/>
                <a:ea typeface="等线"/>
                <a:cs typeface="Arial"/>
              </a:rPr>
              <a:t>NOTE: on a reduced size donut/space, do not exceed 50 mph and do not drive more than 50 miles on the spare tire (50/50 rule)</a:t>
            </a:r>
          </a:p>
          <a:p>
            <a:pPr marL="0" indent="0">
              <a:buNone/>
            </a:pPr>
            <a:endParaRPr lang="en-US"/>
          </a:p>
        </p:txBody>
      </p:sp>
    </p:spTree>
    <p:extLst>
      <p:ext uri="{BB962C8B-B14F-4D97-AF65-F5344CB8AC3E}">
        <p14:creationId xmlns:p14="http://schemas.microsoft.com/office/powerpoint/2010/main" val="10856634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EEBC9-5C45-465C-83D2-9127484D6A0C}"/>
              </a:ext>
            </a:extLst>
          </p:cNvPr>
          <p:cNvSpPr>
            <a:spLocks noGrp="1"/>
          </p:cNvSpPr>
          <p:nvPr>
            <p:ph type="title"/>
          </p:nvPr>
        </p:nvSpPr>
        <p:spPr/>
        <p:txBody>
          <a:bodyPr/>
          <a:lstStyle/>
          <a:p>
            <a:r>
              <a:rPr lang="en-US"/>
              <a:t>Vehicle Malfunction Emergencies</a:t>
            </a:r>
          </a:p>
        </p:txBody>
      </p:sp>
      <p:sp>
        <p:nvSpPr>
          <p:cNvPr id="3" name="Content Placeholder 2">
            <a:extLst>
              <a:ext uri="{FF2B5EF4-FFF2-40B4-BE49-F238E27FC236}">
                <a16:creationId xmlns:a16="http://schemas.microsoft.com/office/drawing/2014/main" id="{E00C3FF6-1CBA-4B8A-B4C8-D7D1011C445D}"/>
              </a:ext>
            </a:extLst>
          </p:cNvPr>
          <p:cNvSpPr>
            <a:spLocks noGrp="1"/>
          </p:cNvSpPr>
          <p:nvPr>
            <p:ph idx="1"/>
          </p:nvPr>
        </p:nvSpPr>
        <p:spPr>
          <a:xfrm>
            <a:off x="484632" y="1505527"/>
            <a:ext cx="11045952" cy="4671435"/>
          </a:xfrm>
        </p:spPr>
        <p:txBody>
          <a:bodyPr>
            <a:normAutofit/>
          </a:bodyPr>
          <a:lstStyle/>
          <a:p>
            <a:pPr marL="0" indent="0">
              <a:buNone/>
            </a:pPr>
            <a:r>
              <a:rPr lang="en-US" b="1"/>
              <a:t>Steering Failure:</a:t>
            </a:r>
            <a:endParaRPr lang="en-US"/>
          </a:p>
          <a:p>
            <a:pPr marL="16154" marR="0" indent="-457200" eaLnBrk="0"/>
            <a:r>
              <a:rPr lang="en-US" altLang="zh-CN" sz="2200" kern="0" spc="-15">
                <a:solidFill>
                  <a:srgbClr val="000000"/>
                </a:solidFill>
                <a:latin typeface="Arial" pitchFamily="34" charset="0"/>
                <a:cs typeface="Arial" pitchFamily="34" charset="0"/>
              </a:rPr>
              <a:t>DO NOT PANIC</a:t>
            </a:r>
          </a:p>
          <a:p>
            <a:pPr marL="16154" marR="0" indent="-457200" eaLnBrk="0"/>
            <a:r>
              <a:rPr lang="en-US" altLang="zh-CN" sz="2200" kern="0" spc="-15">
                <a:solidFill>
                  <a:srgbClr val="000000"/>
                </a:solidFill>
                <a:latin typeface="Arial" pitchFamily="34" charset="0"/>
                <a:cs typeface="Arial" pitchFamily="34" charset="0"/>
              </a:rPr>
              <a:t>Hold the wheel firmly</a:t>
            </a:r>
          </a:p>
          <a:p>
            <a:pPr marL="16154" marR="0" indent="-457200" eaLnBrk="0"/>
            <a:r>
              <a:rPr lang="en-US" altLang="zh-CN" sz="2200" kern="0" spc="-15">
                <a:solidFill>
                  <a:srgbClr val="000000"/>
                </a:solidFill>
                <a:latin typeface="Arial" pitchFamily="34" charset="0"/>
                <a:cs typeface="Arial" pitchFamily="34" charset="0"/>
              </a:rPr>
              <a:t>Ease off accelerator</a:t>
            </a:r>
          </a:p>
          <a:p>
            <a:pPr marL="16154" marR="0" indent="-457200" eaLnBrk="0"/>
            <a:r>
              <a:rPr lang="en-US" altLang="zh-CN" sz="2200" kern="0" spc="-15">
                <a:solidFill>
                  <a:srgbClr val="000000"/>
                </a:solidFill>
                <a:latin typeface="Arial" pitchFamily="34" charset="0"/>
                <a:cs typeface="Arial" pitchFamily="34" charset="0"/>
              </a:rPr>
              <a:t>Downshift/brake</a:t>
            </a:r>
          </a:p>
          <a:p>
            <a:pPr marL="16154" marR="0" indent="-457200" eaLnBrk="0"/>
            <a:r>
              <a:rPr lang="en-US" altLang="zh-CN" sz="2200" kern="0" spc="-15">
                <a:solidFill>
                  <a:srgbClr val="000000"/>
                </a:solidFill>
                <a:latin typeface="Arial" pitchFamily="34" charset="0"/>
                <a:cs typeface="Arial" pitchFamily="34" charset="0"/>
              </a:rPr>
              <a:t>Allow car to slow and use flashers</a:t>
            </a:r>
          </a:p>
          <a:p>
            <a:pPr marL="16154" marR="0" indent="-457200" eaLnBrk="0"/>
            <a:r>
              <a:rPr lang="en-US" altLang="zh-CN" sz="2200" kern="0" spc="-15">
                <a:solidFill>
                  <a:srgbClr val="000000"/>
                </a:solidFill>
                <a:latin typeface="Arial" pitchFamily="34" charset="0"/>
                <a:cs typeface="Arial" pitchFamily="34" charset="0"/>
              </a:rPr>
              <a:t>Pull over to a safe area</a:t>
            </a:r>
            <a:endParaRPr lang="en-US"/>
          </a:p>
        </p:txBody>
      </p:sp>
    </p:spTree>
    <p:extLst>
      <p:ext uri="{BB962C8B-B14F-4D97-AF65-F5344CB8AC3E}">
        <p14:creationId xmlns:p14="http://schemas.microsoft.com/office/powerpoint/2010/main" val="3614643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EEBC9-5C45-465C-83D2-9127484D6A0C}"/>
              </a:ext>
            </a:extLst>
          </p:cNvPr>
          <p:cNvSpPr>
            <a:spLocks noGrp="1"/>
          </p:cNvSpPr>
          <p:nvPr>
            <p:ph type="title"/>
          </p:nvPr>
        </p:nvSpPr>
        <p:spPr/>
        <p:txBody>
          <a:bodyPr/>
          <a:lstStyle/>
          <a:p>
            <a:r>
              <a:rPr lang="en-US"/>
              <a:t>Other Malfunction Emergencies</a:t>
            </a:r>
          </a:p>
        </p:txBody>
      </p:sp>
      <p:sp>
        <p:nvSpPr>
          <p:cNvPr id="3" name="Content Placeholder 2">
            <a:extLst>
              <a:ext uri="{FF2B5EF4-FFF2-40B4-BE49-F238E27FC236}">
                <a16:creationId xmlns:a16="http://schemas.microsoft.com/office/drawing/2014/main" id="{E00C3FF6-1CBA-4B8A-B4C8-D7D1011C445D}"/>
              </a:ext>
            </a:extLst>
          </p:cNvPr>
          <p:cNvSpPr>
            <a:spLocks noGrp="1"/>
          </p:cNvSpPr>
          <p:nvPr>
            <p:ph idx="1"/>
          </p:nvPr>
        </p:nvSpPr>
        <p:spPr>
          <a:xfrm>
            <a:off x="484632" y="1505527"/>
            <a:ext cx="11045952" cy="4671435"/>
          </a:xfrm>
        </p:spPr>
        <p:txBody>
          <a:bodyPr vert="horz" lIns="91440" tIns="45720" rIns="91440" bIns="45720" rtlCol="0" anchor="t">
            <a:normAutofit/>
          </a:bodyPr>
          <a:lstStyle/>
          <a:p>
            <a:pPr marL="0" indent="0">
              <a:buNone/>
            </a:pPr>
            <a:r>
              <a:rPr lang="en-US" b="1" dirty="0"/>
              <a:t>Hood Flies Up/Windshield Wiper Failure:</a:t>
            </a:r>
            <a:endParaRPr lang="en-US" dirty="0"/>
          </a:p>
          <a:p>
            <a:pPr marL="15875" marR="0" indent="-457200" eaLnBrk="0"/>
            <a:r>
              <a:rPr lang="en-US" altLang="zh-CN" sz="2200" kern="0" spc="-15" dirty="0">
                <a:solidFill>
                  <a:srgbClr val="000000"/>
                </a:solidFill>
                <a:latin typeface="Arial"/>
                <a:ea typeface="等线"/>
                <a:cs typeface="Arial"/>
              </a:rPr>
              <a:t>Roll down windows for visibility</a:t>
            </a:r>
          </a:p>
          <a:p>
            <a:pPr marL="15875" marR="0" indent="-457200" eaLnBrk="0"/>
            <a:r>
              <a:rPr lang="en-US" sz="2200" kern="0" spc="-15" dirty="0">
                <a:solidFill>
                  <a:srgbClr val="000000"/>
                </a:solidFill>
                <a:latin typeface="Arial"/>
                <a:cs typeface="Arial"/>
              </a:rPr>
              <a:t>Look low under the hood through the windshield to pull over</a:t>
            </a:r>
          </a:p>
          <a:p>
            <a:pPr marL="15875" marR="0" indent="-457200" eaLnBrk="0"/>
            <a:r>
              <a:rPr lang="en-US" sz="2200" kern="0" spc="-15" dirty="0">
                <a:solidFill>
                  <a:srgbClr val="000000"/>
                </a:solidFill>
                <a:latin typeface="Arial"/>
                <a:cs typeface="Arial"/>
              </a:rPr>
              <a:t>Pull to side of road</a:t>
            </a:r>
          </a:p>
          <a:p>
            <a:pPr marL="15875" indent="-457200" eaLnBrk="0"/>
            <a:r>
              <a:rPr lang="en-US" sz="2200" kern="0" spc="-15" dirty="0">
                <a:solidFill>
                  <a:srgbClr val="000000"/>
                </a:solidFill>
                <a:latin typeface="Arial"/>
                <a:cs typeface="Arial"/>
              </a:rPr>
              <a:t>If wiper fails or is scratching the window use a rag to protect the window or lift the arm of the wiper to avoid having it scape the window</a:t>
            </a:r>
          </a:p>
          <a:p>
            <a:pPr marL="15875" marR="0" indent="-457200" eaLnBrk="0"/>
            <a:endParaRPr lang="en-US" sz="2200" kern="0" spc="-15">
              <a:solidFill>
                <a:srgbClr val="000000"/>
              </a:solidFill>
              <a:latin typeface="Arial" pitchFamily="34" charset="0"/>
              <a:cs typeface="Arial" pitchFamily="34" charset="0"/>
            </a:endParaRPr>
          </a:p>
          <a:p>
            <a:pPr marL="0" marR="0" indent="0" eaLnBrk="0">
              <a:buNone/>
            </a:pPr>
            <a:r>
              <a:rPr lang="en-US" sz="2200" b="1" kern="0" spc="-15" dirty="0">
                <a:solidFill>
                  <a:srgbClr val="000000"/>
                </a:solidFill>
                <a:latin typeface="Arial"/>
                <a:cs typeface="Arial"/>
              </a:rPr>
              <a:t>Headlight Failure:</a:t>
            </a:r>
          </a:p>
          <a:p>
            <a:pPr eaLnBrk="0"/>
            <a:r>
              <a:rPr lang="en-US" sz="2200" kern="0" spc="-15" dirty="0">
                <a:solidFill>
                  <a:srgbClr val="000000"/>
                </a:solidFill>
                <a:latin typeface="Arial"/>
                <a:cs typeface="Arial"/>
              </a:rPr>
              <a:t>Use 4-way flashers, directional signals or high beam</a:t>
            </a:r>
          </a:p>
          <a:p>
            <a:pPr eaLnBrk="0"/>
            <a:r>
              <a:rPr lang="en-US" sz="2200" kern="0" spc="-15" dirty="0">
                <a:solidFill>
                  <a:srgbClr val="000000"/>
                </a:solidFill>
                <a:latin typeface="Arial"/>
                <a:cs typeface="Arial"/>
              </a:rPr>
              <a:t>Pull off the road and get help</a:t>
            </a:r>
            <a:endParaRPr lang="en-US" dirty="0">
              <a:latin typeface="Arial"/>
              <a:cs typeface="Arial"/>
            </a:endParaRPr>
          </a:p>
        </p:txBody>
      </p:sp>
    </p:spTree>
    <p:extLst>
      <p:ext uri="{BB962C8B-B14F-4D97-AF65-F5344CB8AC3E}">
        <p14:creationId xmlns:p14="http://schemas.microsoft.com/office/powerpoint/2010/main" val="20803018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2FBD8-8AA0-4D46-87FF-B7F86B53B416}"/>
              </a:ext>
            </a:extLst>
          </p:cNvPr>
          <p:cNvSpPr>
            <a:spLocks noGrp="1"/>
          </p:cNvSpPr>
          <p:nvPr>
            <p:ph type="title"/>
          </p:nvPr>
        </p:nvSpPr>
        <p:spPr/>
        <p:txBody>
          <a:bodyPr/>
          <a:lstStyle/>
          <a:p>
            <a:r>
              <a:rPr lang="en-US"/>
              <a:t>Carbon Monoxide (CO) Poisoning and Your Vehicle</a:t>
            </a:r>
          </a:p>
        </p:txBody>
      </p:sp>
      <p:sp>
        <p:nvSpPr>
          <p:cNvPr id="3" name="Content Placeholder 2">
            <a:extLst>
              <a:ext uri="{FF2B5EF4-FFF2-40B4-BE49-F238E27FC236}">
                <a16:creationId xmlns:a16="http://schemas.microsoft.com/office/drawing/2014/main" id="{22015245-8213-42D3-BE4A-30D6848221D2}"/>
              </a:ext>
            </a:extLst>
          </p:cNvPr>
          <p:cNvSpPr>
            <a:spLocks noGrp="1"/>
          </p:cNvSpPr>
          <p:nvPr>
            <p:ph idx="1"/>
          </p:nvPr>
        </p:nvSpPr>
        <p:spPr>
          <a:xfrm>
            <a:off x="383032" y="2030983"/>
            <a:ext cx="11045952" cy="4440685"/>
          </a:xfrm>
        </p:spPr>
        <p:txBody>
          <a:bodyPr/>
          <a:lstStyle/>
          <a:p>
            <a:pPr marL="16154" indent="-457200" eaLnBrk="0">
              <a:lnSpc>
                <a:spcPct val="80000"/>
              </a:lnSpc>
            </a:pPr>
            <a:r>
              <a:rPr lang="en-US" altLang="zh-CN" sz="2200" kern="0" spc="-15">
                <a:solidFill>
                  <a:srgbClr val="000000"/>
                </a:solidFill>
                <a:latin typeface="Arial" pitchFamily="34" charset="0"/>
                <a:cs typeface="Arial" pitchFamily="34" charset="0"/>
              </a:rPr>
              <a:t>Have a mechanic check your exhaust system yearly. A small leak can lead to a build-up of CO in the vehicle.</a:t>
            </a:r>
          </a:p>
          <a:p>
            <a:pPr marL="16154" indent="-457200" eaLnBrk="0">
              <a:lnSpc>
                <a:spcPct val="80000"/>
              </a:lnSpc>
            </a:pPr>
            <a:endParaRPr lang="en-US" altLang="zh-CN" sz="2200" kern="0" spc="-15">
              <a:solidFill>
                <a:srgbClr val="000000"/>
              </a:solidFill>
              <a:latin typeface="Arial" pitchFamily="34" charset="0"/>
              <a:cs typeface="Arial" pitchFamily="34" charset="0"/>
            </a:endParaRPr>
          </a:p>
          <a:p>
            <a:pPr marL="16154" indent="-457200" eaLnBrk="0">
              <a:lnSpc>
                <a:spcPct val="80000"/>
              </a:lnSpc>
            </a:pPr>
            <a:r>
              <a:rPr lang="en-US" altLang="zh-CN" sz="2200" kern="0" spc="-15">
                <a:solidFill>
                  <a:srgbClr val="000000"/>
                </a:solidFill>
                <a:latin typeface="Arial" pitchFamily="34" charset="0"/>
                <a:cs typeface="Arial" pitchFamily="34" charset="0"/>
              </a:rPr>
              <a:t>Always open the door to a detached garage to let fresh air in when running your vehicle inside.</a:t>
            </a:r>
          </a:p>
          <a:p>
            <a:pPr marL="16154" indent="-457200" eaLnBrk="0">
              <a:lnSpc>
                <a:spcPct val="80000"/>
              </a:lnSpc>
            </a:pPr>
            <a:endParaRPr lang="en-US" altLang="zh-CN" sz="2200" kern="0" spc="-15">
              <a:solidFill>
                <a:srgbClr val="000000"/>
              </a:solidFill>
              <a:latin typeface="Arial" pitchFamily="34" charset="0"/>
              <a:cs typeface="Arial" pitchFamily="34" charset="0"/>
            </a:endParaRPr>
          </a:p>
          <a:p>
            <a:pPr marL="16154" indent="-457200" eaLnBrk="0">
              <a:lnSpc>
                <a:spcPct val="80000"/>
              </a:lnSpc>
            </a:pPr>
            <a:r>
              <a:rPr lang="en-US" altLang="zh-CN" sz="2200" kern="0" spc="-15">
                <a:solidFill>
                  <a:srgbClr val="000000"/>
                </a:solidFill>
                <a:latin typeface="Arial" pitchFamily="34" charset="0"/>
                <a:cs typeface="Arial" pitchFamily="34" charset="0"/>
              </a:rPr>
              <a:t>Never run your vehicle inside a garage attached to a house, even with the garage door open.</a:t>
            </a:r>
          </a:p>
          <a:p>
            <a:endParaRPr lang="en-US"/>
          </a:p>
        </p:txBody>
      </p:sp>
    </p:spTree>
    <p:extLst>
      <p:ext uri="{BB962C8B-B14F-4D97-AF65-F5344CB8AC3E}">
        <p14:creationId xmlns:p14="http://schemas.microsoft.com/office/powerpoint/2010/main" val="3409545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25CC5-2FFE-4476-8249-6B250B8D2963}"/>
              </a:ext>
            </a:extLst>
          </p:cNvPr>
          <p:cNvSpPr>
            <a:spLocks noGrp="1"/>
          </p:cNvSpPr>
          <p:nvPr>
            <p:ph type="title"/>
          </p:nvPr>
        </p:nvSpPr>
        <p:spPr>
          <a:xfrm>
            <a:off x="250634" y="392667"/>
            <a:ext cx="10515600" cy="1325563"/>
          </a:xfrm>
        </p:spPr>
        <p:txBody>
          <a:bodyPr/>
          <a:lstStyle/>
          <a:p>
            <a:r>
              <a:rPr lang="en-US" dirty="0">
                <a:cs typeface="Calibri Light"/>
              </a:rPr>
              <a:t>Key Vocabulary and Topics</a:t>
            </a:r>
            <a:endParaRPr lang="en-US" dirty="0"/>
          </a:p>
        </p:txBody>
      </p:sp>
      <p:sp>
        <p:nvSpPr>
          <p:cNvPr id="3" name="Content Placeholder 2">
            <a:extLst>
              <a:ext uri="{FF2B5EF4-FFF2-40B4-BE49-F238E27FC236}">
                <a16:creationId xmlns:a16="http://schemas.microsoft.com/office/drawing/2014/main" id="{0E4076D5-89D7-426C-9F11-8442CCE5014A}"/>
              </a:ext>
            </a:extLst>
          </p:cNvPr>
          <p:cNvSpPr>
            <a:spLocks noGrp="1"/>
          </p:cNvSpPr>
          <p:nvPr>
            <p:ph sz="half" idx="1"/>
          </p:nvPr>
        </p:nvSpPr>
        <p:spPr/>
        <p:txBody>
          <a:bodyPr vert="horz" lIns="91440" tIns="45720" rIns="91440" bIns="45720" rtlCol="0" anchor="t">
            <a:normAutofit/>
          </a:bodyPr>
          <a:lstStyle/>
          <a:p>
            <a:r>
              <a:rPr lang="en-US" dirty="0">
                <a:ea typeface="+mn-lt"/>
                <a:cs typeface="+mn-lt"/>
              </a:rPr>
              <a:t>Evasive Maneuvers</a:t>
            </a:r>
          </a:p>
          <a:p>
            <a:r>
              <a:rPr lang="en-US" dirty="0">
                <a:ea typeface="+mn-lt"/>
                <a:cs typeface="+mn-lt"/>
              </a:rPr>
              <a:t>Skidding</a:t>
            </a:r>
          </a:p>
          <a:p>
            <a:pPr lvl="1"/>
            <a:r>
              <a:rPr lang="en-US" dirty="0">
                <a:ea typeface="+mn-lt"/>
                <a:cs typeface="+mn-lt"/>
              </a:rPr>
              <a:t>Power Skid </a:t>
            </a:r>
          </a:p>
          <a:p>
            <a:pPr lvl="1"/>
            <a:r>
              <a:rPr lang="en-US" dirty="0">
                <a:ea typeface="+mn-lt"/>
                <a:cs typeface="+mn-lt"/>
              </a:rPr>
              <a:t>Braking Skid</a:t>
            </a:r>
          </a:p>
          <a:p>
            <a:pPr lvl="1"/>
            <a:r>
              <a:rPr lang="en-US" dirty="0">
                <a:ea typeface="+mn-lt"/>
                <a:cs typeface="+mn-lt"/>
              </a:rPr>
              <a:t>Cornering Skid</a:t>
            </a:r>
          </a:p>
          <a:p>
            <a:pPr lvl="1"/>
            <a:r>
              <a:rPr lang="en-US" dirty="0">
                <a:ea typeface="+mn-lt"/>
                <a:cs typeface="+mn-lt"/>
              </a:rPr>
              <a:t>Blowout Skid </a:t>
            </a:r>
          </a:p>
          <a:p>
            <a:endParaRPr lang="en-US" dirty="0">
              <a:cs typeface="Calibri"/>
            </a:endParaRPr>
          </a:p>
        </p:txBody>
      </p:sp>
      <p:sp>
        <p:nvSpPr>
          <p:cNvPr id="4" name="Content Placeholder 3">
            <a:extLst>
              <a:ext uri="{FF2B5EF4-FFF2-40B4-BE49-F238E27FC236}">
                <a16:creationId xmlns:a16="http://schemas.microsoft.com/office/drawing/2014/main" id="{10A49CD7-CB46-4471-BDAF-F1BC24E0DB38}"/>
              </a:ext>
            </a:extLst>
          </p:cNvPr>
          <p:cNvSpPr>
            <a:spLocks noGrp="1"/>
          </p:cNvSpPr>
          <p:nvPr>
            <p:ph sz="half" idx="2"/>
          </p:nvPr>
        </p:nvSpPr>
        <p:spPr/>
        <p:txBody>
          <a:bodyPr vert="horz" lIns="91440" tIns="45720" rIns="91440" bIns="45720" rtlCol="0" anchor="t">
            <a:normAutofit/>
          </a:bodyPr>
          <a:lstStyle/>
          <a:p>
            <a:r>
              <a:rPr lang="en-US" dirty="0">
                <a:ea typeface="+mn-lt"/>
                <a:cs typeface="+mn-lt"/>
              </a:rPr>
              <a:t>DMV Reporting Requirements</a:t>
            </a:r>
          </a:p>
          <a:p>
            <a:r>
              <a:rPr lang="en-US" dirty="0">
                <a:ea typeface="+mn-lt"/>
                <a:cs typeface="+mn-lt"/>
              </a:rPr>
              <a:t>Vehicle Traction Emergencies</a:t>
            </a:r>
          </a:p>
          <a:p>
            <a:r>
              <a:rPr lang="en-US" dirty="0">
                <a:ea typeface="+mn-lt"/>
                <a:cs typeface="+mn-lt"/>
              </a:rPr>
              <a:t>Vehicle Malfunction Emergencies</a:t>
            </a:r>
          </a:p>
          <a:p>
            <a:r>
              <a:rPr lang="en-US" dirty="0">
                <a:ea typeface="+mn-lt"/>
                <a:cs typeface="+mn-lt"/>
              </a:rPr>
              <a:t>Work Zone Safety Awareness </a:t>
            </a:r>
          </a:p>
          <a:p>
            <a:r>
              <a:rPr lang="en-US" dirty="0">
                <a:ea typeface="+mn-lt"/>
                <a:cs typeface="+mn-lt"/>
              </a:rPr>
              <a:t>Move Over Law </a:t>
            </a:r>
          </a:p>
          <a:p>
            <a:endParaRPr lang="en-US" dirty="0">
              <a:cs typeface="Calibri"/>
            </a:endParaRPr>
          </a:p>
        </p:txBody>
      </p:sp>
    </p:spTree>
    <p:extLst>
      <p:ext uri="{BB962C8B-B14F-4D97-AF65-F5344CB8AC3E}">
        <p14:creationId xmlns:p14="http://schemas.microsoft.com/office/powerpoint/2010/main" val="2256264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EDE03-F8B5-4D58-A638-6B7939F5815A}"/>
              </a:ext>
            </a:extLst>
          </p:cNvPr>
          <p:cNvSpPr>
            <a:spLocks noGrp="1"/>
          </p:cNvSpPr>
          <p:nvPr>
            <p:ph type="title"/>
          </p:nvPr>
        </p:nvSpPr>
        <p:spPr/>
        <p:txBody>
          <a:bodyPr/>
          <a:lstStyle/>
          <a:p>
            <a:r>
              <a:rPr lang="en-US"/>
              <a:t>New Technology</a:t>
            </a:r>
          </a:p>
        </p:txBody>
      </p:sp>
      <p:sp>
        <p:nvSpPr>
          <p:cNvPr id="3" name="Content Placeholder 2">
            <a:extLst>
              <a:ext uri="{FF2B5EF4-FFF2-40B4-BE49-F238E27FC236}">
                <a16:creationId xmlns:a16="http://schemas.microsoft.com/office/drawing/2014/main" id="{BA1FF90D-4F64-415A-95E7-E340D140546D}"/>
              </a:ext>
            </a:extLst>
          </p:cNvPr>
          <p:cNvSpPr>
            <a:spLocks noGrp="1"/>
          </p:cNvSpPr>
          <p:nvPr>
            <p:ph idx="1"/>
          </p:nvPr>
        </p:nvSpPr>
        <p:spPr/>
        <p:txBody>
          <a:bodyPr vert="horz" lIns="91440" tIns="45720" rIns="91440" bIns="45720" rtlCol="0" anchor="t">
            <a:normAutofit fontScale="70000" lnSpcReduction="20000"/>
          </a:bodyPr>
          <a:lstStyle/>
          <a:p>
            <a:pPr eaLnBrk="0">
              <a:lnSpc>
                <a:spcPct val="110000"/>
              </a:lnSpc>
              <a:buFont typeface="Arial"/>
            </a:pPr>
            <a:r>
              <a:rPr lang="en-US" altLang="zh-CN" sz="3100" kern="0" spc="-15">
                <a:solidFill>
                  <a:srgbClr val="000000"/>
                </a:solidFill>
                <a:latin typeface="Arial" pitchFamily="34" charset="0"/>
                <a:cs typeface="Arial" pitchFamily="34" charset="0"/>
              </a:rPr>
              <a:t>Anti-lock brakes</a:t>
            </a:r>
            <a:endParaRPr lang="en-US"/>
          </a:p>
          <a:p>
            <a:pPr eaLnBrk="0">
              <a:lnSpc>
                <a:spcPct val="110000"/>
              </a:lnSpc>
              <a:buFont typeface="Arial"/>
            </a:pPr>
            <a:r>
              <a:rPr lang="en-US" altLang="zh-CN" sz="3100" kern="0" spc="-15">
                <a:solidFill>
                  <a:srgbClr val="000000"/>
                </a:solidFill>
                <a:latin typeface="Arial" pitchFamily="34" charset="0"/>
                <a:cs typeface="Arial" pitchFamily="34" charset="0"/>
              </a:rPr>
              <a:t>Automatic emergency braking system</a:t>
            </a:r>
          </a:p>
          <a:p>
            <a:pPr eaLnBrk="0">
              <a:lnSpc>
                <a:spcPct val="110000"/>
              </a:lnSpc>
              <a:buFont typeface="Arial"/>
            </a:pPr>
            <a:r>
              <a:rPr lang="en-US" altLang="zh-CN" sz="3100" kern="0" spc="-15">
                <a:solidFill>
                  <a:srgbClr val="000000"/>
                </a:solidFill>
                <a:latin typeface="Arial" pitchFamily="34" charset="0"/>
                <a:cs typeface="Arial" pitchFamily="34" charset="0"/>
              </a:rPr>
              <a:t>Traction control</a:t>
            </a:r>
          </a:p>
          <a:p>
            <a:pPr eaLnBrk="0">
              <a:lnSpc>
                <a:spcPct val="110000"/>
              </a:lnSpc>
              <a:buFont typeface="Arial"/>
            </a:pPr>
            <a:r>
              <a:rPr lang="en-US" altLang="zh-CN" sz="3100" kern="0" spc="-15">
                <a:solidFill>
                  <a:srgbClr val="000000"/>
                </a:solidFill>
                <a:latin typeface="Arial" pitchFamily="34" charset="0"/>
                <a:cs typeface="Arial" pitchFamily="34" charset="0"/>
              </a:rPr>
              <a:t>Suspension control</a:t>
            </a:r>
          </a:p>
          <a:p>
            <a:pPr eaLnBrk="0">
              <a:lnSpc>
                <a:spcPct val="110000"/>
              </a:lnSpc>
              <a:buFont typeface="Arial"/>
            </a:pPr>
            <a:r>
              <a:rPr lang="en-US" altLang="zh-CN" sz="3100" kern="0" spc="-15">
                <a:solidFill>
                  <a:srgbClr val="000000"/>
                </a:solidFill>
                <a:latin typeface="Arial" pitchFamily="34" charset="0"/>
                <a:cs typeface="Arial" pitchFamily="34" charset="0"/>
              </a:rPr>
              <a:t>Lane assist</a:t>
            </a:r>
          </a:p>
          <a:p>
            <a:pPr eaLnBrk="0">
              <a:lnSpc>
                <a:spcPct val="110000"/>
              </a:lnSpc>
              <a:buFont typeface="Arial"/>
            </a:pPr>
            <a:r>
              <a:rPr lang="en-US" altLang="zh-CN" sz="3100" kern="0" spc="-15">
                <a:solidFill>
                  <a:srgbClr val="000000"/>
                </a:solidFill>
                <a:latin typeface="Arial" pitchFamily="34" charset="0"/>
                <a:cs typeface="Arial" pitchFamily="34" charset="0"/>
              </a:rPr>
              <a:t>Electronic stability program (ESP)</a:t>
            </a:r>
          </a:p>
          <a:p>
            <a:pPr eaLnBrk="0">
              <a:lnSpc>
                <a:spcPct val="110000"/>
              </a:lnSpc>
              <a:buFont typeface="Arial"/>
            </a:pPr>
            <a:r>
              <a:rPr lang="en-US" altLang="zh-CN" sz="3100" kern="0" spc="-15">
                <a:solidFill>
                  <a:srgbClr val="000000"/>
                </a:solidFill>
                <a:latin typeface="Arial" pitchFamily="34" charset="0"/>
                <a:cs typeface="Arial" pitchFamily="34" charset="0"/>
              </a:rPr>
              <a:t>Passive engineering (interior and restraints)</a:t>
            </a:r>
          </a:p>
          <a:p>
            <a:pPr eaLnBrk="0">
              <a:lnSpc>
                <a:spcPct val="110000"/>
              </a:lnSpc>
              <a:buFont typeface="Arial"/>
            </a:pPr>
            <a:r>
              <a:rPr lang="en-US" altLang="zh-CN" sz="3100" kern="0" spc="-15">
                <a:solidFill>
                  <a:srgbClr val="000000"/>
                </a:solidFill>
                <a:latin typeface="Arial" pitchFamily="34" charset="0"/>
                <a:cs typeface="Arial" pitchFamily="34" charset="0"/>
              </a:rPr>
              <a:t>Tempered glass</a:t>
            </a:r>
          </a:p>
          <a:p>
            <a:pPr eaLnBrk="0">
              <a:lnSpc>
                <a:spcPct val="110000"/>
              </a:lnSpc>
              <a:buFont typeface="Arial"/>
            </a:pPr>
            <a:r>
              <a:rPr lang="en-US" altLang="zh-CN" sz="3100" kern="0" spc="-15">
                <a:solidFill>
                  <a:srgbClr val="000000"/>
                </a:solidFill>
                <a:latin typeface="Arial" pitchFamily="34" charset="0"/>
                <a:cs typeface="Arial" pitchFamily="34" charset="0"/>
              </a:rPr>
              <a:t>Improved headlight projection</a:t>
            </a:r>
          </a:p>
          <a:p>
            <a:pPr eaLnBrk="0">
              <a:lnSpc>
                <a:spcPct val="110000"/>
              </a:lnSpc>
              <a:buFont typeface="Arial"/>
            </a:pPr>
            <a:r>
              <a:rPr lang="en-US" altLang="zh-CN" sz="3100" kern="0" spc="-15">
                <a:solidFill>
                  <a:srgbClr val="000000"/>
                </a:solidFill>
                <a:latin typeface="Arial" pitchFamily="34" charset="0"/>
                <a:cs typeface="Arial" pitchFamily="34" charset="0"/>
              </a:rPr>
              <a:t>Your vehicle may be equipped with run flat tires, check your owner’s manual</a:t>
            </a:r>
          </a:p>
          <a:p>
            <a:endParaRPr lang="en-US"/>
          </a:p>
        </p:txBody>
      </p:sp>
    </p:spTree>
    <p:extLst>
      <p:ext uri="{BB962C8B-B14F-4D97-AF65-F5344CB8AC3E}">
        <p14:creationId xmlns:p14="http://schemas.microsoft.com/office/powerpoint/2010/main" val="15551143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BD546-D9FE-4EFB-8AE0-29074879FDD4}"/>
              </a:ext>
            </a:extLst>
          </p:cNvPr>
          <p:cNvSpPr>
            <a:spLocks noGrp="1"/>
          </p:cNvSpPr>
          <p:nvPr>
            <p:ph type="title"/>
          </p:nvPr>
        </p:nvSpPr>
        <p:spPr/>
        <p:txBody>
          <a:bodyPr/>
          <a:lstStyle/>
          <a:p>
            <a:r>
              <a:rPr lang="en-US"/>
              <a:t>Common Break Downs Discussion</a:t>
            </a:r>
          </a:p>
        </p:txBody>
      </p:sp>
      <p:sp>
        <p:nvSpPr>
          <p:cNvPr id="3" name="Content Placeholder 2">
            <a:extLst>
              <a:ext uri="{FF2B5EF4-FFF2-40B4-BE49-F238E27FC236}">
                <a16:creationId xmlns:a16="http://schemas.microsoft.com/office/drawing/2014/main" id="{68218974-A78F-48DF-A9DD-036E243AD490}"/>
              </a:ext>
            </a:extLst>
          </p:cNvPr>
          <p:cNvSpPr>
            <a:spLocks noGrp="1"/>
          </p:cNvSpPr>
          <p:nvPr>
            <p:ph idx="1"/>
          </p:nvPr>
        </p:nvSpPr>
        <p:spPr/>
        <p:txBody>
          <a:bodyPr/>
          <a:lstStyle/>
          <a:p>
            <a:pPr marL="0" indent="0">
              <a:buNone/>
            </a:pPr>
            <a:r>
              <a:rPr lang="en-US"/>
              <a:t>What is your plan if any of the following situations occur:</a:t>
            </a:r>
          </a:p>
          <a:p>
            <a:pPr marL="16154" marR="0" indent="-457200" eaLnBrk="0"/>
            <a:r>
              <a:rPr lang="en-US" altLang="zh-CN" sz="2200" kern="0" spc="-15">
                <a:solidFill>
                  <a:srgbClr val="000000"/>
                </a:solidFill>
                <a:latin typeface="Arial" pitchFamily="34" charset="0"/>
                <a:cs typeface="Arial" pitchFamily="34" charset="0"/>
              </a:rPr>
              <a:t>Tire blow out vs. a slow leak?</a:t>
            </a:r>
          </a:p>
          <a:p>
            <a:pPr marL="16154" marR="0" indent="-457200" eaLnBrk="0"/>
            <a:r>
              <a:rPr lang="en-US" altLang="zh-CN" sz="2200" kern="0" spc="-15">
                <a:solidFill>
                  <a:srgbClr val="000000"/>
                </a:solidFill>
                <a:latin typeface="Arial" pitchFamily="34" charset="0"/>
                <a:cs typeface="Arial" pitchFamily="34" charset="0"/>
              </a:rPr>
              <a:t>Running out of gas vs. running low on fuel?</a:t>
            </a:r>
          </a:p>
          <a:p>
            <a:pPr marL="16154" marR="0" indent="-457200" eaLnBrk="0"/>
            <a:r>
              <a:rPr lang="en-US" altLang="zh-CN" sz="2200" kern="0" spc="-15">
                <a:solidFill>
                  <a:srgbClr val="000000"/>
                </a:solidFill>
                <a:latin typeface="Arial" pitchFamily="34" charset="0"/>
                <a:cs typeface="Arial" pitchFamily="34" charset="0"/>
              </a:rPr>
              <a:t>Engine overheating vs. burning smell</a:t>
            </a:r>
          </a:p>
          <a:p>
            <a:pPr marL="16154" marR="0" indent="-457200" eaLnBrk="0"/>
            <a:r>
              <a:rPr lang="en-US" altLang="zh-CN" sz="2200" kern="0" spc="-15">
                <a:solidFill>
                  <a:srgbClr val="000000"/>
                </a:solidFill>
                <a:latin typeface="Arial" pitchFamily="34" charset="0"/>
                <a:cs typeface="Arial" pitchFamily="34" charset="0"/>
              </a:rPr>
              <a:t>Loss of battery power vs. vehicle won’t start</a:t>
            </a:r>
          </a:p>
          <a:p>
            <a:pPr marL="16154" marR="0" indent="-457200" eaLnBrk="0"/>
            <a:r>
              <a:rPr lang="en-US" altLang="zh-CN" sz="2200" kern="0" spc="-15">
                <a:solidFill>
                  <a:srgbClr val="000000"/>
                </a:solidFill>
                <a:latin typeface="Arial" pitchFamily="34" charset="0"/>
                <a:cs typeface="Arial" pitchFamily="34" charset="0"/>
              </a:rPr>
              <a:t>Vehicle lock out vs. frozen door lock</a:t>
            </a:r>
          </a:p>
          <a:p>
            <a:endParaRPr lang="en-US"/>
          </a:p>
        </p:txBody>
      </p:sp>
    </p:spTree>
    <p:extLst>
      <p:ext uri="{BB962C8B-B14F-4D97-AF65-F5344CB8AC3E}">
        <p14:creationId xmlns:p14="http://schemas.microsoft.com/office/powerpoint/2010/main" val="26090766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26793-8FDF-4FC6-9D95-19451FD7BC1D}"/>
              </a:ext>
            </a:extLst>
          </p:cNvPr>
          <p:cNvSpPr>
            <a:spLocks noGrp="1"/>
          </p:cNvSpPr>
          <p:nvPr>
            <p:ph type="title"/>
          </p:nvPr>
        </p:nvSpPr>
        <p:spPr/>
        <p:txBody>
          <a:bodyPr/>
          <a:lstStyle/>
          <a:p>
            <a:r>
              <a:rPr lang="en-US"/>
              <a:t>Break Down Awareness</a:t>
            </a:r>
          </a:p>
        </p:txBody>
      </p:sp>
      <p:sp>
        <p:nvSpPr>
          <p:cNvPr id="3" name="Content Placeholder 2">
            <a:extLst>
              <a:ext uri="{FF2B5EF4-FFF2-40B4-BE49-F238E27FC236}">
                <a16:creationId xmlns:a16="http://schemas.microsoft.com/office/drawing/2014/main" id="{D2613ED7-A988-48D3-8DA7-A29493E33586}"/>
              </a:ext>
            </a:extLst>
          </p:cNvPr>
          <p:cNvSpPr>
            <a:spLocks noGrp="1"/>
          </p:cNvSpPr>
          <p:nvPr>
            <p:ph idx="1"/>
          </p:nvPr>
        </p:nvSpPr>
        <p:spPr/>
        <p:txBody>
          <a:bodyPr/>
          <a:lstStyle/>
          <a:p>
            <a:r>
              <a:rPr lang="en-US" b="1"/>
              <a:t>Pull to a safe spot </a:t>
            </a:r>
            <a:r>
              <a:rPr lang="en-US"/>
              <a:t>out of traffic (right shoulder)</a:t>
            </a:r>
          </a:p>
          <a:p>
            <a:endParaRPr lang="en-US"/>
          </a:p>
          <a:p>
            <a:r>
              <a:rPr lang="en-US" b="1"/>
              <a:t>Warn other drivers </a:t>
            </a:r>
            <a:r>
              <a:rPr lang="en-US"/>
              <a:t>– fluorescent triangles, cones, flares</a:t>
            </a:r>
          </a:p>
          <a:p>
            <a:endParaRPr lang="en-US"/>
          </a:p>
          <a:p>
            <a:r>
              <a:rPr lang="en-US" b="1"/>
              <a:t>Protect yourself </a:t>
            </a:r>
            <a:r>
              <a:rPr lang="en-US"/>
              <a:t>– stay in vehicle, use judgment with unwanted helpers</a:t>
            </a:r>
          </a:p>
          <a:p>
            <a:endParaRPr lang="en-US"/>
          </a:p>
          <a:p>
            <a:r>
              <a:rPr lang="en-US" b="1"/>
              <a:t>Notify and decide </a:t>
            </a:r>
            <a:r>
              <a:rPr lang="en-US"/>
              <a:t>– police, tow truck, fix it yourself</a:t>
            </a:r>
          </a:p>
        </p:txBody>
      </p:sp>
    </p:spTree>
    <p:extLst>
      <p:ext uri="{BB962C8B-B14F-4D97-AF65-F5344CB8AC3E}">
        <p14:creationId xmlns:p14="http://schemas.microsoft.com/office/powerpoint/2010/main" val="37553281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C0278-F91B-4CC4-B6C2-969A9E82720E}"/>
              </a:ext>
            </a:extLst>
          </p:cNvPr>
          <p:cNvSpPr>
            <a:spLocks noGrp="1"/>
          </p:cNvSpPr>
          <p:nvPr>
            <p:ph type="title"/>
          </p:nvPr>
        </p:nvSpPr>
        <p:spPr/>
        <p:txBody>
          <a:bodyPr/>
          <a:lstStyle/>
          <a:p>
            <a:r>
              <a:rPr lang="en-US"/>
              <a:t>What Should You Do If You are Involved in a Collision?</a:t>
            </a:r>
          </a:p>
        </p:txBody>
      </p:sp>
      <p:sp>
        <p:nvSpPr>
          <p:cNvPr id="3" name="Content Placeholder 2">
            <a:extLst>
              <a:ext uri="{FF2B5EF4-FFF2-40B4-BE49-F238E27FC236}">
                <a16:creationId xmlns:a16="http://schemas.microsoft.com/office/drawing/2014/main" id="{3BE429A1-C8AB-47A0-8E3A-15D40D8900E5}"/>
              </a:ext>
            </a:extLst>
          </p:cNvPr>
          <p:cNvSpPr>
            <a:spLocks noGrp="1"/>
          </p:cNvSpPr>
          <p:nvPr>
            <p:ph idx="1"/>
          </p:nvPr>
        </p:nvSpPr>
        <p:spPr>
          <a:xfrm>
            <a:off x="493869" y="1711895"/>
            <a:ext cx="11045952" cy="5052291"/>
          </a:xfrm>
        </p:spPr>
        <p:txBody>
          <a:bodyPr vert="horz" lIns="91440" tIns="45720" rIns="91440" bIns="45720" rtlCol="0" anchor="t">
            <a:normAutofit fontScale="55000" lnSpcReduction="20000"/>
          </a:bodyPr>
          <a:lstStyle/>
          <a:p>
            <a:pPr eaLnBrk="0">
              <a:lnSpc>
                <a:spcPct val="110000"/>
              </a:lnSpc>
            </a:pPr>
            <a:r>
              <a:rPr lang="en-US" altLang="zh-CN" sz="4000" kern="0" spc="-15">
                <a:solidFill>
                  <a:srgbClr val="000000"/>
                </a:solidFill>
                <a:latin typeface="Arial" pitchFamily="34" charset="0"/>
                <a:cs typeface="Arial" pitchFamily="34" charset="0"/>
              </a:rPr>
              <a:t>Stay Calm – avoid talking to other drivers and never admit guilt. Aid the injured if qualified.</a:t>
            </a:r>
            <a:endParaRPr lang="en-US" altLang="zh-CN" sz="4000" kern="0" spc="-15">
              <a:solidFill>
                <a:srgbClr val="000000"/>
              </a:solidFill>
              <a:latin typeface="Arial" pitchFamily="34" charset="0"/>
              <a:ea typeface="等线"/>
              <a:cs typeface="Arial" pitchFamily="34" charset="0"/>
            </a:endParaRPr>
          </a:p>
          <a:p>
            <a:pPr eaLnBrk="0">
              <a:lnSpc>
                <a:spcPct val="110000"/>
              </a:lnSpc>
            </a:pPr>
            <a:r>
              <a:rPr lang="en-US" altLang="zh-CN" sz="4000" kern="0" spc="-15">
                <a:solidFill>
                  <a:srgbClr val="000000"/>
                </a:solidFill>
                <a:latin typeface="Arial"/>
                <a:ea typeface="等线"/>
                <a:cs typeface="Arial"/>
              </a:rPr>
              <a:t>Stop – as close to the crash scene as possible. (Remember the original vehicle locations for police report).</a:t>
            </a:r>
            <a:endParaRPr lang="en-US" altLang="zh-CN" sz="4000" kern="0" spc="-15">
              <a:solidFill>
                <a:srgbClr val="000000"/>
              </a:solidFill>
              <a:latin typeface="Arial" pitchFamily="34" charset="0"/>
              <a:ea typeface="等线"/>
              <a:cs typeface="Arial" pitchFamily="34" charset="0"/>
            </a:endParaRPr>
          </a:p>
          <a:p>
            <a:pPr eaLnBrk="0">
              <a:lnSpc>
                <a:spcPct val="110000"/>
              </a:lnSpc>
            </a:pPr>
            <a:r>
              <a:rPr lang="en-US" altLang="zh-CN" sz="4000" kern="0" spc="-15">
                <a:solidFill>
                  <a:srgbClr val="000000"/>
                </a:solidFill>
                <a:latin typeface="Arial"/>
                <a:ea typeface="等线"/>
                <a:cs typeface="Arial"/>
              </a:rPr>
              <a:t>Warn – other drivers with cones, flares, or reflective triangles.</a:t>
            </a:r>
          </a:p>
          <a:p>
            <a:pPr eaLnBrk="0">
              <a:lnSpc>
                <a:spcPct val="110000"/>
              </a:lnSpc>
            </a:pPr>
            <a:r>
              <a:rPr lang="en-US" altLang="zh-CN" sz="4000" kern="0" spc="-15">
                <a:solidFill>
                  <a:srgbClr val="000000"/>
                </a:solidFill>
                <a:latin typeface="Arial"/>
                <a:ea typeface="等线"/>
                <a:cs typeface="Arial"/>
              </a:rPr>
              <a:t>Notify – police, medical help, 911</a:t>
            </a:r>
          </a:p>
          <a:p>
            <a:pPr eaLnBrk="0">
              <a:lnSpc>
                <a:spcPct val="110000"/>
              </a:lnSpc>
            </a:pPr>
            <a:r>
              <a:rPr lang="en-US" altLang="zh-CN" sz="4000" kern="0" spc="-15">
                <a:solidFill>
                  <a:srgbClr val="000000"/>
                </a:solidFill>
                <a:latin typeface="Arial"/>
                <a:ea typeface="等线"/>
                <a:cs typeface="Arial"/>
              </a:rPr>
              <a:t>Get names of witnesses</a:t>
            </a:r>
          </a:p>
          <a:p>
            <a:pPr eaLnBrk="0">
              <a:lnSpc>
                <a:spcPct val="110000"/>
              </a:lnSpc>
            </a:pPr>
            <a:r>
              <a:rPr lang="en-US" altLang="zh-CN" sz="4000" kern="0" spc="-15">
                <a:solidFill>
                  <a:srgbClr val="000000"/>
                </a:solidFill>
                <a:latin typeface="Arial"/>
                <a:ea typeface="等线"/>
                <a:cs typeface="Arial"/>
              </a:rPr>
              <a:t>Exchange information – insurance/ID, name, phone number</a:t>
            </a:r>
          </a:p>
          <a:p>
            <a:pPr eaLnBrk="0">
              <a:lnSpc>
                <a:spcPct val="110000"/>
              </a:lnSpc>
            </a:pPr>
            <a:r>
              <a:rPr lang="en-US" altLang="zh-CN" sz="4000" kern="0" spc="-15">
                <a:solidFill>
                  <a:srgbClr val="000000"/>
                </a:solidFill>
                <a:latin typeface="Arial"/>
                <a:ea typeface="等线"/>
                <a:cs typeface="Arial"/>
              </a:rPr>
              <a:t>Take Photos of the scene and the people</a:t>
            </a:r>
          </a:p>
          <a:p>
            <a:pPr eaLnBrk="0">
              <a:lnSpc>
                <a:spcPct val="110000"/>
              </a:lnSpc>
            </a:pPr>
            <a:r>
              <a:rPr lang="en-US" altLang="zh-CN" sz="4000" kern="0" spc="-15">
                <a:solidFill>
                  <a:srgbClr val="000000"/>
                </a:solidFill>
                <a:latin typeface="Arial"/>
                <a:ea typeface="等线"/>
                <a:cs typeface="Arial"/>
              </a:rPr>
              <a:t>Get license plate of other vehicles/registration information</a:t>
            </a:r>
          </a:p>
          <a:p>
            <a:pPr eaLnBrk="0">
              <a:lnSpc>
                <a:spcPct val="110000"/>
              </a:lnSpc>
            </a:pPr>
            <a:r>
              <a:rPr lang="en-US" altLang="zh-CN" sz="4000" kern="0" spc="-15">
                <a:solidFill>
                  <a:srgbClr val="000000"/>
                </a:solidFill>
                <a:latin typeface="Arial"/>
                <a:ea typeface="等线"/>
                <a:cs typeface="Arial"/>
              </a:rPr>
              <a:t>Take notes on collision for police report</a:t>
            </a:r>
          </a:p>
          <a:p>
            <a:pPr eaLnBrk="0">
              <a:lnSpc>
                <a:spcPct val="110000"/>
              </a:lnSpc>
            </a:pPr>
            <a:r>
              <a:rPr lang="en-US" altLang="zh-CN" sz="4000" kern="0" spc="-15">
                <a:solidFill>
                  <a:srgbClr val="000000"/>
                </a:solidFill>
                <a:latin typeface="Arial"/>
                <a:ea typeface="等线"/>
                <a:cs typeface="Arial"/>
              </a:rPr>
              <a:t>Do not leave the scene until the police officer tells you it is ok</a:t>
            </a:r>
          </a:p>
          <a:p>
            <a:endParaRPr lang="en-US"/>
          </a:p>
        </p:txBody>
      </p:sp>
    </p:spTree>
    <p:extLst>
      <p:ext uri="{BB962C8B-B14F-4D97-AF65-F5344CB8AC3E}">
        <p14:creationId xmlns:p14="http://schemas.microsoft.com/office/powerpoint/2010/main" val="25761796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4B168-1332-45F4-8FC2-A0C648A73BC1}"/>
              </a:ext>
            </a:extLst>
          </p:cNvPr>
          <p:cNvSpPr>
            <a:spLocks noGrp="1"/>
          </p:cNvSpPr>
          <p:nvPr>
            <p:ph type="title"/>
          </p:nvPr>
        </p:nvSpPr>
        <p:spPr/>
        <p:txBody>
          <a:bodyPr/>
          <a:lstStyle/>
          <a:p>
            <a:r>
              <a:rPr lang="en-US"/>
              <a:t>Reports to DMV</a:t>
            </a:r>
          </a:p>
        </p:txBody>
      </p:sp>
      <p:sp>
        <p:nvSpPr>
          <p:cNvPr id="3" name="Content Placeholder 2">
            <a:extLst>
              <a:ext uri="{FF2B5EF4-FFF2-40B4-BE49-F238E27FC236}">
                <a16:creationId xmlns:a16="http://schemas.microsoft.com/office/drawing/2014/main" id="{901F6462-5381-4CB5-8677-B1C325AE366B}"/>
              </a:ext>
            </a:extLst>
          </p:cNvPr>
          <p:cNvSpPr>
            <a:spLocks noGrp="1"/>
          </p:cNvSpPr>
          <p:nvPr>
            <p:ph idx="1"/>
          </p:nvPr>
        </p:nvSpPr>
        <p:spPr>
          <a:xfrm>
            <a:off x="484632" y="1496291"/>
            <a:ext cx="11045952" cy="4680671"/>
          </a:xfrm>
        </p:spPr>
        <p:txBody>
          <a:bodyPr vert="horz" lIns="91440" tIns="45720" rIns="91440" bIns="45720" rtlCol="0" anchor="t">
            <a:normAutofit fontScale="92500" lnSpcReduction="20000"/>
          </a:bodyPr>
          <a:lstStyle/>
          <a:p>
            <a:pPr marL="0" indent="0">
              <a:buNone/>
            </a:pPr>
            <a:r>
              <a:rPr lang="en-US"/>
              <a:t>Traffic crashes involving the following MUST be reported to DMV</a:t>
            </a:r>
          </a:p>
          <a:p>
            <a:r>
              <a:rPr lang="en-US"/>
              <a:t>Property damage over $1000</a:t>
            </a:r>
          </a:p>
          <a:p>
            <a:r>
              <a:rPr lang="en-US"/>
              <a:t>Personal injury</a:t>
            </a:r>
          </a:p>
          <a:p>
            <a:r>
              <a:rPr lang="en-US"/>
              <a:t>Fatality</a:t>
            </a:r>
          </a:p>
          <a:p>
            <a:endParaRPr lang="en-US"/>
          </a:p>
          <a:p>
            <a:pPr marL="0" indent="0">
              <a:buNone/>
            </a:pPr>
            <a:r>
              <a:rPr lang="en-US" dirty="0"/>
              <a:t>Use </a:t>
            </a:r>
            <a:r>
              <a:rPr lang="en-US" dirty="0">
                <a:hlinkClick r:id="rId2"/>
              </a:rPr>
              <a:t>MV-104 Accident Report form</a:t>
            </a:r>
            <a:r>
              <a:rPr lang="en-US"/>
              <a:t> (available from any motor vehicle office, most insurance agents and DMV website: must be filed within 10 days). Failure to </a:t>
            </a:r>
            <a:r>
              <a:rPr lang="en-US" dirty="0"/>
              <a:t>report is a criminal offense (misdemeanor) and can mean the suspension or revocation of your driver’s license and/or registrations and those of the vehicle owner.</a:t>
            </a:r>
            <a:endParaRPr lang="en-US" dirty="0">
              <a:cs typeface="Calibri"/>
            </a:endParaRPr>
          </a:p>
          <a:p>
            <a:pPr marL="0" indent="0">
              <a:buNone/>
            </a:pPr>
            <a:endParaRPr lang="en-US"/>
          </a:p>
          <a:p>
            <a:pPr marL="0" indent="0">
              <a:buNone/>
            </a:pPr>
            <a:r>
              <a:rPr lang="en-US"/>
              <a:t>If the driver is injured and unable to complete the report, a passenger or the vehicle owner may do so.</a:t>
            </a:r>
          </a:p>
        </p:txBody>
      </p:sp>
    </p:spTree>
    <p:extLst>
      <p:ext uri="{BB962C8B-B14F-4D97-AF65-F5344CB8AC3E}">
        <p14:creationId xmlns:p14="http://schemas.microsoft.com/office/powerpoint/2010/main" val="16368043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BDF93-8893-4DF8-8C2B-E0D2D917EAA8}"/>
              </a:ext>
            </a:extLst>
          </p:cNvPr>
          <p:cNvSpPr>
            <a:spLocks noGrp="1"/>
          </p:cNvSpPr>
          <p:nvPr>
            <p:ph type="title"/>
          </p:nvPr>
        </p:nvSpPr>
        <p:spPr/>
        <p:txBody>
          <a:bodyPr/>
          <a:lstStyle/>
          <a:p>
            <a:r>
              <a:rPr lang="en-US"/>
              <a:t>Will You Need Emergency Road Service?</a:t>
            </a:r>
          </a:p>
        </p:txBody>
      </p:sp>
      <p:sp>
        <p:nvSpPr>
          <p:cNvPr id="3" name="Content Placeholder 2">
            <a:extLst>
              <a:ext uri="{FF2B5EF4-FFF2-40B4-BE49-F238E27FC236}">
                <a16:creationId xmlns:a16="http://schemas.microsoft.com/office/drawing/2014/main" id="{CA568348-D853-4945-A9D9-33EEB52F910F}"/>
              </a:ext>
            </a:extLst>
          </p:cNvPr>
          <p:cNvSpPr>
            <a:spLocks noGrp="1"/>
          </p:cNvSpPr>
          <p:nvPr>
            <p:ph idx="1"/>
          </p:nvPr>
        </p:nvSpPr>
        <p:spPr>
          <a:xfrm>
            <a:off x="484632" y="1644073"/>
            <a:ext cx="11045952" cy="4969163"/>
          </a:xfrm>
        </p:spPr>
        <p:txBody>
          <a:bodyPr vert="horz" lIns="91440" tIns="45720" rIns="91440" bIns="45720" rtlCol="0" anchor="t">
            <a:normAutofit fontScale="70000" lnSpcReduction="20000"/>
          </a:bodyPr>
          <a:lstStyle/>
          <a:p>
            <a:pPr marL="0" marR="0" indent="0">
              <a:buNone/>
            </a:pPr>
            <a:r>
              <a:rPr lang="en-US" altLang="zh-CN" sz="3400">
                <a:ea typeface="等线"/>
              </a:rPr>
              <a:t>If you need emergency road service for your vehicle you will need to pay for this service.</a:t>
            </a:r>
          </a:p>
          <a:p>
            <a:pPr marL="0" marR="0" indent="0">
              <a:buNone/>
            </a:pPr>
            <a:endParaRPr lang="en-US" altLang="zh-CN" sz="3400"/>
          </a:p>
          <a:p>
            <a:pPr marL="0" marR="0" indent="0">
              <a:buNone/>
            </a:pPr>
            <a:r>
              <a:rPr lang="en-US" altLang="zh-CN" sz="3400"/>
              <a:t>Joining an auto club or having this type of insurance coverage can help give you peace of mind.</a:t>
            </a:r>
          </a:p>
          <a:p>
            <a:pPr marL="0" marR="0" indent="0">
              <a:buNone/>
            </a:pPr>
            <a:endParaRPr lang="en-US" altLang="zh-CN" sz="3400"/>
          </a:p>
          <a:p>
            <a:pPr marL="0" marR="0" indent="0">
              <a:buNone/>
            </a:pPr>
            <a:r>
              <a:rPr lang="en-US" altLang="zh-CN" sz="3400"/>
              <a:t>A vehicle emergency service usually can change a flat tire, get gas for you, help with a locked vehicle or perform minor repairs on the spot.</a:t>
            </a:r>
          </a:p>
          <a:p>
            <a:pPr marL="0" marR="0" indent="0">
              <a:buNone/>
            </a:pPr>
            <a:r>
              <a:rPr lang="en-US" altLang="zh-CN" sz="3400"/>
              <a:t>If you need a tow, find out:</a:t>
            </a:r>
          </a:p>
          <a:p>
            <a:pPr marR="171450" eaLnBrk="0">
              <a:lnSpc>
                <a:spcPct val="110000"/>
              </a:lnSpc>
            </a:pPr>
            <a:r>
              <a:rPr lang="en-US" altLang="zh-CN" sz="3100" kern="0" spc="-15">
                <a:solidFill>
                  <a:srgbClr val="000000"/>
                </a:solidFill>
                <a:latin typeface="Arial"/>
                <a:ea typeface="等线"/>
                <a:cs typeface="Arial"/>
              </a:rPr>
              <a:t>If it’s covered by your roadside assistance program or how much the towing will cost.</a:t>
            </a:r>
          </a:p>
          <a:p>
            <a:pPr marR="138430" eaLnBrk="0">
              <a:lnSpc>
                <a:spcPct val="110000"/>
              </a:lnSpc>
            </a:pPr>
            <a:r>
              <a:rPr lang="en-US" altLang="zh-CN" sz="3100" kern="0" spc="-15">
                <a:solidFill>
                  <a:srgbClr val="000000"/>
                </a:solidFill>
                <a:latin typeface="Arial"/>
                <a:ea typeface="等线"/>
                <a:cs typeface="Arial"/>
              </a:rPr>
              <a:t>Where the tow truck will take your vehicle and how many miles away the garage is located. Is the mileage within the allotted mileage your service provides.</a:t>
            </a:r>
          </a:p>
          <a:p>
            <a:pPr eaLnBrk="0">
              <a:lnSpc>
                <a:spcPct val="110000"/>
              </a:lnSpc>
            </a:pPr>
            <a:r>
              <a:rPr lang="en-US" altLang="zh-CN" sz="3100" kern="0" spc="-15">
                <a:solidFill>
                  <a:srgbClr val="000000"/>
                </a:solidFill>
                <a:latin typeface="Arial"/>
                <a:ea typeface="等线"/>
                <a:cs typeface="Arial"/>
              </a:rPr>
              <a:t>You may need to make arrangements for your own personal transportation.</a:t>
            </a:r>
          </a:p>
          <a:p>
            <a:pPr marL="0" indent="0">
              <a:buNone/>
            </a:pPr>
            <a:endParaRPr lang="en-US"/>
          </a:p>
        </p:txBody>
      </p:sp>
    </p:spTree>
    <p:extLst>
      <p:ext uri="{BB962C8B-B14F-4D97-AF65-F5344CB8AC3E}">
        <p14:creationId xmlns:p14="http://schemas.microsoft.com/office/powerpoint/2010/main" val="32539742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9DA52-2456-4D08-82D1-F90471755E83}"/>
              </a:ext>
            </a:extLst>
          </p:cNvPr>
          <p:cNvSpPr>
            <a:spLocks noGrp="1"/>
          </p:cNvSpPr>
          <p:nvPr>
            <p:ph type="title"/>
          </p:nvPr>
        </p:nvSpPr>
        <p:spPr/>
        <p:txBody>
          <a:bodyPr/>
          <a:lstStyle/>
          <a:p>
            <a:r>
              <a:rPr lang="en-US"/>
              <a:t>Creating an Emergency Kit Learning Activity</a:t>
            </a:r>
          </a:p>
        </p:txBody>
      </p:sp>
      <p:sp>
        <p:nvSpPr>
          <p:cNvPr id="3" name="Content Placeholder 2">
            <a:extLst>
              <a:ext uri="{FF2B5EF4-FFF2-40B4-BE49-F238E27FC236}">
                <a16:creationId xmlns:a16="http://schemas.microsoft.com/office/drawing/2014/main" id="{8ACD8FE5-1DFB-4582-A7A7-098B13CEE45F}"/>
              </a:ext>
            </a:extLst>
          </p:cNvPr>
          <p:cNvSpPr>
            <a:spLocks noGrp="1"/>
          </p:cNvSpPr>
          <p:nvPr>
            <p:ph idx="1"/>
          </p:nvPr>
        </p:nvSpPr>
        <p:spPr/>
        <p:txBody>
          <a:bodyPr/>
          <a:lstStyle/>
          <a:p>
            <a:pPr marL="0" indent="0">
              <a:buNone/>
            </a:pPr>
            <a:r>
              <a:rPr lang="en-US"/>
              <a:t>Break into groups and come up with a list of items that you should keep in your car in case of an emergency.</a:t>
            </a:r>
          </a:p>
        </p:txBody>
      </p:sp>
    </p:spTree>
    <p:extLst>
      <p:ext uri="{BB962C8B-B14F-4D97-AF65-F5344CB8AC3E}">
        <p14:creationId xmlns:p14="http://schemas.microsoft.com/office/powerpoint/2010/main" val="4490967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02EE9-CBD4-4BC0-B7AC-4FE69961A686}"/>
              </a:ext>
            </a:extLst>
          </p:cNvPr>
          <p:cNvSpPr>
            <a:spLocks noGrp="1"/>
          </p:cNvSpPr>
          <p:nvPr>
            <p:ph type="title"/>
          </p:nvPr>
        </p:nvSpPr>
        <p:spPr/>
        <p:txBody>
          <a:bodyPr/>
          <a:lstStyle/>
          <a:p>
            <a:r>
              <a:rPr lang="en-US"/>
              <a:t>If You Hit an Animal</a:t>
            </a:r>
          </a:p>
        </p:txBody>
      </p:sp>
      <p:sp>
        <p:nvSpPr>
          <p:cNvPr id="3" name="Content Placeholder 2">
            <a:extLst>
              <a:ext uri="{FF2B5EF4-FFF2-40B4-BE49-F238E27FC236}">
                <a16:creationId xmlns:a16="http://schemas.microsoft.com/office/drawing/2014/main" id="{A00A80E2-C897-4B43-81AD-9B240272D9CC}"/>
              </a:ext>
            </a:extLst>
          </p:cNvPr>
          <p:cNvSpPr>
            <a:spLocks noGrp="1"/>
          </p:cNvSpPr>
          <p:nvPr>
            <p:ph idx="1"/>
          </p:nvPr>
        </p:nvSpPr>
        <p:spPr>
          <a:xfrm>
            <a:off x="484632" y="1542473"/>
            <a:ext cx="11045952" cy="4634489"/>
          </a:xfrm>
        </p:spPr>
        <p:txBody>
          <a:bodyPr vert="horz" lIns="91440" tIns="45720" rIns="91440" bIns="45720" rtlCol="0" anchor="t">
            <a:normAutofit fontScale="92500" lnSpcReduction="10000"/>
          </a:bodyPr>
          <a:lstStyle/>
          <a:p>
            <a:pPr marR="0" eaLnBrk="0"/>
            <a:r>
              <a:rPr lang="en-US" altLang="zh-CN" sz="2400" kern="0" spc="-15">
                <a:solidFill>
                  <a:srgbClr val="000000"/>
                </a:solidFill>
                <a:latin typeface="Arial"/>
                <a:ea typeface="等线"/>
                <a:cs typeface="Arial"/>
              </a:rPr>
              <a:t>Use the SIPDE process to anticipate the action of animals.</a:t>
            </a:r>
            <a:endParaRPr lang="en-US">
              <a:latin typeface="Arial"/>
              <a:ea typeface="等线"/>
              <a:cs typeface="Arial"/>
            </a:endParaRPr>
          </a:p>
          <a:p>
            <a:pPr marR="0" eaLnBrk="0"/>
            <a:endParaRPr lang="en-US" altLang="zh-CN" sz="2400" kern="0" spc="-15">
              <a:solidFill>
                <a:srgbClr val="000000"/>
              </a:solidFill>
              <a:latin typeface="Arial" pitchFamily="34" charset="0"/>
              <a:cs typeface="Arial" pitchFamily="34" charset="0"/>
            </a:endParaRPr>
          </a:p>
          <a:p>
            <a:pPr marR="0" eaLnBrk="0"/>
            <a:r>
              <a:rPr lang="en-US" altLang="zh-CN" sz="2400" kern="0" spc="-15">
                <a:solidFill>
                  <a:srgbClr val="000000"/>
                </a:solidFill>
                <a:latin typeface="Arial"/>
                <a:ea typeface="等线"/>
                <a:cs typeface="Arial"/>
              </a:rPr>
              <a:t>Do not put yourself in danger to avoid an animal, particularly a very small animal.</a:t>
            </a:r>
            <a:endParaRPr lang="en-US" altLang="zh-CN" sz="2400" kern="0" spc="-15">
              <a:solidFill>
                <a:srgbClr val="000000"/>
              </a:solidFill>
              <a:latin typeface="Arial" pitchFamily="34" charset="0"/>
              <a:ea typeface="等线"/>
              <a:cs typeface="Arial" pitchFamily="34" charset="0"/>
            </a:endParaRPr>
          </a:p>
          <a:p>
            <a:pPr marR="0" eaLnBrk="0"/>
            <a:endParaRPr lang="en-US" altLang="zh-CN" sz="2400" kern="0" spc="-15">
              <a:solidFill>
                <a:srgbClr val="000000"/>
              </a:solidFill>
              <a:latin typeface="Arial" pitchFamily="34" charset="0"/>
              <a:cs typeface="Arial" pitchFamily="34" charset="0"/>
            </a:endParaRPr>
          </a:p>
          <a:p>
            <a:pPr marR="443865" eaLnBrk="0"/>
            <a:r>
              <a:rPr lang="en-US" altLang="zh-CN" sz="2400" kern="0" spc="-15">
                <a:solidFill>
                  <a:srgbClr val="000000"/>
                </a:solidFill>
                <a:latin typeface="Arial"/>
                <a:ea typeface="等线"/>
                <a:cs typeface="Arial"/>
              </a:rPr>
              <a:t>Use controlled braking to brake significantly before hitting the animal, let off just before impact so as not to “dip” and scoop up the animal.</a:t>
            </a:r>
          </a:p>
          <a:p>
            <a:pPr marL="387350" marR="389890" indent="0" eaLnBrk="0">
              <a:lnSpc>
                <a:spcPct val="98000"/>
              </a:lnSpc>
              <a:buNone/>
            </a:pPr>
            <a:r>
              <a:rPr lang="en-US" altLang="zh-CN" sz="2000" b="1" i="1" kern="0">
                <a:solidFill>
                  <a:srgbClr val="000000"/>
                </a:solidFill>
                <a:latin typeface="Arial"/>
                <a:ea typeface="Arial" pitchFamily="34" charset="0"/>
                <a:cs typeface="Arial"/>
              </a:rPr>
              <a:t>Avoid</a:t>
            </a:r>
            <a:r>
              <a:rPr lang="en-US" altLang="zh-CN" sz="2000" b="1" i="1" kern="0" spc="115" dirty="0">
                <a:latin typeface="Arial"/>
                <a:ea typeface="Arial" pitchFamily="34" charset="0"/>
                <a:cs typeface="Arial"/>
              </a:rPr>
              <a:t> </a:t>
            </a:r>
            <a:r>
              <a:rPr lang="en-US" altLang="zh-CN" sz="2000" b="1" i="1" kern="0">
                <a:solidFill>
                  <a:srgbClr val="000000"/>
                </a:solidFill>
                <a:latin typeface="Arial"/>
                <a:ea typeface="Arial" pitchFamily="34" charset="0"/>
                <a:cs typeface="Arial"/>
              </a:rPr>
              <a:t>the</a:t>
            </a:r>
            <a:r>
              <a:rPr lang="en-US" altLang="zh-CN" sz="2000" b="1" i="1" kern="0" spc="55" dirty="0">
                <a:latin typeface="Arial"/>
                <a:ea typeface="Arial" pitchFamily="34" charset="0"/>
                <a:cs typeface="Arial"/>
              </a:rPr>
              <a:t> </a:t>
            </a:r>
            <a:r>
              <a:rPr lang="en-US" altLang="zh-CN" sz="2000" b="1" i="1" kern="0">
                <a:solidFill>
                  <a:srgbClr val="000000"/>
                </a:solidFill>
                <a:latin typeface="Arial"/>
                <a:ea typeface="Arial" pitchFamily="34" charset="0"/>
                <a:cs typeface="Arial"/>
              </a:rPr>
              <a:t>low</a:t>
            </a:r>
            <a:r>
              <a:rPr lang="en-US" altLang="zh-CN" sz="2000" b="1" i="1" kern="0" spc="95" dirty="0">
                <a:latin typeface="Arial"/>
                <a:ea typeface="Arial" pitchFamily="34" charset="0"/>
                <a:cs typeface="Arial"/>
              </a:rPr>
              <a:t> </a:t>
            </a:r>
            <a:r>
              <a:rPr lang="en-US" altLang="zh-CN" sz="2000" b="1" i="1" kern="0">
                <a:solidFill>
                  <a:srgbClr val="000000"/>
                </a:solidFill>
                <a:latin typeface="Arial"/>
                <a:ea typeface="Arial" pitchFamily="34" charset="0"/>
                <a:cs typeface="Arial"/>
              </a:rPr>
              <a:t>hit</a:t>
            </a:r>
            <a:r>
              <a:rPr lang="en-US" altLang="zh-CN" sz="2000" b="1" i="1" kern="0" spc="95" dirty="0">
                <a:latin typeface="Arial"/>
                <a:ea typeface="Arial" pitchFamily="34" charset="0"/>
                <a:cs typeface="Arial"/>
              </a:rPr>
              <a:t> </a:t>
            </a:r>
            <a:r>
              <a:rPr lang="en-US" altLang="zh-CN" sz="2000" b="1" i="1" kern="0">
                <a:solidFill>
                  <a:srgbClr val="000000"/>
                </a:solidFill>
                <a:latin typeface="Arial"/>
                <a:ea typeface="Arial" pitchFamily="34" charset="0"/>
                <a:cs typeface="Arial"/>
              </a:rPr>
              <a:t>as</a:t>
            </a:r>
            <a:r>
              <a:rPr lang="en-US" altLang="zh-CN" sz="2000" b="1" i="1" kern="0" spc="95" dirty="0">
                <a:latin typeface="Arial"/>
                <a:ea typeface="Arial" pitchFamily="34" charset="0"/>
                <a:cs typeface="Arial"/>
              </a:rPr>
              <a:t> </a:t>
            </a:r>
            <a:r>
              <a:rPr lang="en-US" altLang="zh-CN" sz="2000" b="1" i="1" kern="0">
                <a:solidFill>
                  <a:srgbClr val="000000"/>
                </a:solidFill>
                <a:latin typeface="Arial"/>
                <a:ea typeface="Arial" pitchFamily="34" charset="0"/>
                <a:cs typeface="Arial"/>
              </a:rPr>
              <a:t>the</a:t>
            </a:r>
            <a:r>
              <a:rPr lang="en-US" altLang="zh-CN" sz="2000" b="1" i="1" kern="0" spc="65" dirty="0">
                <a:latin typeface="Arial"/>
                <a:ea typeface="Arial" pitchFamily="34" charset="0"/>
                <a:cs typeface="Arial"/>
              </a:rPr>
              <a:t> </a:t>
            </a:r>
            <a:r>
              <a:rPr lang="en-US" altLang="zh-CN" sz="2000" b="1" i="1" kern="0">
                <a:solidFill>
                  <a:srgbClr val="000000"/>
                </a:solidFill>
                <a:latin typeface="Arial"/>
                <a:ea typeface="Arial" pitchFamily="34" charset="0"/>
                <a:cs typeface="Arial"/>
              </a:rPr>
              <a:t>animal</a:t>
            </a:r>
            <a:r>
              <a:rPr lang="en-US" altLang="zh-CN" sz="2000" b="1" i="1" kern="0" spc="170" dirty="0">
                <a:latin typeface="Arial"/>
                <a:ea typeface="Arial" pitchFamily="34" charset="0"/>
                <a:cs typeface="Arial"/>
              </a:rPr>
              <a:t> </a:t>
            </a:r>
            <a:r>
              <a:rPr lang="en-US" altLang="zh-CN" sz="2000" b="1" i="1" kern="0">
                <a:solidFill>
                  <a:srgbClr val="000000"/>
                </a:solidFill>
                <a:latin typeface="Arial"/>
                <a:ea typeface="Arial" pitchFamily="34" charset="0"/>
                <a:cs typeface="Arial"/>
              </a:rPr>
              <a:t>can</a:t>
            </a:r>
            <a:r>
              <a:rPr lang="en-US" altLang="zh-CN" sz="2000" b="1" i="1" kern="0" spc="65" dirty="0">
                <a:latin typeface="Arial"/>
                <a:ea typeface="Arial" pitchFamily="34" charset="0"/>
                <a:cs typeface="Arial"/>
              </a:rPr>
              <a:t> </a:t>
            </a:r>
            <a:r>
              <a:rPr lang="en-US" altLang="zh-CN" sz="2000" b="1" i="1" kern="0">
                <a:solidFill>
                  <a:srgbClr val="000000"/>
                </a:solidFill>
                <a:latin typeface="Arial"/>
                <a:ea typeface="Arial" pitchFamily="34" charset="0"/>
                <a:cs typeface="Arial"/>
              </a:rPr>
              <a:t>be</a:t>
            </a:r>
            <a:r>
              <a:rPr lang="en-US" altLang="zh-CN" sz="2000" b="1" i="1" kern="0" spc="95" dirty="0">
                <a:latin typeface="Arial"/>
                <a:ea typeface="Arial" pitchFamily="34" charset="0"/>
                <a:cs typeface="Arial"/>
              </a:rPr>
              <a:t> </a:t>
            </a:r>
            <a:r>
              <a:rPr lang="en-US" altLang="zh-CN" sz="2000" b="1" i="1" kern="0">
                <a:solidFill>
                  <a:srgbClr val="000000"/>
                </a:solidFill>
                <a:latin typeface="Arial"/>
                <a:ea typeface="Arial" pitchFamily="34" charset="0"/>
                <a:cs typeface="Arial"/>
              </a:rPr>
              <a:t>diverted</a:t>
            </a:r>
            <a:r>
              <a:rPr lang="en-US" altLang="zh-CN" sz="2000" b="1" i="1" kern="0" spc="205" dirty="0">
                <a:latin typeface="Arial"/>
                <a:ea typeface="Arial" pitchFamily="34" charset="0"/>
                <a:cs typeface="Arial"/>
              </a:rPr>
              <a:t> </a:t>
            </a:r>
            <a:r>
              <a:rPr lang="en-US" altLang="zh-CN" sz="2000" b="1" i="1" kern="0">
                <a:solidFill>
                  <a:srgbClr val="000000"/>
                </a:solidFill>
                <a:latin typeface="Arial"/>
                <a:ea typeface="Arial" pitchFamily="34" charset="0"/>
                <a:cs typeface="Arial"/>
              </a:rPr>
              <a:t>over</a:t>
            </a:r>
            <a:r>
              <a:rPr lang="en-US" altLang="zh-CN" sz="2000" b="1" i="1" kern="0" spc="120" dirty="0">
                <a:latin typeface="Arial"/>
                <a:ea typeface="Arial" pitchFamily="34" charset="0"/>
                <a:cs typeface="Arial"/>
              </a:rPr>
              <a:t> </a:t>
            </a:r>
            <a:r>
              <a:rPr lang="en-US" altLang="zh-CN" sz="2000" b="1" i="1" kern="0">
                <a:solidFill>
                  <a:srgbClr val="000000"/>
                </a:solidFill>
                <a:latin typeface="Arial"/>
                <a:ea typeface="Arial" pitchFamily="34" charset="0"/>
                <a:cs typeface="Arial"/>
              </a:rPr>
              <a:t>the</a:t>
            </a:r>
            <a:r>
              <a:rPr lang="en-US" altLang="zh-CN" sz="2000" b="1" i="1" kern="0" spc="100" dirty="0">
                <a:latin typeface="Arial"/>
                <a:ea typeface="Arial" pitchFamily="34" charset="0"/>
                <a:cs typeface="Arial"/>
              </a:rPr>
              <a:t> </a:t>
            </a:r>
            <a:r>
              <a:rPr lang="en-US" altLang="zh-CN" sz="2000" b="1" i="1" kern="0">
                <a:solidFill>
                  <a:srgbClr val="000000"/>
                </a:solidFill>
                <a:latin typeface="Arial"/>
                <a:ea typeface="Arial" pitchFamily="34" charset="0"/>
                <a:cs typeface="Arial"/>
              </a:rPr>
              <a:t>vehicle</a:t>
            </a:r>
            <a:r>
              <a:rPr lang="en-US" altLang="zh-CN" sz="2000" b="1" i="1" kern="0" spc="160" dirty="0">
                <a:latin typeface="Arial"/>
                <a:ea typeface="Arial" pitchFamily="34" charset="0"/>
                <a:cs typeface="Arial"/>
              </a:rPr>
              <a:t> </a:t>
            </a:r>
            <a:r>
              <a:rPr lang="en-US" altLang="zh-CN" sz="2000" b="1" i="1" kern="0">
                <a:solidFill>
                  <a:srgbClr val="000000"/>
                </a:solidFill>
                <a:latin typeface="Arial"/>
                <a:ea typeface="Arial" pitchFamily="34" charset="0"/>
                <a:cs typeface="Arial"/>
              </a:rPr>
              <a:t>where</a:t>
            </a:r>
            <a:r>
              <a:rPr lang="en-US" altLang="zh-CN" sz="2000" b="1" i="1" kern="0" spc="400" dirty="0">
                <a:latin typeface="Arial"/>
                <a:ea typeface="Arial" pitchFamily="34" charset="0"/>
                <a:cs typeface="Arial"/>
              </a:rPr>
              <a:t> </a:t>
            </a:r>
            <a:r>
              <a:rPr lang="en-US" altLang="zh-CN" sz="2000" b="1" i="1" kern="0">
                <a:solidFill>
                  <a:srgbClr val="000000"/>
                </a:solidFill>
                <a:latin typeface="Arial"/>
                <a:ea typeface="Arial" pitchFamily="34" charset="0"/>
                <a:cs typeface="Arial"/>
              </a:rPr>
              <a:t>there</a:t>
            </a:r>
            <a:r>
              <a:rPr lang="en-US" altLang="zh-CN" sz="2000" b="1" i="1" kern="0" spc="-60" dirty="0">
                <a:latin typeface="Arial"/>
                <a:ea typeface="Arial" pitchFamily="34" charset="0"/>
                <a:cs typeface="Arial"/>
              </a:rPr>
              <a:t> </a:t>
            </a:r>
            <a:r>
              <a:rPr lang="en-US" altLang="zh-CN" sz="2000" b="1" i="1" kern="0">
                <a:solidFill>
                  <a:srgbClr val="000000"/>
                </a:solidFill>
                <a:latin typeface="Arial"/>
                <a:ea typeface="Arial" pitchFamily="34" charset="0"/>
                <a:cs typeface="Arial"/>
              </a:rPr>
              <a:t>is</a:t>
            </a:r>
            <a:r>
              <a:rPr lang="en-US" altLang="zh-CN" sz="2000" b="1" i="1" kern="0" spc="45" dirty="0">
                <a:latin typeface="Arial"/>
                <a:ea typeface="Arial" pitchFamily="34" charset="0"/>
                <a:cs typeface="Arial"/>
              </a:rPr>
              <a:t> </a:t>
            </a:r>
            <a:r>
              <a:rPr lang="en-US" altLang="zh-CN" sz="2000" b="1" i="1" kern="0">
                <a:solidFill>
                  <a:srgbClr val="000000"/>
                </a:solidFill>
                <a:latin typeface="Arial"/>
                <a:ea typeface="Arial" pitchFamily="34" charset="0"/>
                <a:cs typeface="Arial"/>
              </a:rPr>
              <a:t>little</a:t>
            </a:r>
            <a:r>
              <a:rPr lang="en-US" altLang="zh-CN" sz="2000" b="1" i="1" kern="0" spc="60" dirty="0">
                <a:latin typeface="Arial"/>
                <a:ea typeface="Arial" pitchFamily="34" charset="0"/>
                <a:cs typeface="Arial"/>
              </a:rPr>
              <a:t> </a:t>
            </a:r>
            <a:r>
              <a:rPr lang="en-US" altLang="zh-CN" sz="2000" b="1" i="1" kern="0">
                <a:solidFill>
                  <a:srgbClr val="000000"/>
                </a:solidFill>
                <a:latin typeface="Arial"/>
                <a:ea typeface="Arial" pitchFamily="34" charset="0"/>
                <a:cs typeface="Arial"/>
              </a:rPr>
              <a:t>protection</a:t>
            </a:r>
            <a:r>
              <a:rPr lang="en-US" altLang="zh-CN" sz="2000" b="1" i="1" kern="0" spc="365" dirty="0">
                <a:latin typeface="Arial"/>
                <a:ea typeface="Arial" pitchFamily="34" charset="0"/>
                <a:cs typeface="Arial"/>
              </a:rPr>
              <a:t> </a:t>
            </a:r>
            <a:r>
              <a:rPr lang="en-US" altLang="zh-CN" sz="2000" b="1" i="1" kern="0">
                <a:solidFill>
                  <a:srgbClr val="000000"/>
                </a:solidFill>
                <a:latin typeface="Arial"/>
                <a:ea typeface="Arial" pitchFamily="34" charset="0"/>
                <a:cs typeface="Arial"/>
              </a:rPr>
              <a:t>on</a:t>
            </a:r>
            <a:r>
              <a:rPr lang="en-US" altLang="zh-CN" sz="2000" b="1" i="1" kern="0" spc="110" dirty="0">
                <a:latin typeface="Arial"/>
                <a:ea typeface="Arial" pitchFamily="34" charset="0"/>
                <a:cs typeface="Arial"/>
              </a:rPr>
              <a:t> </a:t>
            </a:r>
            <a:r>
              <a:rPr lang="en-US" altLang="zh-CN" sz="2000" b="1" i="1" kern="0">
                <a:solidFill>
                  <a:srgbClr val="000000"/>
                </a:solidFill>
                <a:latin typeface="Arial"/>
                <a:ea typeface="Arial" pitchFamily="34" charset="0"/>
                <a:cs typeface="Arial"/>
              </a:rPr>
              <a:t>the</a:t>
            </a:r>
            <a:r>
              <a:rPr lang="en-US" altLang="zh-CN" sz="2000" b="1" i="1" kern="0" spc="60" dirty="0">
                <a:latin typeface="Arial"/>
                <a:ea typeface="Arial" pitchFamily="34" charset="0"/>
                <a:cs typeface="Arial"/>
              </a:rPr>
              <a:t> </a:t>
            </a:r>
            <a:r>
              <a:rPr lang="en-US" altLang="zh-CN" sz="2000" b="1" i="1" kern="0">
                <a:solidFill>
                  <a:srgbClr val="000000"/>
                </a:solidFill>
                <a:latin typeface="Arial"/>
                <a:ea typeface="Arial" pitchFamily="34" charset="0"/>
                <a:cs typeface="Arial"/>
              </a:rPr>
              <a:t>hood.</a:t>
            </a:r>
          </a:p>
          <a:p>
            <a:pPr marL="730250" marR="389890" indent="-342900" eaLnBrk="0">
              <a:lnSpc>
                <a:spcPct val="98000"/>
              </a:lnSpc>
            </a:pPr>
            <a:endParaRPr lang="en-US" altLang="zh-CN" sz="2000" b="1" i="1" kern="0">
              <a:solidFill>
                <a:srgbClr val="000000"/>
              </a:solidFill>
              <a:latin typeface="Arial" pitchFamily="34" charset="0"/>
              <a:ea typeface="Arial" pitchFamily="34" charset="0"/>
              <a:cs typeface="Arial" pitchFamily="34" charset="0"/>
            </a:endParaRPr>
          </a:p>
          <a:p>
            <a:pPr marR="484505" eaLnBrk="0"/>
            <a:r>
              <a:rPr lang="en-US" altLang="zh-CN" sz="2400" kern="0" spc="-15">
                <a:solidFill>
                  <a:srgbClr val="000000"/>
                </a:solidFill>
                <a:latin typeface="Arial"/>
                <a:ea typeface="等线"/>
                <a:cs typeface="Arial"/>
              </a:rPr>
              <a:t>Try to hit the animal at the front or back, rather than head on.</a:t>
            </a:r>
          </a:p>
          <a:p>
            <a:pPr marR="484505" eaLnBrk="0"/>
            <a:endParaRPr lang="en-US" altLang="zh-CN" sz="2400" kern="0" spc="-15">
              <a:solidFill>
                <a:srgbClr val="000000"/>
              </a:solidFill>
              <a:latin typeface="Arial" pitchFamily="34" charset="0"/>
              <a:cs typeface="Arial" pitchFamily="34" charset="0"/>
            </a:endParaRPr>
          </a:p>
          <a:p>
            <a:pPr marR="0" eaLnBrk="0"/>
            <a:r>
              <a:rPr lang="en-US" altLang="zh-CN" sz="2400" kern="0" spc="-15">
                <a:solidFill>
                  <a:srgbClr val="000000"/>
                </a:solidFill>
                <a:latin typeface="Arial" pitchFamily="34" charset="0"/>
                <a:cs typeface="Arial" pitchFamily="34" charset="0"/>
              </a:rPr>
              <a:t>Stop immediately – call 911 to report.</a:t>
            </a:r>
          </a:p>
          <a:p>
            <a:endParaRPr lang="en-US"/>
          </a:p>
        </p:txBody>
      </p:sp>
      <p:pic>
        <p:nvPicPr>
          <p:cNvPr id="4" name="3B2340BB-DDB6-4840-072B-1385D23F56DF" descr="Image showing deer crossing road">
            <a:extLst>
              <a:ext uri="{FF2B5EF4-FFF2-40B4-BE49-F238E27FC236}">
                <a16:creationId xmlns:a16="http://schemas.microsoft.com/office/drawing/2014/main" id="{4ECFA7DA-8FF2-40B9-9B2D-A7EB3E74C61C}"/>
              </a:ext>
            </a:extLst>
          </p:cNvPr>
          <p:cNvPicPr>
            <a:picLocks noChangeAspect="1"/>
          </p:cNvPicPr>
          <p:nvPr/>
        </p:nvPicPr>
        <p:blipFill>
          <a:blip r:embed="rId2" cstate="print">
            <a:extLst>
              <a:ext uri="{182A907E-521A-4FB0-9296-B34132440C52}"/>
            </a:extLst>
          </a:blip>
          <a:stretch>
            <a:fillRect/>
          </a:stretch>
        </p:blipFill>
        <p:spPr>
          <a:xfrm>
            <a:off x="8770204" y="4564735"/>
            <a:ext cx="2937164" cy="1906933"/>
          </a:xfrm>
          <a:prstGeom prst="rect">
            <a:avLst/>
          </a:prstGeom>
        </p:spPr>
      </p:pic>
    </p:spTree>
    <p:extLst>
      <p:ext uri="{BB962C8B-B14F-4D97-AF65-F5344CB8AC3E}">
        <p14:creationId xmlns:p14="http://schemas.microsoft.com/office/powerpoint/2010/main" val="36797032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FA9D8-9FE3-407B-AB19-EECA0575C800}"/>
              </a:ext>
            </a:extLst>
          </p:cNvPr>
          <p:cNvSpPr>
            <a:spLocks noGrp="1"/>
          </p:cNvSpPr>
          <p:nvPr>
            <p:ph type="title"/>
          </p:nvPr>
        </p:nvSpPr>
        <p:spPr/>
        <p:txBody>
          <a:bodyPr/>
          <a:lstStyle/>
          <a:p>
            <a:r>
              <a:rPr lang="en-US"/>
              <a:t>Who To Call If An Animal is Hit</a:t>
            </a:r>
          </a:p>
        </p:txBody>
      </p:sp>
      <p:sp>
        <p:nvSpPr>
          <p:cNvPr id="3" name="Content Placeholder 2">
            <a:extLst>
              <a:ext uri="{FF2B5EF4-FFF2-40B4-BE49-F238E27FC236}">
                <a16:creationId xmlns:a16="http://schemas.microsoft.com/office/drawing/2014/main" id="{8BD45D8E-C581-46E7-BE9B-1AE580312EC6}"/>
              </a:ext>
            </a:extLst>
          </p:cNvPr>
          <p:cNvSpPr>
            <a:spLocks noGrp="1"/>
          </p:cNvSpPr>
          <p:nvPr>
            <p:ph idx="1"/>
          </p:nvPr>
        </p:nvSpPr>
        <p:spPr/>
        <p:txBody>
          <a:bodyPr vert="horz" lIns="91440" tIns="45720" rIns="91440" bIns="45720" rtlCol="0" anchor="t">
            <a:normAutofit/>
          </a:bodyPr>
          <a:lstStyle/>
          <a:p>
            <a:pPr marR="0" eaLnBrk="0"/>
            <a:r>
              <a:rPr lang="en-US" altLang="zh-CN" sz="2200" kern="0" spc="-15">
                <a:solidFill>
                  <a:srgbClr val="000000"/>
                </a:solidFill>
                <a:latin typeface="Arial"/>
                <a:ea typeface="等线"/>
                <a:cs typeface="Arial"/>
              </a:rPr>
              <a:t>If it is a domestic animal (e.g. dog, cat), you must make an attempt to contact the owner by knocking on nearby houses.</a:t>
            </a:r>
            <a:endParaRPr lang="en-US">
              <a:latin typeface="Arial"/>
              <a:ea typeface="等线"/>
              <a:cs typeface="Arial"/>
            </a:endParaRPr>
          </a:p>
          <a:p>
            <a:pPr marR="0" eaLnBrk="0"/>
            <a:endParaRPr lang="en-US" altLang="zh-CN" sz="2200" kern="0" spc="-15">
              <a:solidFill>
                <a:srgbClr val="000000"/>
              </a:solidFill>
              <a:latin typeface="Arial" pitchFamily="34" charset="0"/>
              <a:cs typeface="Arial" pitchFamily="34" charset="0"/>
            </a:endParaRPr>
          </a:p>
          <a:p>
            <a:pPr marR="0" eaLnBrk="0"/>
            <a:r>
              <a:rPr lang="en-US" altLang="zh-CN" sz="2200" kern="0" spc="-15">
                <a:solidFill>
                  <a:srgbClr val="000000"/>
                </a:solidFill>
                <a:latin typeface="Arial" pitchFamily="34" charset="0"/>
                <a:cs typeface="Arial" pitchFamily="34" charset="0"/>
              </a:rPr>
              <a:t>Call the police and report the incident.</a:t>
            </a:r>
          </a:p>
          <a:p>
            <a:pPr marR="0" eaLnBrk="0"/>
            <a:endParaRPr lang="en-US" altLang="zh-CN" sz="2200" kern="0" spc="-15">
              <a:solidFill>
                <a:srgbClr val="000000"/>
              </a:solidFill>
              <a:latin typeface="Arial" pitchFamily="34" charset="0"/>
              <a:cs typeface="Arial" pitchFamily="34" charset="0"/>
            </a:endParaRPr>
          </a:p>
          <a:p>
            <a:pPr marR="0" eaLnBrk="0"/>
            <a:r>
              <a:rPr lang="en-US" altLang="zh-CN" sz="2200" kern="0" spc="-15">
                <a:solidFill>
                  <a:srgbClr val="000000"/>
                </a:solidFill>
                <a:latin typeface="Arial"/>
                <a:ea typeface="等线"/>
                <a:cs typeface="Arial"/>
              </a:rPr>
              <a:t>Don’t try to move the animal.</a:t>
            </a:r>
          </a:p>
          <a:p>
            <a:pPr marR="0" eaLnBrk="0"/>
            <a:endParaRPr lang="en-US" altLang="zh-CN" sz="2200" kern="0" spc="-15">
              <a:solidFill>
                <a:srgbClr val="000000"/>
              </a:solidFill>
              <a:latin typeface="Arial" pitchFamily="34" charset="0"/>
              <a:cs typeface="Arial" pitchFamily="34" charset="0"/>
            </a:endParaRPr>
          </a:p>
          <a:p>
            <a:pPr marR="961390" eaLnBrk="0"/>
            <a:r>
              <a:rPr lang="en-US" altLang="zh-CN" sz="2200" kern="0" spc="-15">
                <a:solidFill>
                  <a:srgbClr val="000000"/>
                </a:solidFill>
                <a:latin typeface="Arial" pitchFamily="34" charset="0"/>
                <a:cs typeface="Arial" pitchFamily="34" charset="0"/>
              </a:rPr>
              <a:t>If you leave the scene, you could be charged with leaving the scene of a crash.</a:t>
            </a:r>
          </a:p>
          <a:p>
            <a:endParaRPr lang="en-US"/>
          </a:p>
        </p:txBody>
      </p:sp>
    </p:spTree>
    <p:extLst>
      <p:ext uri="{BB962C8B-B14F-4D97-AF65-F5344CB8AC3E}">
        <p14:creationId xmlns:p14="http://schemas.microsoft.com/office/powerpoint/2010/main" val="34653114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4C7E6-2B47-4491-A8FD-E445C76C0593}"/>
              </a:ext>
            </a:extLst>
          </p:cNvPr>
          <p:cNvSpPr>
            <a:spLocks noGrp="1"/>
          </p:cNvSpPr>
          <p:nvPr>
            <p:ph type="title"/>
          </p:nvPr>
        </p:nvSpPr>
        <p:spPr/>
        <p:txBody>
          <a:bodyPr/>
          <a:lstStyle/>
          <a:p>
            <a:r>
              <a:rPr lang="en-US"/>
              <a:t>Work Zone Safety Awareness</a:t>
            </a:r>
          </a:p>
        </p:txBody>
      </p:sp>
      <p:sp>
        <p:nvSpPr>
          <p:cNvPr id="3" name="Content Placeholder 2">
            <a:extLst>
              <a:ext uri="{FF2B5EF4-FFF2-40B4-BE49-F238E27FC236}">
                <a16:creationId xmlns:a16="http://schemas.microsoft.com/office/drawing/2014/main" id="{02F59171-A6DF-4D9B-B2F8-C075F5AEF51C}"/>
              </a:ext>
            </a:extLst>
          </p:cNvPr>
          <p:cNvSpPr>
            <a:spLocks noGrp="1"/>
          </p:cNvSpPr>
          <p:nvPr>
            <p:ph idx="1"/>
          </p:nvPr>
        </p:nvSpPr>
        <p:spPr>
          <a:xfrm>
            <a:off x="484632" y="1736277"/>
            <a:ext cx="8105186" cy="4440685"/>
          </a:xfrm>
        </p:spPr>
        <p:txBody>
          <a:bodyPr vert="horz" lIns="91440" tIns="45720" rIns="91440" bIns="45720" rtlCol="0" anchor="t">
            <a:normAutofit/>
          </a:bodyPr>
          <a:lstStyle/>
          <a:p>
            <a:pPr marL="0" indent="0">
              <a:buNone/>
            </a:pPr>
            <a:r>
              <a:rPr lang="en-US"/>
              <a:t>How would you like to work at a location that claims a life every 10 hours and injures someone every 13 minutes?</a:t>
            </a:r>
          </a:p>
          <a:p>
            <a:r>
              <a:rPr lang="en-US"/>
              <a:t>A work zone crash occurs once every 5.4 minutes</a:t>
            </a:r>
          </a:p>
          <a:p>
            <a:r>
              <a:rPr lang="en-US"/>
              <a:t>Every day, 70 work zone crashes occur that result in at least one injury</a:t>
            </a:r>
          </a:p>
          <a:p>
            <a:r>
              <a:rPr lang="en-US"/>
              <a:t>Every week, 12 work zone crashes occur that result in at least one fatality.</a:t>
            </a:r>
            <a:endParaRPr lang="en-US" sz="1600"/>
          </a:p>
        </p:txBody>
      </p:sp>
      <p:pic>
        <p:nvPicPr>
          <p:cNvPr id="4" name="51CE33A8-CD98-4A82-BD93-76A1F5E1BB87">
            <a:extLst>
              <a:ext uri="{FF2B5EF4-FFF2-40B4-BE49-F238E27FC236}">
                <a16:creationId xmlns:a16="http://schemas.microsoft.com/office/drawing/2014/main" id="{A0987669-B48E-4187-BCD8-5E1FE310621E}"/>
              </a:ext>
            </a:extLst>
          </p:cNvPr>
          <p:cNvPicPr>
            <a:picLocks noChangeAspect="1"/>
          </p:cNvPicPr>
          <p:nvPr/>
        </p:nvPicPr>
        <p:blipFill>
          <a:blip r:embed="rId2" cstate="print">
            <a:extLst>
              <a:ext uri="{75580388-CA59-4C1D-B748-908A92318026}"/>
            </a:extLst>
          </a:blip>
          <a:stretch>
            <a:fillRect/>
          </a:stretch>
        </p:blipFill>
        <p:spPr>
          <a:xfrm>
            <a:off x="8448963" y="2213544"/>
            <a:ext cx="3057525" cy="3486150"/>
          </a:xfrm>
          <a:prstGeom prst="rect">
            <a:avLst/>
          </a:prstGeom>
        </p:spPr>
      </p:pic>
    </p:spTree>
    <p:extLst>
      <p:ext uri="{BB962C8B-B14F-4D97-AF65-F5344CB8AC3E}">
        <p14:creationId xmlns:p14="http://schemas.microsoft.com/office/powerpoint/2010/main" val="3203009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5BC17-6629-48AD-9164-832410A92884}"/>
              </a:ext>
            </a:extLst>
          </p:cNvPr>
          <p:cNvSpPr>
            <a:spLocks noGrp="1"/>
          </p:cNvSpPr>
          <p:nvPr>
            <p:ph type="title"/>
          </p:nvPr>
        </p:nvSpPr>
        <p:spPr/>
        <p:txBody>
          <a:bodyPr/>
          <a:lstStyle/>
          <a:p>
            <a:r>
              <a:rPr lang="en-US"/>
              <a:t>Emergency Response</a:t>
            </a:r>
          </a:p>
        </p:txBody>
      </p:sp>
      <p:sp>
        <p:nvSpPr>
          <p:cNvPr id="3" name="Content Placeholder 2">
            <a:extLst>
              <a:ext uri="{FF2B5EF4-FFF2-40B4-BE49-F238E27FC236}">
                <a16:creationId xmlns:a16="http://schemas.microsoft.com/office/drawing/2014/main" id="{0CF70D33-D0CD-4D6D-B488-D5C8DFA3D734}"/>
              </a:ext>
            </a:extLst>
          </p:cNvPr>
          <p:cNvSpPr>
            <a:spLocks noGrp="1"/>
          </p:cNvSpPr>
          <p:nvPr>
            <p:ph idx="1"/>
          </p:nvPr>
        </p:nvSpPr>
        <p:spPr/>
        <p:txBody>
          <a:bodyPr/>
          <a:lstStyle/>
          <a:p>
            <a:pPr marL="0" indent="0">
              <a:buNone/>
            </a:pPr>
            <a:r>
              <a:rPr lang="en-US"/>
              <a:t>Three Ways to Control the Vehicle</a:t>
            </a:r>
          </a:p>
          <a:p>
            <a:pPr lvl="1"/>
            <a:r>
              <a:rPr lang="en-US" sz="2800"/>
              <a:t>Steering to avoid a collision</a:t>
            </a:r>
          </a:p>
          <a:p>
            <a:pPr lvl="1"/>
            <a:r>
              <a:rPr lang="en-US" sz="2800"/>
              <a:t>Braking to avoid a collision</a:t>
            </a:r>
          </a:p>
          <a:p>
            <a:pPr lvl="1"/>
            <a:r>
              <a:rPr lang="en-US" sz="2800"/>
              <a:t>Accelerating to avoid a collision</a:t>
            </a:r>
          </a:p>
          <a:p>
            <a:endParaRPr lang="en-US"/>
          </a:p>
        </p:txBody>
      </p:sp>
    </p:spTree>
    <p:extLst>
      <p:ext uri="{BB962C8B-B14F-4D97-AF65-F5344CB8AC3E}">
        <p14:creationId xmlns:p14="http://schemas.microsoft.com/office/powerpoint/2010/main" val="13804618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E1CE6-72EE-4131-A2B1-22808B36D6F6}"/>
              </a:ext>
            </a:extLst>
          </p:cNvPr>
          <p:cNvSpPr>
            <a:spLocks noGrp="1"/>
          </p:cNvSpPr>
          <p:nvPr>
            <p:ph type="title"/>
          </p:nvPr>
        </p:nvSpPr>
        <p:spPr/>
        <p:txBody>
          <a:bodyPr/>
          <a:lstStyle/>
          <a:p>
            <a:r>
              <a:rPr lang="en-US"/>
              <a:t>Safety Tips in Work Zones</a:t>
            </a:r>
          </a:p>
        </p:txBody>
      </p:sp>
      <p:sp>
        <p:nvSpPr>
          <p:cNvPr id="3" name="Content Placeholder 2">
            <a:extLst>
              <a:ext uri="{FF2B5EF4-FFF2-40B4-BE49-F238E27FC236}">
                <a16:creationId xmlns:a16="http://schemas.microsoft.com/office/drawing/2014/main" id="{16B6F251-1AB4-44AA-89D6-0F7EF383C365}"/>
              </a:ext>
            </a:extLst>
          </p:cNvPr>
          <p:cNvSpPr>
            <a:spLocks noGrp="1"/>
          </p:cNvSpPr>
          <p:nvPr>
            <p:ph idx="1"/>
          </p:nvPr>
        </p:nvSpPr>
        <p:spPr>
          <a:xfrm>
            <a:off x="484632" y="1597891"/>
            <a:ext cx="11045952" cy="4950691"/>
          </a:xfrm>
        </p:spPr>
        <p:txBody>
          <a:bodyPr vert="horz" lIns="91440" tIns="45720" rIns="91440" bIns="45720" rtlCol="0" anchor="t">
            <a:normAutofit fontScale="77500" lnSpcReduction="20000"/>
          </a:bodyPr>
          <a:lstStyle/>
          <a:p>
            <a:pPr marR="0">
              <a:lnSpc>
                <a:spcPct val="110000"/>
              </a:lnSpc>
            </a:pPr>
            <a:r>
              <a:rPr lang="en-US" altLang="zh-CN" sz="3300"/>
              <a:t>Expect the unexpected.</a:t>
            </a:r>
          </a:p>
          <a:p>
            <a:pPr marR="0">
              <a:lnSpc>
                <a:spcPct val="110000"/>
              </a:lnSpc>
            </a:pPr>
            <a:r>
              <a:rPr lang="en-US" altLang="zh-CN" sz="3300"/>
              <a:t>Read the signs.</a:t>
            </a:r>
          </a:p>
          <a:p>
            <a:pPr marR="1211580">
              <a:lnSpc>
                <a:spcPct val="110000"/>
              </a:lnSpc>
            </a:pPr>
            <a:r>
              <a:rPr lang="en-US" altLang="zh-CN" sz="3300"/>
              <a:t>Remember that a flagger has the same authority as a regulatory sign.</a:t>
            </a:r>
            <a:endParaRPr lang="en-US" altLang="zh-CN" sz="3300">
              <a:cs typeface="Calibri" panose="020F0502020204030204"/>
            </a:endParaRPr>
          </a:p>
          <a:p>
            <a:pPr marR="0">
              <a:lnSpc>
                <a:spcPct val="110000"/>
              </a:lnSpc>
            </a:pPr>
            <a:r>
              <a:rPr lang="en-US" altLang="zh-CN" sz="3300"/>
              <a:t>Stay calm.</a:t>
            </a:r>
          </a:p>
          <a:p>
            <a:pPr marR="0">
              <a:lnSpc>
                <a:spcPct val="110000"/>
              </a:lnSpc>
            </a:pPr>
            <a:r>
              <a:rPr lang="en-US" altLang="zh-CN" sz="3300"/>
              <a:t>Merge as soon as you see that there is a lane closure.</a:t>
            </a:r>
          </a:p>
          <a:p>
            <a:pPr marR="0">
              <a:lnSpc>
                <a:spcPct val="110000"/>
              </a:lnSpc>
            </a:pPr>
            <a:r>
              <a:rPr lang="en-US" altLang="zh-CN" sz="3300">
                <a:ea typeface="等线"/>
              </a:rPr>
              <a:t>Slow down – Give the workers “a brake.”</a:t>
            </a:r>
            <a:endParaRPr lang="en-US" altLang="zh-CN" sz="3300">
              <a:ea typeface="等线"/>
              <a:cs typeface="Calibri"/>
            </a:endParaRPr>
          </a:p>
          <a:p>
            <a:pPr marR="326390">
              <a:lnSpc>
                <a:spcPct val="110000"/>
              </a:lnSpc>
            </a:pPr>
            <a:r>
              <a:rPr lang="en-US" altLang="zh-CN" sz="3300"/>
              <a:t>Leave two seconds of braking distance between you and the vehicle in front of you.</a:t>
            </a:r>
            <a:endParaRPr lang="en-US" altLang="zh-CN" sz="3300">
              <a:cs typeface="Calibri" panose="020F0502020204030204"/>
            </a:endParaRPr>
          </a:p>
          <a:p>
            <a:pPr marR="0">
              <a:lnSpc>
                <a:spcPct val="110000"/>
              </a:lnSpc>
            </a:pPr>
            <a:r>
              <a:rPr lang="en-US" altLang="zh-CN" sz="3300">
                <a:ea typeface="等线"/>
              </a:rPr>
              <a:t>Plan ahead – check GPS for information regarding work zones.</a:t>
            </a:r>
            <a:endParaRPr lang="en-US" altLang="zh-CN" sz="3300">
              <a:ea typeface="等线"/>
              <a:cs typeface="Calibri"/>
            </a:endParaRPr>
          </a:p>
          <a:p>
            <a:pPr marR="0">
              <a:lnSpc>
                <a:spcPct val="110000"/>
              </a:lnSpc>
            </a:pPr>
            <a:r>
              <a:rPr lang="en-US" altLang="zh-CN" sz="3300"/>
              <a:t>Know when you’ve left the work zone.</a:t>
            </a:r>
          </a:p>
          <a:p>
            <a:endParaRPr lang="en-US"/>
          </a:p>
        </p:txBody>
      </p:sp>
    </p:spTree>
    <p:extLst>
      <p:ext uri="{BB962C8B-B14F-4D97-AF65-F5344CB8AC3E}">
        <p14:creationId xmlns:p14="http://schemas.microsoft.com/office/powerpoint/2010/main" val="13191711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F5EE5-98BB-412A-99DF-BD97A1C6A6C3}"/>
              </a:ext>
            </a:extLst>
          </p:cNvPr>
          <p:cNvSpPr>
            <a:spLocks noGrp="1"/>
          </p:cNvSpPr>
          <p:nvPr>
            <p:ph type="title"/>
          </p:nvPr>
        </p:nvSpPr>
        <p:spPr/>
        <p:txBody>
          <a:bodyPr/>
          <a:lstStyle/>
          <a:p>
            <a:r>
              <a:rPr lang="en-US" dirty="0">
                <a:ea typeface="+mj-lt"/>
                <a:cs typeface="+mj-lt"/>
              </a:rPr>
              <a:t>Work Zones</a:t>
            </a:r>
            <a:endParaRPr lang="en-US" dirty="0"/>
          </a:p>
        </p:txBody>
      </p:sp>
      <p:sp>
        <p:nvSpPr>
          <p:cNvPr id="3" name="Content Placeholder 2">
            <a:extLst>
              <a:ext uri="{FF2B5EF4-FFF2-40B4-BE49-F238E27FC236}">
                <a16:creationId xmlns:a16="http://schemas.microsoft.com/office/drawing/2014/main" id="{FB165D2B-1498-43E6-B696-83EAED8FE5B4}"/>
              </a:ext>
            </a:extLst>
          </p:cNvPr>
          <p:cNvSpPr>
            <a:spLocks noGrp="1"/>
          </p:cNvSpPr>
          <p:nvPr>
            <p:ph idx="1"/>
          </p:nvPr>
        </p:nvSpPr>
        <p:spPr>
          <a:xfrm>
            <a:off x="484632" y="1487055"/>
            <a:ext cx="11045952" cy="5070763"/>
          </a:xfrm>
        </p:spPr>
        <p:txBody>
          <a:bodyPr vert="horz" lIns="91440" tIns="45720" rIns="91440" bIns="45720" rtlCol="0" anchor="t">
            <a:normAutofit/>
          </a:bodyPr>
          <a:lstStyle/>
          <a:p>
            <a:pPr marR="513080">
              <a:lnSpc>
                <a:spcPct val="100000"/>
              </a:lnSpc>
            </a:pPr>
            <a:r>
              <a:rPr lang="en-US" altLang="zh-CN" sz="2600" dirty="0">
                <a:ea typeface="等线"/>
              </a:rPr>
              <a:t>Increased police presence in work zones to enforce posted speed reductions.</a:t>
            </a:r>
            <a:endParaRPr lang="en-US" altLang="zh-CN" sz="2600" dirty="0">
              <a:ea typeface="等线"/>
              <a:cs typeface="Calibri"/>
            </a:endParaRPr>
          </a:p>
          <a:p>
            <a:pPr marR="530225">
              <a:lnSpc>
                <a:spcPct val="100000"/>
              </a:lnSpc>
            </a:pPr>
            <a:r>
              <a:rPr lang="en-US" altLang="zh-CN" sz="2600" dirty="0">
                <a:ea typeface="等线"/>
              </a:rPr>
              <a:t>Increased deployment of radar speed display signs in work zones to provide visible reminders of motorist speed.</a:t>
            </a:r>
            <a:endParaRPr lang="en-US" altLang="zh-CN" sz="2600" dirty="0">
              <a:ea typeface="等线"/>
              <a:cs typeface="Calibri"/>
            </a:endParaRPr>
          </a:p>
          <a:p>
            <a:pPr>
              <a:lnSpc>
                <a:spcPct val="100000"/>
              </a:lnSpc>
            </a:pPr>
            <a:r>
              <a:rPr lang="en-US" sz="2600" dirty="0">
                <a:ea typeface="+mn-lt"/>
                <a:cs typeface="+mn-lt"/>
              </a:rPr>
              <a:t>When a person is convicted of two or more work zone speeding violations, a suspension of the driver's license and doubled fines are potential repercussions. </a:t>
            </a:r>
            <a:endParaRPr lang="en-US" altLang="zh-CN" sz="2600" dirty="0">
              <a:ea typeface="等线"/>
            </a:endParaRPr>
          </a:p>
          <a:p>
            <a:pPr marR="107950">
              <a:lnSpc>
                <a:spcPct val="100000"/>
              </a:lnSpc>
            </a:pPr>
            <a:r>
              <a:rPr lang="en-US" sz="2600" dirty="0">
                <a:ea typeface="+mn-lt"/>
                <a:cs typeface="+mn-lt"/>
              </a:rPr>
              <a:t>An additional surcharge for speeding in work zones, with the proceeds devoted to a newly established Highway Construction and Maintenance Safety Education Fund could also be imposed.</a:t>
            </a:r>
            <a:endParaRPr lang="en-US" altLang="zh-CN" sz="2600" dirty="0">
              <a:ea typeface="等线"/>
              <a:cs typeface="Calibri"/>
            </a:endParaRPr>
          </a:p>
          <a:p>
            <a:pPr marR="107950">
              <a:lnSpc>
                <a:spcPct val="100000"/>
              </a:lnSpc>
            </a:pPr>
            <a:endParaRPr lang="en-US" altLang="zh-CN" sz="2600" dirty="0">
              <a:ea typeface="等线"/>
              <a:cs typeface="Calibri"/>
            </a:endParaRPr>
          </a:p>
          <a:p>
            <a:endParaRPr lang="en-US"/>
          </a:p>
        </p:txBody>
      </p:sp>
    </p:spTree>
    <p:extLst>
      <p:ext uri="{BB962C8B-B14F-4D97-AF65-F5344CB8AC3E}">
        <p14:creationId xmlns:p14="http://schemas.microsoft.com/office/powerpoint/2010/main" val="17251820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19071-B828-48C7-AFBA-93A60541B32D}"/>
              </a:ext>
            </a:extLst>
          </p:cNvPr>
          <p:cNvSpPr>
            <a:spLocks noGrp="1"/>
          </p:cNvSpPr>
          <p:nvPr>
            <p:ph type="title"/>
          </p:nvPr>
        </p:nvSpPr>
        <p:spPr/>
        <p:txBody>
          <a:bodyPr/>
          <a:lstStyle/>
          <a:p>
            <a:r>
              <a:rPr lang="en-US"/>
              <a:t>New York State Move Over Law</a:t>
            </a:r>
          </a:p>
        </p:txBody>
      </p:sp>
      <p:sp>
        <p:nvSpPr>
          <p:cNvPr id="3" name="Content Placeholder 2">
            <a:extLst>
              <a:ext uri="{FF2B5EF4-FFF2-40B4-BE49-F238E27FC236}">
                <a16:creationId xmlns:a16="http://schemas.microsoft.com/office/drawing/2014/main" id="{E5D5D367-8990-46CB-86C9-30D213FCC727}"/>
              </a:ext>
            </a:extLst>
          </p:cNvPr>
          <p:cNvSpPr>
            <a:spLocks noGrp="1"/>
          </p:cNvSpPr>
          <p:nvPr>
            <p:ph idx="1"/>
          </p:nvPr>
        </p:nvSpPr>
        <p:spPr/>
        <p:txBody>
          <a:bodyPr/>
          <a:lstStyle/>
          <a:p>
            <a:pPr marL="0" indent="0">
              <a:buNone/>
            </a:pPr>
            <a:r>
              <a:rPr lang="en-US" altLang="zh-CN"/>
              <a:t>Drivers MUST use due care when approaching an emergency vehicle or hazard vehicle including police vehicles, fire trucks, ambulances, construction and maintenance vehicles and tow trucks. The Move Over Law applies to both sides of the roadway, not just the shoulder on the right.</a:t>
            </a:r>
          </a:p>
          <a:p>
            <a:endParaRPr lang="en-US"/>
          </a:p>
        </p:txBody>
      </p:sp>
    </p:spTree>
    <p:extLst>
      <p:ext uri="{BB962C8B-B14F-4D97-AF65-F5344CB8AC3E}">
        <p14:creationId xmlns:p14="http://schemas.microsoft.com/office/powerpoint/2010/main" val="25098180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3E167-A34C-496A-975A-AF6B3B73C923}"/>
              </a:ext>
            </a:extLst>
          </p:cNvPr>
          <p:cNvSpPr>
            <a:spLocks noGrp="1"/>
          </p:cNvSpPr>
          <p:nvPr>
            <p:ph type="title"/>
          </p:nvPr>
        </p:nvSpPr>
        <p:spPr/>
        <p:txBody>
          <a:bodyPr/>
          <a:lstStyle/>
          <a:p>
            <a:r>
              <a:rPr lang="en-US"/>
              <a:t>References</a:t>
            </a:r>
          </a:p>
        </p:txBody>
      </p:sp>
      <p:sp>
        <p:nvSpPr>
          <p:cNvPr id="3" name="Content Placeholder 2">
            <a:extLst>
              <a:ext uri="{FF2B5EF4-FFF2-40B4-BE49-F238E27FC236}">
                <a16:creationId xmlns:a16="http://schemas.microsoft.com/office/drawing/2014/main" id="{E9E3B150-C5FC-46A8-B63C-E54BE4D0CC87}"/>
              </a:ext>
            </a:extLst>
          </p:cNvPr>
          <p:cNvSpPr>
            <a:spLocks noGrp="1"/>
          </p:cNvSpPr>
          <p:nvPr>
            <p:ph idx="1"/>
          </p:nvPr>
        </p:nvSpPr>
        <p:spPr/>
        <p:txBody>
          <a:bodyPr vert="horz" lIns="91440" tIns="45720" rIns="91440" bIns="45720" rtlCol="0" anchor="t">
            <a:normAutofit/>
          </a:bodyPr>
          <a:lstStyle/>
          <a:p>
            <a:pPr>
              <a:buFont typeface="Arial" panose="020F0302020204030204"/>
              <a:buChar char="•"/>
            </a:pPr>
            <a:r>
              <a:rPr lang="en-US" dirty="0"/>
              <a:t>U.S. Department of Transportation: Federal Highway Administration. </a:t>
            </a:r>
            <a:r>
              <a:rPr lang="en-US"/>
              <a:t>FHWA Work Zone Facts and Statistics. </a:t>
            </a:r>
            <a:endParaRPr lang="en-US" sz="2000">
              <a:cs typeface="Calibri"/>
            </a:endParaRPr>
          </a:p>
          <a:p>
            <a:pPr marL="514350" indent="-514350">
              <a:buFont typeface="+mj-lt"/>
              <a:buAutoNum type="arabicPeriod"/>
            </a:pPr>
            <a:endParaRPr lang="en-US"/>
          </a:p>
        </p:txBody>
      </p:sp>
    </p:spTree>
    <p:extLst>
      <p:ext uri="{BB962C8B-B14F-4D97-AF65-F5344CB8AC3E}">
        <p14:creationId xmlns:p14="http://schemas.microsoft.com/office/powerpoint/2010/main" val="330273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6A3FF-ED2F-4A57-98E8-E519A97DA964}"/>
              </a:ext>
            </a:extLst>
          </p:cNvPr>
          <p:cNvSpPr>
            <a:spLocks noGrp="1"/>
          </p:cNvSpPr>
          <p:nvPr>
            <p:ph type="title"/>
          </p:nvPr>
        </p:nvSpPr>
        <p:spPr/>
        <p:txBody>
          <a:bodyPr/>
          <a:lstStyle/>
          <a:p>
            <a:r>
              <a:rPr lang="en-US"/>
              <a:t>Emergency Response</a:t>
            </a:r>
          </a:p>
        </p:txBody>
      </p:sp>
      <p:sp>
        <p:nvSpPr>
          <p:cNvPr id="3" name="Content Placeholder 2">
            <a:extLst>
              <a:ext uri="{FF2B5EF4-FFF2-40B4-BE49-F238E27FC236}">
                <a16:creationId xmlns:a16="http://schemas.microsoft.com/office/drawing/2014/main" id="{53874A78-8D4D-4687-95D0-F9FDDBF723B7}"/>
              </a:ext>
            </a:extLst>
          </p:cNvPr>
          <p:cNvSpPr>
            <a:spLocks noGrp="1"/>
          </p:cNvSpPr>
          <p:nvPr>
            <p:ph idx="1"/>
          </p:nvPr>
        </p:nvSpPr>
        <p:spPr/>
        <p:txBody>
          <a:bodyPr vert="horz" lIns="91440" tIns="45720" rIns="91440" bIns="45720" rtlCol="0" anchor="t">
            <a:normAutofit/>
          </a:bodyPr>
          <a:lstStyle/>
          <a:p>
            <a:pPr marL="0" indent="0">
              <a:buNone/>
            </a:pPr>
            <a:r>
              <a:rPr lang="en-US"/>
              <a:t>Driver Emergency Responses</a:t>
            </a:r>
          </a:p>
          <a:p>
            <a:pPr lvl="1"/>
            <a:r>
              <a:rPr lang="en-US" sz="2800"/>
              <a:t>Evasive Steer Right</a:t>
            </a:r>
          </a:p>
          <a:p>
            <a:pPr lvl="1"/>
            <a:r>
              <a:rPr lang="en-US" sz="2800"/>
              <a:t>Evasive Steer Left</a:t>
            </a:r>
          </a:p>
          <a:p>
            <a:pPr lvl="1"/>
            <a:r>
              <a:rPr lang="en-US" sz="2800"/>
              <a:t>Brake and hold</a:t>
            </a:r>
          </a:p>
          <a:p>
            <a:pPr lvl="1"/>
            <a:r>
              <a:rPr lang="en-US" sz="2800"/>
              <a:t>Accelerate</a:t>
            </a:r>
          </a:p>
          <a:p>
            <a:endParaRPr lang="en-US"/>
          </a:p>
          <a:p>
            <a:pPr marL="0" indent="0">
              <a:buNone/>
            </a:pPr>
            <a:r>
              <a:rPr lang="en-US" dirty="0"/>
              <a:t>It often takes less time and space to steer to avoid a situation than to </a:t>
            </a:r>
            <a:r>
              <a:rPr lang="en-US"/>
              <a:t>brake, s</a:t>
            </a:r>
            <a:r>
              <a:rPr lang="en-US" dirty="0"/>
              <a:t>o stay alert and always have a plan for a way out.</a:t>
            </a:r>
            <a:endParaRPr lang="en-US" dirty="0">
              <a:cs typeface="Calibri"/>
            </a:endParaRPr>
          </a:p>
        </p:txBody>
      </p:sp>
    </p:spTree>
    <p:extLst>
      <p:ext uri="{BB962C8B-B14F-4D97-AF65-F5344CB8AC3E}">
        <p14:creationId xmlns:p14="http://schemas.microsoft.com/office/powerpoint/2010/main" val="3806374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ED47B-28B5-4984-998D-F0B24FFE108C}"/>
              </a:ext>
            </a:extLst>
          </p:cNvPr>
          <p:cNvSpPr>
            <a:spLocks noGrp="1"/>
          </p:cNvSpPr>
          <p:nvPr>
            <p:ph type="title"/>
          </p:nvPr>
        </p:nvSpPr>
        <p:spPr/>
        <p:txBody>
          <a:bodyPr/>
          <a:lstStyle/>
          <a:p>
            <a:r>
              <a:rPr lang="en-US"/>
              <a:t>Types of Collisions and Emergencies</a:t>
            </a:r>
          </a:p>
        </p:txBody>
      </p:sp>
      <p:sp>
        <p:nvSpPr>
          <p:cNvPr id="3" name="Content Placeholder 2">
            <a:extLst>
              <a:ext uri="{FF2B5EF4-FFF2-40B4-BE49-F238E27FC236}">
                <a16:creationId xmlns:a16="http://schemas.microsoft.com/office/drawing/2014/main" id="{53FA76C4-9CE3-41E5-A078-2778538B5AF7}"/>
              </a:ext>
            </a:extLst>
          </p:cNvPr>
          <p:cNvSpPr>
            <a:spLocks noGrp="1"/>
          </p:cNvSpPr>
          <p:nvPr>
            <p:ph idx="1"/>
          </p:nvPr>
        </p:nvSpPr>
        <p:spPr>
          <a:xfrm>
            <a:off x="484632" y="1403927"/>
            <a:ext cx="11045952" cy="4987637"/>
          </a:xfrm>
        </p:spPr>
        <p:txBody>
          <a:bodyPr vert="horz" lIns="91440" tIns="45720" rIns="91440" bIns="45720" rtlCol="0" anchor="t">
            <a:normAutofit fontScale="92500" lnSpcReduction="20000"/>
          </a:bodyPr>
          <a:lstStyle/>
          <a:p>
            <a:pPr marL="0" indent="0">
              <a:lnSpc>
                <a:spcPct val="120000"/>
              </a:lnSpc>
              <a:spcBef>
                <a:spcPts val="0"/>
              </a:spcBef>
              <a:buNone/>
            </a:pPr>
            <a:r>
              <a:rPr lang="en-US" u="sng"/>
              <a:t>Off-Road Recovery</a:t>
            </a:r>
            <a:endParaRPr lang="en-US"/>
          </a:p>
          <a:p>
            <a:pPr>
              <a:lnSpc>
                <a:spcPct val="120000"/>
              </a:lnSpc>
              <a:spcBef>
                <a:spcPts val="0"/>
              </a:spcBef>
            </a:pPr>
            <a:r>
              <a:rPr lang="en-US"/>
              <a:t>Intersection Collision (Side Collision)</a:t>
            </a:r>
          </a:p>
          <a:p>
            <a:pPr>
              <a:lnSpc>
                <a:spcPct val="120000"/>
              </a:lnSpc>
              <a:spcBef>
                <a:spcPts val="0"/>
              </a:spcBef>
            </a:pPr>
            <a:r>
              <a:rPr lang="en-US"/>
              <a:t>Rear End Collision</a:t>
            </a:r>
          </a:p>
          <a:p>
            <a:pPr>
              <a:lnSpc>
                <a:spcPct val="120000"/>
              </a:lnSpc>
              <a:spcBef>
                <a:spcPts val="0"/>
              </a:spcBef>
            </a:pPr>
            <a:r>
              <a:rPr lang="en-US"/>
              <a:t>Head On Collision</a:t>
            </a:r>
          </a:p>
          <a:p>
            <a:pPr marL="0" indent="0">
              <a:lnSpc>
                <a:spcPct val="120000"/>
              </a:lnSpc>
              <a:spcBef>
                <a:spcPts val="0"/>
              </a:spcBef>
              <a:buNone/>
            </a:pPr>
            <a:r>
              <a:rPr lang="en-US" u="sng"/>
              <a:t>Off-Road Recovery Recommendation</a:t>
            </a:r>
            <a:endParaRPr lang="en-US"/>
          </a:p>
          <a:p>
            <a:pPr marL="0" indent="0">
              <a:lnSpc>
                <a:spcPct val="120000"/>
              </a:lnSpc>
              <a:spcBef>
                <a:spcPts val="0"/>
              </a:spcBef>
              <a:buNone/>
            </a:pPr>
            <a:r>
              <a:rPr lang="en-US"/>
              <a:t>Try to remain calm and do the following:</a:t>
            </a:r>
          </a:p>
          <a:p>
            <a:pPr>
              <a:lnSpc>
                <a:spcPct val="120000"/>
              </a:lnSpc>
              <a:spcBef>
                <a:spcPts val="0"/>
              </a:spcBef>
            </a:pPr>
            <a:r>
              <a:rPr lang="en-US"/>
              <a:t>Resist the tendency of the vehicle to pull towards the shoulder if it is soft</a:t>
            </a:r>
          </a:p>
          <a:p>
            <a:pPr>
              <a:lnSpc>
                <a:spcPct val="120000"/>
              </a:lnSpc>
              <a:spcBef>
                <a:spcPts val="0"/>
              </a:spcBef>
            </a:pPr>
            <a:r>
              <a:rPr lang="en-US"/>
              <a:t>Keep a firm grip on the steering wheel</a:t>
            </a:r>
          </a:p>
          <a:p>
            <a:pPr>
              <a:lnSpc>
                <a:spcPct val="120000"/>
              </a:lnSpc>
              <a:spcBef>
                <a:spcPts val="0"/>
              </a:spcBef>
            </a:pPr>
            <a:r>
              <a:rPr lang="en-US"/>
              <a:t>Take your foot off the accelerator, so the car slows down</a:t>
            </a:r>
          </a:p>
          <a:p>
            <a:pPr>
              <a:lnSpc>
                <a:spcPct val="120000"/>
              </a:lnSpc>
              <a:spcBef>
                <a:spcPts val="0"/>
              </a:spcBef>
            </a:pPr>
            <a:r>
              <a:rPr lang="en-US"/>
              <a:t>When control is obtained and the car is moving much slower, ease the car to the left and get back on the roadway</a:t>
            </a:r>
          </a:p>
          <a:p>
            <a:pPr>
              <a:lnSpc>
                <a:spcPct val="120000"/>
              </a:lnSpc>
              <a:spcBef>
                <a:spcPts val="0"/>
              </a:spcBef>
            </a:pPr>
            <a:r>
              <a:rPr lang="en-US"/>
              <a:t>Counter steer slightly to straighten it out</a:t>
            </a:r>
          </a:p>
        </p:txBody>
      </p:sp>
    </p:spTree>
    <p:extLst>
      <p:ext uri="{BB962C8B-B14F-4D97-AF65-F5344CB8AC3E}">
        <p14:creationId xmlns:p14="http://schemas.microsoft.com/office/powerpoint/2010/main" val="1466761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E972-145D-4207-AF25-822DF03934B1}"/>
              </a:ext>
            </a:extLst>
          </p:cNvPr>
          <p:cNvSpPr>
            <a:spLocks noGrp="1"/>
          </p:cNvSpPr>
          <p:nvPr>
            <p:ph type="title"/>
          </p:nvPr>
        </p:nvSpPr>
        <p:spPr/>
        <p:txBody>
          <a:bodyPr/>
          <a:lstStyle/>
          <a:p>
            <a:r>
              <a:rPr lang="en-US"/>
              <a:t>Skidding</a:t>
            </a:r>
          </a:p>
        </p:txBody>
      </p:sp>
      <p:sp>
        <p:nvSpPr>
          <p:cNvPr id="3" name="Content Placeholder 2">
            <a:extLst>
              <a:ext uri="{FF2B5EF4-FFF2-40B4-BE49-F238E27FC236}">
                <a16:creationId xmlns:a16="http://schemas.microsoft.com/office/drawing/2014/main" id="{04954F33-C9AE-44BF-9D69-0EB0821A709A}"/>
              </a:ext>
            </a:extLst>
          </p:cNvPr>
          <p:cNvSpPr>
            <a:spLocks noGrp="1"/>
          </p:cNvSpPr>
          <p:nvPr>
            <p:ph idx="1"/>
          </p:nvPr>
        </p:nvSpPr>
        <p:spPr/>
        <p:txBody>
          <a:bodyPr vert="horz" lIns="91440" tIns="45720" rIns="91440" bIns="45720" rtlCol="0" anchor="t">
            <a:normAutofit/>
          </a:bodyPr>
          <a:lstStyle/>
          <a:p>
            <a:pPr marL="0" indent="0">
              <a:buNone/>
            </a:pPr>
            <a:r>
              <a:rPr lang="en-US"/>
              <a:t>Loss of traction due to driver/vehicle malfunction</a:t>
            </a:r>
          </a:p>
          <a:p>
            <a:r>
              <a:rPr lang="en-US"/>
              <a:t>Power Skid – accelerating too hard, too quickly</a:t>
            </a:r>
          </a:p>
          <a:p>
            <a:pPr lvl="1">
              <a:buFont typeface="Arial" panose="05000000000000000000" pitchFamily="2" charset="2"/>
              <a:buChar char="•"/>
            </a:pPr>
            <a:r>
              <a:rPr lang="en-US"/>
              <a:t>Ease off the accelerator, gentle steering maneuvers</a:t>
            </a:r>
            <a:endParaRPr lang="en-US">
              <a:cs typeface="Calibri" panose="020F0502020204030204"/>
            </a:endParaRPr>
          </a:p>
          <a:p>
            <a:pPr lvl="1">
              <a:buFont typeface="Wingdings" panose="05000000000000000000" pitchFamily="2" charset="2"/>
              <a:buChar char="Ø"/>
            </a:pPr>
            <a:endParaRPr lang="en-US"/>
          </a:p>
          <a:p>
            <a:r>
              <a:rPr lang="en-US"/>
              <a:t>Braking Skid – stomping on the brakes, losing steering/stopping control</a:t>
            </a:r>
          </a:p>
          <a:p>
            <a:pPr lvl="1">
              <a:buFont typeface="Arial" panose="05000000000000000000" pitchFamily="2" charset="2"/>
              <a:buChar char="•"/>
            </a:pPr>
            <a:r>
              <a:rPr lang="en-US"/>
              <a:t>Ease off the brake, gentle steering maneuvers</a:t>
            </a:r>
            <a:endParaRPr lang="en-US">
              <a:cs typeface="Calibri" panose="020F0502020204030204"/>
            </a:endParaRPr>
          </a:p>
          <a:p>
            <a:pPr lvl="1">
              <a:buFont typeface="Wingdings" panose="05000000000000000000" pitchFamily="2" charset="2"/>
              <a:buChar char="Ø"/>
            </a:pPr>
            <a:endParaRPr lang="en-US"/>
          </a:p>
          <a:p>
            <a:r>
              <a:rPr lang="en-US"/>
              <a:t>Hydroplaning – driving through standing water, snow, ice</a:t>
            </a:r>
          </a:p>
          <a:p>
            <a:pPr lvl="1">
              <a:buFont typeface="Arial" panose="05000000000000000000" pitchFamily="2" charset="2"/>
              <a:buChar char="•"/>
            </a:pPr>
            <a:r>
              <a:rPr lang="en-US"/>
              <a:t>Ease off the accelerator, do not brake, gentle steering maneuvers</a:t>
            </a:r>
            <a:endParaRPr lang="en-US">
              <a:cs typeface="Calibri" panose="020F0502020204030204"/>
            </a:endParaRPr>
          </a:p>
        </p:txBody>
      </p:sp>
    </p:spTree>
    <p:extLst>
      <p:ext uri="{BB962C8B-B14F-4D97-AF65-F5344CB8AC3E}">
        <p14:creationId xmlns:p14="http://schemas.microsoft.com/office/powerpoint/2010/main" val="1347757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E972-145D-4207-AF25-822DF03934B1}"/>
              </a:ext>
            </a:extLst>
          </p:cNvPr>
          <p:cNvSpPr>
            <a:spLocks noGrp="1"/>
          </p:cNvSpPr>
          <p:nvPr>
            <p:ph type="title"/>
          </p:nvPr>
        </p:nvSpPr>
        <p:spPr/>
        <p:txBody>
          <a:bodyPr/>
          <a:lstStyle/>
          <a:p>
            <a:r>
              <a:rPr lang="en-US"/>
              <a:t>Skidding</a:t>
            </a:r>
          </a:p>
        </p:txBody>
      </p:sp>
      <p:sp>
        <p:nvSpPr>
          <p:cNvPr id="3" name="Content Placeholder 2">
            <a:extLst>
              <a:ext uri="{FF2B5EF4-FFF2-40B4-BE49-F238E27FC236}">
                <a16:creationId xmlns:a16="http://schemas.microsoft.com/office/drawing/2014/main" id="{04954F33-C9AE-44BF-9D69-0EB0821A709A}"/>
              </a:ext>
            </a:extLst>
          </p:cNvPr>
          <p:cNvSpPr>
            <a:spLocks noGrp="1"/>
          </p:cNvSpPr>
          <p:nvPr>
            <p:ph idx="1"/>
          </p:nvPr>
        </p:nvSpPr>
        <p:spPr/>
        <p:txBody>
          <a:bodyPr vert="horz" lIns="91440" tIns="45720" rIns="91440" bIns="45720" rtlCol="0" anchor="t">
            <a:normAutofit/>
          </a:bodyPr>
          <a:lstStyle/>
          <a:p>
            <a:pPr marL="0" indent="0">
              <a:buNone/>
            </a:pPr>
            <a:r>
              <a:rPr lang="en-US"/>
              <a:t>Loss of traction due to driver/vehicle malfunction</a:t>
            </a:r>
          </a:p>
          <a:p>
            <a:r>
              <a:rPr lang="en-US"/>
              <a:t>Cornering Skid– entering a curve too quickly, turning too quickly</a:t>
            </a:r>
          </a:p>
          <a:p>
            <a:pPr lvl="1">
              <a:buFont typeface="Arial" panose="05000000000000000000" pitchFamily="2" charset="2"/>
              <a:buChar char="•"/>
            </a:pPr>
            <a:r>
              <a:rPr lang="en-US"/>
              <a:t>Slow down before curves, glide through the curve, accelerate out of the curve, gentle steering maneuvers</a:t>
            </a:r>
            <a:endParaRPr lang="en-US">
              <a:cs typeface="Calibri" panose="020F0502020204030204"/>
            </a:endParaRPr>
          </a:p>
          <a:p>
            <a:pPr marL="457200" lvl="1" indent="0">
              <a:buNone/>
            </a:pPr>
            <a:endParaRPr lang="en-US"/>
          </a:p>
          <a:p>
            <a:r>
              <a:rPr lang="en-US"/>
              <a:t>Blowout Skid – tire(s) suddenly lose(s) pressure</a:t>
            </a:r>
          </a:p>
          <a:p>
            <a:pPr lvl="1">
              <a:buFont typeface="Arial" panose="05000000000000000000" pitchFamily="2" charset="2"/>
              <a:buChar char="•"/>
            </a:pPr>
            <a:r>
              <a:rPr lang="en-US"/>
              <a:t>Hold the wheel firmly, do not brake, decelerate, pull to the shoulder as smoothly/quickly as possible</a:t>
            </a:r>
            <a:endParaRPr lang="en-US">
              <a:cs typeface="Calibri" panose="020F0502020204030204"/>
            </a:endParaRPr>
          </a:p>
        </p:txBody>
      </p:sp>
    </p:spTree>
    <p:extLst>
      <p:ext uri="{BB962C8B-B14F-4D97-AF65-F5344CB8AC3E}">
        <p14:creationId xmlns:p14="http://schemas.microsoft.com/office/powerpoint/2010/main" val="3395401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153F9-C60E-4A41-A259-F81CEC4DF4B3}"/>
              </a:ext>
            </a:extLst>
          </p:cNvPr>
          <p:cNvSpPr>
            <a:spLocks noGrp="1"/>
          </p:cNvSpPr>
          <p:nvPr>
            <p:ph type="title"/>
          </p:nvPr>
        </p:nvSpPr>
        <p:spPr/>
        <p:txBody>
          <a:bodyPr/>
          <a:lstStyle/>
          <a:p>
            <a:r>
              <a:rPr lang="en-US"/>
              <a:t>Preventing Skidding</a:t>
            </a:r>
          </a:p>
        </p:txBody>
      </p:sp>
      <p:sp>
        <p:nvSpPr>
          <p:cNvPr id="3" name="Content Placeholder 2">
            <a:extLst>
              <a:ext uri="{FF2B5EF4-FFF2-40B4-BE49-F238E27FC236}">
                <a16:creationId xmlns:a16="http://schemas.microsoft.com/office/drawing/2014/main" id="{884604F5-E87F-4A37-91C4-89746CC54ED1}"/>
              </a:ext>
            </a:extLst>
          </p:cNvPr>
          <p:cNvSpPr>
            <a:spLocks noGrp="1"/>
          </p:cNvSpPr>
          <p:nvPr>
            <p:ph idx="1"/>
          </p:nvPr>
        </p:nvSpPr>
        <p:spPr/>
        <p:txBody>
          <a:bodyPr vert="horz" lIns="91440" tIns="45720" rIns="91440" bIns="45720" rtlCol="0" anchor="t">
            <a:normAutofit/>
          </a:bodyPr>
          <a:lstStyle/>
          <a:p>
            <a:pPr marL="0" indent="0">
              <a:buNone/>
            </a:pPr>
            <a:r>
              <a:rPr lang="en-US"/>
              <a:t>Usually skidding occurs on slippery roads.</a:t>
            </a:r>
          </a:p>
          <a:p>
            <a:pPr lvl="1"/>
            <a:r>
              <a:rPr lang="en-US" sz="2800"/>
              <a:t>Adjust vehicle speed to maintain control</a:t>
            </a:r>
          </a:p>
          <a:p>
            <a:pPr lvl="1"/>
            <a:r>
              <a:rPr lang="en-US" sz="2800"/>
              <a:t>Avoid sudden braking or steering movements</a:t>
            </a:r>
          </a:p>
          <a:p>
            <a:pPr lvl="1"/>
            <a:r>
              <a:rPr lang="en-US" sz="2800"/>
              <a:t>If you find yourself in a skid, take your foot off the pedals (stop braking or accelerating)</a:t>
            </a:r>
          </a:p>
          <a:p>
            <a:pPr lvl="1"/>
            <a:r>
              <a:rPr lang="en-US" sz="2800"/>
              <a:t>Always steer the wheel in the direction you want to go</a:t>
            </a:r>
          </a:p>
        </p:txBody>
      </p:sp>
    </p:spTree>
    <p:extLst>
      <p:ext uri="{BB962C8B-B14F-4D97-AF65-F5344CB8AC3E}">
        <p14:creationId xmlns:p14="http://schemas.microsoft.com/office/powerpoint/2010/main" val="1700554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YSDETemplate.potx" id="{0EDCFB74-24B0-4F36-AFB6-32EEDEC09AEE}" vid="{37A01B0C-D33D-463F-8562-BCE0DC7E68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2491</Words>
  <Application>Microsoft Office PowerPoint</Application>
  <PresentationFormat>Widescreen</PresentationFormat>
  <Paragraphs>333</Paragraphs>
  <Slides>43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Calibri Light</vt:lpstr>
      <vt:lpstr>Wingdings</vt:lpstr>
      <vt:lpstr>Office Theme</vt:lpstr>
      <vt:lpstr>PowerPoint Presentation</vt:lpstr>
      <vt:lpstr>Session Goals</vt:lpstr>
      <vt:lpstr>Key Vocabulary and Topics</vt:lpstr>
      <vt:lpstr>Emergency Response</vt:lpstr>
      <vt:lpstr>Emergency Response</vt:lpstr>
      <vt:lpstr>Types of Collisions and Emergencies</vt:lpstr>
      <vt:lpstr>Skidding</vt:lpstr>
      <vt:lpstr>Skidding</vt:lpstr>
      <vt:lpstr>Preventing Skidding</vt:lpstr>
      <vt:lpstr>Types of Skids and Recovery Techniques</vt:lpstr>
      <vt:lpstr>Test Your Knowledge</vt:lpstr>
      <vt:lpstr>Test Your Knowledge</vt:lpstr>
      <vt:lpstr>Test Your Knowledge</vt:lpstr>
      <vt:lpstr>Preventing Traction Emergencies</vt:lpstr>
      <vt:lpstr>Vehicle Traction Emergencies</vt:lpstr>
      <vt:lpstr>Vehicle Traction Emergencies</vt:lpstr>
      <vt:lpstr>Vehicle Traction Emergencies</vt:lpstr>
      <vt:lpstr>Minimizing the Risk of a Collision</vt:lpstr>
      <vt:lpstr>Vehicle Failures</vt:lpstr>
      <vt:lpstr>Vehicle Icon Meanings Activity</vt:lpstr>
      <vt:lpstr>Small Group Work – Vehicle Malfunctions Activity</vt:lpstr>
      <vt:lpstr>Vehicle Malfunction Emergencies</vt:lpstr>
      <vt:lpstr>Vehicle Malfunction Emergencies</vt:lpstr>
      <vt:lpstr>Vehicle Malfunction Emergencies</vt:lpstr>
      <vt:lpstr>Vehicle Malfunction Emergencies</vt:lpstr>
      <vt:lpstr>Vehicle Malfunction Emergencies</vt:lpstr>
      <vt:lpstr>Vehicle Malfunction Emergencies</vt:lpstr>
      <vt:lpstr>Other Malfunction Emergencies</vt:lpstr>
      <vt:lpstr>Carbon Monoxide (CO) Poisoning and Your Vehicle</vt:lpstr>
      <vt:lpstr>New Technology</vt:lpstr>
      <vt:lpstr>Common Break Downs Discussion</vt:lpstr>
      <vt:lpstr>Break Down Awareness</vt:lpstr>
      <vt:lpstr>What Should You Do If You are Involved in a Collision?</vt:lpstr>
      <vt:lpstr>Reports to DMV</vt:lpstr>
      <vt:lpstr>Will You Need Emergency Road Service?</vt:lpstr>
      <vt:lpstr>Creating an Emergency Kit Learning Activity</vt:lpstr>
      <vt:lpstr>If You Hit an Animal</vt:lpstr>
      <vt:lpstr>Who To Call If An Animal is Hit</vt:lpstr>
      <vt:lpstr>Work Zone Safety Awareness</vt:lpstr>
      <vt:lpstr>Safety Tips in Work Zones</vt:lpstr>
      <vt:lpstr>Work Zones</vt:lpstr>
      <vt:lpstr>New York State Move Over Law</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Kielar</dc:creator>
  <cp:lastModifiedBy>Tilley, Laura J (HEALTH)</cp:lastModifiedBy>
  <cp:revision>160</cp:revision>
  <dcterms:created xsi:type="dcterms:W3CDTF">2021-04-24T11:33:04Z</dcterms:created>
  <dcterms:modified xsi:type="dcterms:W3CDTF">2022-01-11T16:45:01Z</dcterms:modified>
</cp:coreProperties>
</file>