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90" r:id="rId3"/>
    <p:sldId id="257" r:id="rId4"/>
    <p:sldId id="258" r:id="rId5"/>
    <p:sldId id="259" r:id="rId6"/>
    <p:sldId id="260" r:id="rId7"/>
    <p:sldId id="261" r:id="rId8"/>
    <p:sldId id="262" r:id="rId9"/>
    <p:sldId id="263" r:id="rId10"/>
    <p:sldId id="264" r:id="rId11"/>
    <p:sldId id="265" r:id="rId12"/>
    <p:sldId id="266" r:id="rId13"/>
    <p:sldId id="269" r:id="rId14"/>
    <p:sldId id="271" r:id="rId15"/>
    <p:sldId id="289" r:id="rId16"/>
    <p:sldId id="272" r:id="rId17"/>
    <p:sldId id="273" r:id="rId18"/>
    <p:sldId id="274" r:id="rId19"/>
    <p:sldId id="275" r:id="rId20"/>
    <p:sldId id="276" r:id="rId21"/>
    <p:sldId id="277" r:id="rId22"/>
    <p:sldId id="278" r:id="rId23"/>
    <p:sldId id="279" r:id="rId24"/>
    <p:sldId id="280" r:id="rId25"/>
    <p:sldId id="281" r:id="rId26"/>
    <p:sldId id="283" r:id="rId27"/>
    <p:sldId id="282" r:id="rId28"/>
    <p:sldId id="291" r:id="rId29"/>
    <p:sldId id="285" r:id="rId30"/>
    <p:sldId id="287" r:id="rId31"/>
    <p:sldId id="28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lley, Laura J (HEALTH)" initials="T(" lastIdx="8" clrIdx="0">
    <p:extLst>
      <p:ext uri="{19B8F6BF-5375-455C-9EA6-DF929625EA0E}">
        <p15:presenceInfo xmlns:p15="http://schemas.microsoft.com/office/powerpoint/2012/main" userId="S::laura.tilley@health.ny.gov::45b18c9a-b861-46a1-9ce3-bfa8c8cc0d4d" providerId="AD"/>
      </p:ext>
    </p:extLst>
  </p:cmAuthor>
  <p:cmAuthor id="2" name="Jagareski, Amy (HEALTH)" initials="JA(" lastIdx="8" clrIdx="1">
    <p:extLst>
      <p:ext uri="{19B8F6BF-5375-455C-9EA6-DF929625EA0E}">
        <p15:presenceInfo xmlns:p15="http://schemas.microsoft.com/office/powerpoint/2012/main" userId="S::Amy.Jagareski@health.ny.gov::48ff280c-0bf8-4281-981d-44e8bf26850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D010D8-736A-8B46-5883-7CD3F7809394}" v="1" dt="2021-11-16T17:57:57.535"/>
    <p1510:client id="{4FC1856B-DE18-B826-DDD2-B6F64D4A37C6}" v="9" dt="2021-11-03T16:53:47.584"/>
    <p1510:client id="{52D6DFDE-BE82-C98C-7966-D9E052BFACFB}" v="31" dt="2021-12-14T18:31:07.922"/>
    <p1510:client id="{79950C91-E35C-4110-ACFB-481938587EED}" v="100" dt="2021-11-01T15:19:21.844"/>
    <p1510:client id="{DEF08CCD-1CB6-3001-F1AA-55C8596CBE1F}" v="36" dt="2021-11-01T15:07:21.475"/>
    <p1510:client id="{F6036294-105B-9CF3-E891-C2C0650E2FF8}" v="1" dt="2021-12-21T18:58:16.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3" d="100"/>
          <a:sy n="123" d="100"/>
        </p:scale>
        <p:origin x="114" y="258"/>
      </p:cViewPr>
      <p:guideLst/>
    </p:cSldViewPr>
  </p:slideViewPr>
  <p:notesTextViewPr>
    <p:cViewPr>
      <p:scale>
        <a:sx n="1" d="1"/>
        <a:sy n="1" d="1"/>
      </p:scale>
      <p:origin x="0" y="0"/>
    </p:cViewPr>
  </p:notesTextViewPr>
  <p:notesViewPr>
    <p:cSldViewPr snapToGrid="0">
      <p:cViewPr varScale="1">
        <p:scale>
          <a:sx n="63" d="100"/>
          <a:sy n="63" d="100"/>
        </p:scale>
        <p:origin x="3134"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B980B9-A41F-4B3C-BA9D-A01A59866E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E08548A-4F1B-4878-A049-408C58E5FAE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F1A8D-4B45-43CA-9685-75B8094B7256}" type="datetimeFigureOut">
              <a:rPr lang="en-US" smtClean="0"/>
              <a:t>1/11/2022</a:t>
            </a:fld>
            <a:endParaRPr lang="en-US"/>
          </a:p>
        </p:txBody>
      </p:sp>
      <p:sp>
        <p:nvSpPr>
          <p:cNvPr id="4" name="Footer Placeholder 3">
            <a:extLst>
              <a:ext uri="{FF2B5EF4-FFF2-40B4-BE49-F238E27FC236}">
                <a16:creationId xmlns:a16="http://schemas.microsoft.com/office/drawing/2014/main" id="{4B03E527-DBD6-4EF5-B0AA-1FEA798ACA9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11F35F-241E-4044-9F77-6F0521C5379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ADE29C-A6F4-4C1D-96A9-0682E6C47758}" type="slidenum">
              <a:rPr lang="en-US" smtClean="0"/>
              <a:t>‹#›</a:t>
            </a:fld>
            <a:endParaRPr lang="en-US"/>
          </a:p>
        </p:txBody>
      </p:sp>
    </p:spTree>
    <p:extLst>
      <p:ext uri="{BB962C8B-B14F-4D97-AF65-F5344CB8AC3E}">
        <p14:creationId xmlns:p14="http://schemas.microsoft.com/office/powerpoint/2010/main" val="31556909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120D6FB-C244-4E2D-99EB-46FD0088E4CA}"/>
              </a:ext>
            </a:extLst>
          </p:cNvPr>
          <p:cNvSpPr>
            <a:spLocks noGrp="1"/>
          </p:cNvSpPr>
          <p:nvPr>
            <p:ph type="subTitle" idx="1"/>
          </p:nvPr>
        </p:nvSpPr>
        <p:spPr>
          <a:xfrm>
            <a:off x="1524000" y="5627957"/>
            <a:ext cx="9144000" cy="1031335"/>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EECDFA1-7E99-4572-B92F-2974CF62043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722DC6F-6513-471D-8F02-DD578284E0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3DAF8-D216-457F-8824-F21B459F8A6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1756E27F-31B8-4CD8-3575-6F5A03BBACC3">
            <a:extLst>
              <a:ext uri="{FF2B5EF4-FFF2-40B4-BE49-F238E27FC236}">
                <a16:creationId xmlns:a16="http://schemas.microsoft.com/office/drawing/2014/main" id="{43048D87-27CA-43CA-A959-9732553B9E74}"/>
              </a:ext>
            </a:extLst>
          </p:cNvPr>
          <p:cNvPicPr>
            <a:picLocks noChangeAspect="1"/>
          </p:cNvPicPr>
          <p:nvPr userDrawn="1"/>
        </p:nvPicPr>
        <p:blipFill>
          <a:blip r:embed="rId2" cstate="print">
            <a:extLst>
              <a:ext uri="{C83653E2-384E-4D23-5F25-9F78E51BDEE7}"/>
            </a:extLst>
          </a:blip>
          <a:stretch>
            <a:fillRect/>
          </a:stretch>
        </p:blipFill>
        <p:spPr>
          <a:xfrm>
            <a:off x="228600" y="209550"/>
            <a:ext cx="2743200" cy="1352550"/>
          </a:xfrm>
          <a:prstGeom prst="rect">
            <a:avLst/>
          </a:prstGeom>
        </p:spPr>
      </p:pic>
      <p:pic>
        <p:nvPicPr>
          <p:cNvPr id="8" name="96938C23-77AD-49BE-487D-0034E8DED343">
            <a:extLst>
              <a:ext uri="{FF2B5EF4-FFF2-40B4-BE49-F238E27FC236}">
                <a16:creationId xmlns:a16="http://schemas.microsoft.com/office/drawing/2014/main" id="{6F2B1652-9210-4FFC-8CE4-0F9643C642DB}"/>
              </a:ext>
            </a:extLst>
          </p:cNvPr>
          <p:cNvPicPr>
            <a:picLocks noChangeAspect="1"/>
          </p:cNvPicPr>
          <p:nvPr userDrawn="1"/>
        </p:nvPicPr>
        <p:blipFill>
          <a:blip r:embed="rId3" cstate="print">
            <a:extLst>
              <a:ext uri="{621C407B-CE72-4E94-96D1-27D9495872B2}"/>
            </a:extLst>
          </a:blip>
          <a:stretch>
            <a:fillRect/>
          </a:stretch>
        </p:blipFill>
        <p:spPr>
          <a:xfrm>
            <a:off x="0" y="5429250"/>
            <a:ext cx="12192000" cy="1428750"/>
          </a:xfrm>
          <a:prstGeom prst="rect">
            <a:avLst/>
          </a:prstGeom>
        </p:spPr>
      </p:pic>
      <p:pic>
        <p:nvPicPr>
          <p:cNvPr id="9" name="680E6ED8-7DC6-4530-A281-3614A5C32DAF">
            <a:extLst>
              <a:ext uri="{FF2B5EF4-FFF2-40B4-BE49-F238E27FC236}">
                <a16:creationId xmlns:a16="http://schemas.microsoft.com/office/drawing/2014/main" id="{2F8B00C9-3201-47DC-93CA-019801CA6BC0}"/>
              </a:ext>
            </a:extLst>
          </p:cNvPr>
          <p:cNvPicPr>
            <a:picLocks noChangeAspect="1"/>
          </p:cNvPicPr>
          <p:nvPr userDrawn="1"/>
        </p:nvPicPr>
        <p:blipFill>
          <a:blip r:embed="rId4" cstate="print">
            <a:extLst>
              <a:ext uri="{1BB743DA-DA25-42E9-EF0A-40EC146A3155}"/>
            </a:extLst>
          </a:blip>
          <a:stretch>
            <a:fillRect/>
          </a:stretch>
        </p:blipFill>
        <p:spPr>
          <a:xfrm>
            <a:off x="0" y="5343525"/>
            <a:ext cx="12192000" cy="114300"/>
          </a:xfrm>
          <a:prstGeom prst="rect">
            <a:avLst/>
          </a:prstGeom>
        </p:spPr>
      </p:pic>
    </p:spTree>
    <p:extLst>
      <p:ext uri="{BB962C8B-B14F-4D97-AF65-F5344CB8AC3E}">
        <p14:creationId xmlns:p14="http://schemas.microsoft.com/office/powerpoint/2010/main" val="2268927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73C5-32F9-420C-9975-987946717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DD35843-C239-4EAB-A1C1-D8A3D331E52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E1804-B6C1-4EB3-AC54-7E5DA8633B3F}"/>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97DF6C02-562F-4E9E-B98F-826D50F0A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B81D-393D-4450-8964-F853ECB8BA85}"/>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4280232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74AD3-04B1-48DA-8522-A1BCAD7BB5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E1D6D5-437B-45EF-B749-06D6DF8C3B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34013-A163-42FE-B2D9-7120C6E056E7}"/>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327C4FCF-DA89-47FC-8218-20985B7DA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594D0D-498C-44B4-886E-1CA749589114}"/>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63263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DEF1B-BE00-452D-89FB-4CE8C8FE44A5}"/>
              </a:ext>
            </a:extLst>
          </p:cNvPr>
          <p:cNvSpPr>
            <a:spLocks noGrp="1"/>
          </p:cNvSpPr>
          <p:nvPr>
            <p:ph type="title"/>
          </p:nvPr>
        </p:nvSpPr>
        <p:spPr>
          <a:xfrm>
            <a:off x="161544" y="386332"/>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A2621D1-3F25-45DE-A0D5-DE1C4DA161A0}"/>
              </a:ext>
            </a:extLst>
          </p:cNvPr>
          <p:cNvSpPr>
            <a:spLocks noGrp="1"/>
          </p:cNvSpPr>
          <p:nvPr>
            <p:ph idx="1"/>
          </p:nvPr>
        </p:nvSpPr>
        <p:spPr>
          <a:xfrm>
            <a:off x="484632" y="1736277"/>
            <a:ext cx="11045952" cy="444068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C08CDAE-C5AC-4B9B-80C1-9480AF0CE15B}"/>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0D2C2BF4-EAD8-46AC-96A4-F37AEAE41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A2C0D8-7F86-4198-B0C5-9307B56B8029}"/>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08219DFF-79B7-4648-9B6C-F75D12DD89A3}"/>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5292234D-89E5-4382-94F9-61D18F7B9187}"/>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237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B681-4EC7-45BA-842E-1FB9E4917F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6C3FB5-5901-4C84-8D36-9170F8BAF2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4A692D6-5479-4EFA-9F3E-A430F942442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21735FB0-1FFA-4AD4-BB42-C387F5435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F007A4-E9E1-418C-A362-32468A3C61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7" name="0D3E9B9D-EC46-4B47-449F-30ED668CDDF8">
            <a:extLst>
              <a:ext uri="{FF2B5EF4-FFF2-40B4-BE49-F238E27FC236}">
                <a16:creationId xmlns:a16="http://schemas.microsoft.com/office/drawing/2014/main" id="{6789F2A1-9F10-4E8B-8D99-63E4BEC92259}"/>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8" name="A0B49416-1068-42D7-0AF5-99C6460EB5F7">
            <a:extLst>
              <a:ext uri="{FF2B5EF4-FFF2-40B4-BE49-F238E27FC236}">
                <a16:creationId xmlns:a16="http://schemas.microsoft.com/office/drawing/2014/main" id="{6A7FC76A-C5EF-4F60-BD80-6154294633C1}"/>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66726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66DD-8B5F-422B-9ABC-8AF60949A2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291D14-B55C-4B9A-8A8B-5F6DD5A258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ACD21A-B65A-4349-B534-090B6D54715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F75A23-B2CB-413A-86D0-2C15ADA9EF3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2091A8C4-F16C-44E3-A4FA-75E39B4789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E3FB1D-1872-4074-B509-91680C269234}"/>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8" name="0D3E9B9D-EC46-4B47-449F-30ED668CDDF8">
            <a:extLst>
              <a:ext uri="{FF2B5EF4-FFF2-40B4-BE49-F238E27FC236}">
                <a16:creationId xmlns:a16="http://schemas.microsoft.com/office/drawing/2014/main" id="{B685E3A6-68FB-45AE-9544-1AADFF947D15}"/>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9" name="A0B49416-1068-42D7-0AF5-99C6460EB5F7">
            <a:extLst>
              <a:ext uri="{FF2B5EF4-FFF2-40B4-BE49-F238E27FC236}">
                <a16:creationId xmlns:a16="http://schemas.microsoft.com/office/drawing/2014/main" id="{51DAC44C-37F0-4C58-8F7E-887459121F5F}"/>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3357856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4CFFF-9C5D-450A-A4EA-10AEBEC3C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1EDEF4-29F0-4249-9907-156C6D5699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1912D69-E730-42CF-82A9-59F70F848F0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211CE6-9C72-4923-B72C-315F66B86C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26DB5F-DF22-4DE5-B648-64F87CBBC33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B4902F-17C5-4EEF-99A1-77B9B96EB51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8" name="Footer Placeholder 7">
            <a:extLst>
              <a:ext uri="{FF2B5EF4-FFF2-40B4-BE49-F238E27FC236}">
                <a16:creationId xmlns:a16="http://schemas.microsoft.com/office/drawing/2014/main" id="{C3FAAC32-37FF-4CBA-8858-E97C707AD5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23CAA43-D6C8-4BA3-9640-0278EC88B326}"/>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10" name="0D3E9B9D-EC46-4B47-449F-30ED668CDDF8">
            <a:extLst>
              <a:ext uri="{FF2B5EF4-FFF2-40B4-BE49-F238E27FC236}">
                <a16:creationId xmlns:a16="http://schemas.microsoft.com/office/drawing/2014/main" id="{369DFBEB-970A-481D-B594-91B529FF946B}"/>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11" name="A0B49416-1068-42D7-0AF5-99C6460EB5F7">
            <a:extLst>
              <a:ext uri="{FF2B5EF4-FFF2-40B4-BE49-F238E27FC236}">
                <a16:creationId xmlns:a16="http://schemas.microsoft.com/office/drawing/2014/main" id="{98A2216B-1ABC-4653-9FDC-20A2D69E0575}"/>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401113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D2D97-07D9-455F-A684-D10C2FE3F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616DEA-4E55-42D6-80D2-0957F222AD09}"/>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4" name="Footer Placeholder 3">
            <a:extLst>
              <a:ext uri="{FF2B5EF4-FFF2-40B4-BE49-F238E27FC236}">
                <a16:creationId xmlns:a16="http://schemas.microsoft.com/office/drawing/2014/main" id="{36A05648-AD21-4109-BA02-D4C6C61BAC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FA85BB-FD7F-43BA-BE98-A37B4FC587D8}"/>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6" name="0D3E9B9D-EC46-4B47-449F-30ED668CDDF8">
            <a:extLst>
              <a:ext uri="{FF2B5EF4-FFF2-40B4-BE49-F238E27FC236}">
                <a16:creationId xmlns:a16="http://schemas.microsoft.com/office/drawing/2014/main" id="{782E1069-88CE-4EFA-A329-E3A14BCC1B05}"/>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7" name="A0B49416-1068-42D7-0AF5-99C6460EB5F7">
            <a:extLst>
              <a:ext uri="{FF2B5EF4-FFF2-40B4-BE49-F238E27FC236}">
                <a16:creationId xmlns:a16="http://schemas.microsoft.com/office/drawing/2014/main" id="{F0E11830-9CAB-4206-9CD0-D1D232269F52}"/>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2012230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70AE15-94E9-45DD-82F1-D95053ECE0F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3" name="Footer Placeholder 2">
            <a:extLst>
              <a:ext uri="{FF2B5EF4-FFF2-40B4-BE49-F238E27FC236}">
                <a16:creationId xmlns:a16="http://schemas.microsoft.com/office/drawing/2014/main" id="{B355D95B-973D-42E7-BC16-8C2B023CCEB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10744B-B8A9-4ECA-ADB1-9A9CDB34021F}"/>
              </a:ext>
            </a:extLst>
          </p:cNvPr>
          <p:cNvSpPr>
            <a:spLocks noGrp="1"/>
          </p:cNvSpPr>
          <p:nvPr>
            <p:ph type="sldNum" sz="quarter" idx="12"/>
          </p:nvPr>
        </p:nvSpPr>
        <p:spPr/>
        <p:txBody>
          <a:bodyPr/>
          <a:lstStyle/>
          <a:p>
            <a:fld id="{7FB464BB-15C9-45B6-BE04-972AA5E9E29B}" type="slidenum">
              <a:rPr lang="en-US" smtClean="0"/>
              <a:t>‹#›</a:t>
            </a:fld>
            <a:endParaRPr lang="en-US"/>
          </a:p>
        </p:txBody>
      </p:sp>
      <p:pic>
        <p:nvPicPr>
          <p:cNvPr id="5" name="0D3E9B9D-EC46-4B47-449F-30ED668CDDF8">
            <a:extLst>
              <a:ext uri="{FF2B5EF4-FFF2-40B4-BE49-F238E27FC236}">
                <a16:creationId xmlns:a16="http://schemas.microsoft.com/office/drawing/2014/main" id="{4CE6D3DA-EE98-46C0-B942-E591D4C2108E}"/>
              </a:ext>
            </a:extLst>
          </p:cNvPr>
          <p:cNvPicPr>
            <a:picLocks noChangeAspect="1"/>
          </p:cNvPicPr>
          <p:nvPr userDrawn="1"/>
        </p:nvPicPr>
        <p:blipFill>
          <a:blip r:embed="rId2" cstate="print">
            <a:extLst>
              <a:ext uri="{6647EEFB-D82B-4928-B072-4AB8C604C1BD}"/>
            </a:extLst>
          </a:blip>
          <a:stretch>
            <a:fillRect/>
          </a:stretch>
        </p:blipFill>
        <p:spPr>
          <a:xfrm>
            <a:off x="0" y="57150"/>
            <a:ext cx="12192000" cy="304800"/>
          </a:xfrm>
          <a:prstGeom prst="rect">
            <a:avLst/>
          </a:prstGeom>
        </p:spPr>
      </p:pic>
      <p:pic>
        <p:nvPicPr>
          <p:cNvPr id="6" name="A0B49416-1068-42D7-0AF5-99C6460EB5F7">
            <a:extLst>
              <a:ext uri="{FF2B5EF4-FFF2-40B4-BE49-F238E27FC236}">
                <a16:creationId xmlns:a16="http://schemas.microsoft.com/office/drawing/2014/main" id="{EDBF4FC3-CFF5-4956-8892-1E415F650386}"/>
              </a:ext>
            </a:extLst>
          </p:cNvPr>
          <p:cNvPicPr>
            <a:picLocks noChangeAspect="1"/>
          </p:cNvPicPr>
          <p:nvPr userDrawn="1"/>
        </p:nvPicPr>
        <p:blipFill>
          <a:blip r:embed="rId3" cstate="print">
            <a:extLst>
              <a:ext uri="{07DCC85A-E7BB-4F18-C5A0-7006689352C2}"/>
            </a:extLst>
          </a:blip>
          <a:stretch>
            <a:fillRect/>
          </a:stretch>
        </p:blipFill>
        <p:spPr>
          <a:xfrm>
            <a:off x="0" y="0"/>
            <a:ext cx="12192000" cy="66675"/>
          </a:xfrm>
          <a:prstGeom prst="rect">
            <a:avLst/>
          </a:prstGeom>
        </p:spPr>
      </p:pic>
    </p:spTree>
    <p:extLst>
      <p:ext uri="{BB962C8B-B14F-4D97-AF65-F5344CB8AC3E}">
        <p14:creationId xmlns:p14="http://schemas.microsoft.com/office/powerpoint/2010/main" val="182164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5063D-B22E-44B3-A94E-3DB0E9E469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0B9A4-D939-4D15-9E5B-676E7F5F57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85795-7FB6-4A26-AD21-18931FC3E6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181D5BC-6959-4FCF-95B8-2B3D6DAB5FCD}"/>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6494EEEC-E719-42EC-B34B-BB53CD927D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BB2EBD-E940-4FEC-98E5-1671BFBD3E62}"/>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277058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F6AE4-8514-4BBF-893E-83AB276C5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D143BC-7461-4761-8202-37C5912802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4DBE91-9A61-441D-B046-82BCF1B7D1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826830F-053A-4B2C-9ECD-1501EB4C5061}"/>
              </a:ext>
            </a:extLst>
          </p:cNvPr>
          <p:cNvSpPr>
            <a:spLocks noGrp="1"/>
          </p:cNvSpPr>
          <p:nvPr>
            <p:ph type="dt" sz="half" idx="10"/>
          </p:nvPr>
        </p:nvSpPr>
        <p:spPr/>
        <p:txBody>
          <a:bodyPr/>
          <a:lstStyle/>
          <a:p>
            <a:fld id="{3138BEEA-B2DB-4562-BE6A-63DCAB908907}" type="datetimeFigureOut">
              <a:rPr lang="en-US" smtClean="0"/>
              <a:t>1/11/2022</a:t>
            </a:fld>
            <a:endParaRPr lang="en-US"/>
          </a:p>
        </p:txBody>
      </p:sp>
      <p:sp>
        <p:nvSpPr>
          <p:cNvPr id="6" name="Footer Placeholder 5">
            <a:extLst>
              <a:ext uri="{FF2B5EF4-FFF2-40B4-BE49-F238E27FC236}">
                <a16:creationId xmlns:a16="http://schemas.microsoft.com/office/drawing/2014/main" id="{9D8E13A1-3145-4283-AB62-CDC3919479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4D2C8-9B5A-4076-8C1C-85DF15D96E7F}"/>
              </a:ext>
            </a:extLst>
          </p:cNvPr>
          <p:cNvSpPr>
            <a:spLocks noGrp="1"/>
          </p:cNvSpPr>
          <p:nvPr>
            <p:ph type="sldNum" sz="quarter" idx="12"/>
          </p:nvPr>
        </p:nvSpPr>
        <p:spPr/>
        <p:txBody>
          <a:bodyPr/>
          <a:lstStyle/>
          <a:p>
            <a:fld id="{7FB464BB-15C9-45B6-BE04-972AA5E9E29B}" type="slidenum">
              <a:rPr lang="en-US" smtClean="0"/>
              <a:t>‹#›</a:t>
            </a:fld>
            <a:endParaRPr lang="en-US"/>
          </a:p>
        </p:txBody>
      </p:sp>
    </p:spTree>
    <p:extLst>
      <p:ext uri="{BB962C8B-B14F-4D97-AF65-F5344CB8AC3E}">
        <p14:creationId xmlns:p14="http://schemas.microsoft.com/office/powerpoint/2010/main" val="7331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2F983-696D-4D06-B28E-D26FBE052E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8A57630-6B73-4B29-A9CF-3F547CCA86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82B1D9-19D4-4B6A-A65A-130B447036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8BEEA-B2DB-4562-BE6A-63DCAB908907}" type="datetimeFigureOut">
              <a:rPr lang="en-US" smtClean="0"/>
              <a:t>1/11/2022</a:t>
            </a:fld>
            <a:endParaRPr lang="en-US"/>
          </a:p>
        </p:txBody>
      </p:sp>
      <p:sp>
        <p:nvSpPr>
          <p:cNvPr id="5" name="Footer Placeholder 4">
            <a:extLst>
              <a:ext uri="{FF2B5EF4-FFF2-40B4-BE49-F238E27FC236}">
                <a16:creationId xmlns:a16="http://schemas.microsoft.com/office/drawing/2014/main" id="{1D5FCEFC-EE83-42FD-B44A-6BB5E6947E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2212B46-A3D3-42F2-A03B-F2B4663377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464BB-15C9-45B6-BE04-972AA5E9E29B}" type="slidenum">
              <a:rPr lang="en-US" smtClean="0"/>
              <a:t>‹#›</a:t>
            </a:fld>
            <a:endParaRPr lang="en-US"/>
          </a:p>
        </p:txBody>
      </p:sp>
    </p:spTree>
    <p:extLst>
      <p:ext uri="{BB962C8B-B14F-4D97-AF65-F5344CB8AC3E}">
        <p14:creationId xmlns:p14="http://schemas.microsoft.com/office/powerpoint/2010/main" val="3961591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v=zSiDRaV7O24"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youtube.com/watch?v=RuZoGfq27Xs&amp;t=19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D99EB7-F9FC-4C7B-B143-236E214EFA33}"/>
              </a:ext>
            </a:extLst>
          </p:cNvPr>
          <p:cNvSpPr>
            <a:spLocks noGrp="1"/>
          </p:cNvSpPr>
          <p:nvPr>
            <p:ph type="subTitle" idx="1"/>
          </p:nvPr>
        </p:nvSpPr>
        <p:spPr/>
        <p:txBody>
          <a:bodyPr>
            <a:normAutofit/>
          </a:bodyPr>
          <a:lstStyle/>
          <a:p>
            <a:r>
              <a:rPr lang="en-US" sz="4000" dirty="0"/>
              <a:t>Physics of Driving and Occupant Restraints</a:t>
            </a:r>
          </a:p>
        </p:txBody>
      </p:sp>
    </p:spTree>
    <p:extLst>
      <p:ext uri="{BB962C8B-B14F-4D97-AF65-F5344CB8AC3E}">
        <p14:creationId xmlns:p14="http://schemas.microsoft.com/office/powerpoint/2010/main" val="1170309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DD8FC-A10F-41C4-A5D1-C3D2F318A63A}"/>
              </a:ext>
            </a:extLst>
          </p:cNvPr>
          <p:cNvSpPr>
            <a:spLocks noGrp="1"/>
          </p:cNvSpPr>
          <p:nvPr>
            <p:ph type="title"/>
          </p:nvPr>
        </p:nvSpPr>
        <p:spPr/>
        <p:txBody>
          <a:bodyPr/>
          <a:lstStyle/>
          <a:p>
            <a:r>
              <a:rPr lang="en-US" dirty="0"/>
              <a:t>What Factors Contribute to Single-Vehicle Crashes?</a:t>
            </a:r>
          </a:p>
        </p:txBody>
      </p:sp>
      <p:sp>
        <p:nvSpPr>
          <p:cNvPr id="3" name="Content Placeholder 2">
            <a:extLst>
              <a:ext uri="{FF2B5EF4-FFF2-40B4-BE49-F238E27FC236}">
                <a16:creationId xmlns:a16="http://schemas.microsoft.com/office/drawing/2014/main" id="{273D7066-405D-406E-AA1E-7A202541FEA1}"/>
              </a:ext>
            </a:extLst>
          </p:cNvPr>
          <p:cNvSpPr>
            <a:spLocks noGrp="1"/>
          </p:cNvSpPr>
          <p:nvPr>
            <p:ph idx="1"/>
          </p:nvPr>
        </p:nvSpPr>
        <p:spPr/>
        <p:txBody>
          <a:bodyPr>
            <a:normAutofit/>
          </a:bodyPr>
          <a:lstStyle/>
          <a:p>
            <a:pPr marR="232280"/>
            <a:r>
              <a:rPr lang="en-US" altLang="zh-CN" dirty="0"/>
              <a:t>Statistics show that more than 50 percent of occupant fatalities occur as a result of single-vehicle crashes. Why do you think this is?</a:t>
            </a:r>
          </a:p>
          <a:p>
            <a:pPr marR="232280"/>
            <a:endParaRPr lang="en-US" altLang="zh-CN" dirty="0"/>
          </a:p>
          <a:p>
            <a:pPr marR="461848"/>
            <a:r>
              <a:rPr lang="en-US" altLang="zh-CN" dirty="0"/>
              <a:t>Single-vehicle crashes involve too fast for conditions, improper steering or braking or a combination of all three.</a:t>
            </a:r>
          </a:p>
          <a:p>
            <a:pPr marR="461848"/>
            <a:endParaRPr lang="en-US" altLang="zh-CN" dirty="0"/>
          </a:p>
          <a:p>
            <a:pPr marR="559123"/>
            <a:r>
              <a:rPr lang="en-US" altLang="zh-CN" dirty="0"/>
              <a:t>These factors can upset a vehicle’s balance and can lead to a loss of traction and loss of control in maintaining the intended path of travel.</a:t>
            </a:r>
          </a:p>
          <a:p>
            <a:endParaRPr lang="en-US" dirty="0"/>
          </a:p>
        </p:txBody>
      </p:sp>
    </p:spTree>
    <p:extLst>
      <p:ext uri="{BB962C8B-B14F-4D97-AF65-F5344CB8AC3E}">
        <p14:creationId xmlns:p14="http://schemas.microsoft.com/office/powerpoint/2010/main" val="562127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0B446-7542-49E0-B700-F2A95AEDEA2D}"/>
              </a:ext>
            </a:extLst>
          </p:cNvPr>
          <p:cNvSpPr>
            <a:spLocks noGrp="1"/>
          </p:cNvSpPr>
          <p:nvPr>
            <p:ph type="title"/>
          </p:nvPr>
        </p:nvSpPr>
        <p:spPr/>
        <p:txBody>
          <a:bodyPr/>
          <a:lstStyle/>
          <a:p>
            <a:r>
              <a:rPr lang="en-US" dirty="0"/>
              <a:t>Road Surface and Traction</a:t>
            </a:r>
          </a:p>
        </p:txBody>
      </p:sp>
      <p:sp>
        <p:nvSpPr>
          <p:cNvPr id="3" name="Content Placeholder 2">
            <a:extLst>
              <a:ext uri="{FF2B5EF4-FFF2-40B4-BE49-F238E27FC236}">
                <a16:creationId xmlns:a16="http://schemas.microsoft.com/office/drawing/2014/main" id="{96130E9F-2E61-4B55-B861-B59C42DF296C}"/>
              </a:ext>
            </a:extLst>
          </p:cNvPr>
          <p:cNvSpPr>
            <a:spLocks noGrp="1"/>
          </p:cNvSpPr>
          <p:nvPr>
            <p:ph idx="1"/>
          </p:nvPr>
        </p:nvSpPr>
        <p:spPr/>
        <p:txBody>
          <a:bodyPr vert="horz" lIns="91440" tIns="45720" rIns="91440" bIns="45720" rtlCol="0" anchor="t">
            <a:normAutofit/>
          </a:bodyPr>
          <a:lstStyle/>
          <a:p>
            <a:pPr marL="0" indent="0">
              <a:buNone/>
            </a:pPr>
            <a:r>
              <a:rPr lang="en-US" dirty="0"/>
              <a:t>Traction is simply the grip that a tire has to the road</a:t>
            </a:r>
          </a:p>
          <a:p>
            <a:pPr lvl="1"/>
            <a:r>
              <a:rPr lang="en-US" sz="2800" dirty="0"/>
              <a:t>Without traction, a driver can not control their vehicle (e.g. steering, accelerating, or stopping)</a:t>
            </a:r>
          </a:p>
          <a:p>
            <a:pPr lvl="1"/>
            <a:endParaRPr lang="en-US" dirty="0"/>
          </a:p>
          <a:p>
            <a:pPr marL="0" indent="0">
              <a:buNone/>
            </a:pPr>
            <a:r>
              <a:rPr lang="en-US" dirty="0"/>
              <a:t>Drivers must learn to recognize conditions that may indicate a change in traction, which in turn will require a change in speed or direction.   </a:t>
            </a:r>
          </a:p>
          <a:p>
            <a:pPr marL="0" indent="0">
              <a:buNone/>
            </a:pPr>
            <a:endParaRPr lang="en-US" dirty="0"/>
          </a:p>
          <a:p>
            <a:pPr marL="0" indent="0">
              <a:buNone/>
            </a:pPr>
            <a:r>
              <a:rPr lang="en-US" dirty="0"/>
              <a:t>What are road conditions that negatively affect a vehicle’s traction?</a:t>
            </a:r>
          </a:p>
        </p:txBody>
      </p:sp>
    </p:spTree>
    <p:extLst>
      <p:ext uri="{BB962C8B-B14F-4D97-AF65-F5344CB8AC3E}">
        <p14:creationId xmlns:p14="http://schemas.microsoft.com/office/powerpoint/2010/main" val="1955629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D0E8A-859A-475D-B785-9069396D4BDE}"/>
              </a:ext>
            </a:extLst>
          </p:cNvPr>
          <p:cNvSpPr>
            <a:spLocks noGrp="1"/>
          </p:cNvSpPr>
          <p:nvPr>
            <p:ph type="title"/>
          </p:nvPr>
        </p:nvSpPr>
        <p:spPr/>
        <p:txBody>
          <a:bodyPr/>
          <a:lstStyle/>
          <a:p>
            <a:r>
              <a:rPr lang="en-US" dirty="0"/>
              <a:t>Road Surfaces</a:t>
            </a:r>
          </a:p>
        </p:txBody>
      </p:sp>
      <p:sp>
        <p:nvSpPr>
          <p:cNvPr id="3" name="Content Placeholder 2">
            <a:extLst>
              <a:ext uri="{FF2B5EF4-FFF2-40B4-BE49-F238E27FC236}">
                <a16:creationId xmlns:a16="http://schemas.microsoft.com/office/drawing/2014/main" id="{79CACE25-B11F-4374-AAA4-431BC0B322D6}"/>
              </a:ext>
            </a:extLst>
          </p:cNvPr>
          <p:cNvSpPr>
            <a:spLocks noGrp="1"/>
          </p:cNvSpPr>
          <p:nvPr>
            <p:ph idx="1"/>
          </p:nvPr>
        </p:nvSpPr>
        <p:spPr/>
        <p:txBody>
          <a:bodyPr>
            <a:normAutofit lnSpcReduction="10000"/>
          </a:bodyPr>
          <a:lstStyle/>
          <a:p>
            <a:pPr marL="0" indent="0">
              <a:buNone/>
            </a:pPr>
            <a:r>
              <a:rPr lang="en-US" dirty="0"/>
              <a:t>What are the different kinds of road surfaces you will encounter when driving?  </a:t>
            </a:r>
          </a:p>
          <a:p>
            <a:pPr marL="0" indent="0">
              <a:buNone/>
            </a:pPr>
            <a:endParaRPr lang="en-US" dirty="0"/>
          </a:p>
          <a:p>
            <a:pPr marL="0" indent="0">
              <a:buNone/>
            </a:pPr>
            <a:r>
              <a:rPr lang="en-US" dirty="0"/>
              <a:t>What are traction concerns for each type of road surface?</a:t>
            </a:r>
          </a:p>
          <a:p>
            <a:pPr marL="0" indent="0">
              <a:buNone/>
            </a:pPr>
            <a:endParaRPr lang="en-US" dirty="0"/>
          </a:p>
          <a:p>
            <a:pPr marL="0" indent="0">
              <a:buNone/>
            </a:pPr>
            <a:r>
              <a:rPr lang="en-US" dirty="0"/>
              <a:t>What are some road elements that drivers should be cautious of because they may be slippery?</a:t>
            </a:r>
          </a:p>
          <a:p>
            <a:pPr marL="971550" lvl="1" indent="-514350">
              <a:buFont typeface="+mj-lt"/>
              <a:buAutoNum type="arabicPeriod"/>
            </a:pPr>
            <a:endParaRPr lang="en-US" dirty="0"/>
          </a:p>
          <a:p>
            <a:pPr marL="0" indent="0">
              <a:buNone/>
            </a:pPr>
            <a:r>
              <a:rPr lang="en-US" dirty="0"/>
              <a:t>What’s the best way to stay in control of the vehicle’s </a:t>
            </a:r>
          </a:p>
          <a:p>
            <a:pPr marL="0" indent="0">
              <a:buNone/>
            </a:pPr>
            <a:r>
              <a:rPr lang="en-US" dirty="0"/>
              <a:t>traction for each road surface?</a:t>
            </a:r>
          </a:p>
        </p:txBody>
      </p:sp>
      <p:pic>
        <p:nvPicPr>
          <p:cNvPr id="5" name="Picture 4" descr="Image of brick road surface.  Royalty free image from pexels.com">
            <a:extLst>
              <a:ext uri="{FF2B5EF4-FFF2-40B4-BE49-F238E27FC236}">
                <a16:creationId xmlns:a16="http://schemas.microsoft.com/office/drawing/2014/main" id="{055BEFDB-F6FD-4799-9B4F-0BC8E361CB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55231" y="4569006"/>
            <a:ext cx="1525996" cy="2288994"/>
          </a:xfrm>
          <a:prstGeom prst="rect">
            <a:avLst/>
          </a:prstGeom>
        </p:spPr>
      </p:pic>
    </p:spTree>
    <p:extLst>
      <p:ext uri="{BB962C8B-B14F-4D97-AF65-F5344CB8AC3E}">
        <p14:creationId xmlns:p14="http://schemas.microsoft.com/office/powerpoint/2010/main" val="559206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5290D-9946-4C76-8870-339EA74A01CF}"/>
              </a:ext>
            </a:extLst>
          </p:cNvPr>
          <p:cNvSpPr>
            <a:spLocks noGrp="1"/>
          </p:cNvSpPr>
          <p:nvPr>
            <p:ph type="title"/>
          </p:nvPr>
        </p:nvSpPr>
        <p:spPr/>
        <p:txBody>
          <a:bodyPr/>
          <a:lstStyle/>
          <a:p>
            <a:r>
              <a:rPr lang="en-US" dirty="0"/>
              <a:t>Conditions that Affect Traction:  Temperature Changes</a:t>
            </a:r>
          </a:p>
        </p:txBody>
      </p:sp>
      <p:sp>
        <p:nvSpPr>
          <p:cNvPr id="3" name="Content Placeholder 2">
            <a:extLst>
              <a:ext uri="{FF2B5EF4-FFF2-40B4-BE49-F238E27FC236}">
                <a16:creationId xmlns:a16="http://schemas.microsoft.com/office/drawing/2014/main" id="{4C187AC9-BA4A-4BA7-BF8B-13DE690FB627}"/>
              </a:ext>
            </a:extLst>
          </p:cNvPr>
          <p:cNvSpPr>
            <a:spLocks noGrp="1"/>
          </p:cNvSpPr>
          <p:nvPr>
            <p:ph idx="1"/>
          </p:nvPr>
        </p:nvSpPr>
        <p:spPr/>
        <p:txBody>
          <a:bodyPr/>
          <a:lstStyle/>
          <a:p>
            <a:pPr marL="0" marR="475487" indent="0">
              <a:buNone/>
            </a:pPr>
            <a:r>
              <a:rPr lang="en-US" altLang="zh-CN" dirty="0"/>
              <a:t>As the temperature changes on road surfaces, what are some concerns which may arise?</a:t>
            </a:r>
          </a:p>
          <a:p>
            <a:pPr marL="0" marR="475487" indent="0">
              <a:buNone/>
            </a:pPr>
            <a:endParaRPr lang="en-US" altLang="zh-CN" dirty="0"/>
          </a:p>
          <a:p>
            <a:pPr marL="0" marR="475487" indent="0">
              <a:buNone/>
            </a:pPr>
            <a:r>
              <a:rPr lang="en-US" altLang="zh-CN" dirty="0"/>
              <a:t>	- Warm to Cold?</a:t>
            </a:r>
          </a:p>
          <a:p>
            <a:pPr marL="0" marR="475487" indent="0">
              <a:buNone/>
            </a:pPr>
            <a:endParaRPr lang="en-US" altLang="zh-CN" dirty="0"/>
          </a:p>
          <a:p>
            <a:pPr marL="0" marR="475487" indent="0">
              <a:buNone/>
            </a:pPr>
            <a:endParaRPr lang="en-US" altLang="zh-CN" dirty="0"/>
          </a:p>
          <a:p>
            <a:pPr marL="0" marR="475487" indent="0">
              <a:buNone/>
            </a:pPr>
            <a:r>
              <a:rPr lang="en-US" altLang="zh-CN" dirty="0"/>
              <a:t>	- Cold to Hot?</a:t>
            </a:r>
          </a:p>
          <a:p>
            <a:endParaRPr lang="en-US" dirty="0"/>
          </a:p>
        </p:txBody>
      </p:sp>
    </p:spTree>
    <p:extLst>
      <p:ext uri="{BB962C8B-B14F-4D97-AF65-F5344CB8AC3E}">
        <p14:creationId xmlns:p14="http://schemas.microsoft.com/office/powerpoint/2010/main" val="355988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30DBA-1566-4481-BCA6-0326854E5AC9}"/>
              </a:ext>
            </a:extLst>
          </p:cNvPr>
          <p:cNvSpPr>
            <a:spLocks noGrp="1"/>
          </p:cNvSpPr>
          <p:nvPr>
            <p:ph type="title"/>
          </p:nvPr>
        </p:nvSpPr>
        <p:spPr/>
        <p:txBody>
          <a:bodyPr/>
          <a:lstStyle/>
          <a:p>
            <a:r>
              <a:rPr lang="en-US" dirty="0"/>
              <a:t>What other Road Factors Impact Traction &amp; Control?</a:t>
            </a:r>
          </a:p>
        </p:txBody>
      </p:sp>
      <p:sp>
        <p:nvSpPr>
          <p:cNvPr id="3" name="Content Placeholder 2">
            <a:extLst>
              <a:ext uri="{FF2B5EF4-FFF2-40B4-BE49-F238E27FC236}">
                <a16:creationId xmlns:a16="http://schemas.microsoft.com/office/drawing/2014/main" id="{543B74A5-2B36-48EE-B11D-EEB6893F4103}"/>
              </a:ext>
            </a:extLst>
          </p:cNvPr>
          <p:cNvSpPr>
            <a:spLocks noGrp="1"/>
          </p:cNvSpPr>
          <p:nvPr>
            <p:ph idx="1"/>
          </p:nvPr>
        </p:nvSpPr>
        <p:spPr/>
        <p:txBody>
          <a:bodyPr/>
          <a:lstStyle/>
          <a:p>
            <a:r>
              <a:rPr lang="en-US" dirty="0"/>
              <a:t>Elevated and shaded areas of a roadway  may freeze before other areas.</a:t>
            </a:r>
          </a:p>
          <a:p>
            <a:r>
              <a:rPr lang="en-US" dirty="0"/>
              <a:t>Areas where water or wet material has gathered may be slippery.</a:t>
            </a:r>
          </a:p>
          <a:p>
            <a:r>
              <a:rPr lang="en-US" dirty="0"/>
              <a:t>Exposure to strong winds when on wet or icy roads may impact control.</a:t>
            </a:r>
          </a:p>
        </p:txBody>
      </p:sp>
    </p:spTree>
    <p:extLst>
      <p:ext uri="{BB962C8B-B14F-4D97-AF65-F5344CB8AC3E}">
        <p14:creationId xmlns:p14="http://schemas.microsoft.com/office/powerpoint/2010/main" val="2259898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Road Design Can Impact Traction</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The surface of the road shoulder may provide less traction &amp; control.</a:t>
            </a:r>
          </a:p>
          <a:p>
            <a:r>
              <a:rPr lang="en-US" dirty="0"/>
              <a:t>Roadways that are not flat and straight may impact traction and control. Some examples might include tight curves, pitched or banked roadways, as well as roads which are crowned (higher in the center). </a:t>
            </a:r>
            <a:r>
              <a:rPr lang="en-US" b="1" i="1" dirty="0"/>
              <a:t>Have you encountered any of these?</a:t>
            </a:r>
          </a:p>
        </p:txBody>
      </p:sp>
    </p:spTree>
    <p:extLst>
      <p:ext uri="{BB962C8B-B14F-4D97-AF65-F5344CB8AC3E}">
        <p14:creationId xmlns:p14="http://schemas.microsoft.com/office/powerpoint/2010/main" val="2372997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A8C79-5989-4092-970C-8CDF9CB28BC2}"/>
              </a:ext>
            </a:extLst>
          </p:cNvPr>
          <p:cNvSpPr>
            <a:spLocks noGrp="1"/>
          </p:cNvSpPr>
          <p:nvPr>
            <p:ph type="title"/>
          </p:nvPr>
        </p:nvSpPr>
        <p:spPr/>
        <p:txBody>
          <a:bodyPr/>
          <a:lstStyle/>
          <a:p>
            <a:r>
              <a:rPr lang="en-US" dirty="0"/>
              <a:t>Tires and Traction</a:t>
            </a:r>
          </a:p>
        </p:txBody>
      </p:sp>
      <p:sp>
        <p:nvSpPr>
          <p:cNvPr id="3" name="Content Placeholder 2">
            <a:extLst>
              <a:ext uri="{FF2B5EF4-FFF2-40B4-BE49-F238E27FC236}">
                <a16:creationId xmlns:a16="http://schemas.microsoft.com/office/drawing/2014/main" id="{9B858C51-2C58-4275-8366-8A40513C2EB8}"/>
              </a:ext>
            </a:extLst>
          </p:cNvPr>
          <p:cNvSpPr>
            <a:spLocks noGrp="1"/>
          </p:cNvSpPr>
          <p:nvPr>
            <p:ph idx="1"/>
          </p:nvPr>
        </p:nvSpPr>
        <p:spPr/>
        <p:txBody>
          <a:bodyPr/>
          <a:lstStyle/>
          <a:p>
            <a:pPr marL="0" indent="0">
              <a:buNone/>
            </a:pPr>
            <a:r>
              <a:rPr lang="en-US" dirty="0"/>
              <a:t>Tread – the grooved surface of a tire that grips the road</a:t>
            </a:r>
          </a:p>
          <a:p>
            <a:pPr marL="0" indent="0">
              <a:buNone/>
            </a:pPr>
            <a:endParaRPr lang="en-US" dirty="0"/>
          </a:p>
          <a:p>
            <a:pPr marL="0" indent="0">
              <a:buNone/>
            </a:pPr>
            <a:r>
              <a:rPr lang="en-US" dirty="0"/>
              <a:t>When the road is wet, the tread allows water to flow through the grooves and away from the tire, allowing the tire to grip the road.</a:t>
            </a:r>
          </a:p>
          <a:p>
            <a:pPr marL="0" indent="0">
              <a:buNone/>
            </a:pPr>
            <a:endParaRPr lang="en-US" dirty="0"/>
          </a:p>
          <a:p>
            <a:pPr marL="0" indent="0">
              <a:buNone/>
            </a:pPr>
            <a:r>
              <a:rPr lang="en-US" dirty="0"/>
              <a:t>A worn, bald tire is dangerous!</a:t>
            </a:r>
          </a:p>
          <a:p>
            <a:pPr lvl="1"/>
            <a:r>
              <a:rPr lang="en-US" sz="2800" dirty="0"/>
              <a:t>Will not grip a wet or icy road</a:t>
            </a:r>
          </a:p>
          <a:p>
            <a:pPr lvl="1"/>
            <a:r>
              <a:rPr lang="en-US" sz="2800" dirty="0"/>
              <a:t>The tire may puncture causing a blowout</a:t>
            </a:r>
          </a:p>
        </p:txBody>
      </p:sp>
    </p:spTree>
    <p:extLst>
      <p:ext uri="{BB962C8B-B14F-4D97-AF65-F5344CB8AC3E}">
        <p14:creationId xmlns:p14="http://schemas.microsoft.com/office/powerpoint/2010/main" val="398162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90033-2C85-47BD-BA44-E6E77B479E36}"/>
              </a:ext>
            </a:extLst>
          </p:cNvPr>
          <p:cNvSpPr>
            <a:spLocks noGrp="1"/>
          </p:cNvSpPr>
          <p:nvPr>
            <p:ph type="title"/>
          </p:nvPr>
        </p:nvSpPr>
        <p:spPr/>
        <p:txBody>
          <a:bodyPr/>
          <a:lstStyle/>
          <a:p>
            <a:r>
              <a:rPr lang="en-US" dirty="0"/>
              <a:t>Tire Inflation</a:t>
            </a:r>
          </a:p>
        </p:txBody>
      </p:sp>
      <p:sp>
        <p:nvSpPr>
          <p:cNvPr id="3" name="Content Placeholder 2">
            <a:extLst>
              <a:ext uri="{FF2B5EF4-FFF2-40B4-BE49-F238E27FC236}">
                <a16:creationId xmlns:a16="http://schemas.microsoft.com/office/drawing/2014/main" id="{F3776CC2-DF23-4D1D-A0B7-6E20218A2EF2}"/>
              </a:ext>
            </a:extLst>
          </p:cNvPr>
          <p:cNvSpPr>
            <a:spLocks noGrp="1"/>
          </p:cNvSpPr>
          <p:nvPr>
            <p:ph idx="1"/>
          </p:nvPr>
        </p:nvSpPr>
        <p:spPr>
          <a:xfrm>
            <a:off x="484632" y="1736277"/>
            <a:ext cx="7978432" cy="4440685"/>
          </a:xfrm>
        </p:spPr>
        <p:txBody>
          <a:bodyPr/>
          <a:lstStyle/>
          <a:p>
            <a:r>
              <a:rPr lang="en-US" dirty="0"/>
              <a:t>How do you check for proper tread depth?</a:t>
            </a:r>
          </a:p>
          <a:p>
            <a:endParaRPr lang="en-US" dirty="0"/>
          </a:p>
          <a:p>
            <a:r>
              <a:rPr lang="en-US" dirty="0"/>
              <a:t>How do you know how much air to put in your tire?</a:t>
            </a:r>
          </a:p>
        </p:txBody>
      </p:sp>
      <p:pic>
        <p:nvPicPr>
          <p:cNvPr id="4" name="8395044F-B852-486C-F19C-D6DEAEA28552" descr="Image showing a penny being inserted into the tread of a tire to check tire tread depth.">
            <a:extLst>
              <a:ext uri="{FF2B5EF4-FFF2-40B4-BE49-F238E27FC236}">
                <a16:creationId xmlns:a16="http://schemas.microsoft.com/office/drawing/2014/main" id="{AAB8D561-9BD0-4569-9AA5-07213AFDDD18}"/>
              </a:ext>
            </a:extLst>
          </p:cNvPr>
          <p:cNvPicPr>
            <a:picLocks noChangeAspect="1"/>
          </p:cNvPicPr>
          <p:nvPr/>
        </p:nvPicPr>
        <p:blipFill>
          <a:blip r:embed="rId2" cstate="print">
            <a:extLst>
              <a:ext uri="{1C4AF0EA-3C70-414F-E457-B635B522BFE2}"/>
            </a:extLst>
          </a:blip>
          <a:stretch>
            <a:fillRect/>
          </a:stretch>
        </p:blipFill>
        <p:spPr>
          <a:xfrm>
            <a:off x="9089075" y="1257517"/>
            <a:ext cx="2548408" cy="2003226"/>
          </a:xfrm>
          <a:prstGeom prst="rect">
            <a:avLst/>
          </a:prstGeom>
        </p:spPr>
      </p:pic>
      <p:pic>
        <p:nvPicPr>
          <p:cNvPr id="5" name="9B90FDA9-3622-4FD8-AD9D-72ADBE9FC079" descr="Image showing air being put into a tire.">
            <a:extLst>
              <a:ext uri="{FF2B5EF4-FFF2-40B4-BE49-F238E27FC236}">
                <a16:creationId xmlns:a16="http://schemas.microsoft.com/office/drawing/2014/main" id="{D27683EB-AF46-4F2C-9193-BADCB6D293E4}"/>
              </a:ext>
            </a:extLst>
          </p:cNvPr>
          <p:cNvPicPr>
            <a:picLocks noChangeAspect="1"/>
          </p:cNvPicPr>
          <p:nvPr/>
        </p:nvPicPr>
        <p:blipFill>
          <a:blip r:embed="rId3" cstate="print">
            <a:extLst>
              <a:ext uri="{9A629BE8-2B28-4CE6-8918-F57454F70F4C}"/>
            </a:extLst>
          </a:blip>
          <a:stretch>
            <a:fillRect/>
          </a:stretch>
        </p:blipFill>
        <p:spPr>
          <a:xfrm>
            <a:off x="9089075" y="3813040"/>
            <a:ext cx="2548408" cy="1965190"/>
          </a:xfrm>
          <a:prstGeom prst="rect">
            <a:avLst/>
          </a:prstGeom>
        </p:spPr>
      </p:pic>
    </p:spTree>
    <p:extLst>
      <p:ext uri="{BB962C8B-B14F-4D97-AF65-F5344CB8AC3E}">
        <p14:creationId xmlns:p14="http://schemas.microsoft.com/office/powerpoint/2010/main" val="2410542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5039D-3171-4BDA-8F71-2CFD8311FD68}"/>
              </a:ext>
            </a:extLst>
          </p:cNvPr>
          <p:cNvSpPr>
            <a:spLocks noGrp="1"/>
          </p:cNvSpPr>
          <p:nvPr>
            <p:ph type="title"/>
          </p:nvPr>
        </p:nvSpPr>
        <p:spPr/>
        <p:txBody>
          <a:bodyPr/>
          <a:lstStyle/>
          <a:p>
            <a:r>
              <a:rPr lang="en-US" dirty="0"/>
              <a:t>Factors That Affect Braking Distance</a:t>
            </a:r>
          </a:p>
        </p:txBody>
      </p:sp>
      <p:sp>
        <p:nvSpPr>
          <p:cNvPr id="3" name="Content Placeholder 2">
            <a:extLst>
              <a:ext uri="{FF2B5EF4-FFF2-40B4-BE49-F238E27FC236}">
                <a16:creationId xmlns:a16="http://schemas.microsoft.com/office/drawing/2014/main" id="{517B78EE-68AC-487E-BC96-02F2E1A8EDD0}"/>
              </a:ext>
            </a:extLst>
          </p:cNvPr>
          <p:cNvSpPr>
            <a:spLocks noGrp="1"/>
          </p:cNvSpPr>
          <p:nvPr>
            <p:ph idx="1"/>
          </p:nvPr>
        </p:nvSpPr>
        <p:spPr>
          <a:xfrm>
            <a:off x="484632" y="1736277"/>
            <a:ext cx="10672994" cy="4440685"/>
          </a:xfrm>
        </p:spPr>
        <p:txBody>
          <a:bodyPr>
            <a:normAutofit fontScale="92500" lnSpcReduction="10000"/>
          </a:bodyPr>
          <a:lstStyle/>
          <a:p>
            <a:r>
              <a:rPr lang="en-US" dirty="0"/>
              <a:t>Speed</a:t>
            </a:r>
          </a:p>
          <a:p>
            <a:r>
              <a:rPr lang="en-US" dirty="0"/>
              <a:t>Vehicle Condition</a:t>
            </a:r>
          </a:p>
          <a:p>
            <a:r>
              <a:rPr lang="en-US" dirty="0"/>
              <a:t>Roadway Surface/Conditions</a:t>
            </a:r>
          </a:p>
          <a:p>
            <a:r>
              <a:rPr lang="en-US" dirty="0"/>
              <a:t>Driver Ability</a:t>
            </a:r>
          </a:p>
          <a:p>
            <a:r>
              <a:rPr lang="en-US" dirty="0"/>
              <a:t>Hills</a:t>
            </a:r>
          </a:p>
          <a:p>
            <a:r>
              <a:rPr lang="en-US" dirty="0"/>
              <a:t>Loads </a:t>
            </a:r>
          </a:p>
          <a:p>
            <a:r>
              <a:rPr lang="en-US" dirty="0"/>
              <a:t>Weight of the vehicle</a:t>
            </a:r>
          </a:p>
          <a:p>
            <a:r>
              <a:rPr lang="en-US" dirty="0"/>
              <a:t>Tire grip</a:t>
            </a:r>
          </a:p>
          <a:p>
            <a:endParaRPr lang="en-US" dirty="0"/>
          </a:p>
          <a:p>
            <a:pPr marL="0" indent="0">
              <a:buNone/>
            </a:pPr>
            <a:r>
              <a:rPr lang="en-US" dirty="0"/>
              <a:t>Note:  Braking stops the wheels, not the vehicle</a:t>
            </a:r>
          </a:p>
        </p:txBody>
      </p:sp>
      <p:pic>
        <p:nvPicPr>
          <p:cNvPr id="1026" name="Picture 2" descr="Total Stopping Distance Graph">
            <a:extLst>
              <a:ext uri="{FF2B5EF4-FFF2-40B4-BE49-F238E27FC236}">
                <a16:creationId xmlns:a16="http://schemas.microsoft.com/office/drawing/2014/main" id="{F6B0685D-4EEB-4D6C-B75C-B99C9C0DFE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00000">
            <a:off x="8222069" y="1279480"/>
            <a:ext cx="2932252" cy="53175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A6D6A6E-C9DF-4077-A69E-3BF71FBBE7CF}"/>
              </a:ext>
            </a:extLst>
          </p:cNvPr>
          <p:cNvSpPr txBox="1"/>
          <p:nvPr/>
        </p:nvSpPr>
        <p:spPr>
          <a:xfrm>
            <a:off x="7673565" y="6574577"/>
            <a:ext cx="4355264" cy="246221"/>
          </a:xfrm>
          <a:prstGeom prst="rect">
            <a:avLst/>
          </a:prstGeom>
          <a:noFill/>
        </p:spPr>
        <p:txBody>
          <a:bodyPr wrap="square">
            <a:spAutoFit/>
          </a:bodyPr>
          <a:lstStyle/>
          <a:p>
            <a:r>
              <a:rPr lang="en-US" sz="1000" dirty="0"/>
              <a:t>National Highway Traffic Safety Administration. Safety in Numbers Newsletter. </a:t>
            </a:r>
          </a:p>
        </p:txBody>
      </p:sp>
    </p:spTree>
    <p:extLst>
      <p:ext uri="{BB962C8B-B14F-4D97-AF65-F5344CB8AC3E}">
        <p14:creationId xmlns:p14="http://schemas.microsoft.com/office/powerpoint/2010/main" val="4250289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8EB61-E56D-437B-9C7A-729ABAAB4A1F}"/>
              </a:ext>
            </a:extLst>
          </p:cNvPr>
          <p:cNvSpPr>
            <a:spLocks noGrp="1"/>
          </p:cNvSpPr>
          <p:nvPr>
            <p:ph type="title"/>
          </p:nvPr>
        </p:nvSpPr>
        <p:spPr/>
        <p:txBody>
          <a:bodyPr/>
          <a:lstStyle/>
          <a:p>
            <a:r>
              <a:rPr lang="en-US" dirty="0"/>
              <a:t>Force of Impact</a:t>
            </a:r>
          </a:p>
        </p:txBody>
      </p:sp>
      <p:sp>
        <p:nvSpPr>
          <p:cNvPr id="3" name="Content Placeholder 2">
            <a:extLst>
              <a:ext uri="{FF2B5EF4-FFF2-40B4-BE49-F238E27FC236}">
                <a16:creationId xmlns:a16="http://schemas.microsoft.com/office/drawing/2014/main" id="{BE611CAB-DBAA-463C-8996-D1C8D4118B53}"/>
              </a:ext>
            </a:extLst>
          </p:cNvPr>
          <p:cNvSpPr>
            <a:spLocks noGrp="1"/>
          </p:cNvSpPr>
          <p:nvPr>
            <p:ph idx="1"/>
          </p:nvPr>
        </p:nvSpPr>
        <p:spPr/>
        <p:txBody>
          <a:bodyPr/>
          <a:lstStyle/>
          <a:p>
            <a:pPr marL="0" indent="0">
              <a:buNone/>
            </a:pPr>
            <a:r>
              <a:rPr lang="en-US" dirty="0"/>
              <a:t>Force of Impact – the force with which a moving object hits another object</a:t>
            </a:r>
          </a:p>
          <a:p>
            <a:pPr marL="0" indent="0">
              <a:buNone/>
            </a:pPr>
            <a:endParaRPr lang="en-US" dirty="0"/>
          </a:p>
          <a:p>
            <a:pPr marL="0" indent="0">
              <a:buNone/>
            </a:pPr>
            <a:r>
              <a:rPr lang="en-US" dirty="0"/>
              <a:t>Three factors determining how hard something will hit another object:</a:t>
            </a:r>
          </a:p>
          <a:p>
            <a:pPr lvl="1"/>
            <a:r>
              <a:rPr lang="en-US" sz="2800" dirty="0"/>
              <a:t>Speed</a:t>
            </a:r>
          </a:p>
          <a:p>
            <a:pPr lvl="1"/>
            <a:r>
              <a:rPr lang="en-US" sz="2800" dirty="0"/>
              <a:t>Weight</a:t>
            </a:r>
          </a:p>
          <a:p>
            <a:pPr lvl="1"/>
            <a:r>
              <a:rPr lang="en-US" sz="2800" dirty="0"/>
              <a:t>Distance between impact and stopping</a:t>
            </a:r>
          </a:p>
        </p:txBody>
      </p:sp>
    </p:spTree>
    <p:extLst>
      <p:ext uri="{BB962C8B-B14F-4D97-AF65-F5344CB8AC3E}">
        <p14:creationId xmlns:p14="http://schemas.microsoft.com/office/powerpoint/2010/main" val="1001000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40DBF-1C2A-40B4-8809-C8816F423312}"/>
              </a:ext>
            </a:extLst>
          </p:cNvPr>
          <p:cNvSpPr>
            <a:spLocks noGrp="1"/>
          </p:cNvSpPr>
          <p:nvPr>
            <p:ph type="title"/>
          </p:nvPr>
        </p:nvSpPr>
        <p:spPr/>
        <p:txBody>
          <a:bodyPr/>
          <a:lstStyle/>
          <a:p>
            <a:r>
              <a:rPr lang="en-US" dirty="0">
                <a:ea typeface="+mj-lt"/>
                <a:cs typeface="+mj-lt"/>
              </a:rPr>
              <a:t>Session Goals</a:t>
            </a:r>
            <a:endParaRPr lang="en-US" dirty="0"/>
          </a:p>
        </p:txBody>
      </p:sp>
      <p:sp>
        <p:nvSpPr>
          <p:cNvPr id="3" name="Content Placeholder 2">
            <a:extLst>
              <a:ext uri="{FF2B5EF4-FFF2-40B4-BE49-F238E27FC236}">
                <a16:creationId xmlns:a16="http://schemas.microsoft.com/office/drawing/2014/main" id="{B84B41D4-4CB7-4F94-9992-B867926B5620}"/>
              </a:ext>
            </a:extLst>
          </p:cNvPr>
          <p:cNvSpPr>
            <a:spLocks noGrp="1"/>
          </p:cNvSpPr>
          <p:nvPr>
            <p:ph idx="1"/>
          </p:nvPr>
        </p:nvSpPr>
        <p:spPr/>
        <p:txBody>
          <a:bodyPr vert="horz" lIns="91440" tIns="45720" rIns="91440" bIns="45720" rtlCol="0" anchor="t">
            <a:normAutofit/>
          </a:bodyPr>
          <a:lstStyle/>
          <a:p>
            <a:pPr marL="514350" indent="-514350">
              <a:buAutoNum type="arabicPeriod"/>
            </a:pPr>
            <a:r>
              <a:rPr lang="en-US" dirty="0">
                <a:ea typeface="+mn-lt"/>
                <a:cs typeface="+mn-lt"/>
              </a:rPr>
              <a:t>Understand the natural laws and forces that affect their driving daily.</a:t>
            </a:r>
            <a:endParaRPr lang="en-US"/>
          </a:p>
          <a:p>
            <a:pPr marL="514350" indent="-514350">
              <a:buAutoNum type="arabicPeriod"/>
            </a:pPr>
            <a:r>
              <a:rPr lang="en-US" dirty="0">
                <a:ea typeface="+mn-lt"/>
                <a:cs typeface="+mn-lt"/>
              </a:rPr>
              <a:t>Demonstrate and understanding of how traction, tire pressure, tire tread, and braking may impact a driver’s ability to respond to the natural forces and driving conditions encountered.</a:t>
            </a:r>
          </a:p>
          <a:p>
            <a:pPr marL="514350" indent="-514350">
              <a:buAutoNum type="arabicPeriod"/>
            </a:pPr>
            <a:r>
              <a:rPr lang="en-US" dirty="0">
                <a:ea typeface="+mn-lt"/>
                <a:cs typeface="+mn-lt"/>
              </a:rPr>
              <a:t>Demonstrate knowledge of why occupant protection is important.</a:t>
            </a:r>
          </a:p>
          <a:p>
            <a:pPr marL="514350" indent="-514350">
              <a:buAutoNum type="arabicPeriod"/>
            </a:pPr>
            <a:r>
              <a:rPr lang="en-US" dirty="0">
                <a:ea typeface="+mn-lt"/>
                <a:cs typeface="+mn-lt"/>
              </a:rPr>
              <a:t>Demonstrate knowledge of laws related to occupant restraint.</a:t>
            </a:r>
          </a:p>
          <a:p>
            <a:pPr marL="514350" indent="-514350">
              <a:buAutoNum type="arabicPeriod"/>
            </a:pPr>
            <a:r>
              <a:rPr lang="en-US" dirty="0">
                <a:ea typeface="+mn-lt"/>
                <a:cs typeface="+mn-lt"/>
              </a:rPr>
              <a:t>Understand that as the driver, they are responsible for ensuring correct occupant protection use within their vehicle.</a:t>
            </a:r>
          </a:p>
        </p:txBody>
      </p:sp>
    </p:spTree>
    <p:extLst>
      <p:ext uri="{BB962C8B-B14F-4D97-AF65-F5344CB8AC3E}">
        <p14:creationId xmlns:p14="http://schemas.microsoft.com/office/powerpoint/2010/main" val="3405599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C7602-9418-41D4-8DD0-1262F70999D8}"/>
              </a:ext>
            </a:extLst>
          </p:cNvPr>
          <p:cNvSpPr>
            <a:spLocks noGrp="1"/>
          </p:cNvSpPr>
          <p:nvPr>
            <p:ph type="title"/>
          </p:nvPr>
        </p:nvSpPr>
        <p:spPr/>
        <p:txBody>
          <a:bodyPr/>
          <a:lstStyle/>
          <a:p>
            <a:r>
              <a:rPr lang="en-US" dirty="0"/>
              <a:t>Three Collisions When a Crash Occurs</a:t>
            </a:r>
          </a:p>
        </p:txBody>
      </p:sp>
      <p:sp>
        <p:nvSpPr>
          <p:cNvPr id="3" name="Content Placeholder 2">
            <a:extLst>
              <a:ext uri="{FF2B5EF4-FFF2-40B4-BE49-F238E27FC236}">
                <a16:creationId xmlns:a16="http://schemas.microsoft.com/office/drawing/2014/main" id="{FD2B61C1-37FF-4FB3-82DB-D030BA04F020}"/>
              </a:ext>
            </a:extLst>
          </p:cNvPr>
          <p:cNvSpPr>
            <a:spLocks noGrp="1"/>
          </p:cNvSpPr>
          <p:nvPr>
            <p:ph idx="1"/>
          </p:nvPr>
        </p:nvSpPr>
        <p:spPr/>
        <p:txBody>
          <a:bodyPr/>
          <a:lstStyle/>
          <a:p>
            <a:pPr marL="0" indent="0">
              <a:buNone/>
            </a:pPr>
            <a:r>
              <a:rPr lang="en-US" dirty="0"/>
              <a:t>First – the vehicle hits an object</a:t>
            </a:r>
          </a:p>
          <a:p>
            <a:pPr marL="0" indent="0">
              <a:buNone/>
            </a:pPr>
            <a:endParaRPr lang="en-US" dirty="0"/>
          </a:p>
          <a:p>
            <a:pPr marL="0" indent="0">
              <a:buNone/>
            </a:pPr>
            <a:r>
              <a:rPr lang="en-US" dirty="0"/>
              <a:t>Second – the occupant hits the interior parts of the vehicle, such as the steering wheel or dashboard</a:t>
            </a:r>
          </a:p>
          <a:p>
            <a:pPr marL="0" indent="0">
              <a:buNone/>
            </a:pPr>
            <a:endParaRPr lang="en-US" dirty="0"/>
          </a:p>
          <a:p>
            <a:pPr marL="0" indent="0">
              <a:buNone/>
            </a:pPr>
            <a:r>
              <a:rPr lang="en-US" dirty="0"/>
              <a:t>Third – the occupants’ internal organs slam up against their skeletal structure, resulting in the most injuries in a crash</a:t>
            </a:r>
          </a:p>
        </p:txBody>
      </p:sp>
    </p:spTree>
    <p:extLst>
      <p:ext uri="{BB962C8B-B14F-4D97-AF65-F5344CB8AC3E}">
        <p14:creationId xmlns:p14="http://schemas.microsoft.com/office/powerpoint/2010/main" val="128826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75611-50D5-4B7A-9B0C-6A6F5D49316D}"/>
              </a:ext>
            </a:extLst>
          </p:cNvPr>
          <p:cNvSpPr>
            <a:spLocks noGrp="1"/>
          </p:cNvSpPr>
          <p:nvPr>
            <p:ph type="title"/>
          </p:nvPr>
        </p:nvSpPr>
        <p:spPr/>
        <p:txBody>
          <a:bodyPr/>
          <a:lstStyle/>
          <a:p>
            <a:r>
              <a:rPr lang="en-US" dirty="0"/>
              <a:t>Three Collisions in a Crash Video</a:t>
            </a:r>
          </a:p>
        </p:txBody>
      </p:sp>
      <p:sp>
        <p:nvSpPr>
          <p:cNvPr id="3" name="Content Placeholder 2">
            <a:extLst>
              <a:ext uri="{FF2B5EF4-FFF2-40B4-BE49-F238E27FC236}">
                <a16:creationId xmlns:a16="http://schemas.microsoft.com/office/drawing/2014/main" id="{7B06BA4F-2513-4DE6-9B5D-021C50750A27}"/>
              </a:ext>
            </a:extLst>
          </p:cNvPr>
          <p:cNvSpPr>
            <a:spLocks noGrp="1"/>
          </p:cNvSpPr>
          <p:nvPr>
            <p:ph idx="1"/>
          </p:nvPr>
        </p:nvSpPr>
        <p:spPr/>
        <p:txBody>
          <a:bodyPr vert="horz" lIns="91440" tIns="45720" rIns="91440" bIns="45720" rtlCol="0" anchor="t">
            <a:normAutofit/>
          </a:bodyPr>
          <a:lstStyle/>
          <a:p>
            <a:pPr marL="0" indent="0">
              <a:buNone/>
            </a:pPr>
            <a:r>
              <a:rPr lang="en-US" dirty="0"/>
              <a:t>View “Three Stages of a Collision, DDC4 6</a:t>
            </a:r>
            <a:r>
              <a:rPr lang="en-US" baseline="30000" dirty="0"/>
              <a:t>th</a:t>
            </a:r>
            <a:r>
              <a:rPr lang="en-US" dirty="0"/>
              <a:t> Edition – National Safety Council driver course excerpt”</a:t>
            </a:r>
          </a:p>
          <a:p>
            <a:pPr marL="0" indent="0">
              <a:buNone/>
            </a:pPr>
            <a:endParaRPr lang="en-US" dirty="0"/>
          </a:p>
          <a:p>
            <a:pPr marL="0" indent="0" algn="ctr">
              <a:buNone/>
            </a:pPr>
            <a:r>
              <a:rPr lang="en-US" dirty="0">
                <a:hlinkClick r:id="rId2"/>
              </a:rPr>
              <a:t>https://www.youtube.com/watch?v=zSiDRaV7O24</a:t>
            </a:r>
            <a:endParaRPr lang="en-US" dirty="0"/>
          </a:p>
          <a:p>
            <a:pPr marL="0" indent="0" algn="ctr">
              <a:buNone/>
            </a:pPr>
            <a:endParaRPr lang="en-US" dirty="0"/>
          </a:p>
        </p:txBody>
      </p:sp>
    </p:spTree>
    <p:extLst>
      <p:ext uri="{BB962C8B-B14F-4D97-AF65-F5344CB8AC3E}">
        <p14:creationId xmlns:p14="http://schemas.microsoft.com/office/powerpoint/2010/main" val="3100205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C2966-6347-4AD1-B712-FAEE05536470}"/>
              </a:ext>
            </a:extLst>
          </p:cNvPr>
          <p:cNvSpPr>
            <a:spLocks noGrp="1"/>
          </p:cNvSpPr>
          <p:nvPr>
            <p:ph type="title"/>
          </p:nvPr>
        </p:nvSpPr>
        <p:spPr/>
        <p:txBody>
          <a:bodyPr/>
          <a:lstStyle/>
          <a:p>
            <a:r>
              <a:rPr lang="en-US" dirty="0"/>
              <a:t>Seat Belt Video</a:t>
            </a:r>
          </a:p>
        </p:txBody>
      </p:sp>
      <p:sp>
        <p:nvSpPr>
          <p:cNvPr id="3" name="Content Placeholder 2">
            <a:extLst>
              <a:ext uri="{FF2B5EF4-FFF2-40B4-BE49-F238E27FC236}">
                <a16:creationId xmlns:a16="http://schemas.microsoft.com/office/drawing/2014/main" id="{E60C3049-DFC3-4416-A444-843C8BCCF8B2}"/>
              </a:ext>
            </a:extLst>
          </p:cNvPr>
          <p:cNvSpPr>
            <a:spLocks noGrp="1"/>
          </p:cNvSpPr>
          <p:nvPr>
            <p:ph idx="1"/>
          </p:nvPr>
        </p:nvSpPr>
        <p:spPr/>
        <p:txBody>
          <a:bodyPr/>
          <a:lstStyle/>
          <a:p>
            <a:pPr marL="0" indent="0">
              <a:buNone/>
            </a:pPr>
            <a:r>
              <a:rPr lang="en-US" dirty="0"/>
              <a:t>View “Get it Together – Buckle Up” by NYS DMV</a:t>
            </a:r>
          </a:p>
          <a:p>
            <a:pPr marL="0" indent="0">
              <a:buNone/>
            </a:pPr>
            <a:endParaRPr lang="en-US" dirty="0"/>
          </a:p>
          <a:p>
            <a:pPr marL="0" indent="0">
              <a:buNone/>
            </a:pPr>
            <a:endParaRPr lang="en-US" dirty="0"/>
          </a:p>
          <a:p>
            <a:pPr marL="0" indent="0" algn="ctr">
              <a:buNone/>
            </a:pPr>
            <a:r>
              <a:rPr lang="en-US" dirty="0">
                <a:hlinkClick r:id="rId2"/>
              </a:rPr>
              <a:t>https://www.youtube.com/watch?v=RuZoGfq27Xs&amp;t=19s</a:t>
            </a:r>
            <a:endParaRPr lang="en-US" dirty="0"/>
          </a:p>
          <a:p>
            <a:pPr marL="0" indent="0" algn="ctr">
              <a:buNone/>
            </a:pPr>
            <a:endParaRPr lang="en-US" dirty="0"/>
          </a:p>
        </p:txBody>
      </p:sp>
    </p:spTree>
    <p:extLst>
      <p:ext uri="{BB962C8B-B14F-4D97-AF65-F5344CB8AC3E}">
        <p14:creationId xmlns:p14="http://schemas.microsoft.com/office/powerpoint/2010/main" val="3322022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3BE82-1FD2-4C4D-AF8C-BF54D6630072}"/>
              </a:ext>
            </a:extLst>
          </p:cNvPr>
          <p:cNvSpPr>
            <a:spLocks noGrp="1"/>
          </p:cNvSpPr>
          <p:nvPr>
            <p:ph type="title"/>
          </p:nvPr>
        </p:nvSpPr>
        <p:spPr/>
        <p:txBody>
          <a:bodyPr/>
          <a:lstStyle/>
          <a:p>
            <a:r>
              <a:rPr lang="en-US" dirty="0"/>
              <a:t>Occupant Protection – Seat Belts</a:t>
            </a:r>
          </a:p>
        </p:txBody>
      </p:sp>
      <p:pic>
        <p:nvPicPr>
          <p:cNvPr id="4" name="Picture 3">
            <a:extLst>
              <a:ext uri="{FF2B5EF4-FFF2-40B4-BE49-F238E27FC236}">
                <a16:creationId xmlns:a16="http://schemas.microsoft.com/office/drawing/2014/main" id="{87A85EEB-0751-4011-8DE3-04525C8B7CFE}"/>
              </a:ext>
            </a:extLst>
          </p:cNvPr>
          <p:cNvPicPr>
            <a:picLocks noChangeAspect="1"/>
          </p:cNvPicPr>
          <p:nvPr/>
        </p:nvPicPr>
        <p:blipFill>
          <a:blip r:embed="rId2"/>
          <a:stretch>
            <a:fillRect/>
          </a:stretch>
        </p:blipFill>
        <p:spPr>
          <a:xfrm>
            <a:off x="8582897" y="1471524"/>
            <a:ext cx="3124471" cy="4381880"/>
          </a:xfrm>
          <a:prstGeom prst="rect">
            <a:avLst/>
          </a:prstGeom>
        </p:spPr>
      </p:pic>
      <p:sp>
        <p:nvSpPr>
          <p:cNvPr id="6" name="Content Placeholder 5">
            <a:extLst>
              <a:ext uri="{FF2B5EF4-FFF2-40B4-BE49-F238E27FC236}">
                <a16:creationId xmlns:a16="http://schemas.microsoft.com/office/drawing/2014/main" id="{2CB5C514-2AB2-46D3-9CA9-1219DE85285A}"/>
              </a:ext>
            </a:extLst>
          </p:cNvPr>
          <p:cNvSpPr>
            <a:spLocks noGrp="1"/>
          </p:cNvSpPr>
          <p:nvPr>
            <p:ph idx="1"/>
          </p:nvPr>
        </p:nvSpPr>
        <p:spPr>
          <a:xfrm>
            <a:off x="484632" y="1736277"/>
            <a:ext cx="8017342" cy="4440685"/>
          </a:xfrm>
        </p:spPr>
        <p:txBody>
          <a:bodyPr vert="horz" lIns="91440" tIns="45720" rIns="91440" bIns="45720" rtlCol="0" anchor="t">
            <a:normAutofit lnSpcReduction="10000"/>
          </a:bodyPr>
          <a:lstStyle/>
          <a:p>
            <a:r>
              <a:rPr lang="en-US" dirty="0"/>
              <a:t>Wearing your seat belt is the single most effective thing you can do to protect yourself in a crash.</a:t>
            </a:r>
            <a:endParaRPr lang="en-US" dirty="0">
              <a:cs typeface="Calibri"/>
            </a:endParaRPr>
          </a:p>
          <a:p>
            <a:r>
              <a:rPr lang="en-US" dirty="0"/>
              <a:t>Air bags are designed to work with seat belts, not replace them.</a:t>
            </a:r>
          </a:p>
          <a:p>
            <a:r>
              <a:rPr lang="en-US" dirty="0"/>
              <a:t>Seat belt fit matters – the shoulder belt should lay across the middle of the chest and way from neck; the lap belt should ay across your hips not your stomach</a:t>
            </a:r>
          </a:p>
          <a:p>
            <a:r>
              <a:rPr lang="en-US" dirty="0"/>
              <a:t>Everyone in the car should be properly restrained (in a car seat, booster or seat belt, depending on their age and size)</a:t>
            </a:r>
          </a:p>
        </p:txBody>
      </p:sp>
      <p:sp>
        <p:nvSpPr>
          <p:cNvPr id="8" name="TextBox 7">
            <a:extLst>
              <a:ext uri="{FF2B5EF4-FFF2-40B4-BE49-F238E27FC236}">
                <a16:creationId xmlns:a16="http://schemas.microsoft.com/office/drawing/2014/main" id="{DBD02904-80AC-4E01-93A3-7A74693E869F}"/>
              </a:ext>
            </a:extLst>
          </p:cNvPr>
          <p:cNvSpPr txBox="1"/>
          <p:nvPr/>
        </p:nvSpPr>
        <p:spPr>
          <a:xfrm>
            <a:off x="8653772" y="5948362"/>
            <a:ext cx="3198019" cy="400110"/>
          </a:xfrm>
          <a:prstGeom prst="rect">
            <a:avLst/>
          </a:prstGeom>
          <a:noFill/>
        </p:spPr>
        <p:txBody>
          <a:bodyPr wrap="square">
            <a:spAutoFit/>
          </a:bodyPr>
          <a:lstStyle/>
          <a:p>
            <a:r>
              <a:rPr lang="en-US" sz="1000" dirty="0"/>
              <a:t>National Highway Traffic Safety Administration. Top 5 Things You should Know About Buckling Up.</a:t>
            </a:r>
          </a:p>
        </p:txBody>
      </p:sp>
    </p:spTree>
    <p:extLst>
      <p:ext uri="{BB962C8B-B14F-4D97-AF65-F5344CB8AC3E}">
        <p14:creationId xmlns:p14="http://schemas.microsoft.com/office/powerpoint/2010/main" val="3741780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7389C-981C-4B0A-B8DF-CE08B20E5228}"/>
              </a:ext>
            </a:extLst>
          </p:cNvPr>
          <p:cNvSpPr>
            <a:spLocks noGrp="1"/>
          </p:cNvSpPr>
          <p:nvPr>
            <p:ph type="title"/>
          </p:nvPr>
        </p:nvSpPr>
        <p:spPr/>
        <p:txBody>
          <a:bodyPr/>
          <a:lstStyle/>
          <a:p>
            <a:r>
              <a:rPr lang="en-US" dirty="0"/>
              <a:t>Adjusting Your Head Restraints</a:t>
            </a:r>
          </a:p>
        </p:txBody>
      </p:sp>
      <p:sp>
        <p:nvSpPr>
          <p:cNvPr id="3" name="Content Placeholder 2">
            <a:extLst>
              <a:ext uri="{FF2B5EF4-FFF2-40B4-BE49-F238E27FC236}">
                <a16:creationId xmlns:a16="http://schemas.microsoft.com/office/drawing/2014/main" id="{4EE5A8B7-1767-4B0B-B428-A8B9F3541ED6}"/>
              </a:ext>
            </a:extLst>
          </p:cNvPr>
          <p:cNvSpPr>
            <a:spLocks noGrp="1"/>
          </p:cNvSpPr>
          <p:nvPr>
            <p:ph idx="1"/>
          </p:nvPr>
        </p:nvSpPr>
        <p:spPr/>
        <p:txBody>
          <a:bodyPr vert="horz" lIns="91440" tIns="45720" rIns="91440" bIns="45720" rtlCol="0" anchor="t">
            <a:normAutofit/>
          </a:bodyPr>
          <a:lstStyle/>
          <a:p>
            <a:r>
              <a:rPr lang="en-US" dirty="0"/>
              <a:t>The bottom of the head restraint should align with the bottom of your ears.</a:t>
            </a:r>
          </a:p>
          <a:p>
            <a:endParaRPr lang="en-US" dirty="0"/>
          </a:p>
          <a:p>
            <a:r>
              <a:rPr lang="en-US" dirty="0"/>
              <a:t>Proper adjustment can protect your head and neck in case of a crash.</a:t>
            </a:r>
            <a:endParaRPr lang="en-US" dirty="0">
              <a:cs typeface="Calibri"/>
            </a:endParaRPr>
          </a:p>
        </p:txBody>
      </p:sp>
    </p:spTree>
    <p:extLst>
      <p:ext uri="{BB962C8B-B14F-4D97-AF65-F5344CB8AC3E}">
        <p14:creationId xmlns:p14="http://schemas.microsoft.com/office/powerpoint/2010/main" val="698850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11C07-221E-4890-913D-990B8D325839}"/>
              </a:ext>
            </a:extLst>
          </p:cNvPr>
          <p:cNvSpPr>
            <a:spLocks noGrp="1"/>
          </p:cNvSpPr>
          <p:nvPr>
            <p:ph type="title"/>
          </p:nvPr>
        </p:nvSpPr>
        <p:spPr>
          <a:xfrm>
            <a:off x="0" y="2954434"/>
            <a:ext cx="12191999" cy="1325563"/>
          </a:xfrm>
        </p:spPr>
        <p:txBody>
          <a:bodyPr/>
          <a:lstStyle/>
          <a:p>
            <a:pPr algn="ctr"/>
            <a:r>
              <a:rPr lang="en-US" dirty="0"/>
              <a:t>Don’t Forget to Buckle Up in the Back</a:t>
            </a:r>
            <a:br>
              <a:rPr lang="en-US" dirty="0"/>
            </a:br>
            <a:r>
              <a:rPr lang="en-US" sz="3200" dirty="0"/>
              <a:t>(NY State law passed in November 2020)</a:t>
            </a:r>
          </a:p>
        </p:txBody>
      </p:sp>
    </p:spTree>
    <p:extLst>
      <p:ext uri="{BB962C8B-B14F-4D97-AF65-F5344CB8AC3E}">
        <p14:creationId xmlns:p14="http://schemas.microsoft.com/office/powerpoint/2010/main" val="3098967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12D0B-B1EA-4545-9A98-6128A4FA83CE}"/>
              </a:ext>
            </a:extLst>
          </p:cNvPr>
          <p:cNvSpPr>
            <a:spLocks noGrp="1"/>
          </p:cNvSpPr>
          <p:nvPr>
            <p:ph type="title"/>
          </p:nvPr>
        </p:nvSpPr>
        <p:spPr/>
        <p:txBody>
          <a:bodyPr/>
          <a:lstStyle/>
          <a:p>
            <a:r>
              <a:rPr lang="en-US" dirty="0"/>
              <a:t>Key Points from NYS Vehicle and Traffic Law</a:t>
            </a:r>
          </a:p>
        </p:txBody>
      </p:sp>
      <p:sp>
        <p:nvSpPr>
          <p:cNvPr id="3" name="Content Placeholder 2">
            <a:extLst>
              <a:ext uri="{FF2B5EF4-FFF2-40B4-BE49-F238E27FC236}">
                <a16:creationId xmlns:a16="http://schemas.microsoft.com/office/drawing/2014/main" id="{BB26FDEA-0B7F-41D2-A2A5-9FB35CB247F6}"/>
              </a:ext>
            </a:extLst>
          </p:cNvPr>
          <p:cNvSpPr>
            <a:spLocks noGrp="1"/>
          </p:cNvSpPr>
          <p:nvPr>
            <p:ph idx="1"/>
          </p:nvPr>
        </p:nvSpPr>
        <p:spPr/>
        <p:txBody>
          <a:bodyPr/>
          <a:lstStyle/>
          <a:p>
            <a:pPr marL="0" indent="0">
              <a:buNone/>
            </a:pPr>
            <a:r>
              <a:rPr lang="en-US" u="sng" dirty="0"/>
              <a:t>Seat Belt Use for Drivers and Passengers</a:t>
            </a:r>
          </a:p>
          <a:p>
            <a:r>
              <a:rPr lang="en-US" dirty="0"/>
              <a:t>All drivers, front seat, and rear passengers must wear seat belts regardless of age (NYS Law passed in November 2020)</a:t>
            </a:r>
          </a:p>
          <a:p>
            <a:endParaRPr lang="en-US" dirty="0"/>
          </a:p>
          <a:p>
            <a:r>
              <a:rPr lang="en-US" dirty="0"/>
              <a:t>Children under 100 </a:t>
            </a:r>
            <a:r>
              <a:rPr lang="en-US" dirty="0" err="1"/>
              <a:t>lbs</a:t>
            </a:r>
            <a:r>
              <a:rPr lang="en-US" dirty="0"/>
              <a:t> have further requirements</a:t>
            </a:r>
          </a:p>
          <a:p>
            <a:endParaRPr lang="en-US" dirty="0"/>
          </a:p>
        </p:txBody>
      </p:sp>
    </p:spTree>
    <p:extLst>
      <p:ext uri="{BB962C8B-B14F-4D97-AF65-F5344CB8AC3E}">
        <p14:creationId xmlns:p14="http://schemas.microsoft.com/office/powerpoint/2010/main" val="28743395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5DB33-8BC5-4624-8F7E-5171D667686C}"/>
              </a:ext>
            </a:extLst>
          </p:cNvPr>
          <p:cNvSpPr>
            <a:spLocks noGrp="1"/>
          </p:cNvSpPr>
          <p:nvPr>
            <p:ph type="title"/>
          </p:nvPr>
        </p:nvSpPr>
        <p:spPr/>
        <p:txBody>
          <a:bodyPr/>
          <a:lstStyle/>
          <a:p>
            <a:r>
              <a:rPr lang="en-US" dirty="0"/>
              <a:t>Key Points from NYS Vehicle and Traffic Law</a:t>
            </a:r>
          </a:p>
        </p:txBody>
      </p:sp>
      <p:sp>
        <p:nvSpPr>
          <p:cNvPr id="3" name="Content Placeholder 2">
            <a:extLst>
              <a:ext uri="{FF2B5EF4-FFF2-40B4-BE49-F238E27FC236}">
                <a16:creationId xmlns:a16="http://schemas.microsoft.com/office/drawing/2014/main" id="{CB2CE771-AC32-436A-92DF-717806231908}"/>
              </a:ext>
            </a:extLst>
          </p:cNvPr>
          <p:cNvSpPr>
            <a:spLocks noGrp="1"/>
          </p:cNvSpPr>
          <p:nvPr>
            <p:ph idx="1"/>
          </p:nvPr>
        </p:nvSpPr>
        <p:spPr>
          <a:xfrm>
            <a:off x="484632" y="1585609"/>
            <a:ext cx="11045952" cy="4886059"/>
          </a:xfrm>
        </p:spPr>
        <p:txBody>
          <a:bodyPr>
            <a:normAutofit/>
          </a:bodyPr>
          <a:lstStyle/>
          <a:p>
            <a:pPr marL="0" indent="0">
              <a:buNone/>
            </a:pPr>
            <a:r>
              <a:rPr lang="en-US" u="sng" dirty="0"/>
              <a:t>Child Passenger Safety (Car Seats and Booster Seats)</a:t>
            </a:r>
            <a:endParaRPr lang="en-US" dirty="0"/>
          </a:p>
          <a:p>
            <a:r>
              <a:rPr lang="en-US" dirty="0"/>
              <a:t>Children under the age of four must be in a federally approved child restraint system attached to the vehicle by a safety belt or LATCH system.</a:t>
            </a:r>
          </a:p>
          <a:p>
            <a:r>
              <a:rPr lang="en-US" dirty="0"/>
              <a:t>A child under age 4 who weighs more than 40 pounds can be restrained in a booster seat with a lap and shoulder belt. </a:t>
            </a:r>
          </a:p>
        </p:txBody>
      </p:sp>
    </p:spTree>
    <p:extLst>
      <p:ext uri="{BB962C8B-B14F-4D97-AF65-F5344CB8AC3E}">
        <p14:creationId xmlns:p14="http://schemas.microsoft.com/office/powerpoint/2010/main" val="8211662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5DB33-8BC5-4624-8F7E-5171D667686C}"/>
              </a:ext>
            </a:extLst>
          </p:cNvPr>
          <p:cNvSpPr>
            <a:spLocks noGrp="1"/>
          </p:cNvSpPr>
          <p:nvPr>
            <p:ph type="title"/>
          </p:nvPr>
        </p:nvSpPr>
        <p:spPr/>
        <p:txBody>
          <a:bodyPr/>
          <a:lstStyle/>
          <a:p>
            <a:r>
              <a:rPr lang="en-US" dirty="0"/>
              <a:t>Key Points from NYS Vehicle and Traffic Law</a:t>
            </a:r>
          </a:p>
        </p:txBody>
      </p:sp>
      <p:sp>
        <p:nvSpPr>
          <p:cNvPr id="3" name="Content Placeholder 2">
            <a:extLst>
              <a:ext uri="{FF2B5EF4-FFF2-40B4-BE49-F238E27FC236}">
                <a16:creationId xmlns:a16="http://schemas.microsoft.com/office/drawing/2014/main" id="{CB2CE771-AC32-436A-92DF-717806231908}"/>
              </a:ext>
            </a:extLst>
          </p:cNvPr>
          <p:cNvSpPr>
            <a:spLocks noGrp="1"/>
          </p:cNvSpPr>
          <p:nvPr>
            <p:ph idx="1"/>
          </p:nvPr>
        </p:nvSpPr>
        <p:spPr>
          <a:xfrm>
            <a:off x="484632" y="1585609"/>
            <a:ext cx="11045952" cy="4886059"/>
          </a:xfrm>
        </p:spPr>
        <p:txBody>
          <a:bodyPr>
            <a:normAutofit/>
          </a:bodyPr>
          <a:lstStyle/>
          <a:p>
            <a:r>
              <a:rPr lang="en-US" dirty="0"/>
              <a:t>A child of age 4, 5, 6 or 7 must use a booster seat with lap and shoulder belt or a child safety seat (The child safety restraint system must meet the height and weight recommendations of the restraint manufacturer.)</a:t>
            </a:r>
          </a:p>
          <a:p>
            <a:r>
              <a:rPr lang="en-US" dirty="0"/>
              <a:t>A child more than 4 feet 9 inches in height or weighing more than 100 pounds is allowed to use a seat belt that has both a lap belt and a shoulder harness. If the seat belt does not fit correctly, the child must use a booster seat with a lap and shoulder belt.</a:t>
            </a:r>
          </a:p>
        </p:txBody>
      </p:sp>
    </p:spTree>
    <p:extLst>
      <p:ext uri="{BB962C8B-B14F-4D97-AF65-F5344CB8AC3E}">
        <p14:creationId xmlns:p14="http://schemas.microsoft.com/office/powerpoint/2010/main" val="691451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9A0C5-41CE-44FA-9A77-3FDA727E94FF}"/>
              </a:ext>
            </a:extLst>
          </p:cNvPr>
          <p:cNvSpPr>
            <a:spLocks noGrp="1"/>
          </p:cNvSpPr>
          <p:nvPr>
            <p:ph type="title"/>
          </p:nvPr>
        </p:nvSpPr>
        <p:spPr/>
        <p:txBody>
          <a:bodyPr/>
          <a:lstStyle/>
          <a:p>
            <a:r>
              <a:rPr lang="en-US" dirty="0"/>
              <a:t>Can you Name Other Protective Devices in your Car?</a:t>
            </a:r>
          </a:p>
        </p:txBody>
      </p:sp>
      <p:sp>
        <p:nvSpPr>
          <p:cNvPr id="3" name="Content Placeholder 2">
            <a:extLst>
              <a:ext uri="{FF2B5EF4-FFF2-40B4-BE49-F238E27FC236}">
                <a16:creationId xmlns:a16="http://schemas.microsoft.com/office/drawing/2014/main" id="{DD206955-8200-4113-8C84-CFF9594A958A}"/>
              </a:ext>
            </a:extLst>
          </p:cNvPr>
          <p:cNvSpPr>
            <a:spLocks noGrp="1"/>
          </p:cNvSpPr>
          <p:nvPr>
            <p:ph idx="1"/>
          </p:nvPr>
        </p:nvSpPr>
        <p:spPr/>
        <p:txBody>
          <a:bodyPr/>
          <a:lstStyle/>
          <a:p>
            <a:r>
              <a:rPr lang="en-US" dirty="0"/>
              <a:t>Front and rear crash area zones</a:t>
            </a:r>
          </a:p>
          <a:p>
            <a:r>
              <a:rPr lang="en-US" dirty="0"/>
              <a:t>Energy absorbing bumpers</a:t>
            </a:r>
          </a:p>
          <a:p>
            <a:r>
              <a:rPr lang="en-US" dirty="0"/>
              <a:t>Side door beams</a:t>
            </a:r>
          </a:p>
          <a:p>
            <a:r>
              <a:rPr lang="en-US" dirty="0"/>
              <a:t>Reinforced windshields</a:t>
            </a:r>
          </a:p>
          <a:p>
            <a:r>
              <a:rPr lang="en-US" dirty="0"/>
              <a:t>Energy absorbing steering wheel and column</a:t>
            </a:r>
          </a:p>
          <a:p>
            <a:r>
              <a:rPr lang="en-US" dirty="0"/>
              <a:t>Padded dash</a:t>
            </a:r>
          </a:p>
          <a:p>
            <a:r>
              <a:rPr lang="en-US" dirty="0"/>
              <a:t>Seat belts</a:t>
            </a:r>
          </a:p>
          <a:p>
            <a:r>
              <a:rPr lang="en-US" dirty="0"/>
              <a:t>Head restraints</a:t>
            </a:r>
          </a:p>
        </p:txBody>
      </p:sp>
    </p:spTree>
    <p:extLst>
      <p:ext uri="{BB962C8B-B14F-4D97-AF65-F5344CB8AC3E}">
        <p14:creationId xmlns:p14="http://schemas.microsoft.com/office/powerpoint/2010/main" val="3292903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D45B-DF15-4EBA-B625-AB7F99A6DA93}"/>
              </a:ext>
            </a:extLst>
          </p:cNvPr>
          <p:cNvSpPr>
            <a:spLocks noGrp="1"/>
          </p:cNvSpPr>
          <p:nvPr>
            <p:ph type="title"/>
          </p:nvPr>
        </p:nvSpPr>
        <p:spPr/>
        <p:txBody>
          <a:bodyPr/>
          <a:lstStyle/>
          <a:p>
            <a:r>
              <a:rPr lang="en-US" dirty="0">
                <a:ea typeface="+mj-lt"/>
                <a:cs typeface="+mj-lt"/>
              </a:rPr>
              <a:t>Key Vocabulary and Topics</a:t>
            </a:r>
            <a:endParaRPr lang="en-US" dirty="0"/>
          </a:p>
        </p:txBody>
      </p:sp>
      <p:sp>
        <p:nvSpPr>
          <p:cNvPr id="3" name="Content Placeholder 2">
            <a:extLst>
              <a:ext uri="{FF2B5EF4-FFF2-40B4-BE49-F238E27FC236}">
                <a16:creationId xmlns:a16="http://schemas.microsoft.com/office/drawing/2014/main" id="{3480C51E-B974-4DEE-9C98-E9A21E457EAE}"/>
              </a:ext>
            </a:extLst>
          </p:cNvPr>
          <p:cNvSpPr>
            <a:spLocks noGrp="1"/>
          </p:cNvSpPr>
          <p:nvPr>
            <p:ph sz="half" idx="1"/>
          </p:nvPr>
        </p:nvSpPr>
        <p:spPr/>
        <p:txBody>
          <a:bodyPr vert="horz" lIns="91440" tIns="45720" rIns="91440" bIns="45720" rtlCol="0" anchor="t">
            <a:normAutofit lnSpcReduction="10000"/>
          </a:bodyPr>
          <a:lstStyle/>
          <a:p>
            <a:pPr>
              <a:buFont typeface="Arial"/>
              <a:buChar char="•"/>
            </a:pPr>
            <a:r>
              <a:rPr lang="en-US" dirty="0">
                <a:ea typeface="+mn-lt"/>
                <a:cs typeface="+mn-lt"/>
              </a:rPr>
              <a:t>Gravity</a:t>
            </a:r>
          </a:p>
          <a:p>
            <a:pPr>
              <a:buFont typeface="Arial"/>
              <a:buChar char="•"/>
            </a:pPr>
            <a:r>
              <a:rPr lang="en-US" dirty="0">
                <a:ea typeface="+mn-lt"/>
                <a:cs typeface="+mn-lt"/>
              </a:rPr>
              <a:t>Center of gravity</a:t>
            </a:r>
          </a:p>
          <a:p>
            <a:pPr>
              <a:buFont typeface="Arial"/>
              <a:buChar char="•"/>
            </a:pPr>
            <a:r>
              <a:rPr lang="en-US" dirty="0">
                <a:ea typeface="+mn-lt"/>
                <a:cs typeface="+mn-lt"/>
              </a:rPr>
              <a:t>Inertia</a:t>
            </a:r>
          </a:p>
          <a:p>
            <a:pPr>
              <a:buFont typeface="Arial"/>
              <a:buChar char="•"/>
            </a:pPr>
            <a:r>
              <a:rPr lang="en-US" dirty="0">
                <a:ea typeface="+mn-lt"/>
                <a:cs typeface="+mn-lt"/>
              </a:rPr>
              <a:t>Centrifugal force</a:t>
            </a:r>
          </a:p>
          <a:p>
            <a:pPr>
              <a:buFont typeface="Arial"/>
              <a:buChar char="•"/>
            </a:pPr>
            <a:r>
              <a:rPr lang="en-US" dirty="0">
                <a:ea typeface="+mn-lt"/>
                <a:cs typeface="+mn-lt"/>
              </a:rPr>
              <a:t>Kinetic energy</a:t>
            </a:r>
          </a:p>
          <a:p>
            <a:pPr>
              <a:buFont typeface="Arial"/>
              <a:buChar char="•"/>
            </a:pPr>
            <a:r>
              <a:rPr lang="en-US" dirty="0">
                <a:ea typeface="+mn-lt"/>
                <a:cs typeface="+mn-lt"/>
              </a:rPr>
              <a:t>Vehicle suspension balance</a:t>
            </a:r>
          </a:p>
          <a:p>
            <a:pPr>
              <a:buFont typeface="Arial"/>
              <a:buChar char="•"/>
            </a:pPr>
            <a:r>
              <a:rPr lang="en-US" dirty="0">
                <a:ea typeface="+mn-lt"/>
                <a:cs typeface="+mn-lt"/>
              </a:rPr>
              <a:t>Friction</a:t>
            </a:r>
          </a:p>
          <a:p>
            <a:pPr>
              <a:buFont typeface="Arial"/>
              <a:buChar char="•"/>
            </a:pPr>
            <a:r>
              <a:rPr lang="en-US" dirty="0">
                <a:ea typeface="+mn-lt"/>
                <a:cs typeface="+mn-lt"/>
              </a:rPr>
              <a:t>Traction  </a:t>
            </a:r>
          </a:p>
          <a:p>
            <a:pPr>
              <a:buFont typeface="Arial"/>
              <a:buChar char="•"/>
            </a:pPr>
            <a:r>
              <a:rPr lang="en-US" dirty="0">
                <a:ea typeface="+mn-lt"/>
                <a:cs typeface="+mn-lt"/>
              </a:rPr>
              <a:t>First collision</a:t>
            </a:r>
          </a:p>
          <a:p>
            <a:pPr marL="0" indent="0">
              <a:buNone/>
            </a:pPr>
            <a:endParaRPr lang="en-US" dirty="0">
              <a:cs typeface="Calibri"/>
            </a:endParaRPr>
          </a:p>
        </p:txBody>
      </p:sp>
      <p:sp>
        <p:nvSpPr>
          <p:cNvPr id="4" name="Content Placeholder 3">
            <a:extLst>
              <a:ext uri="{FF2B5EF4-FFF2-40B4-BE49-F238E27FC236}">
                <a16:creationId xmlns:a16="http://schemas.microsoft.com/office/drawing/2014/main" id="{5B6624DC-F69E-4CA9-9126-5EAB1E529B95}"/>
              </a:ext>
            </a:extLst>
          </p:cNvPr>
          <p:cNvSpPr>
            <a:spLocks noGrp="1"/>
          </p:cNvSpPr>
          <p:nvPr>
            <p:ph sz="half" idx="2"/>
          </p:nvPr>
        </p:nvSpPr>
        <p:spPr/>
        <p:txBody>
          <a:bodyPr vert="horz" lIns="91440" tIns="45720" rIns="91440" bIns="45720" rtlCol="0" anchor="t">
            <a:normAutofit lnSpcReduction="10000"/>
          </a:bodyPr>
          <a:lstStyle/>
          <a:p>
            <a:r>
              <a:rPr lang="en-US" dirty="0">
                <a:ea typeface="+mn-lt"/>
                <a:cs typeface="+mn-lt"/>
              </a:rPr>
              <a:t>Second collision</a:t>
            </a:r>
          </a:p>
          <a:p>
            <a:r>
              <a:rPr lang="en-US" dirty="0">
                <a:ea typeface="+mn-lt"/>
                <a:cs typeface="+mn-lt"/>
              </a:rPr>
              <a:t>Third collision</a:t>
            </a:r>
          </a:p>
          <a:p>
            <a:r>
              <a:rPr lang="en-US" dirty="0">
                <a:ea typeface="+mn-lt"/>
                <a:cs typeface="+mn-lt"/>
              </a:rPr>
              <a:t>Passive restraint</a:t>
            </a:r>
          </a:p>
          <a:p>
            <a:r>
              <a:rPr lang="en-US" dirty="0">
                <a:ea typeface="+mn-lt"/>
                <a:cs typeface="+mn-lt"/>
              </a:rPr>
              <a:t>Active restraint</a:t>
            </a:r>
          </a:p>
          <a:p>
            <a:r>
              <a:rPr lang="en-US" dirty="0">
                <a:ea typeface="+mn-lt"/>
                <a:cs typeface="+mn-lt"/>
              </a:rPr>
              <a:t>Seatbelt</a:t>
            </a:r>
          </a:p>
          <a:p>
            <a:r>
              <a:rPr lang="en-US" dirty="0">
                <a:ea typeface="+mn-lt"/>
                <a:cs typeface="+mn-lt"/>
              </a:rPr>
              <a:t>Booster seat</a:t>
            </a:r>
          </a:p>
          <a:p>
            <a:r>
              <a:rPr lang="en-US" dirty="0">
                <a:ea typeface="+mn-lt"/>
                <a:cs typeface="+mn-lt"/>
              </a:rPr>
              <a:t>Child car seat / booster seat</a:t>
            </a:r>
          </a:p>
          <a:p>
            <a:r>
              <a:rPr lang="en-US" dirty="0">
                <a:ea typeface="+mn-lt"/>
                <a:cs typeface="+mn-lt"/>
              </a:rPr>
              <a:t>Air bag</a:t>
            </a:r>
          </a:p>
          <a:p>
            <a:r>
              <a:rPr lang="en-US" dirty="0">
                <a:ea typeface="+mn-lt"/>
                <a:cs typeface="+mn-lt"/>
              </a:rPr>
              <a:t>NYS Seatbelt Law</a:t>
            </a:r>
          </a:p>
        </p:txBody>
      </p:sp>
    </p:spTree>
    <p:extLst>
      <p:ext uri="{BB962C8B-B14F-4D97-AF65-F5344CB8AC3E}">
        <p14:creationId xmlns:p14="http://schemas.microsoft.com/office/powerpoint/2010/main" val="1676806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2444C-9F97-4279-BD31-E0F2480CEB88}"/>
              </a:ext>
            </a:extLst>
          </p:cNvPr>
          <p:cNvSpPr>
            <a:spLocks noGrp="1"/>
          </p:cNvSpPr>
          <p:nvPr>
            <p:ph type="title"/>
          </p:nvPr>
        </p:nvSpPr>
        <p:spPr/>
        <p:txBody>
          <a:bodyPr/>
          <a:lstStyle/>
          <a:p>
            <a:r>
              <a:rPr lang="en-US" dirty="0"/>
              <a:t>Match These Key Terms</a:t>
            </a:r>
          </a:p>
        </p:txBody>
      </p:sp>
      <p:sp>
        <p:nvSpPr>
          <p:cNvPr id="3" name="Content Placeholder 2">
            <a:extLst>
              <a:ext uri="{FF2B5EF4-FFF2-40B4-BE49-F238E27FC236}">
                <a16:creationId xmlns:a16="http://schemas.microsoft.com/office/drawing/2014/main" id="{ACDF9F32-D52B-4449-83B9-07C252E40629}"/>
              </a:ext>
            </a:extLst>
          </p:cNvPr>
          <p:cNvSpPr>
            <a:spLocks noGrp="1"/>
          </p:cNvSpPr>
          <p:nvPr>
            <p:ph idx="1"/>
          </p:nvPr>
        </p:nvSpPr>
        <p:spPr>
          <a:xfrm>
            <a:off x="484632" y="1736277"/>
            <a:ext cx="4087368" cy="4440685"/>
          </a:xfrm>
        </p:spPr>
        <p:txBody>
          <a:bodyPr>
            <a:normAutofit fontScale="85000" lnSpcReduction="20000"/>
          </a:bodyPr>
          <a:lstStyle/>
          <a:p>
            <a:pPr marL="0" indent="0">
              <a:buNone/>
            </a:pPr>
            <a:r>
              <a:rPr lang="en-US" dirty="0"/>
              <a:t>__Gravity</a:t>
            </a:r>
          </a:p>
          <a:p>
            <a:pPr>
              <a:buFont typeface="Calibri" panose="020F0502020204030204" pitchFamily="34" charset="0"/>
              <a:buChar char="_"/>
            </a:pPr>
            <a:endParaRPr lang="en-US" dirty="0"/>
          </a:p>
          <a:p>
            <a:pPr marL="0" indent="0">
              <a:buNone/>
            </a:pPr>
            <a:r>
              <a:rPr lang="en-US" dirty="0"/>
              <a:t>__Center of Gravity</a:t>
            </a:r>
          </a:p>
          <a:p>
            <a:pPr>
              <a:buFont typeface="Calibri" panose="020F0502020204030204" pitchFamily="34" charset="0"/>
              <a:buChar char="_"/>
            </a:pPr>
            <a:endParaRPr lang="en-US" dirty="0"/>
          </a:p>
          <a:p>
            <a:pPr marL="0" indent="0">
              <a:buNone/>
            </a:pPr>
            <a:r>
              <a:rPr lang="en-US" dirty="0"/>
              <a:t>__Inertia</a:t>
            </a:r>
          </a:p>
          <a:p>
            <a:pPr>
              <a:buFont typeface="Calibri" panose="020F0502020204030204" pitchFamily="34" charset="0"/>
              <a:buChar char="_"/>
            </a:pPr>
            <a:endParaRPr lang="en-US" dirty="0"/>
          </a:p>
          <a:p>
            <a:pPr marL="0" indent="0">
              <a:buNone/>
            </a:pPr>
            <a:r>
              <a:rPr lang="en-US" dirty="0"/>
              <a:t>__Traction</a:t>
            </a:r>
          </a:p>
          <a:p>
            <a:pPr>
              <a:buFont typeface="Calibri" panose="020F0502020204030204" pitchFamily="34" charset="0"/>
              <a:buChar char="_"/>
            </a:pPr>
            <a:endParaRPr lang="en-US" dirty="0"/>
          </a:p>
          <a:p>
            <a:pPr marL="0" indent="0">
              <a:buNone/>
            </a:pPr>
            <a:r>
              <a:rPr lang="en-US" dirty="0"/>
              <a:t>__Kinetic Energy</a:t>
            </a:r>
          </a:p>
          <a:p>
            <a:pPr>
              <a:buFont typeface="Calibri" panose="020F0502020204030204" pitchFamily="34" charset="0"/>
              <a:buChar char="_"/>
            </a:pPr>
            <a:endParaRPr lang="en-US" dirty="0"/>
          </a:p>
          <a:p>
            <a:pPr marL="0" indent="0">
              <a:buNone/>
            </a:pPr>
            <a:r>
              <a:rPr lang="en-US" dirty="0"/>
              <a:t>__Vehicle Suspension Balance</a:t>
            </a:r>
          </a:p>
        </p:txBody>
      </p:sp>
      <p:sp>
        <p:nvSpPr>
          <p:cNvPr id="4" name="Content Placeholder 2">
            <a:extLst>
              <a:ext uri="{FF2B5EF4-FFF2-40B4-BE49-F238E27FC236}">
                <a16:creationId xmlns:a16="http://schemas.microsoft.com/office/drawing/2014/main" id="{D57227E9-9F60-42D4-A54D-17F4CA93E43F}"/>
              </a:ext>
            </a:extLst>
          </p:cNvPr>
          <p:cNvSpPr txBox="1">
            <a:spLocks/>
          </p:cNvSpPr>
          <p:nvPr/>
        </p:nvSpPr>
        <p:spPr>
          <a:xfrm>
            <a:off x="4572000" y="1591299"/>
            <a:ext cx="7135368" cy="506241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lphaUcPeriod"/>
            </a:pPr>
            <a:r>
              <a:rPr lang="en-US" dirty="0"/>
              <a:t>The adhesion, friction or grip between the tires and the road surface</a:t>
            </a:r>
          </a:p>
          <a:p>
            <a:pPr marL="514350" indent="-514350">
              <a:buFont typeface="+mj-lt"/>
              <a:buAutoNum type="alphaUcPeriod"/>
            </a:pPr>
            <a:r>
              <a:rPr lang="en-US" dirty="0"/>
              <a:t>The amount of energy needed to propel a vehicle</a:t>
            </a:r>
          </a:p>
          <a:p>
            <a:pPr marL="514350" indent="-514350">
              <a:buFont typeface="+mj-lt"/>
              <a:buAutoNum type="alphaUcPeriod"/>
            </a:pPr>
            <a:r>
              <a:rPr lang="en-US" dirty="0"/>
              <a:t>The point around which an object’s weight is evenly distributed</a:t>
            </a:r>
          </a:p>
          <a:p>
            <a:pPr marL="514350" indent="-514350">
              <a:buFont typeface="+mj-lt"/>
              <a:buAutoNum type="alphaUcPeriod"/>
            </a:pPr>
            <a:r>
              <a:rPr lang="en-US" dirty="0"/>
              <a:t>The distribution of the weight of the vehicle on the chassis</a:t>
            </a:r>
          </a:p>
          <a:p>
            <a:pPr marL="514350" indent="-514350">
              <a:buFont typeface="+mj-lt"/>
              <a:buAutoNum type="alphaUcPeriod"/>
            </a:pPr>
            <a:r>
              <a:rPr lang="en-US" dirty="0"/>
              <a:t>An object in motion continues to move straight ahead until acted upon by some outside force</a:t>
            </a:r>
          </a:p>
          <a:p>
            <a:pPr marL="514350" indent="-514350">
              <a:buFont typeface="+mj-lt"/>
              <a:buAutoNum type="alphaUcPeriod"/>
            </a:pPr>
            <a:r>
              <a:rPr lang="en-US" dirty="0"/>
              <a:t>The force that pulls all things to Earth</a:t>
            </a:r>
          </a:p>
        </p:txBody>
      </p:sp>
      <p:sp>
        <p:nvSpPr>
          <p:cNvPr id="5" name="TextBox 4">
            <a:extLst>
              <a:ext uri="{FF2B5EF4-FFF2-40B4-BE49-F238E27FC236}">
                <a16:creationId xmlns:a16="http://schemas.microsoft.com/office/drawing/2014/main" id="{CF08F2B4-4E34-49B6-B089-72F6C911A901}"/>
              </a:ext>
            </a:extLst>
          </p:cNvPr>
          <p:cNvSpPr txBox="1"/>
          <p:nvPr/>
        </p:nvSpPr>
        <p:spPr>
          <a:xfrm>
            <a:off x="525235" y="1532251"/>
            <a:ext cx="447472" cy="523220"/>
          </a:xfrm>
          <a:prstGeom prst="rect">
            <a:avLst/>
          </a:prstGeom>
          <a:noFill/>
        </p:spPr>
        <p:txBody>
          <a:bodyPr wrap="square" rtlCol="0">
            <a:spAutoFit/>
          </a:bodyPr>
          <a:lstStyle/>
          <a:p>
            <a:r>
              <a:rPr lang="en-US" sz="2800" dirty="0">
                <a:solidFill>
                  <a:srgbClr val="0070C0"/>
                </a:solidFill>
              </a:rPr>
              <a:t>F</a:t>
            </a:r>
          </a:p>
        </p:txBody>
      </p:sp>
      <p:sp>
        <p:nvSpPr>
          <p:cNvPr id="6" name="TextBox 5">
            <a:extLst>
              <a:ext uri="{FF2B5EF4-FFF2-40B4-BE49-F238E27FC236}">
                <a16:creationId xmlns:a16="http://schemas.microsoft.com/office/drawing/2014/main" id="{9F19BFCF-7C4A-4309-8066-0661111641C3}"/>
              </a:ext>
            </a:extLst>
          </p:cNvPr>
          <p:cNvSpPr txBox="1"/>
          <p:nvPr/>
        </p:nvSpPr>
        <p:spPr>
          <a:xfrm>
            <a:off x="525235" y="2329272"/>
            <a:ext cx="447472" cy="523220"/>
          </a:xfrm>
          <a:prstGeom prst="rect">
            <a:avLst/>
          </a:prstGeom>
          <a:noFill/>
        </p:spPr>
        <p:txBody>
          <a:bodyPr wrap="square" rtlCol="0">
            <a:spAutoFit/>
          </a:bodyPr>
          <a:lstStyle/>
          <a:p>
            <a:r>
              <a:rPr lang="en-US" sz="2800" dirty="0">
                <a:solidFill>
                  <a:srgbClr val="0070C0"/>
                </a:solidFill>
              </a:rPr>
              <a:t>C</a:t>
            </a:r>
          </a:p>
        </p:txBody>
      </p:sp>
      <p:sp>
        <p:nvSpPr>
          <p:cNvPr id="7" name="TextBox 6">
            <a:extLst>
              <a:ext uri="{FF2B5EF4-FFF2-40B4-BE49-F238E27FC236}">
                <a16:creationId xmlns:a16="http://schemas.microsoft.com/office/drawing/2014/main" id="{3D336D2F-5B69-4124-A7BC-93D16ADB654B}"/>
              </a:ext>
            </a:extLst>
          </p:cNvPr>
          <p:cNvSpPr txBox="1"/>
          <p:nvPr/>
        </p:nvSpPr>
        <p:spPr>
          <a:xfrm>
            <a:off x="531256" y="3122532"/>
            <a:ext cx="447472" cy="523220"/>
          </a:xfrm>
          <a:prstGeom prst="rect">
            <a:avLst/>
          </a:prstGeom>
          <a:noFill/>
        </p:spPr>
        <p:txBody>
          <a:bodyPr wrap="square" rtlCol="0">
            <a:spAutoFit/>
          </a:bodyPr>
          <a:lstStyle/>
          <a:p>
            <a:r>
              <a:rPr lang="en-US" sz="2800" dirty="0">
                <a:solidFill>
                  <a:srgbClr val="0070C0"/>
                </a:solidFill>
              </a:rPr>
              <a:t>E</a:t>
            </a:r>
          </a:p>
        </p:txBody>
      </p:sp>
      <p:sp>
        <p:nvSpPr>
          <p:cNvPr id="8" name="TextBox 7">
            <a:extLst>
              <a:ext uri="{FF2B5EF4-FFF2-40B4-BE49-F238E27FC236}">
                <a16:creationId xmlns:a16="http://schemas.microsoft.com/office/drawing/2014/main" id="{902B319E-C872-4DA1-9A1B-B7B59ECDAF1A}"/>
              </a:ext>
            </a:extLst>
          </p:cNvPr>
          <p:cNvSpPr txBox="1"/>
          <p:nvPr/>
        </p:nvSpPr>
        <p:spPr>
          <a:xfrm>
            <a:off x="525235" y="3860898"/>
            <a:ext cx="447472" cy="523220"/>
          </a:xfrm>
          <a:prstGeom prst="rect">
            <a:avLst/>
          </a:prstGeom>
          <a:noFill/>
        </p:spPr>
        <p:txBody>
          <a:bodyPr wrap="square" rtlCol="0">
            <a:spAutoFit/>
          </a:bodyPr>
          <a:lstStyle/>
          <a:p>
            <a:r>
              <a:rPr lang="en-US" sz="2800" dirty="0">
                <a:solidFill>
                  <a:srgbClr val="0070C0"/>
                </a:solidFill>
              </a:rPr>
              <a:t>A</a:t>
            </a:r>
          </a:p>
        </p:txBody>
      </p:sp>
      <p:sp>
        <p:nvSpPr>
          <p:cNvPr id="9" name="TextBox 8">
            <a:extLst>
              <a:ext uri="{FF2B5EF4-FFF2-40B4-BE49-F238E27FC236}">
                <a16:creationId xmlns:a16="http://schemas.microsoft.com/office/drawing/2014/main" id="{82B23067-7882-47D5-ADE9-C7BDC701A394}"/>
              </a:ext>
            </a:extLst>
          </p:cNvPr>
          <p:cNvSpPr txBox="1"/>
          <p:nvPr/>
        </p:nvSpPr>
        <p:spPr>
          <a:xfrm>
            <a:off x="525235" y="4638532"/>
            <a:ext cx="447472" cy="523220"/>
          </a:xfrm>
          <a:prstGeom prst="rect">
            <a:avLst/>
          </a:prstGeom>
          <a:noFill/>
        </p:spPr>
        <p:txBody>
          <a:bodyPr wrap="square" rtlCol="0">
            <a:spAutoFit/>
          </a:bodyPr>
          <a:lstStyle/>
          <a:p>
            <a:r>
              <a:rPr lang="en-US" sz="2800" dirty="0">
                <a:solidFill>
                  <a:srgbClr val="0070C0"/>
                </a:solidFill>
              </a:rPr>
              <a:t>B</a:t>
            </a:r>
          </a:p>
        </p:txBody>
      </p:sp>
      <p:sp>
        <p:nvSpPr>
          <p:cNvPr id="10" name="TextBox 9">
            <a:extLst>
              <a:ext uri="{FF2B5EF4-FFF2-40B4-BE49-F238E27FC236}">
                <a16:creationId xmlns:a16="http://schemas.microsoft.com/office/drawing/2014/main" id="{25BFC5AB-AE51-4000-82CA-6A90141F09A1}"/>
              </a:ext>
            </a:extLst>
          </p:cNvPr>
          <p:cNvSpPr txBox="1"/>
          <p:nvPr/>
        </p:nvSpPr>
        <p:spPr>
          <a:xfrm>
            <a:off x="525235" y="5392524"/>
            <a:ext cx="447472" cy="523220"/>
          </a:xfrm>
          <a:prstGeom prst="rect">
            <a:avLst/>
          </a:prstGeom>
          <a:noFill/>
        </p:spPr>
        <p:txBody>
          <a:bodyPr wrap="square" rtlCol="0">
            <a:spAutoFit/>
          </a:bodyPr>
          <a:lstStyle/>
          <a:p>
            <a:r>
              <a:rPr lang="en-US" sz="2800" dirty="0">
                <a:solidFill>
                  <a:srgbClr val="0070C0"/>
                </a:solidFill>
              </a:rPr>
              <a:t>D</a:t>
            </a:r>
          </a:p>
        </p:txBody>
      </p:sp>
    </p:spTree>
    <p:extLst>
      <p:ext uri="{BB962C8B-B14F-4D97-AF65-F5344CB8AC3E}">
        <p14:creationId xmlns:p14="http://schemas.microsoft.com/office/powerpoint/2010/main" val="174948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8A234-4971-467D-B10F-27A88462DE39}"/>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487DA90D-7CED-4B2B-A8C2-18E2D2530A66}"/>
              </a:ext>
            </a:extLst>
          </p:cNvPr>
          <p:cNvSpPr>
            <a:spLocks noGrp="1"/>
          </p:cNvSpPr>
          <p:nvPr>
            <p:ph idx="1"/>
          </p:nvPr>
        </p:nvSpPr>
        <p:spPr/>
        <p:txBody>
          <a:bodyPr vert="horz" lIns="91440" tIns="45720" rIns="91440" bIns="45720" rtlCol="0" anchor="t">
            <a:normAutofit/>
          </a:bodyPr>
          <a:lstStyle/>
          <a:p>
            <a:r>
              <a:rPr lang="en-US" dirty="0"/>
              <a:t>“Three Stages of a Collision, DDC4 6</a:t>
            </a:r>
            <a:r>
              <a:rPr lang="en-US" baseline="30000" dirty="0"/>
              <a:t>th</a:t>
            </a:r>
            <a:r>
              <a:rPr lang="en-US" dirty="0"/>
              <a:t> Edition – National Safety Council driver course excerpt”</a:t>
            </a:r>
          </a:p>
          <a:p>
            <a:r>
              <a:rPr lang="en-US" dirty="0"/>
              <a:t>“Get it Together – Buckle Up” by NYS DMV</a:t>
            </a:r>
          </a:p>
          <a:p>
            <a:r>
              <a:rPr lang="en-US" dirty="0">
                <a:ea typeface="+mn-lt"/>
                <a:cs typeface="+mn-lt"/>
              </a:rPr>
              <a:t>New York State DMV.  Chapter 8 Defensive Driving</a:t>
            </a:r>
          </a:p>
          <a:p>
            <a:endParaRPr lang="en-US" dirty="0">
              <a:cs typeface="Calibri"/>
            </a:endParaRPr>
          </a:p>
          <a:p>
            <a:endParaRPr lang="en-US" dirty="0"/>
          </a:p>
        </p:txBody>
      </p:sp>
    </p:spTree>
    <p:extLst>
      <p:ext uri="{BB962C8B-B14F-4D97-AF65-F5344CB8AC3E}">
        <p14:creationId xmlns:p14="http://schemas.microsoft.com/office/powerpoint/2010/main" val="203503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55096-A476-42FE-92BF-452ED84FA980}"/>
              </a:ext>
            </a:extLst>
          </p:cNvPr>
          <p:cNvSpPr>
            <a:spLocks noGrp="1"/>
          </p:cNvSpPr>
          <p:nvPr>
            <p:ph type="title"/>
          </p:nvPr>
        </p:nvSpPr>
        <p:spPr/>
        <p:txBody>
          <a:bodyPr/>
          <a:lstStyle/>
          <a:p>
            <a:r>
              <a:rPr lang="en-US" dirty="0"/>
              <a:t>Gravity</a:t>
            </a:r>
          </a:p>
        </p:txBody>
      </p:sp>
      <p:sp>
        <p:nvSpPr>
          <p:cNvPr id="3" name="Content Placeholder 2">
            <a:extLst>
              <a:ext uri="{FF2B5EF4-FFF2-40B4-BE49-F238E27FC236}">
                <a16:creationId xmlns:a16="http://schemas.microsoft.com/office/drawing/2014/main" id="{F0FBDB68-A7CE-40C2-A4AE-609117797580}"/>
              </a:ext>
            </a:extLst>
          </p:cNvPr>
          <p:cNvSpPr>
            <a:spLocks noGrp="1"/>
          </p:cNvSpPr>
          <p:nvPr>
            <p:ph idx="1"/>
          </p:nvPr>
        </p:nvSpPr>
        <p:spPr/>
        <p:txBody>
          <a:bodyPr/>
          <a:lstStyle/>
          <a:p>
            <a:pPr marL="0" indent="0">
              <a:buNone/>
            </a:pPr>
            <a:r>
              <a:rPr lang="en-US" dirty="0"/>
              <a:t>You can feel the pull of gravity as you drive up and down hills</a:t>
            </a:r>
          </a:p>
          <a:p>
            <a:pPr marL="0" indent="0">
              <a:buNone/>
            </a:pPr>
            <a:endParaRPr lang="en-US" dirty="0"/>
          </a:p>
          <a:p>
            <a:pPr lvl="1"/>
            <a:r>
              <a:rPr lang="en-US" sz="2800" dirty="0"/>
              <a:t>Driving uphill, you will lose speed unless you use extra power</a:t>
            </a:r>
          </a:p>
          <a:p>
            <a:pPr lvl="1"/>
            <a:endParaRPr lang="en-US" sz="2800" dirty="0"/>
          </a:p>
          <a:p>
            <a:pPr lvl="1"/>
            <a:r>
              <a:rPr lang="en-US" sz="2800" dirty="0"/>
              <a:t>Driving downhill, you will increase in speed</a:t>
            </a:r>
          </a:p>
          <a:p>
            <a:pPr lvl="1"/>
            <a:endParaRPr lang="en-US" sz="2800" dirty="0"/>
          </a:p>
          <a:p>
            <a:pPr lvl="1"/>
            <a:r>
              <a:rPr lang="en-US" sz="2800" dirty="0"/>
              <a:t>Do not ride your brakes downhill, instead use engine compression by shifting into a lower gear BEFORE you go down the hill</a:t>
            </a:r>
          </a:p>
        </p:txBody>
      </p:sp>
    </p:spTree>
    <p:extLst>
      <p:ext uri="{BB962C8B-B14F-4D97-AF65-F5344CB8AC3E}">
        <p14:creationId xmlns:p14="http://schemas.microsoft.com/office/powerpoint/2010/main" val="3534482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9E123-F696-4A7E-B283-DBC762273B8B}"/>
              </a:ext>
            </a:extLst>
          </p:cNvPr>
          <p:cNvSpPr>
            <a:spLocks noGrp="1"/>
          </p:cNvSpPr>
          <p:nvPr>
            <p:ph type="title"/>
          </p:nvPr>
        </p:nvSpPr>
        <p:spPr/>
        <p:txBody>
          <a:bodyPr/>
          <a:lstStyle/>
          <a:p>
            <a:r>
              <a:rPr lang="en-US" dirty="0"/>
              <a:t>Center of Gravity</a:t>
            </a:r>
          </a:p>
        </p:txBody>
      </p:sp>
      <p:sp>
        <p:nvSpPr>
          <p:cNvPr id="3" name="Content Placeholder 2">
            <a:extLst>
              <a:ext uri="{FF2B5EF4-FFF2-40B4-BE49-F238E27FC236}">
                <a16:creationId xmlns:a16="http://schemas.microsoft.com/office/drawing/2014/main" id="{8858FD9C-9DD4-4B27-BC09-1FCA142D504B}"/>
              </a:ext>
            </a:extLst>
          </p:cNvPr>
          <p:cNvSpPr>
            <a:spLocks noGrp="1"/>
          </p:cNvSpPr>
          <p:nvPr>
            <p:ph idx="1"/>
          </p:nvPr>
        </p:nvSpPr>
        <p:spPr/>
        <p:txBody>
          <a:bodyPr/>
          <a:lstStyle/>
          <a:p>
            <a:r>
              <a:rPr lang="en-US" dirty="0"/>
              <a:t>The point around which an object’s weight is evenly distributed</a:t>
            </a:r>
          </a:p>
          <a:p>
            <a:endParaRPr lang="en-US" dirty="0"/>
          </a:p>
          <a:p>
            <a:r>
              <a:rPr lang="en-US" dirty="0"/>
              <a:t>A vehicle’s stability decreases as its center of gravity rises</a:t>
            </a:r>
          </a:p>
        </p:txBody>
      </p:sp>
    </p:spTree>
    <p:extLst>
      <p:ext uri="{BB962C8B-B14F-4D97-AF65-F5344CB8AC3E}">
        <p14:creationId xmlns:p14="http://schemas.microsoft.com/office/powerpoint/2010/main" val="3946980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E325C-F8B7-4D2B-887E-498784388492}"/>
              </a:ext>
            </a:extLst>
          </p:cNvPr>
          <p:cNvSpPr>
            <a:spLocks noGrp="1"/>
          </p:cNvSpPr>
          <p:nvPr>
            <p:ph type="title"/>
          </p:nvPr>
        </p:nvSpPr>
        <p:spPr/>
        <p:txBody>
          <a:bodyPr/>
          <a:lstStyle/>
          <a:p>
            <a:r>
              <a:rPr lang="en-US" dirty="0"/>
              <a:t>Natural Laws - Inertia</a:t>
            </a:r>
          </a:p>
        </p:txBody>
      </p:sp>
      <p:sp>
        <p:nvSpPr>
          <p:cNvPr id="3" name="Content Placeholder 2">
            <a:extLst>
              <a:ext uri="{FF2B5EF4-FFF2-40B4-BE49-F238E27FC236}">
                <a16:creationId xmlns:a16="http://schemas.microsoft.com/office/drawing/2014/main" id="{09EEC98F-F6B3-4AD7-8ABA-488C6B7DBC89}"/>
              </a:ext>
            </a:extLst>
          </p:cNvPr>
          <p:cNvSpPr>
            <a:spLocks noGrp="1"/>
          </p:cNvSpPr>
          <p:nvPr>
            <p:ph idx="1"/>
          </p:nvPr>
        </p:nvSpPr>
        <p:spPr>
          <a:xfrm>
            <a:off x="573024" y="1385295"/>
            <a:ext cx="11045952" cy="4904669"/>
          </a:xfrm>
        </p:spPr>
        <p:txBody>
          <a:bodyPr vert="horz" lIns="91440" tIns="45720" rIns="91440" bIns="45720" rtlCol="0" anchor="t">
            <a:normAutofit/>
          </a:bodyPr>
          <a:lstStyle/>
          <a:p>
            <a:pPr marL="0" indent="0">
              <a:buNone/>
            </a:pPr>
            <a:r>
              <a:rPr lang="en-US" dirty="0"/>
              <a:t>What is inertia?</a:t>
            </a:r>
          </a:p>
          <a:p>
            <a:pPr marL="457200" lvl="1" indent="0">
              <a:buNone/>
            </a:pPr>
            <a:r>
              <a:rPr lang="en-US" sz="2800" dirty="0"/>
              <a:t>An object in motion stays in motion until acted upon by some outside force.</a:t>
            </a:r>
          </a:p>
          <a:p>
            <a:pPr marL="0" indent="0">
              <a:buNone/>
            </a:pPr>
            <a:endParaRPr lang="en-US" dirty="0"/>
          </a:p>
          <a:p>
            <a:pPr marL="0" indent="0">
              <a:buNone/>
            </a:pPr>
            <a:r>
              <a:rPr lang="en-US" dirty="0"/>
              <a:t>Can you name some situations where the road or the conditions of the road, will affect speeding up or slowing down of a vehicle?</a:t>
            </a:r>
            <a:endParaRPr lang="en-US" sz="2800" dirty="0"/>
          </a:p>
        </p:txBody>
      </p:sp>
    </p:spTree>
    <p:extLst>
      <p:ext uri="{BB962C8B-B14F-4D97-AF65-F5344CB8AC3E}">
        <p14:creationId xmlns:p14="http://schemas.microsoft.com/office/powerpoint/2010/main" val="1674435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79551-363E-40D6-A6DF-7603B1A539A3}"/>
              </a:ext>
            </a:extLst>
          </p:cNvPr>
          <p:cNvSpPr>
            <a:spLocks noGrp="1"/>
          </p:cNvSpPr>
          <p:nvPr>
            <p:ph type="title"/>
          </p:nvPr>
        </p:nvSpPr>
        <p:spPr/>
        <p:txBody>
          <a:bodyPr/>
          <a:lstStyle/>
          <a:p>
            <a:r>
              <a:rPr lang="en-US" dirty="0"/>
              <a:t>Kinetic Energy</a:t>
            </a:r>
          </a:p>
        </p:txBody>
      </p:sp>
      <p:sp>
        <p:nvSpPr>
          <p:cNvPr id="3" name="Content Placeholder 2">
            <a:extLst>
              <a:ext uri="{FF2B5EF4-FFF2-40B4-BE49-F238E27FC236}">
                <a16:creationId xmlns:a16="http://schemas.microsoft.com/office/drawing/2014/main" id="{1C8AED9F-F5AB-436E-BF93-40D6B3AA9725}"/>
              </a:ext>
            </a:extLst>
          </p:cNvPr>
          <p:cNvSpPr>
            <a:spLocks noGrp="1"/>
          </p:cNvSpPr>
          <p:nvPr>
            <p:ph idx="1"/>
          </p:nvPr>
        </p:nvSpPr>
        <p:spPr>
          <a:xfrm>
            <a:off x="484632" y="1736277"/>
            <a:ext cx="11045952" cy="4830778"/>
          </a:xfrm>
        </p:spPr>
        <p:txBody>
          <a:bodyPr vert="horz" lIns="91440" tIns="45720" rIns="91440" bIns="45720" rtlCol="0" anchor="t">
            <a:normAutofit fontScale="85000" lnSpcReduction="10000"/>
          </a:bodyPr>
          <a:lstStyle/>
          <a:p>
            <a:pPr marL="0" indent="0">
              <a:buNone/>
            </a:pPr>
            <a:r>
              <a:rPr lang="en-US" dirty="0"/>
              <a:t>Kinetic energy is the amount of energy an object has because of its motion.  If we want to accelerate it, we must apply a force (pushing the gas peddle).  Energy then transfers to the vehicle (moving it) to a constant speed.  The energy transferred is Kinetic energy.</a:t>
            </a:r>
          </a:p>
          <a:p>
            <a:pPr marL="0" indent="0">
              <a:buNone/>
            </a:pPr>
            <a:endParaRPr lang="en-US" dirty="0"/>
          </a:p>
          <a:p>
            <a:r>
              <a:rPr lang="en-US" dirty="0"/>
              <a:t>What happens when vehicle doubles in speed going from 20 MPH to 40 MPH?</a:t>
            </a:r>
            <a:endParaRPr lang="en-US" dirty="0">
              <a:cs typeface="Calibri"/>
            </a:endParaRPr>
          </a:p>
          <a:p>
            <a:pPr marL="969645" indent="-969645">
              <a:buNone/>
            </a:pPr>
            <a:r>
              <a:rPr lang="en-US" dirty="0"/>
              <a:t>	</a:t>
            </a:r>
            <a:r>
              <a:rPr lang="en-US" dirty="0">
                <a:solidFill>
                  <a:srgbClr val="0070C0"/>
                </a:solidFill>
              </a:rPr>
              <a:t>You will need four times the distance to stop the vehicle as the speed increases.</a:t>
            </a:r>
            <a:endParaRPr lang="en-US" dirty="0">
              <a:solidFill>
                <a:srgbClr val="0070C0"/>
              </a:solidFill>
              <a:cs typeface="Calibri"/>
            </a:endParaRPr>
          </a:p>
          <a:p>
            <a:pPr marL="969645" indent="-969645">
              <a:buNone/>
            </a:pPr>
            <a:endParaRPr lang="en-US" dirty="0">
              <a:solidFill>
                <a:schemeClr val="accent4"/>
              </a:solidFill>
              <a:cs typeface="Calibri"/>
            </a:endParaRPr>
          </a:p>
          <a:p>
            <a:pPr marL="0" indent="0">
              <a:buNone/>
            </a:pPr>
            <a:r>
              <a:rPr lang="en-US" dirty="0"/>
              <a:t>If a vehicle’s speed doubles, the forces involved in a collision will be quadrupled.</a:t>
            </a:r>
          </a:p>
          <a:p>
            <a:pPr marL="0" indent="0">
              <a:buNone/>
            </a:pPr>
            <a:endParaRPr lang="en-US" dirty="0"/>
          </a:p>
          <a:p>
            <a:r>
              <a:rPr lang="en-US" dirty="0"/>
              <a:t>Knowing this information, helps traffic engineers study traffic patterns and identify where driving errors might occur and determine safe speed limits for these areas.</a:t>
            </a:r>
          </a:p>
        </p:txBody>
      </p:sp>
    </p:spTree>
    <p:extLst>
      <p:ext uri="{BB962C8B-B14F-4D97-AF65-F5344CB8AC3E}">
        <p14:creationId xmlns:p14="http://schemas.microsoft.com/office/powerpoint/2010/main" val="342444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477176A-24D6-4DC6-A88A-7E5106E4DE04}"/>
              </a:ext>
            </a:extLst>
          </p:cNvPr>
          <p:cNvPicPr>
            <a:picLocks noChangeAspect="1"/>
          </p:cNvPicPr>
          <p:nvPr/>
        </p:nvPicPr>
        <p:blipFill>
          <a:blip r:embed="rId2"/>
          <a:stretch>
            <a:fillRect/>
          </a:stretch>
        </p:blipFill>
        <p:spPr>
          <a:xfrm>
            <a:off x="1167477" y="698466"/>
            <a:ext cx="1897266" cy="1084151"/>
          </a:xfrm>
          <a:prstGeom prst="rect">
            <a:avLst/>
          </a:prstGeom>
        </p:spPr>
      </p:pic>
      <p:pic>
        <p:nvPicPr>
          <p:cNvPr id="11" name="Picture 10">
            <a:extLst>
              <a:ext uri="{FF2B5EF4-FFF2-40B4-BE49-F238E27FC236}">
                <a16:creationId xmlns:a16="http://schemas.microsoft.com/office/drawing/2014/main" id="{D42E26E6-46EA-4EFF-9B17-3922D8FBA196}"/>
              </a:ext>
            </a:extLst>
          </p:cNvPr>
          <p:cNvPicPr>
            <a:picLocks noChangeAspect="1"/>
          </p:cNvPicPr>
          <p:nvPr/>
        </p:nvPicPr>
        <p:blipFill>
          <a:blip r:embed="rId3"/>
          <a:stretch>
            <a:fillRect/>
          </a:stretch>
        </p:blipFill>
        <p:spPr>
          <a:xfrm>
            <a:off x="892431" y="1882545"/>
            <a:ext cx="1998551" cy="1193164"/>
          </a:xfrm>
          <a:prstGeom prst="rect">
            <a:avLst/>
          </a:prstGeom>
        </p:spPr>
      </p:pic>
      <p:pic>
        <p:nvPicPr>
          <p:cNvPr id="12" name="Picture 11">
            <a:extLst>
              <a:ext uri="{FF2B5EF4-FFF2-40B4-BE49-F238E27FC236}">
                <a16:creationId xmlns:a16="http://schemas.microsoft.com/office/drawing/2014/main" id="{5FF9A19A-79B9-42F2-984D-7AE089CBE028}"/>
              </a:ext>
            </a:extLst>
          </p:cNvPr>
          <p:cNvPicPr>
            <a:picLocks noChangeAspect="1"/>
          </p:cNvPicPr>
          <p:nvPr/>
        </p:nvPicPr>
        <p:blipFill>
          <a:blip r:embed="rId2"/>
          <a:stretch>
            <a:fillRect/>
          </a:stretch>
        </p:blipFill>
        <p:spPr>
          <a:xfrm>
            <a:off x="654859" y="3269342"/>
            <a:ext cx="1897266" cy="1084151"/>
          </a:xfrm>
          <a:prstGeom prst="rect">
            <a:avLst/>
          </a:prstGeom>
        </p:spPr>
      </p:pic>
      <p:cxnSp>
        <p:nvCxnSpPr>
          <p:cNvPr id="14" name="Straight Connector 13">
            <a:extLst>
              <a:ext uri="{FF2B5EF4-FFF2-40B4-BE49-F238E27FC236}">
                <a16:creationId xmlns:a16="http://schemas.microsoft.com/office/drawing/2014/main" id="{77659417-1208-458F-8FEA-FECCE6DF0DB1}"/>
              </a:ext>
            </a:extLst>
          </p:cNvPr>
          <p:cNvCxnSpPr/>
          <p:nvPr/>
        </p:nvCxnSpPr>
        <p:spPr>
          <a:xfrm>
            <a:off x="554182" y="1256142"/>
            <a:ext cx="11896436" cy="2647635"/>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DB2B2BFE-236D-4516-B56F-23024E3F97FA}"/>
              </a:ext>
            </a:extLst>
          </p:cNvPr>
          <p:cNvCxnSpPr/>
          <p:nvPr/>
        </p:nvCxnSpPr>
        <p:spPr>
          <a:xfrm>
            <a:off x="438728" y="2579959"/>
            <a:ext cx="11896436" cy="2647635"/>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50ED2643-62E3-4A87-AC27-60834684E664}"/>
              </a:ext>
            </a:extLst>
          </p:cNvPr>
          <p:cNvCxnSpPr/>
          <p:nvPr/>
        </p:nvCxnSpPr>
        <p:spPr>
          <a:xfrm>
            <a:off x="323274" y="3903776"/>
            <a:ext cx="11896436" cy="2647635"/>
          </a:xfrm>
          <a:prstGeom prst="line">
            <a:avLst/>
          </a:prstGeom>
        </p:spPr>
        <p:style>
          <a:lnRef idx="1">
            <a:schemeClr val="dk1"/>
          </a:lnRef>
          <a:fillRef idx="0">
            <a:schemeClr val="dk1"/>
          </a:fillRef>
          <a:effectRef idx="0">
            <a:schemeClr val="dk1"/>
          </a:effectRef>
          <a:fontRef idx="minor">
            <a:schemeClr val="tx1"/>
          </a:fontRef>
        </p:style>
      </p:cxnSp>
      <p:sp>
        <p:nvSpPr>
          <p:cNvPr id="17" name="TextBox 16">
            <a:extLst>
              <a:ext uri="{FF2B5EF4-FFF2-40B4-BE49-F238E27FC236}">
                <a16:creationId xmlns:a16="http://schemas.microsoft.com/office/drawing/2014/main" id="{C9169ECE-B6B0-41AA-9713-300814D454E2}"/>
              </a:ext>
            </a:extLst>
          </p:cNvPr>
          <p:cNvSpPr txBox="1"/>
          <p:nvPr/>
        </p:nvSpPr>
        <p:spPr>
          <a:xfrm rot="731504">
            <a:off x="3553567" y="1401726"/>
            <a:ext cx="3625127" cy="830997"/>
          </a:xfrm>
          <a:prstGeom prst="rect">
            <a:avLst/>
          </a:prstGeom>
          <a:noFill/>
        </p:spPr>
        <p:txBody>
          <a:bodyPr wrap="square" rtlCol="0">
            <a:spAutoFit/>
          </a:bodyPr>
          <a:lstStyle/>
          <a:p>
            <a:r>
              <a:rPr lang="en-US" sz="2400" dirty="0"/>
              <a:t>Empty truck going 25 MPH will only travel 15 feet</a:t>
            </a:r>
          </a:p>
        </p:txBody>
      </p:sp>
      <p:sp>
        <p:nvSpPr>
          <p:cNvPr id="18" name="TextBox 17">
            <a:extLst>
              <a:ext uri="{FF2B5EF4-FFF2-40B4-BE49-F238E27FC236}">
                <a16:creationId xmlns:a16="http://schemas.microsoft.com/office/drawing/2014/main" id="{7A66B4C4-CE29-4D6C-8107-5E288AAE21C5}"/>
              </a:ext>
            </a:extLst>
          </p:cNvPr>
          <p:cNvSpPr txBox="1"/>
          <p:nvPr/>
        </p:nvSpPr>
        <p:spPr>
          <a:xfrm rot="752803">
            <a:off x="3554425" y="2763617"/>
            <a:ext cx="3515528" cy="830997"/>
          </a:xfrm>
          <a:prstGeom prst="rect">
            <a:avLst/>
          </a:prstGeom>
          <a:noFill/>
        </p:spPr>
        <p:txBody>
          <a:bodyPr wrap="square" rtlCol="0">
            <a:spAutoFit/>
          </a:bodyPr>
          <a:lstStyle/>
          <a:p>
            <a:r>
              <a:rPr lang="en-US" sz="2400" dirty="0"/>
              <a:t>Double truck weight going 25 MPH will travel 30 feet</a:t>
            </a:r>
          </a:p>
        </p:txBody>
      </p:sp>
      <p:sp>
        <p:nvSpPr>
          <p:cNvPr id="19" name="TextBox 18">
            <a:extLst>
              <a:ext uri="{FF2B5EF4-FFF2-40B4-BE49-F238E27FC236}">
                <a16:creationId xmlns:a16="http://schemas.microsoft.com/office/drawing/2014/main" id="{E0BB173A-B26B-4EAD-B025-396D237CDCED}"/>
              </a:ext>
            </a:extLst>
          </p:cNvPr>
          <p:cNvSpPr txBox="1"/>
          <p:nvPr/>
        </p:nvSpPr>
        <p:spPr>
          <a:xfrm rot="745072">
            <a:off x="3412837" y="4057185"/>
            <a:ext cx="3297382" cy="830997"/>
          </a:xfrm>
          <a:prstGeom prst="rect">
            <a:avLst/>
          </a:prstGeom>
          <a:noFill/>
        </p:spPr>
        <p:txBody>
          <a:bodyPr wrap="square" rtlCol="0">
            <a:spAutoFit/>
          </a:bodyPr>
          <a:lstStyle/>
          <a:p>
            <a:r>
              <a:rPr lang="en-US" sz="2400" dirty="0"/>
              <a:t>Empty truck going 50 MPH will travel 60 feet</a:t>
            </a:r>
          </a:p>
        </p:txBody>
      </p:sp>
      <p:sp>
        <p:nvSpPr>
          <p:cNvPr id="20" name="TextBox 19">
            <a:extLst>
              <a:ext uri="{FF2B5EF4-FFF2-40B4-BE49-F238E27FC236}">
                <a16:creationId xmlns:a16="http://schemas.microsoft.com/office/drawing/2014/main" id="{051C953A-AFF8-4A39-9EFE-37B881DF32AA}"/>
              </a:ext>
            </a:extLst>
          </p:cNvPr>
          <p:cNvSpPr txBox="1"/>
          <p:nvPr/>
        </p:nvSpPr>
        <p:spPr>
          <a:xfrm>
            <a:off x="554182" y="5015345"/>
            <a:ext cx="4655127" cy="1384995"/>
          </a:xfrm>
          <a:prstGeom prst="rect">
            <a:avLst/>
          </a:prstGeom>
          <a:noFill/>
        </p:spPr>
        <p:txBody>
          <a:bodyPr wrap="square" rtlCol="0">
            <a:spAutoFit/>
          </a:bodyPr>
          <a:lstStyle/>
          <a:p>
            <a:r>
              <a:rPr lang="en-US" sz="2800" dirty="0"/>
              <a:t>A vehicles’ kinetic energy increases dramatically with increases in weight and speed.</a:t>
            </a:r>
          </a:p>
        </p:txBody>
      </p:sp>
    </p:spTree>
    <p:extLst>
      <p:ext uri="{BB962C8B-B14F-4D97-AF65-F5344CB8AC3E}">
        <p14:creationId xmlns:p14="http://schemas.microsoft.com/office/powerpoint/2010/main" val="833766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887A-0675-4A20-BEC1-4A112A593027}"/>
              </a:ext>
            </a:extLst>
          </p:cNvPr>
          <p:cNvSpPr>
            <a:spLocks noGrp="1"/>
          </p:cNvSpPr>
          <p:nvPr>
            <p:ph type="title"/>
          </p:nvPr>
        </p:nvSpPr>
        <p:spPr/>
        <p:txBody>
          <a:bodyPr/>
          <a:lstStyle/>
          <a:p>
            <a:r>
              <a:rPr lang="en-US" dirty="0"/>
              <a:t>Balance</a:t>
            </a:r>
          </a:p>
        </p:txBody>
      </p:sp>
      <p:sp>
        <p:nvSpPr>
          <p:cNvPr id="3" name="Content Placeholder 2">
            <a:extLst>
              <a:ext uri="{FF2B5EF4-FFF2-40B4-BE49-F238E27FC236}">
                <a16:creationId xmlns:a16="http://schemas.microsoft.com/office/drawing/2014/main" id="{B75FA07A-5B53-4AD1-A4AA-C7F6E48879BE}"/>
              </a:ext>
            </a:extLst>
          </p:cNvPr>
          <p:cNvSpPr>
            <a:spLocks noGrp="1"/>
          </p:cNvSpPr>
          <p:nvPr>
            <p:ph idx="1"/>
          </p:nvPr>
        </p:nvSpPr>
        <p:spPr>
          <a:xfrm>
            <a:off x="445721" y="1483358"/>
            <a:ext cx="11045952" cy="5189816"/>
          </a:xfrm>
        </p:spPr>
        <p:txBody>
          <a:bodyPr>
            <a:normAutofit/>
          </a:bodyPr>
          <a:lstStyle/>
          <a:p>
            <a:r>
              <a:rPr lang="en-US" dirty="0"/>
              <a:t>Balance of the vehicle is so important not only for vehicle control but also for the maintenance of the vehicle</a:t>
            </a:r>
          </a:p>
          <a:p>
            <a:endParaRPr lang="en-US" dirty="0"/>
          </a:p>
          <a:p>
            <a:r>
              <a:rPr lang="en-US" dirty="0"/>
              <a:t>How can you tell your vehicle is accelerating?  You should feel a backward motion as the weight of the vehicle is shifted to the rear.</a:t>
            </a:r>
          </a:p>
          <a:p>
            <a:endParaRPr lang="en-US" dirty="0"/>
          </a:p>
          <a:p>
            <a:r>
              <a:rPr lang="en-US" dirty="0"/>
              <a:t>How about when your vehicle is decelerating?  The weight of the vehicle is shifted forward so you should feel forward motion in your seat.</a:t>
            </a:r>
          </a:p>
          <a:p>
            <a:endParaRPr lang="en-US" dirty="0"/>
          </a:p>
          <a:p>
            <a:r>
              <a:rPr lang="en-US" dirty="0"/>
              <a:t>What happens if you take turn too fast?  The weight of the vehicle shifts in the opposite direction of the turn.</a:t>
            </a:r>
          </a:p>
        </p:txBody>
      </p:sp>
    </p:spTree>
    <p:extLst>
      <p:ext uri="{BB962C8B-B14F-4D97-AF65-F5344CB8AC3E}">
        <p14:creationId xmlns:p14="http://schemas.microsoft.com/office/powerpoint/2010/main" val="884511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YSDETemplate.potx" id="{3F8790EA-24EE-442F-973A-301FD94654F4}" vid="{88D5A31E-5201-41E3-B478-0AD2E9E9A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469</TotalTime>
  <Words>1742</Words>
  <Application>Microsoft Office PowerPoint</Application>
  <PresentationFormat>Widescreen</PresentationFormat>
  <Paragraphs>206</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PowerPoint Presentation</vt:lpstr>
      <vt:lpstr>Session Goals</vt:lpstr>
      <vt:lpstr>Key Vocabulary and Topics</vt:lpstr>
      <vt:lpstr>Gravity</vt:lpstr>
      <vt:lpstr>Center of Gravity</vt:lpstr>
      <vt:lpstr>Natural Laws - Inertia</vt:lpstr>
      <vt:lpstr>Kinetic Energy</vt:lpstr>
      <vt:lpstr>PowerPoint Presentation</vt:lpstr>
      <vt:lpstr>Balance</vt:lpstr>
      <vt:lpstr>What Factors Contribute to Single-Vehicle Crashes?</vt:lpstr>
      <vt:lpstr>Road Surface and Traction</vt:lpstr>
      <vt:lpstr>Road Surfaces</vt:lpstr>
      <vt:lpstr>Conditions that Affect Traction:  Temperature Changes</vt:lpstr>
      <vt:lpstr>What other Road Factors Impact Traction &amp; Control?</vt:lpstr>
      <vt:lpstr>Road Design Can Impact Traction</vt:lpstr>
      <vt:lpstr>Tires and Traction</vt:lpstr>
      <vt:lpstr>Tire Inflation</vt:lpstr>
      <vt:lpstr>Factors That Affect Braking Distance</vt:lpstr>
      <vt:lpstr>Force of Impact</vt:lpstr>
      <vt:lpstr>Three Collisions When a Crash Occurs</vt:lpstr>
      <vt:lpstr>Three Collisions in a Crash Video</vt:lpstr>
      <vt:lpstr>Seat Belt Video</vt:lpstr>
      <vt:lpstr>Occupant Protection – Seat Belts</vt:lpstr>
      <vt:lpstr>Adjusting Your Head Restraints</vt:lpstr>
      <vt:lpstr>Don’t Forget to Buckle Up in the Back (NY State law passed in November 2020)</vt:lpstr>
      <vt:lpstr>Key Points from NYS Vehicle and Traffic Law</vt:lpstr>
      <vt:lpstr>Key Points from NYS Vehicle and Traffic Law</vt:lpstr>
      <vt:lpstr>Key Points from NYS Vehicle and Traffic Law</vt:lpstr>
      <vt:lpstr>Can you Name Other Protective Devices in your Car?</vt:lpstr>
      <vt:lpstr>Match These Key Terms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Kielar</dc:creator>
  <cp:lastModifiedBy>Tilley, Laura J (HEALTH)</cp:lastModifiedBy>
  <cp:revision>88</cp:revision>
  <dcterms:created xsi:type="dcterms:W3CDTF">2021-04-24T11:33:04Z</dcterms:created>
  <dcterms:modified xsi:type="dcterms:W3CDTF">2022-01-11T18:35:14Z</dcterms:modified>
</cp:coreProperties>
</file>