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7" r:id="rId4"/>
    <p:sldMasterId id="2147483669" r:id="rId5"/>
    <p:sldMasterId id="2147483671" r:id="rId6"/>
    <p:sldMasterId id="2147483683" r:id="rId7"/>
    <p:sldMasterId id="2147483686" r:id="rId8"/>
    <p:sldMasterId id="2147483688" r:id="rId9"/>
    <p:sldMasterId id="2147483690" r:id="rId10"/>
  </p:sldMasterIdLst>
  <p:notesMasterIdLst>
    <p:notesMasterId r:id="rId49"/>
  </p:notesMasterIdLst>
  <p:sldIdLst>
    <p:sldId id="257" r:id="rId11"/>
    <p:sldId id="314" r:id="rId12"/>
    <p:sldId id="293" r:id="rId13"/>
    <p:sldId id="294" r:id="rId14"/>
    <p:sldId id="295" r:id="rId15"/>
    <p:sldId id="303" r:id="rId16"/>
    <p:sldId id="305" r:id="rId17"/>
    <p:sldId id="301" r:id="rId18"/>
    <p:sldId id="302" r:id="rId19"/>
    <p:sldId id="315" r:id="rId20"/>
    <p:sldId id="304" r:id="rId21"/>
    <p:sldId id="306" r:id="rId22"/>
    <p:sldId id="307" r:id="rId23"/>
    <p:sldId id="299" r:id="rId24"/>
    <p:sldId id="308" r:id="rId25"/>
    <p:sldId id="327" r:id="rId26"/>
    <p:sldId id="328" r:id="rId27"/>
    <p:sldId id="326" r:id="rId28"/>
    <p:sldId id="333" r:id="rId29"/>
    <p:sldId id="330" r:id="rId30"/>
    <p:sldId id="318" r:id="rId31"/>
    <p:sldId id="296" r:id="rId32"/>
    <p:sldId id="331" r:id="rId33"/>
    <p:sldId id="332" r:id="rId34"/>
    <p:sldId id="311" r:id="rId35"/>
    <p:sldId id="261" r:id="rId36"/>
    <p:sldId id="269" r:id="rId37"/>
    <p:sldId id="285" r:id="rId38"/>
    <p:sldId id="262" r:id="rId39"/>
    <p:sldId id="284" r:id="rId40"/>
    <p:sldId id="271" r:id="rId41"/>
    <p:sldId id="270" r:id="rId42"/>
    <p:sldId id="273" r:id="rId43"/>
    <p:sldId id="272" r:id="rId44"/>
    <p:sldId id="274" r:id="rId45"/>
    <p:sldId id="313" r:id="rId46"/>
    <p:sldId id="264" r:id="rId47"/>
    <p:sldId id="266"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lahn, Christopher M (HEALTH)" initials="MCM(" lastIdx="17" clrIdx="0">
    <p:extLst>
      <p:ext uri="{19B8F6BF-5375-455C-9EA6-DF929625EA0E}">
        <p15:presenceInfo xmlns:p15="http://schemas.microsoft.com/office/powerpoint/2012/main" userId="S-1-5-21-218105429-2715934002-73406468-23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7" autoAdjust="0"/>
    <p:restoredTop sz="67564" autoAdjust="0"/>
  </p:normalViewPr>
  <p:slideViewPr>
    <p:cSldViewPr snapToGrid="0">
      <p:cViewPr varScale="1">
        <p:scale>
          <a:sx n="81" d="100"/>
          <a:sy n="81" d="100"/>
        </p:scale>
        <p:origin x="182" y="48"/>
      </p:cViewPr>
      <p:guideLst>
        <p:guide orient="horz" pos="1008"/>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222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xx01\Desktop\slides%20to%20Sylvia\slide%20of%20estimated%20number%20of%20deaths\Estimated%20number%20of%20deaths%20due%20to%20modifiable%20behaviors%20NY%20Sta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fd01\AppData\Local\Microsoft\Windows\INetCache\Content.Outlook\KUBEBJLV\CHR-childhood%20poverty-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321392722799988E-2"/>
          <c:y val="2.8238007278979245E-2"/>
          <c:w val="0.90731199516590699"/>
          <c:h val="0.8821887660611635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 for slide 15'!$A$3:$A$10</c:f>
              <c:strCache>
                <c:ptCount val="8"/>
                <c:pt idx="0">
                  <c:v>Tobacco</c:v>
                </c:pt>
                <c:pt idx="1">
                  <c:v>Poor diet and physical inactivity</c:v>
                </c:pt>
                <c:pt idx="2">
                  <c:v>Alcohol consumption</c:v>
                </c:pt>
                <c:pt idx="3">
                  <c:v>Microbial agents</c:v>
                </c:pt>
                <c:pt idx="4">
                  <c:v>Toxic agents </c:v>
                </c:pt>
                <c:pt idx="5">
                  <c:v>Motor vehicle crashes</c:v>
                </c:pt>
                <c:pt idx="6">
                  <c:v>Firearm-related incidents</c:v>
                </c:pt>
                <c:pt idx="7">
                  <c:v>Unsafe sexual behaviors</c:v>
                </c:pt>
              </c:strCache>
            </c:strRef>
          </c:cat>
          <c:val>
            <c:numRef>
              <c:f>'work for slide 15'!$B$3:$B$10</c:f>
              <c:numCache>
                <c:formatCode>#,##0</c:formatCode>
                <c:ptCount val="8"/>
                <c:pt idx="0">
                  <c:v>27953.573576587882</c:v>
                </c:pt>
                <c:pt idx="1">
                  <c:v>25636.678164739395</c:v>
                </c:pt>
                <c:pt idx="2">
                  <c:v>5405.7401539557122</c:v>
                </c:pt>
                <c:pt idx="3">
                  <c:v>4787.7617213198137</c:v>
                </c:pt>
                <c:pt idx="4">
                  <c:v>3551.8048560480179</c:v>
                </c:pt>
                <c:pt idx="5">
                  <c:v>2779.8555257892772</c:v>
                </c:pt>
                <c:pt idx="6">
                  <c:v>1852.8878768354302</c:v>
                </c:pt>
                <c:pt idx="7">
                  <c:v>1235.9568652717962</c:v>
                </c:pt>
              </c:numCache>
            </c:numRef>
          </c:val>
          <c:extLst>
            <c:ext xmlns:c16="http://schemas.microsoft.com/office/drawing/2014/chart" uri="{C3380CC4-5D6E-409C-BE32-E72D297353CC}">
              <c16:uniqueId val="{00000000-91B3-4EF0-B64D-61D2C01F3ED1}"/>
            </c:ext>
          </c:extLst>
        </c:ser>
        <c:dLbls>
          <c:showLegendKey val="0"/>
          <c:showVal val="0"/>
          <c:showCatName val="0"/>
          <c:showSerName val="0"/>
          <c:showPercent val="0"/>
          <c:showBubbleSize val="0"/>
        </c:dLbls>
        <c:gapWidth val="82"/>
        <c:overlap val="-29"/>
        <c:axId val="249470728"/>
        <c:axId val="249471904"/>
      </c:barChart>
      <c:catAx>
        <c:axId val="249470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9471904"/>
        <c:crosses val="autoZero"/>
        <c:auto val="1"/>
        <c:lblAlgn val="ctr"/>
        <c:lblOffset val="100"/>
        <c:noMultiLvlLbl val="0"/>
      </c:catAx>
      <c:valAx>
        <c:axId val="249471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9470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Sheet1!$A$2:$A$44</c:f>
              <c:strCache>
                <c:ptCount val="43"/>
                <c:pt idx="0">
                  <c:v>Consume Fruits once or more per day, 18+</c:v>
                </c:pt>
                <c:pt idx="1">
                  <c:v>Consume vegetables once or more per day, 18+</c:v>
                </c:pt>
                <c:pt idx="2">
                  <c:v>Breast Feeding at 6 months (WIC)</c:v>
                </c:pt>
                <c:pt idx="3">
                  <c:v>Dental Visit in last year, ages 18+</c:v>
                </c:pt>
                <c:pt idx="4">
                  <c:v>Has Regular Health Care Provider, Ages 18+</c:v>
                </c:pt>
                <c:pt idx="5">
                  <c:v>Current smoking (adult)</c:v>
                </c:pt>
                <c:pt idx="6">
                  <c:v>Has health insurance (ages 18+)</c:v>
                </c:pt>
                <c:pt idx="7">
                  <c:v>Early Prenatal Care</c:v>
                </c:pt>
                <c:pt idx="8">
                  <c:v>Stroke Mortality*</c:v>
                </c:pt>
                <c:pt idx="9">
                  <c:v>Diabetes prevalence, ages 18+</c:v>
                </c:pt>
                <c:pt idx="10">
                  <c:v>Colorectal Cancer Mortality*</c:v>
                </c:pt>
                <c:pt idx="11">
                  <c:v>NO Physical Activity in last month, ages 18+</c:v>
                </c:pt>
                <c:pt idx="12">
                  <c:v>Binge Drinking, ages 18+</c:v>
                </c:pt>
                <c:pt idx="13">
                  <c:v>Low birthweight (&lt;2500 grams)</c:v>
                </c:pt>
                <c:pt idx="14">
                  <c:v>Obese Children, ages 2-4, WIC</c:v>
                </c:pt>
                <c:pt idx="15">
                  <c:v>Cervical Cancer Mortality*</c:v>
                </c:pt>
                <c:pt idx="16">
                  <c:v>Obese (adults 18+)</c:v>
                </c:pt>
                <c:pt idx="17">
                  <c:v>Motor vehicle Mortality*</c:v>
                </c:pt>
                <c:pt idx="18">
                  <c:v>Unintentional Injury Hospitalizations*</c:v>
                </c:pt>
                <c:pt idx="19">
                  <c:v>Heart Attack Hospitalizations*</c:v>
                </c:pt>
                <c:pt idx="20">
                  <c:v>Current smoking (adolsecents)</c:v>
                </c:pt>
                <c:pt idx="21">
                  <c:v>Lung Cancer incidence* </c:v>
                </c:pt>
                <c:pt idx="22">
                  <c:v>Ever Had Depression, 18+</c:v>
                </c:pt>
                <c:pt idx="23">
                  <c:v>Heart Disease Hospitalizations*</c:v>
                </c:pt>
                <c:pt idx="24">
                  <c:v>Breast Cancer Mortality*</c:v>
                </c:pt>
                <c:pt idx="25">
                  <c:v>Unintentional Injury Mortality*</c:v>
                </c:pt>
                <c:pt idx="26">
                  <c:v>Premature Death (&lt;65)</c:v>
                </c:pt>
                <c:pt idx="27">
                  <c:v>Falls Hospitalizations 65+</c:v>
                </c:pt>
                <c:pt idx="28">
                  <c:v>Drug Related Hospitalizations*</c:v>
                </c:pt>
                <c:pt idx="29">
                  <c:v>Congestive Heart Failure hospitalizations, Ages 18+</c:v>
                </c:pt>
                <c:pt idx="30">
                  <c:v>Suicide mortality*</c:v>
                </c:pt>
                <c:pt idx="31">
                  <c:v>Preventable hospitalizaitons</c:v>
                </c:pt>
                <c:pt idx="32">
                  <c:v>Infant Mortality</c:v>
                </c:pt>
                <c:pt idx="33">
                  <c:v>COPD Hospitalizations, Ages 18+</c:v>
                </c:pt>
                <c:pt idx="34">
                  <c:v>Diabetes Short-term Complications Ages 6-17</c:v>
                </c:pt>
                <c:pt idx="35">
                  <c:v>Chlamydia case rate</c:v>
                </c:pt>
                <c:pt idx="36">
                  <c:v>Diabetes Short-Term Complications, Ages 18+</c:v>
                </c:pt>
                <c:pt idx="37">
                  <c:v>Asthma Hospitalization Rate, Ages 0-17</c:v>
                </c:pt>
                <c:pt idx="38">
                  <c:v>Assault related hospitalization</c:v>
                </c:pt>
                <c:pt idx="39">
                  <c:v>Teen Pregnancy Rate</c:v>
                </c:pt>
                <c:pt idx="40">
                  <c:v>Gonorrhea Case Rate</c:v>
                </c:pt>
                <c:pt idx="41">
                  <c:v>Asthma ED visit rate*</c:v>
                </c:pt>
                <c:pt idx="42">
                  <c:v>New HIV Case Rate*</c:v>
                </c:pt>
              </c:strCache>
            </c:strRef>
          </c:cat>
          <c:val>
            <c:numRef>
              <c:f>Sheet1!$B$2:$B$44</c:f>
              <c:numCache>
                <c:formatCode>0%</c:formatCode>
                <c:ptCount val="43"/>
                <c:pt idx="0">
                  <c:v>2.9153354632587846E-2</c:v>
                </c:pt>
                <c:pt idx="1">
                  <c:v>3.8337628865979405E-2</c:v>
                </c:pt>
                <c:pt idx="2">
                  <c:v>5.4951690821256005E-2</c:v>
                </c:pt>
                <c:pt idx="3">
                  <c:v>5.7299270072992708E-2</c:v>
                </c:pt>
                <c:pt idx="4">
                  <c:v>7.0426829268292662E-2</c:v>
                </c:pt>
                <c:pt idx="5">
                  <c:v>8.55263157894737E-2</c:v>
                </c:pt>
                <c:pt idx="6">
                  <c:v>8.5703001579778837E-2</c:v>
                </c:pt>
                <c:pt idx="7">
                  <c:v>0.11845730027548212</c:v>
                </c:pt>
                <c:pt idx="8">
                  <c:v>0.13671875000000003</c:v>
                </c:pt>
                <c:pt idx="9">
                  <c:v>0.15714285714285714</c:v>
                </c:pt>
                <c:pt idx="10">
                  <c:v>0.16071428571428575</c:v>
                </c:pt>
                <c:pt idx="11">
                  <c:v>0.16730038022813687</c:v>
                </c:pt>
                <c:pt idx="12">
                  <c:v>0.18999999999999997</c:v>
                </c:pt>
                <c:pt idx="13">
                  <c:v>0.19303797468354433</c:v>
                </c:pt>
                <c:pt idx="14">
                  <c:v>0.20620437956204382</c:v>
                </c:pt>
                <c:pt idx="15">
                  <c:v>0.22402597402597405</c:v>
                </c:pt>
                <c:pt idx="16">
                  <c:v>0.22699999999999998</c:v>
                </c:pt>
                <c:pt idx="17">
                  <c:v>0.22807017543859653</c:v>
                </c:pt>
                <c:pt idx="18">
                  <c:v>0.23679867986798683</c:v>
                </c:pt>
                <c:pt idx="19">
                  <c:v>0.24464285714285716</c:v>
                </c:pt>
                <c:pt idx="20">
                  <c:v>0.24715909090909097</c:v>
                </c:pt>
                <c:pt idx="21">
                  <c:v>0.25451559934318557</c:v>
                </c:pt>
                <c:pt idx="22">
                  <c:v>0.25641025641025644</c:v>
                </c:pt>
                <c:pt idx="23">
                  <c:v>0.27404921700223711</c:v>
                </c:pt>
                <c:pt idx="24">
                  <c:v>0.29878048780487804</c:v>
                </c:pt>
                <c:pt idx="25">
                  <c:v>0.30984555984555978</c:v>
                </c:pt>
                <c:pt idx="26">
                  <c:v>0.35515021459227458</c:v>
                </c:pt>
                <c:pt idx="27">
                  <c:v>0.3771786492374728</c:v>
                </c:pt>
                <c:pt idx="28">
                  <c:v>0.38053097345132747</c:v>
                </c:pt>
                <c:pt idx="29">
                  <c:v>0.38326446280991738</c:v>
                </c:pt>
                <c:pt idx="30">
                  <c:v>0.39556962025316456</c:v>
                </c:pt>
                <c:pt idx="31">
                  <c:v>0.41443514644351465</c:v>
                </c:pt>
                <c:pt idx="32">
                  <c:v>0.42708333333333331</c:v>
                </c:pt>
                <c:pt idx="33">
                  <c:v>0.47213622291021684</c:v>
                </c:pt>
                <c:pt idx="34">
                  <c:v>0.48275862068965514</c:v>
                </c:pt>
                <c:pt idx="35">
                  <c:v>0.61146496815286622</c:v>
                </c:pt>
                <c:pt idx="36">
                  <c:v>0.65151515151515138</c:v>
                </c:pt>
                <c:pt idx="37">
                  <c:v>0.69351851851851853</c:v>
                </c:pt>
                <c:pt idx="38">
                  <c:v>0.75694444444444442</c:v>
                </c:pt>
                <c:pt idx="39">
                  <c:v>0.7895408163265305</c:v>
                </c:pt>
                <c:pt idx="40">
                  <c:v>0.80421401515151514</c:v>
                </c:pt>
                <c:pt idx="41">
                  <c:v>0.89211136890951259</c:v>
                </c:pt>
                <c:pt idx="42">
                  <c:v>0.92903225806451606</c:v>
                </c:pt>
              </c:numCache>
            </c:numRef>
          </c:val>
          <c:extLst>
            <c:ext xmlns:c16="http://schemas.microsoft.com/office/drawing/2014/chart" uri="{C3380CC4-5D6E-409C-BE32-E72D297353CC}">
              <c16:uniqueId val="{00000000-8DB7-4BDD-A94C-36CC8589CBA6}"/>
            </c:ext>
          </c:extLst>
        </c:ser>
        <c:dLbls>
          <c:showLegendKey val="0"/>
          <c:showVal val="0"/>
          <c:showCatName val="0"/>
          <c:showSerName val="0"/>
          <c:showPercent val="0"/>
          <c:showBubbleSize val="0"/>
        </c:dLbls>
        <c:gapWidth val="182"/>
        <c:axId val="431487752"/>
        <c:axId val="431489392"/>
      </c:barChart>
      <c:catAx>
        <c:axId val="431487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1" i="0" u="none" strike="noStrike" kern="1200" baseline="0">
                <a:solidFill>
                  <a:schemeClr val="tx1">
                    <a:lumMod val="65000"/>
                    <a:lumOff val="35000"/>
                  </a:schemeClr>
                </a:solidFill>
                <a:latin typeface="+mn-lt"/>
                <a:ea typeface="+mn-ea"/>
                <a:cs typeface="+mn-cs"/>
              </a:defRPr>
            </a:pPr>
            <a:endParaRPr lang="en-US"/>
          </a:p>
        </c:txPr>
        <c:crossAx val="431489392"/>
        <c:crosses val="autoZero"/>
        <c:auto val="1"/>
        <c:lblAlgn val="ctr"/>
        <c:lblOffset val="100"/>
        <c:noMultiLvlLbl val="0"/>
      </c:catAx>
      <c:valAx>
        <c:axId val="4314893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1487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dirty="0">
                <a:solidFill>
                  <a:schemeClr val="tx1"/>
                </a:solidFill>
                <a:latin typeface="Arial" panose="020B0604020202020204" pitchFamily="34" charset="0"/>
                <a:cs typeface="Arial" panose="020B0604020202020204" pitchFamily="34" charset="0"/>
              </a:rPr>
              <a:t>County Health Rankings 2017– Health outcome rankings and childhood poverty (correlation: 0.70)</a:t>
            </a:r>
          </a:p>
        </c:rich>
      </c:tx>
      <c:layout>
        <c:manualLayout>
          <c:xMode val="edge"/>
          <c:yMode val="edge"/>
          <c:x val="0.12727600065616798"/>
          <c:y val="6.2962962962962957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6995652887139107E-2"/>
          <c:y val="0.18831948089822106"/>
          <c:w val="0.94272309711286073"/>
          <c:h val="0.65880052493438324"/>
        </c:manualLayout>
      </c:layout>
      <c:scatterChart>
        <c:scatterStyle val="lineMarker"/>
        <c:varyColors val="0"/>
        <c:ser>
          <c:idx val="0"/>
          <c:order val="0"/>
          <c:tx>
            <c:strRef>
              <c:f>Sheet1!$B$2</c:f>
              <c:strCache>
                <c:ptCount val="1"/>
                <c:pt idx="0">
                  <c:v>Z-Score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strRef>
              <c:f>Sheet1!$A$3:$A$64</c:f>
              <c:strCache>
                <c:ptCount val="62"/>
                <c:pt idx="0">
                  <c:v>Putnam</c:v>
                </c:pt>
                <c:pt idx="1">
                  <c:v>Nassau</c:v>
                </c:pt>
                <c:pt idx="2">
                  <c:v>Saratoga</c:v>
                </c:pt>
                <c:pt idx="3">
                  <c:v>Suffolk</c:v>
                </c:pt>
                <c:pt idx="4">
                  <c:v>Dutchess</c:v>
                </c:pt>
                <c:pt idx="5">
                  <c:v>Westchester</c:v>
                </c:pt>
                <c:pt idx="6">
                  <c:v>Ontario</c:v>
                </c:pt>
                <c:pt idx="7">
                  <c:v>Albany</c:v>
                </c:pt>
                <c:pt idx="8">
                  <c:v>Livingston</c:v>
                </c:pt>
                <c:pt idx="9">
                  <c:v>Tompkins</c:v>
                </c:pt>
                <c:pt idx="10">
                  <c:v>Wayne</c:v>
                </c:pt>
                <c:pt idx="11">
                  <c:v>Warren</c:v>
                </c:pt>
                <c:pt idx="12">
                  <c:v>Wyoming</c:v>
                </c:pt>
                <c:pt idx="13">
                  <c:v>Tioga</c:v>
                </c:pt>
                <c:pt idx="14">
                  <c:v>Madison</c:v>
                </c:pt>
                <c:pt idx="15">
                  <c:v>Rensselaer</c:v>
                </c:pt>
                <c:pt idx="16">
                  <c:v>Richmond</c:v>
                </c:pt>
                <c:pt idx="17">
                  <c:v>Schenectady</c:v>
                </c:pt>
                <c:pt idx="18">
                  <c:v>Ulster</c:v>
                </c:pt>
                <c:pt idx="19">
                  <c:v>Essex</c:v>
                </c:pt>
                <c:pt idx="20">
                  <c:v>Columbia</c:v>
                </c:pt>
                <c:pt idx="21">
                  <c:v>Genesee</c:v>
                </c:pt>
                <c:pt idx="22">
                  <c:v>Hamilton</c:v>
                </c:pt>
                <c:pt idx="23">
                  <c:v>Queens</c:v>
                </c:pt>
                <c:pt idx="24">
                  <c:v>Otsego</c:v>
                </c:pt>
                <c:pt idx="25">
                  <c:v>Schuyler</c:v>
                </c:pt>
                <c:pt idx="26">
                  <c:v>Cortland</c:v>
                </c:pt>
                <c:pt idx="27">
                  <c:v>Orange</c:v>
                </c:pt>
                <c:pt idx="28">
                  <c:v>Cayuga</c:v>
                </c:pt>
                <c:pt idx="29">
                  <c:v>Herkimer</c:v>
                </c:pt>
                <c:pt idx="30">
                  <c:v>Washington</c:v>
                </c:pt>
                <c:pt idx="31">
                  <c:v>Onondaga</c:v>
                </c:pt>
                <c:pt idx="32">
                  <c:v>Jefferson</c:v>
                </c:pt>
                <c:pt idx="33">
                  <c:v>Schoharie</c:v>
                </c:pt>
                <c:pt idx="34">
                  <c:v>Seneca</c:v>
                </c:pt>
                <c:pt idx="35">
                  <c:v>Monroe</c:v>
                </c:pt>
                <c:pt idx="36">
                  <c:v>Yates</c:v>
                </c:pt>
                <c:pt idx="37">
                  <c:v>Clinton</c:v>
                </c:pt>
                <c:pt idx="38">
                  <c:v>Lewis</c:v>
                </c:pt>
                <c:pt idx="39">
                  <c:v>Orleans</c:v>
                </c:pt>
                <c:pt idx="40">
                  <c:v>Steuben</c:v>
                </c:pt>
                <c:pt idx="41">
                  <c:v>Rockland</c:v>
                </c:pt>
                <c:pt idx="42">
                  <c:v>Broome</c:v>
                </c:pt>
                <c:pt idx="43">
                  <c:v>Chemung</c:v>
                </c:pt>
                <c:pt idx="44">
                  <c:v>Chenango</c:v>
                </c:pt>
                <c:pt idx="45">
                  <c:v>Niagara</c:v>
                </c:pt>
                <c:pt idx="46">
                  <c:v>St. Lawrence</c:v>
                </c:pt>
                <c:pt idx="47">
                  <c:v>Erie</c:v>
                </c:pt>
                <c:pt idx="48">
                  <c:v>Greene</c:v>
                </c:pt>
                <c:pt idx="49">
                  <c:v>New York</c:v>
                </c:pt>
                <c:pt idx="50">
                  <c:v>Oswego</c:v>
                </c:pt>
                <c:pt idx="51">
                  <c:v>Allegany</c:v>
                </c:pt>
                <c:pt idx="52">
                  <c:v>Cattaraugus</c:v>
                </c:pt>
                <c:pt idx="53">
                  <c:v>Franklin</c:v>
                </c:pt>
                <c:pt idx="54">
                  <c:v>Fulton</c:v>
                </c:pt>
                <c:pt idx="55">
                  <c:v>Delaware</c:v>
                </c:pt>
                <c:pt idx="56">
                  <c:v>Montgomery</c:v>
                </c:pt>
                <c:pt idx="57">
                  <c:v>Chautauqua</c:v>
                </c:pt>
                <c:pt idx="58">
                  <c:v>Sullivan</c:v>
                </c:pt>
                <c:pt idx="59">
                  <c:v>Oneida</c:v>
                </c:pt>
                <c:pt idx="60">
                  <c:v>Kings</c:v>
                </c:pt>
                <c:pt idx="61">
                  <c:v>Bronx</c:v>
                </c:pt>
              </c:strCache>
            </c:strRef>
          </c:xVal>
          <c:yVal>
            <c:numRef>
              <c:f>Sheet1!$B$3:$B$64</c:f>
            </c:numRef>
          </c:yVal>
          <c:smooth val="0"/>
          <c:extLst>
            <c:ext xmlns:c16="http://schemas.microsoft.com/office/drawing/2014/chart" uri="{C3380CC4-5D6E-409C-BE32-E72D297353CC}">
              <c16:uniqueId val="{00000000-9516-4317-9867-A40CF424816C}"/>
            </c:ext>
          </c:extLst>
        </c:ser>
        <c:ser>
          <c:idx val="1"/>
          <c:order val="1"/>
          <c:tx>
            <c:strRef>
              <c:f>Sheet1!$C$2</c:f>
              <c:strCache>
                <c:ptCount val="1"/>
                <c:pt idx="0">
                  <c:v>County Rank</c:v>
                </c:pt>
              </c:strCache>
            </c:strRef>
          </c:tx>
          <c:spPr>
            <a:ln w="19050" cap="rnd">
              <a:noFill/>
              <a:round/>
            </a:ln>
            <a:effectLst/>
          </c:spPr>
          <c:marker>
            <c:symbol val="circle"/>
            <c:size val="5"/>
            <c:spPr>
              <a:solidFill>
                <a:schemeClr val="accent2"/>
              </a:solidFill>
              <a:ln w="9525">
                <a:solidFill>
                  <a:schemeClr val="accent2"/>
                </a:solidFill>
              </a:ln>
              <a:effectLst/>
            </c:spPr>
          </c:marker>
          <c:xVal>
            <c:strRef>
              <c:f>Sheet1!$A$3:$A$64</c:f>
              <c:strCache>
                <c:ptCount val="62"/>
                <c:pt idx="0">
                  <c:v>Putnam</c:v>
                </c:pt>
                <c:pt idx="1">
                  <c:v>Nassau</c:v>
                </c:pt>
                <c:pt idx="2">
                  <c:v>Saratoga</c:v>
                </c:pt>
                <c:pt idx="3">
                  <c:v>Suffolk</c:v>
                </c:pt>
                <c:pt idx="4">
                  <c:v>Dutchess</c:v>
                </c:pt>
                <c:pt idx="5">
                  <c:v>Westchester</c:v>
                </c:pt>
                <c:pt idx="6">
                  <c:v>Ontario</c:v>
                </c:pt>
                <c:pt idx="7">
                  <c:v>Albany</c:v>
                </c:pt>
                <c:pt idx="8">
                  <c:v>Livingston</c:v>
                </c:pt>
                <c:pt idx="9">
                  <c:v>Tompkins</c:v>
                </c:pt>
                <c:pt idx="10">
                  <c:v>Wayne</c:v>
                </c:pt>
                <c:pt idx="11">
                  <c:v>Warren</c:v>
                </c:pt>
                <c:pt idx="12">
                  <c:v>Wyoming</c:v>
                </c:pt>
                <c:pt idx="13">
                  <c:v>Tioga</c:v>
                </c:pt>
                <c:pt idx="14">
                  <c:v>Madison</c:v>
                </c:pt>
                <c:pt idx="15">
                  <c:v>Rensselaer</c:v>
                </c:pt>
                <c:pt idx="16">
                  <c:v>Richmond</c:v>
                </c:pt>
                <c:pt idx="17">
                  <c:v>Schenectady</c:v>
                </c:pt>
                <c:pt idx="18">
                  <c:v>Ulster</c:v>
                </c:pt>
                <c:pt idx="19">
                  <c:v>Essex</c:v>
                </c:pt>
                <c:pt idx="20">
                  <c:v>Columbia</c:v>
                </c:pt>
                <c:pt idx="21">
                  <c:v>Genesee</c:v>
                </c:pt>
                <c:pt idx="22">
                  <c:v>Hamilton</c:v>
                </c:pt>
                <c:pt idx="23">
                  <c:v>Queens</c:v>
                </c:pt>
                <c:pt idx="24">
                  <c:v>Otsego</c:v>
                </c:pt>
                <c:pt idx="25">
                  <c:v>Schuyler</c:v>
                </c:pt>
                <c:pt idx="26">
                  <c:v>Cortland</c:v>
                </c:pt>
                <c:pt idx="27">
                  <c:v>Orange</c:v>
                </c:pt>
                <c:pt idx="28">
                  <c:v>Cayuga</c:v>
                </c:pt>
                <c:pt idx="29">
                  <c:v>Herkimer</c:v>
                </c:pt>
                <c:pt idx="30">
                  <c:v>Washington</c:v>
                </c:pt>
                <c:pt idx="31">
                  <c:v>Onondaga</c:v>
                </c:pt>
                <c:pt idx="32">
                  <c:v>Jefferson</c:v>
                </c:pt>
                <c:pt idx="33">
                  <c:v>Schoharie</c:v>
                </c:pt>
                <c:pt idx="34">
                  <c:v>Seneca</c:v>
                </c:pt>
                <c:pt idx="35">
                  <c:v>Monroe</c:v>
                </c:pt>
                <c:pt idx="36">
                  <c:v>Yates</c:v>
                </c:pt>
                <c:pt idx="37">
                  <c:v>Clinton</c:v>
                </c:pt>
                <c:pt idx="38">
                  <c:v>Lewis</c:v>
                </c:pt>
                <c:pt idx="39">
                  <c:v>Orleans</c:v>
                </c:pt>
                <c:pt idx="40">
                  <c:v>Steuben</c:v>
                </c:pt>
                <c:pt idx="41">
                  <c:v>Rockland</c:v>
                </c:pt>
                <c:pt idx="42">
                  <c:v>Broome</c:v>
                </c:pt>
                <c:pt idx="43">
                  <c:v>Chemung</c:v>
                </c:pt>
                <c:pt idx="44">
                  <c:v>Chenango</c:v>
                </c:pt>
                <c:pt idx="45">
                  <c:v>Niagara</c:v>
                </c:pt>
                <c:pt idx="46">
                  <c:v>St. Lawrence</c:v>
                </c:pt>
                <c:pt idx="47">
                  <c:v>Erie</c:v>
                </c:pt>
                <c:pt idx="48">
                  <c:v>Greene</c:v>
                </c:pt>
                <c:pt idx="49">
                  <c:v>New York</c:v>
                </c:pt>
                <c:pt idx="50">
                  <c:v>Oswego</c:v>
                </c:pt>
                <c:pt idx="51">
                  <c:v>Allegany</c:v>
                </c:pt>
                <c:pt idx="52">
                  <c:v>Cattaraugus</c:v>
                </c:pt>
                <c:pt idx="53">
                  <c:v>Franklin</c:v>
                </c:pt>
                <c:pt idx="54">
                  <c:v>Fulton</c:v>
                </c:pt>
                <c:pt idx="55">
                  <c:v>Delaware</c:v>
                </c:pt>
                <c:pt idx="56">
                  <c:v>Montgomery</c:v>
                </c:pt>
                <c:pt idx="57">
                  <c:v>Chautauqua</c:v>
                </c:pt>
                <c:pt idx="58">
                  <c:v>Sullivan</c:v>
                </c:pt>
                <c:pt idx="59">
                  <c:v>Oneida</c:v>
                </c:pt>
                <c:pt idx="60">
                  <c:v>Kings</c:v>
                </c:pt>
                <c:pt idx="61">
                  <c:v>Bronx</c:v>
                </c:pt>
              </c:strCache>
            </c:strRef>
          </c:xVal>
          <c:yVal>
            <c:numRef>
              <c:f>Sheet1!$C$3:$C$64</c:f>
              <c:numCache>
                <c:formatCode>General</c:formatCode>
                <c:ptCount val="62"/>
                <c:pt idx="0">
                  <c:v>5</c:v>
                </c:pt>
                <c:pt idx="1">
                  <c:v>3</c:v>
                </c:pt>
                <c:pt idx="2">
                  <c:v>1</c:v>
                </c:pt>
                <c:pt idx="3">
                  <c:v>7</c:v>
                </c:pt>
                <c:pt idx="4">
                  <c:v>17</c:v>
                </c:pt>
                <c:pt idx="5">
                  <c:v>4</c:v>
                </c:pt>
                <c:pt idx="6">
                  <c:v>8</c:v>
                </c:pt>
                <c:pt idx="7">
                  <c:v>27</c:v>
                </c:pt>
                <c:pt idx="8">
                  <c:v>9</c:v>
                </c:pt>
                <c:pt idx="9">
                  <c:v>6</c:v>
                </c:pt>
                <c:pt idx="10">
                  <c:v>28</c:v>
                </c:pt>
                <c:pt idx="11">
                  <c:v>10</c:v>
                </c:pt>
                <c:pt idx="12">
                  <c:v>25</c:v>
                </c:pt>
                <c:pt idx="13">
                  <c:v>36</c:v>
                </c:pt>
                <c:pt idx="14">
                  <c:v>12</c:v>
                </c:pt>
                <c:pt idx="15">
                  <c:v>35</c:v>
                </c:pt>
                <c:pt idx="16">
                  <c:v>24</c:v>
                </c:pt>
                <c:pt idx="17">
                  <c:v>44</c:v>
                </c:pt>
                <c:pt idx="18">
                  <c:v>15</c:v>
                </c:pt>
                <c:pt idx="19">
                  <c:v>37</c:v>
                </c:pt>
                <c:pt idx="20">
                  <c:v>30</c:v>
                </c:pt>
                <c:pt idx="21">
                  <c:v>13</c:v>
                </c:pt>
                <c:pt idx="22">
                  <c:v>59</c:v>
                </c:pt>
                <c:pt idx="23">
                  <c:v>14</c:v>
                </c:pt>
                <c:pt idx="24">
                  <c:v>22</c:v>
                </c:pt>
                <c:pt idx="25">
                  <c:v>26</c:v>
                </c:pt>
                <c:pt idx="26">
                  <c:v>34</c:v>
                </c:pt>
                <c:pt idx="27">
                  <c:v>23</c:v>
                </c:pt>
                <c:pt idx="28">
                  <c:v>19</c:v>
                </c:pt>
                <c:pt idx="29">
                  <c:v>43</c:v>
                </c:pt>
                <c:pt idx="30">
                  <c:v>31</c:v>
                </c:pt>
                <c:pt idx="31">
                  <c:v>38</c:v>
                </c:pt>
                <c:pt idx="32">
                  <c:v>41</c:v>
                </c:pt>
                <c:pt idx="33">
                  <c:v>18</c:v>
                </c:pt>
                <c:pt idx="34">
                  <c:v>20</c:v>
                </c:pt>
                <c:pt idx="35">
                  <c:v>32</c:v>
                </c:pt>
                <c:pt idx="36">
                  <c:v>16</c:v>
                </c:pt>
                <c:pt idx="37">
                  <c:v>29</c:v>
                </c:pt>
                <c:pt idx="38">
                  <c:v>21</c:v>
                </c:pt>
                <c:pt idx="39">
                  <c:v>48</c:v>
                </c:pt>
                <c:pt idx="40">
                  <c:v>42</c:v>
                </c:pt>
                <c:pt idx="41">
                  <c:v>2</c:v>
                </c:pt>
                <c:pt idx="42">
                  <c:v>55</c:v>
                </c:pt>
                <c:pt idx="43">
                  <c:v>57</c:v>
                </c:pt>
                <c:pt idx="44">
                  <c:v>40</c:v>
                </c:pt>
                <c:pt idx="45">
                  <c:v>58</c:v>
                </c:pt>
                <c:pt idx="46">
                  <c:v>45</c:v>
                </c:pt>
                <c:pt idx="47">
                  <c:v>50</c:v>
                </c:pt>
                <c:pt idx="48">
                  <c:v>53</c:v>
                </c:pt>
                <c:pt idx="49">
                  <c:v>11</c:v>
                </c:pt>
                <c:pt idx="50">
                  <c:v>56</c:v>
                </c:pt>
                <c:pt idx="51">
                  <c:v>39</c:v>
                </c:pt>
                <c:pt idx="52">
                  <c:v>60</c:v>
                </c:pt>
                <c:pt idx="53">
                  <c:v>46</c:v>
                </c:pt>
                <c:pt idx="54">
                  <c:v>49</c:v>
                </c:pt>
                <c:pt idx="55">
                  <c:v>51</c:v>
                </c:pt>
                <c:pt idx="56">
                  <c:v>47</c:v>
                </c:pt>
                <c:pt idx="57">
                  <c:v>54</c:v>
                </c:pt>
                <c:pt idx="58">
                  <c:v>61</c:v>
                </c:pt>
                <c:pt idx="59">
                  <c:v>52</c:v>
                </c:pt>
                <c:pt idx="60">
                  <c:v>33</c:v>
                </c:pt>
                <c:pt idx="61">
                  <c:v>62</c:v>
                </c:pt>
              </c:numCache>
            </c:numRef>
          </c:yVal>
          <c:smooth val="0"/>
          <c:extLst>
            <c:ext xmlns:c16="http://schemas.microsoft.com/office/drawing/2014/chart" uri="{C3380CC4-5D6E-409C-BE32-E72D297353CC}">
              <c16:uniqueId val="{00000001-9516-4317-9867-A40CF424816C}"/>
            </c:ext>
          </c:extLst>
        </c:ser>
        <c:ser>
          <c:idx val="2"/>
          <c:order val="2"/>
          <c:tx>
            <c:strRef>
              <c:f>Sheet1!$D$2</c:f>
              <c:strCache>
                <c:ptCount val="1"/>
                <c:pt idx="0">
                  <c:v>% Children in Poverty</c:v>
                </c:pt>
              </c:strCache>
            </c:strRef>
          </c:tx>
          <c:spPr>
            <a:ln w="19050" cap="rnd">
              <a:noFill/>
              <a:round/>
            </a:ln>
            <a:effectLst/>
          </c:spPr>
          <c:marker>
            <c:symbol val="circle"/>
            <c:size val="5"/>
            <c:spPr>
              <a:solidFill>
                <a:schemeClr val="accent3"/>
              </a:solidFill>
              <a:ln w="9525">
                <a:solidFill>
                  <a:schemeClr val="accent3"/>
                </a:solidFill>
              </a:ln>
              <a:effectLst/>
            </c:spPr>
          </c:marker>
          <c:xVal>
            <c:strRef>
              <c:f>Sheet1!$A$3:$A$64</c:f>
              <c:strCache>
                <c:ptCount val="62"/>
                <c:pt idx="0">
                  <c:v>Putnam</c:v>
                </c:pt>
                <c:pt idx="1">
                  <c:v>Nassau</c:v>
                </c:pt>
                <c:pt idx="2">
                  <c:v>Saratoga</c:v>
                </c:pt>
                <c:pt idx="3">
                  <c:v>Suffolk</c:v>
                </c:pt>
                <c:pt idx="4">
                  <c:v>Dutchess</c:v>
                </c:pt>
                <c:pt idx="5">
                  <c:v>Westchester</c:v>
                </c:pt>
                <c:pt idx="6">
                  <c:v>Ontario</c:v>
                </c:pt>
                <c:pt idx="7">
                  <c:v>Albany</c:v>
                </c:pt>
                <c:pt idx="8">
                  <c:v>Livingston</c:v>
                </c:pt>
                <c:pt idx="9">
                  <c:v>Tompkins</c:v>
                </c:pt>
                <c:pt idx="10">
                  <c:v>Wayne</c:v>
                </c:pt>
                <c:pt idx="11">
                  <c:v>Warren</c:v>
                </c:pt>
                <c:pt idx="12">
                  <c:v>Wyoming</c:v>
                </c:pt>
                <c:pt idx="13">
                  <c:v>Tioga</c:v>
                </c:pt>
                <c:pt idx="14">
                  <c:v>Madison</c:v>
                </c:pt>
                <c:pt idx="15">
                  <c:v>Rensselaer</c:v>
                </c:pt>
                <c:pt idx="16">
                  <c:v>Richmond</c:v>
                </c:pt>
                <c:pt idx="17">
                  <c:v>Schenectady</c:v>
                </c:pt>
                <c:pt idx="18">
                  <c:v>Ulster</c:v>
                </c:pt>
                <c:pt idx="19">
                  <c:v>Essex</c:v>
                </c:pt>
                <c:pt idx="20">
                  <c:v>Columbia</c:v>
                </c:pt>
                <c:pt idx="21">
                  <c:v>Genesee</c:v>
                </c:pt>
                <c:pt idx="22">
                  <c:v>Hamilton</c:v>
                </c:pt>
                <c:pt idx="23">
                  <c:v>Queens</c:v>
                </c:pt>
                <c:pt idx="24">
                  <c:v>Otsego</c:v>
                </c:pt>
                <c:pt idx="25">
                  <c:v>Schuyler</c:v>
                </c:pt>
                <c:pt idx="26">
                  <c:v>Cortland</c:v>
                </c:pt>
                <c:pt idx="27">
                  <c:v>Orange</c:v>
                </c:pt>
                <c:pt idx="28">
                  <c:v>Cayuga</c:v>
                </c:pt>
                <c:pt idx="29">
                  <c:v>Herkimer</c:v>
                </c:pt>
                <c:pt idx="30">
                  <c:v>Washington</c:v>
                </c:pt>
                <c:pt idx="31">
                  <c:v>Onondaga</c:v>
                </c:pt>
                <c:pt idx="32">
                  <c:v>Jefferson</c:v>
                </c:pt>
                <c:pt idx="33">
                  <c:v>Schoharie</c:v>
                </c:pt>
                <c:pt idx="34">
                  <c:v>Seneca</c:v>
                </c:pt>
                <c:pt idx="35">
                  <c:v>Monroe</c:v>
                </c:pt>
                <c:pt idx="36">
                  <c:v>Yates</c:v>
                </c:pt>
                <c:pt idx="37">
                  <c:v>Clinton</c:v>
                </c:pt>
                <c:pt idx="38">
                  <c:v>Lewis</c:v>
                </c:pt>
                <c:pt idx="39">
                  <c:v>Orleans</c:v>
                </c:pt>
                <c:pt idx="40">
                  <c:v>Steuben</c:v>
                </c:pt>
                <c:pt idx="41">
                  <c:v>Rockland</c:v>
                </c:pt>
                <c:pt idx="42">
                  <c:v>Broome</c:v>
                </c:pt>
                <c:pt idx="43">
                  <c:v>Chemung</c:v>
                </c:pt>
                <c:pt idx="44">
                  <c:v>Chenango</c:v>
                </c:pt>
                <c:pt idx="45">
                  <c:v>Niagara</c:v>
                </c:pt>
                <c:pt idx="46">
                  <c:v>St. Lawrence</c:v>
                </c:pt>
                <c:pt idx="47">
                  <c:v>Erie</c:v>
                </c:pt>
                <c:pt idx="48">
                  <c:v>Greene</c:v>
                </c:pt>
                <c:pt idx="49">
                  <c:v>New York</c:v>
                </c:pt>
                <c:pt idx="50">
                  <c:v>Oswego</c:v>
                </c:pt>
                <c:pt idx="51">
                  <c:v>Allegany</c:v>
                </c:pt>
                <c:pt idx="52">
                  <c:v>Cattaraugus</c:v>
                </c:pt>
                <c:pt idx="53">
                  <c:v>Franklin</c:v>
                </c:pt>
                <c:pt idx="54">
                  <c:v>Fulton</c:v>
                </c:pt>
                <c:pt idx="55">
                  <c:v>Delaware</c:v>
                </c:pt>
                <c:pt idx="56">
                  <c:v>Montgomery</c:v>
                </c:pt>
                <c:pt idx="57">
                  <c:v>Chautauqua</c:v>
                </c:pt>
                <c:pt idx="58">
                  <c:v>Sullivan</c:v>
                </c:pt>
                <c:pt idx="59">
                  <c:v>Oneida</c:v>
                </c:pt>
                <c:pt idx="60">
                  <c:v>Kings</c:v>
                </c:pt>
                <c:pt idx="61">
                  <c:v>Bronx</c:v>
                </c:pt>
              </c:strCache>
            </c:strRef>
          </c:xVal>
          <c:yVal>
            <c:numRef>
              <c:f>Sheet1!$D$3:$D$64</c:f>
              <c:numCache>
                <c:formatCode>0</c:formatCode>
                <c:ptCount val="62"/>
                <c:pt idx="0">
                  <c:v>6.5</c:v>
                </c:pt>
                <c:pt idx="1">
                  <c:v>8.4</c:v>
                </c:pt>
                <c:pt idx="2">
                  <c:v>8.5</c:v>
                </c:pt>
                <c:pt idx="3">
                  <c:v>10.7</c:v>
                </c:pt>
                <c:pt idx="4">
                  <c:v>12.9</c:v>
                </c:pt>
                <c:pt idx="5">
                  <c:v>13.1</c:v>
                </c:pt>
                <c:pt idx="6">
                  <c:v>13.7</c:v>
                </c:pt>
                <c:pt idx="7">
                  <c:v>16.399999999999999</c:v>
                </c:pt>
                <c:pt idx="8">
                  <c:v>16.399999999999999</c:v>
                </c:pt>
                <c:pt idx="9">
                  <c:v>16.8</c:v>
                </c:pt>
                <c:pt idx="10">
                  <c:v>16.899999999999999</c:v>
                </c:pt>
                <c:pt idx="11">
                  <c:v>17</c:v>
                </c:pt>
                <c:pt idx="12">
                  <c:v>17.3</c:v>
                </c:pt>
                <c:pt idx="13">
                  <c:v>17.8</c:v>
                </c:pt>
                <c:pt idx="14">
                  <c:v>18.100000000000001</c:v>
                </c:pt>
                <c:pt idx="15">
                  <c:v>18.2</c:v>
                </c:pt>
                <c:pt idx="16">
                  <c:v>18.3</c:v>
                </c:pt>
                <c:pt idx="17">
                  <c:v>18.3</c:v>
                </c:pt>
                <c:pt idx="18">
                  <c:v>18.3</c:v>
                </c:pt>
                <c:pt idx="19">
                  <c:v>19.3</c:v>
                </c:pt>
                <c:pt idx="20">
                  <c:v>19.399999999999999</c:v>
                </c:pt>
                <c:pt idx="21">
                  <c:v>19.399999999999999</c:v>
                </c:pt>
                <c:pt idx="22">
                  <c:v>19.399999999999999</c:v>
                </c:pt>
                <c:pt idx="23">
                  <c:v>19.600000000000001</c:v>
                </c:pt>
                <c:pt idx="24">
                  <c:v>19.899999999999999</c:v>
                </c:pt>
                <c:pt idx="25">
                  <c:v>19.899999999999999</c:v>
                </c:pt>
                <c:pt idx="26">
                  <c:v>20</c:v>
                </c:pt>
                <c:pt idx="27">
                  <c:v>20.100000000000001</c:v>
                </c:pt>
                <c:pt idx="28">
                  <c:v>20.3</c:v>
                </c:pt>
                <c:pt idx="29">
                  <c:v>20.3</c:v>
                </c:pt>
                <c:pt idx="30">
                  <c:v>20.399999999999999</c:v>
                </c:pt>
                <c:pt idx="31">
                  <c:v>20.8</c:v>
                </c:pt>
                <c:pt idx="32">
                  <c:v>21.1</c:v>
                </c:pt>
                <c:pt idx="33">
                  <c:v>21.2</c:v>
                </c:pt>
                <c:pt idx="34">
                  <c:v>21.2</c:v>
                </c:pt>
                <c:pt idx="35">
                  <c:v>22</c:v>
                </c:pt>
                <c:pt idx="36">
                  <c:v>22.1</c:v>
                </c:pt>
                <c:pt idx="37">
                  <c:v>22.3</c:v>
                </c:pt>
                <c:pt idx="38">
                  <c:v>22.4</c:v>
                </c:pt>
                <c:pt idx="39">
                  <c:v>22.6</c:v>
                </c:pt>
                <c:pt idx="40">
                  <c:v>22.7</c:v>
                </c:pt>
                <c:pt idx="41">
                  <c:v>23</c:v>
                </c:pt>
                <c:pt idx="42">
                  <c:v>23.2</c:v>
                </c:pt>
                <c:pt idx="43">
                  <c:v>23.2</c:v>
                </c:pt>
                <c:pt idx="44">
                  <c:v>23.3</c:v>
                </c:pt>
                <c:pt idx="45">
                  <c:v>23.3</c:v>
                </c:pt>
                <c:pt idx="46">
                  <c:v>23.4</c:v>
                </c:pt>
                <c:pt idx="47">
                  <c:v>24.3</c:v>
                </c:pt>
                <c:pt idx="48">
                  <c:v>24.3</c:v>
                </c:pt>
                <c:pt idx="49">
                  <c:v>24.9</c:v>
                </c:pt>
                <c:pt idx="50">
                  <c:v>25.2</c:v>
                </c:pt>
                <c:pt idx="51">
                  <c:v>25.6</c:v>
                </c:pt>
                <c:pt idx="52">
                  <c:v>26.1</c:v>
                </c:pt>
                <c:pt idx="53">
                  <c:v>26.2</c:v>
                </c:pt>
                <c:pt idx="54">
                  <c:v>26.9</c:v>
                </c:pt>
                <c:pt idx="55">
                  <c:v>27.1</c:v>
                </c:pt>
                <c:pt idx="56">
                  <c:v>27.9</c:v>
                </c:pt>
                <c:pt idx="57">
                  <c:v>28.2</c:v>
                </c:pt>
                <c:pt idx="58">
                  <c:v>29.2</c:v>
                </c:pt>
                <c:pt idx="59">
                  <c:v>29.8</c:v>
                </c:pt>
                <c:pt idx="60">
                  <c:v>31.5</c:v>
                </c:pt>
                <c:pt idx="61">
                  <c:v>42.6</c:v>
                </c:pt>
              </c:numCache>
            </c:numRef>
          </c:yVal>
          <c:smooth val="0"/>
          <c:extLst>
            <c:ext xmlns:c16="http://schemas.microsoft.com/office/drawing/2014/chart" uri="{C3380CC4-5D6E-409C-BE32-E72D297353CC}">
              <c16:uniqueId val="{00000002-9516-4317-9867-A40CF424816C}"/>
            </c:ext>
          </c:extLst>
        </c:ser>
        <c:dLbls>
          <c:showLegendKey val="0"/>
          <c:showVal val="0"/>
          <c:showCatName val="0"/>
          <c:showSerName val="0"/>
          <c:showPercent val="0"/>
          <c:showBubbleSize val="0"/>
        </c:dLbls>
        <c:axId val="438816208"/>
        <c:axId val="440206856"/>
      </c:scatterChart>
      <c:valAx>
        <c:axId val="43881620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40206856"/>
        <c:crosses val="autoZero"/>
        <c:crossBetween val="midCat"/>
      </c:valAx>
      <c:valAx>
        <c:axId val="440206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388162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1" dirty="0"/>
              <a:t>Overall progress</a:t>
            </a:r>
            <a:r>
              <a:rPr lang="en-US" sz="1800" b="1" i="1" baseline="0" dirty="0"/>
              <a:t> on 96 </a:t>
            </a:r>
            <a:r>
              <a:rPr lang="en-US" sz="1800" b="1" i="1" baseline="0" dirty="0">
                <a:solidFill>
                  <a:srgbClr val="595959"/>
                </a:solidFill>
              </a:rPr>
              <a:t>Prevention</a:t>
            </a:r>
            <a:r>
              <a:rPr lang="en-US" sz="1800" b="1" i="1" baseline="0" dirty="0"/>
              <a:t> Agenda Indicators with details on unmet indicators</a:t>
            </a:r>
            <a:endParaRPr lang="en-US" sz="1800" b="1" i="1"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095238095238096E-2"/>
          <c:y val="0.19034722808014526"/>
          <c:w val="0.97380952380952379"/>
          <c:h val="0.5494083480107339"/>
        </c:manualLayout>
      </c:layout>
      <c:barChart>
        <c:barDir val="col"/>
        <c:grouping val="percentStacked"/>
        <c:varyColors val="0"/>
        <c:ser>
          <c:idx val="0"/>
          <c:order val="0"/>
          <c:tx>
            <c:strRef>
              <c:f>Sheet1!$C$1</c:f>
              <c:strCache>
                <c:ptCount val="1"/>
                <c:pt idx="0">
                  <c:v>Improved</c:v>
                </c:pt>
              </c:strCache>
            </c:strRef>
          </c:tx>
          <c:spPr>
            <a:solidFill>
              <a:srgbClr val="92D050"/>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7856-4B0D-95CA-197936CF212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pt idx="6">
                  <c:v>All Priority Areas</c:v>
                </c:pt>
              </c:strCache>
            </c:strRef>
          </c:cat>
          <c:val>
            <c:numRef>
              <c:f>Sheet1!$C$2:$C$8</c:f>
              <c:numCache>
                <c:formatCode>General</c:formatCode>
                <c:ptCount val="7"/>
                <c:pt idx="0">
                  <c:v>3</c:v>
                </c:pt>
                <c:pt idx="1">
                  <c:v>4</c:v>
                </c:pt>
                <c:pt idx="2">
                  <c:v>5</c:v>
                </c:pt>
                <c:pt idx="3">
                  <c:v>1</c:v>
                </c:pt>
                <c:pt idx="4">
                  <c:v>4</c:v>
                </c:pt>
                <c:pt idx="5">
                  <c:v>0</c:v>
                </c:pt>
              </c:numCache>
            </c:numRef>
          </c:val>
          <c:extLst>
            <c:ext xmlns:c16="http://schemas.microsoft.com/office/drawing/2014/chart" uri="{C3380CC4-5D6E-409C-BE32-E72D297353CC}">
              <c16:uniqueId val="{00000001-7856-4B0D-95CA-197936CF2127}"/>
            </c:ext>
          </c:extLst>
        </c:ser>
        <c:ser>
          <c:idx val="1"/>
          <c:order val="1"/>
          <c:tx>
            <c:strRef>
              <c:f>Sheet1!$D$1</c:f>
              <c:strCache>
                <c:ptCount val="1"/>
                <c:pt idx="0">
                  <c:v>Unchanged</c:v>
                </c:pt>
              </c:strCache>
            </c:strRef>
          </c:tx>
          <c:spPr>
            <a:solidFill>
              <a:srgbClr val="002060"/>
            </a:solidFill>
            <a:ln>
              <a:noFill/>
            </a:ln>
            <a:effectLst/>
          </c:spPr>
          <c:invertIfNegative val="0"/>
          <c:dLbls>
            <c:dLbl>
              <c:idx val="2"/>
              <c:tx>
                <c:rich>
                  <a:bodyPr/>
                  <a:lstStyle/>
                  <a:p>
                    <a:r>
                      <a:rPr lang="en-US"/>
                      <a:t>12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FB-4C56-A0DC-BEE7E4D84BE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pt idx="6">
                  <c:v>All Priority Areas</c:v>
                </c:pt>
              </c:strCache>
            </c:strRef>
          </c:cat>
          <c:val>
            <c:numRef>
              <c:f>Sheet1!$D$2:$D$8</c:f>
              <c:numCache>
                <c:formatCode>General</c:formatCode>
                <c:ptCount val="7"/>
                <c:pt idx="0">
                  <c:v>3</c:v>
                </c:pt>
                <c:pt idx="1">
                  <c:v>4</c:v>
                </c:pt>
                <c:pt idx="2">
                  <c:v>12</c:v>
                </c:pt>
                <c:pt idx="3">
                  <c:v>5</c:v>
                </c:pt>
                <c:pt idx="4">
                  <c:v>13</c:v>
                </c:pt>
                <c:pt idx="5">
                  <c:v>3</c:v>
                </c:pt>
              </c:numCache>
            </c:numRef>
          </c:val>
          <c:extLst>
            <c:ext xmlns:c16="http://schemas.microsoft.com/office/drawing/2014/chart" uri="{C3380CC4-5D6E-409C-BE32-E72D297353CC}">
              <c16:uniqueId val="{00000002-7856-4B0D-95CA-197936CF2127}"/>
            </c:ext>
          </c:extLst>
        </c:ser>
        <c:ser>
          <c:idx val="2"/>
          <c:order val="2"/>
          <c:tx>
            <c:strRef>
              <c:f>Sheet1!$E$1</c:f>
              <c:strCache>
                <c:ptCount val="1"/>
                <c:pt idx="0">
                  <c:v>Worsened</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7856-4B0D-95CA-197936CF2127}"/>
                </c:ext>
              </c:extLst>
            </c:dLbl>
            <c:dLbl>
              <c:idx val="2"/>
              <c:tx>
                <c:rich>
                  <a:bodyPr/>
                  <a:lstStyle/>
                  <a:p>
                    <a:r>
                      <a:rPr lang="en-US"/>
                      <a:t>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FB-4C56-A0DC-BEE7E4D84BE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pt idx="6">
                  <c:v>All Priority Areas</c:v>
                </c:pt>
              </c:strCache>
            </c:strRef>
          </c:cat>
          <c:val>
            <c:numRef>
              <c:f>Sheet1!$E$2:$E$8</c:f>
              <c:numCache>
                <c:formatCode>General</c:formatCode>
                <c:ptCount val="7"/>
                <c:pt idx="0">
                  <c:v>0</c:v>
                </c:pt>
                <c:pt idx="1">
                  <c:v>1</c:v>
                </c:pt>
                <c:pt idx="2">
                  <c:v>4</c:v>
                </c:pt>
                <c:pt idx="3">
                  <c:v>4</c:v>
                </c:pt>
                <c:pt idx="4">
                  <c:v>3</c:v>
                </c:pt>
                <c:pt idx="5">
                  <c:v>2</c:v>
                </c:pt>
              </c:numCache>
            </c:numRef>
          </c:val>
          <c:extLst>
            <c:ext xmlns:c16="http://schemas.microsoft.com/office/drawing/2014/chart" uri="{C3380CC4-5D6E-409C-BE32-E72D297353CC}">
              <c16:uniqueId val="{00000004-7856-4B0D-95CA-197936CF2127}"/>
            </c:ext>
          </c:extLst>
        </c:ser>
        <c:ser>
          <c:idx val="3"/>
          <c:order val="3"/>
          <c:tx>
            <c:strRef>
              <c:f>Sheet1!$F$1</c:f>
              <c:strCache>
                <c:ptCount val="1"/>
                <c:pt idx="0">
                  <c:v>No Data</c:v>
                </c:pt>
              </c:strCache>
            </c:strRef>
          </c:tx>
          <c:spPr>
            <a:solidFill>
              <a:schemeClr val="bg1">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7856-4B0D-95CA-197936CF2127}"/>
                </c:ext>
              </c:extLst>
            </c:dLbl>
            <c:dLbl>
              <c:idx val="2"/>
              <c:delete val="1"/>
              <c:extLst>
                <c:ext xmlns:c15="http://schemas.microsoft.com/office/drawing/2012/chart" uri="{CE6537A1-D6FC-4f65-9D91-7224C49458BB}"/>
                <c:ext xmlns:c16="http://schemas.microsoft.com/office/drawing/2014/chart" uri="{C3380CC4-5D6E-409C-BE32-E72D297353CC}">
                  <c16:uniqueId val="{00000006-7856-4B0D-95CA-197936CF2127}"/>
                </c:ext>
              </c:extLst>
            </c:dLbl>
            <c:dLbl>
              <c:idx val="3"/>
              <c:delete val="1"/>
              <c:extLst>
                <c:ext xmlns:c15="http://schemas.microsoft.com/office/drawing/2012/chart" uri="{CE6537A1-D6FC-4f65-9D91-7224C49458BB}"/>
                <c:ext xmlns:c16="http://schemas.microsoft.com/office/drawing/2014/chart" uri="{C3380CC4-5D6E-409C-BE32-E72D297353CC}">
                  <c16:uniqueId val="{00000007-7856-4B0D-95CA-197936CF2127}"/>
                </c:ext>
              </c:extLst>
            </c:dLbl>
            <c:dLbl>
              <c:idx val="5"/>
              <c:delete val="1"/>
              <c:extLst>
                <c:ext xmlns:c15="http://schemas.microsoft.com/office/drawing/2012/chart" uri="{CE6537A1-D6FC-4f65-9D91-7224C49458BB}"/>
                <c:ext xmlns:c16="http://schemas.microsoft.com/office/drawing/2014/chart" uri="{C3380CC4-5D6E-409C-BE32-E72D297353CC}">
                  <c16:uniqueId val="{00000008-7856-4B0D-95CA-197936CF212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pt idx="6">
                  <c:v>All Priority Areas</c:v>
                </c:pt>
              </c:strCache>
            </c:strRef>
          </c:cat>
          <c:val>
            <c:numRef>
              <c:f>Sheet1!$F$2:$F$8</c:f>
              <c:numCache>
                <c:formatCode>General</c:formatCode>
                <c:ptCount val="7"/>
                <c:pt idx="0">
                  <c:v>0</c:v>
                </c:pt>
                <c:pt idx="1">
                  <c:v>1</c:v>
                </c:pt>
                <c:pt idx="2">
                  <c:v>0</c:v>
                </c:pt>
                <c:pt idx="3">
                  <c:v>0</c:v>
                </c:pt>
                <c:pt idx="4">
                  <c:v>2</c:v>
                </c:pt>
                <c:pt idx="5">
                  <c:v>0</c:v>
                </c:pt>
              </c:numCache>
            </c:numRef>
          </c:val>
          <c:extLst>
            <c:ext xmlns:c16="http://schemas.microsoft.com/office/drawing/2014/chart" uri="{C3380CC4-5D6E-409C-BE32-E72D297353CC}">
              <c16:uniqueId val="{00000009-7856-4B0D-95CA-197936CF2127}"/>
            </c:ext>
          </c:extLst>
        </c:ser>
        <c:ser>
          <c:idx val="4"/>
          <c:order val="4"/>
          <c:tx>
            <c:strRef>
              <c:f>Sheet1!$G$1</c:f>
              <c:strCache>
                <c:ptCount val="1"/>
                <c:pt idx="0">
                  <c:v>Met</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pt idx="6">
                  <c:v>All Priority Areas</c:v>
                </c:pt>
              </c:strCache>
            </c:strRef>
          </c:cat>
          <c:val>
            <c:numRef>
              <c:f>Sheet1!$G$2:$G$8</c:f>
              <c:numCache>
                <c:formatCode>General</c:formatCode>
                <c:ptCount val="7"/>
                <c:pt idx="6">
                  <c:v>22</c:v>
                </c:pt>
              </c:numCache>
            </c:numRef>
          </c:val>
          <c:extLst>
            <c:ext xmlns:c16="http://schemas.microsoft.com/office/drawing/2014/chart" uri="{C3380CC4-5D6E-409C-BE32-E72D297353CC}">
              <c16:uniqueId val="{00000000-A3BE-41D7-87F1-0FBC18254327}"/>
            </c:ext>
          </c:extLst>
        </c:ser>
        <c:dLbls>
          <c:showLegendKey val="0"/>
          <c:showVal val="0"/>
          <c:showCatName val="0"/>
          <c:showSerName val="0"/>
          <c:showPercent val="0"/>
          <c:showBubbleSize val="0"/>
        </c:dLbls>
        <c:gapWidth val="150"/>
        <c:overlap val="100"/>
        <c:axId val="589281160"/>
        <c:axId val="589289688"/>
      </c:barChart>
      <c:catAx>
        <c:axId val="589281160"/>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89289688"/>
        <c:crosses val="autoZero"/>
        <c:auto val="1"/>
        <c:lblAlgn val="ctr"/>
        <c:lblOffset val="100"/>
        <c:noMultiLvlLbl val="0"/>
      </c:catAx>
      <c:valAx>
        <c:axId val="589289688"/>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9281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Type of Chronic Disease Interventions</a:t>
            </a:r>
          </a:p>
        </c:rich>
      </c:tx>
      <c:overlay val="0"/>
    </c:title>
    <c:autoTitleDeleted val="0"/>
    <c:plotArea>
      <c:layout/>
      <c:barChart>
        <c:barDir val="col"/>
        <c:grouping val="clustered"/>
        <c:varyColors val="0"/>
        <c:ser>
          <c:idx val="0"/>
          <c:order val="0"/>
          <c:tx>
            <c:strRef>
              <c:f>Charts_By_Org!$C$2:$C$3</c:f>
              <c:strCache>
                <c:ptCount val="1"/>
                <c:pt idx="0">
                  <c:v>LHDs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Charts_By_Org!$B$4:$B$7</c:f>
              <c:strCache>
                <c:ptCount val="4"/>
                <c:pt idx="0">
                  <c:v>Best Practice/Supporting</c:v>
                </c:pt>
                <c:pt idx="1">
                  <c:v>Can be more upstream</c:v>
                </c:pt>
                <c:pt idx="2">
                  <c:v>Insufficient Evidence </c:v>
                </c:pt>
                <c:pt idx="3">
                  <c:v>Need more detail</c:v>
                </c:pt>
              </c:strCache>
            </c:strRef>
          </c:cat>
          <c:val>
            <c:numRef>
              <c:f>Charts_By_Org!$C$4:$C$7</c:f>
              <c:numCache>
                <c:formatCode>0%</c:formatCode>
                <c:ptCount val="4"/>
                <c:pt idx="0">
                  <c:v>0.54</c:v>
                </c:pt>
                <c:pt idx="1">
                  <c:v>0.18</c:v>
                </c:pt>
                <c:pt idx="2">
                  <c:v>0.05</c:v>
                </c:pt>
                <c:pt idx="3">
                  <c:v>0.21</c:v>
                </c:pt>
              </c:numCache>
            </c:numRef>
          </c:val>
          <c:extLst>
            <c:ext xmlns:c16="http://schemas.microsoft.com/office/drawing/2014/chart" uri="{C3380CC4-5D6E-409C-BE32-E72D297353CC}">
              <c16:uniqueId val="{00000000-E4BA-4763-BEE0-EE6553FA7FC0}"/>
            </c:ext>
          </c:extLst>
        </c:ser>
        <c:ser>
          <c:idx val="1"/>
          <c:order val="1"/>
          <c:tx>
            <c:strRef>
              <c:f>Charts_By_Org!$D$2:$D$3</c:f>
              <c:strCache>
                <c:ptCount val="1"/>
                <c:pt idx="0">
                  <c:v>Hospitals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Charts_By_Org!$B$4:$B$7</c:f>
              <c:strCache>
                <c:ptCount val="4"/>
                <c:pt idx="0">
                  <c:v>Best Practice/Supporting</c:v>
                </c:pt>
                <c:pt idx="1">
                  <c:v>Can be more upstream</c:v>
                </c:pt>
                <c:pt idx="2">
                  <c:v>Insufficient Evidence </c:v>
                </c:pt>
                <c:pt idx="3">
                  <c:v>Need more detail</c:v>
                </c:pt>
              </c:strCache>
            </c:strRef>
          </c:cat>
          <c:val>
            <c:numRef>
              <c:f>Charts_By_Org!$D$4:$D$7</c:f>
              <c:numCache>
                <c:formatCode>0%</c:formatCode>
                <c:ptCount val="4"/>
                <c:pt idx="0">
                  <c:v>0.5</c:v>
                </c:pt>
                <c:pt idx="1">
                  <c:v>0.26</c:v>
                </c:pt>
                <c:pt idx="2">
                  <c:v>0.08</c:v>
                </c:pt>
                <c:pt idx="3">
                  <c:v>0.15</c:v>
                </c:pt>
              </c:numCache>
            </c:numRef>
          </c:val>
          <c:extLst>
            <c:ext xmlns:c16="http://schemas.microsoft.com/office/drawing/2014/chart" uri="{C3380CC4-5D6E-409C-BE32-E72D297353CC}">
              <c16:uniqueId val="{00000001-E4BA-4763-BEE0-EE6553FA7FC0}"/>
            </c:ext>
          </c:extLst>
        </c:ser>
        <c:dLbls>
          <c:dLblPos val="outEnd"/>
          <c:showLegendKey val="0"/>
          <c:showVal val="1"/>
          <c:showCatName val="0"/>
          <c:showSerName val="0"/>
          <c:showPercent val="0"/>
          <c:showBubbleSize val="0"/>
        </c:dLbls>
        <c:gapWidth val="199"/>
        <c:axId val="216160896"/>
        <c:axId val="216162688"/>
      </c:barChart>
      <c:catAx>
        <c:axId val="21616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mn-lt"/>
                <a:ea typeface="+mn-ea"/>
                <a:cs typeface="+mn-cs"/>
              </a:defRPr>
            </a:pPr>
            <a:endParaRPr lang="en-US"/>
          </a:p>
        </c:txPr>
        <c:crossAx val="216162688"/>
        <c:crosses val="autoZero"/>
        <c:auto val="1"/>
        <c:lblAlgn val="ctr"/>
        <c:lblOffset val="100"/>
        <c:noMultiLvlLbl val="0"/>
      </c:catAx>
      <c:valAx>
        <c:axId val="216162688"/>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16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Type of MH/SA Interventions</a:t>
            </a:r>
          </a:p>
        </c:rich>
      </c:tx>
      <c:overlay val="0"/>
    </c:title>
    <c:autoTitleDeleted val="0"/>
    <c:plotArea>
      <c:layout/>
      <c:barChart>
        <c:barDir val="col"/>
        <c:grouping val="clustered"/>
        <c:varyColors val="0"/>
        <c:ser>
          <c:idx val="0"/>
          <c:order val="0"/>
          <c:tx>
            <c:strRef>
              <c:f>Charts!$B$89</c:f>
              <c:strCache>
                <c:ptCount val="1"/>
                <c:pt idx="0">
                  <c:v>LHDs</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Charts!$A$90:$A$93</c:f>
              <c:strCache>
                <c:ptCount val="4"/>
                <c:pt idx="0">
                  <c:v>Best practice/Supporting</c:v>
                </c:pt>
                <c:pt idx="1">
                  <c:v>Can be more upstream</c:v>
                </c:pt>
                <c:pt idx="2">
                  <c:v>Insufficient Evidence</c:v>
                </c:pt>
                <c:pt idx="3">
                  <c:v>Need more detail</c:v>
                </c:pt>
              </c:strCache>
            </c:strRef>
          </c:cat>
          <c:val>
            <c:numRef>
              <c:f>Charts!$B$90:$B$93</c:f>
              <c:numCache>
                <c:formatCode>0%</c:formatCode>
                <c:ptCount val="4"/>
                <c:pt idx="0">
                  <c:v>0.3928571428571429</c:v>
                </c:pt>
                <c:pt idx="1">
                  <c:v>0.19642857142857142</c:v>
                </c:pt>
                <c:pt idx="2">
                  <c:v>1.0714285714285714E-2</c:v>
                </c:pt>
                <c:pt idx="3">
                  <c:v>0.4</c:v>
                </c:pt>
              </c:numCache>
            </c:numRef>
          </c:val>
          <c:extLst>
            <c:ext xmlns:c16="http://schemas.microsoft.com/office/drawing/2014/chart" uri="{C3380CC4-5D6E-409C-BE32-E72D297353CC}">
              <c16:uniqueId val="{00000000-8F3B-4F2F-8E8A-3788491A3998}"/>
            </c:ext>
          </c:extLst>
        </c:ser>
        <c:ser>
          <c:idx val="1"/>
          <c:order val="1"/>
          <c:tx>
            <c:strRef>
              <c:f>Charts!$C$89</c:f>
              <c:strCache>
                <c:ptCount val="1"/>
                <c:pt idx="0">
                  <c:v>Hospitals</c:v>
                </c:pt>
              </c:strCache>
            </c:strRef>
          </c:tx>
          <c:spPr>
            <a:solidFill>
              <a:schemeClr val="tx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Charts!$A$90:$A$93</c:f>
              <c:strCache>
                <c:ptCount val="4"/>
                <c:pt idx="0">
                  <c:v>Best practice/Supporting</c:v>
                </c:pt>
                <c:pt idx="1">
                  <c:v>Can be more upstream</c:v>
                </c:pt>
                <c:pt idx="2">
                  <c:v>Insufficient Evidence</c:v>
                </c:pt>
                <c:pt idx="3">
                  <c:v>Need more detail</c:v>
                </c:pt>
              </c:strCache>
            </c:strRef>
          </c:cat>
          <c:val>
            <c:numRef>
              <c:f>Charts!$C$90:$C$93</c:f>
              <c:numCache>
                <c:formatCode>0%</c:formatCode>
                <c:ptCount val="4"/>
                <c:pt idx="0">
                  <c:v>0.27310924369747902</c:v>
                </c:pt>
                <c:pt idx="1">
                  <c:v>0.37605042016806722</c:v>
                </c:pt>
                <c:pt idx="2">
                  <c:v>1.7857142857142856E-2</c:v>
                </c:pt>
                <c:pt idx="3">
                  <c:v>0.33298319327731091</c:v>
                </c:pt>
              </c:numCache>
            </c:numRef>
          </c:val>
          <c:extLst>
            <c:ext xmlns:c16="http://schemas.microsoft.com/office/drawing/2014/chart" uri="{C3380CC4-5D6E-409C-BE32-E72D297353CC}">
              <c16:uniqueId val="{00000001-8F3B-4F2F-8E8A-3788491A3998}"/>
            </c:ext>
          </c:extLst>
        </c:ser>
        <c:dLbls>
          <c:showLegendKey val="0"/>
          <c:showVal val="0"/>
          <c:showCatName val="0"/>
          <c:showSerName val="0"/>
          <c:showPercent val="0"/>
          <c:showBubbleSize val="0"/>
        </c:dLbls>
        <c:gapWidth val="150"/>
        <c:axId val="208264576"/>
        <c:axId val="208266368"/>
      </c:barChart>
      <c:catAx>
        <c:axId val="208264576"/>
        <c:scaling>
          <c:orientation val="minMax"/>
        </c:scaling>
        <c:delete val="0"/>
        <c:axPos val="b"/>
        <c:numFmt formatCode="General" sourceLinked="0"/>
        <c:majorTickMark val="out"/>
        <c:minorTickMark val="none"/>
        <c:tickLblPos val="nextTo"/>
        <c:crossAx val="208266368"/>
        <c:crosses val="autoZero"/>
        <c:auto val="1"/>
        <c:lblAlgn val="ctr"/>
        <c:lblOffset val="100"/>
        <c:noMultiLvlLbl val="0"/>
      </c:catAx>
      <c:valAx>
        <c:axId val="208266368"/>
        <c:scaling>
          <c:orientation val="minMax"/>
        </c:scaling>
        <c:delete val="0"/>
        <c:axPos val="l"/>
        <c:majorGridlines/>
        <c:title>
          <c:tx>
            <c:rich>
              <a:bodyPr rot="-5400000" vert="horz"/>
              <a:lstStyle/>
              <a:p>
                <a:pPr>
                  <a:defRPr/>
                </a:pPr>
                <a:r>
                  <a:rPr lang="en-US"/>
                  <a:t>Percent</a:t>
                </a:r>
              </a:p>
            </c:rich>
          </c:tx>
          <c:overlay val="0"/>
        </c:title>
        <c:numFmt formatCode="0%" sourceLinked="1"/>
        <c:majorTickMark val="out"/>
        <c:minorTickMark val="none"/>
        <c:tickLblPos val="nextTo"/>
        <c:crossAx val="208264576"/>
        <c:crosses val="autoZero"/>
        <c:crossBetween val="between"/>
      </c:valAx>
    </c:plotArea>
    <c:legend>
      <c:legendPos val="b"/>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DF49C-67D4-4331-9942-C37420AC303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E8B4E691-FBA7-41B6-922F-826AF0D94291}">
      <dgm:prSet phldrT="[Text]" custT="1"/>
      <dgm:spPr/>
      <dgm:t>
        <a:bodyPr/>
        <a:lstStyle/>
        <a:p>
          <a:r>
            <a:rPr lang="en-US" sz="1200" dirty="0"/>
            <a:t>Assuring the conditions for population health</a:t>
          </a:r>
        </a:p>
      </dgm:t>
    </dgm:pt>
    <dgm:pt modelId="{01DCCE88-BECD-4BB3-A962-DD6C84B3200B}" type="parTrans" cxnId="{10E85A53-AE9C-41B9-9C8A-7E1A9BA34FBD}">
      <dgm:prSet/>
      <dgm:spPr/>
      <dgm:t>
        <a:bodyPr/>
        <a:lstStyle/>
        <a:p>
          <a:endParaRPr lang="en-US"/>
        </a:p>
      </dgm:t>
    </dgm:pt>
    <dgm:pt modelId="{7F38B83E-B7DC-4EEA-9691-03DFB5889F64}" type="sibTrans" cxnId="{10E85A53-AE9C-41B9-9C8A-7E1A9BA34FBD}">
      <dgm:prSet/>
      <dgm:spPr/>
      <dgm:t>
        <a:bodyPr/>
        <a:lstStyle/>
        <a:p>
          <a:endParaRPr lang="en-US"/>
        </a:p>
      </dgm:t>
    </dgm:pt>
    <dgm:pt modelId="{4F7DB748-1E04-42A7-AFE0-7A191947E5FB}">
      <dgm:prSet phldrT="[Text]" custT="1"/>
      <dgm:spPr/>
      <dgm:t>
        <a:bodyPr/>
        <a:lstStyle/>
        <a:p>
          <a:r>
            <a:rPr lang="en-US" sz="1100" dirty="0"/>
            <a:t>Philanthropy</a:t>
          </a:r>
        </a:p>
        <a:p>
          <a:r>
            <a:rPr lang="en-US" sz="1100" dirty="0"/>
            <a:t>3%</a:t>
          </a:r>
          <a:endParaRPr lang="en-US" sz="1050" dirty="0"/>
        </a:p>
      </dgm:t>
    </dgm:pt>
    <dgm:pt modelId="{CE28DF22-8CE8-4DC4-B9F9-DF05F31E05DC}" type="parTrans" cxnId="{A2A7EB46-BE08-4326-AE42-3994696DCF91}">
      <dgm:prSet/>
      <dgm:spPr/>
      <dgm:t>
        <a:bodyPr/>
        <a:lstStyle/>
        <a:p>
          <a:endParaRPr lang="en-US"/>
        </a:p>
      </dgm:t>
    </dgm:pt>
    <dgm:pt modelId="{8F614E4A-E959-46A3-BD19-93AB00B38FB2}" type="sibTrans" cxnId="{A2A7EB46-BE08-4326-AE42-3994696DCF91}">
      <dgm:prSet/>
      <dgm:spPr/>
      <dgm:t>
        <a:bodyPr/>
        <a:lstStyle/>
        <a:p>
          <a:endParaRPr lang="en-US"/>
        </a:p>
      </dgm:t>
    </dgm:pt>
    <dgm:pt modelId="{B90B665B-2398-4B16-AA94-12BC4760A41B}">
      <dgm:prSet phldrT="[Text]" custT="1"/>
      <dgm:spPr/>
      <dgm:t>
        <a:bodyPr/>
        <a:lstStyle/>
        <a:p>
          <a:r>
            <a:rPr lang="en-US" sz="1100" dirty="0"/>
            <a:t>Healthcare delivery system*</a:t>
          </a:r>
        </a:p>
        <a:p>
          <a:r>
            <a:rPr lang="en-US" sz="1100" dirty="0"/>
            <a:t>30%</a:t>
          </a:r>
        </a:p>
      </dgm:t>
    </dgm:pt>
    <dgm:pt modelId="{9CCE6165-9A54-4D50-BB06-FBC63C34934C}" type="parTrans" cxnId="{B1E8D525-9860-4B76-A46A-EE01CA4F34FF}">
      <dgm:prSet/>
      <dgm:spPr/>
      <dgm:t>
        <a:bodyPr/>
        <a:lstStyle/>
        <a:p>
          <a:endParaRPr lang="en-US"/>
        </a:p>
      </dgm:t>
    </dgm:pt>
    <dgm:pt modelId="{D155E31D-2F72-4059-98E0-60AA9826AA30}" type="sibTrans" cxnId="{B1E8D525-9860-4B76-A46A-EE01CA4F34FF}">
      <dgm:prSet/>
      <dgm:spPr/>
      <dgm:t>
        <a:bodyPr/>
        <a:lstStyle/>
        <a:p>
          <a:endParaRPr lang="en-US"/>
        </a:p>
      </dgm:t>
    </dgm:pt>
    <dgm:pt modelId="{89E23621-6FEE-4AB5-BEA1-E395796B5588}">
      <dgm:prSet phldrT="[Text]" custT="1"/>
      <dgm:spPr/>
      <dgm:t>
        <a:bodyPr/>
        <a:lstStyle/>
        <a:p>
          <a:r>
            <a:rPr lang="en-US" sz="1100" dirty="0"/>
            <a:t>Employers, business, and unions </a:t>
          </a:r>
        </a:p>
        <a:p>
          <a:r>
            <a:rPr lang="en-US" sz="1100" dirty="0"/>
            <a:t>5%</a:t>
          </a:r>
          <a:endParaRPr lang="en-US" sz="1050" dirty="0"/>
        </a:p>
      </dgm:t>
    </dgm:pt>
    <dgm:pt modelId="{4475A4A8-FE97-48B8-AD96-31BD240E1FEC}" type="parTrans" cxnId="{A6655B30-DCD1-4C85-8C10-8683AB8ADE70}">
      <dgm:prSet/>
      <dgm:spPr/>
      <dgm:t>
        <a:bodyPr/>
        <a:lstStyle/>
        <a:p>
          <a:endParaRPr lang="en-US"/>
        </a:p>
      </dgm:t>
    </dgm:pt>
    <dgm:pt modelId="{682EA156-1459-41FE-A671-F10AA82191C1}" type="sibTrans" cxnId="{A6655B30-DCD1-4C85-8C10-8683AB8ADE70}">
      <dgm:prSet/>
      <dgm:spPr/>
      <dgm:t>
        <a:bodyPr/>
        <a:lstStyle/>
        <a:p>
          <a:endParaRPr lang="en-US"/>
        </a:p>
      </dgm:t>
    </dgm:pt>
    <dgm:pt modelId="{C88A9E53-FF11-4064-99C9-3B8D64FAA95D}">
      <dgm:prSet phldrT="[Text]" custT="1"/>
      <dgm:spPr/>
      <dgm:t>
        <a:bodyPr/>
        <a:lstStyle/>
        <a:p>
          <a:r>
            <a:rPr lang="en-US" sz="1100" dirty="0"/>
            <a:t>The media</a:t>
          </a:r>
        </a:p>
        <a:p>
          <a:r>
            <a:rPr lang="en-US" sz="1100" dirty="0"/>
            <a:t>Less than 1%</a:t>
          </a:r>
        </a:p>
      </dgm:t>
    </dgm:pt>
    <dgm:pt modelId="{AF81A47C-0108-4289-82B6-583DE5FCC827}" type="parTrans" cxnId="{3D3045F8-B677-49A6-96F3-9856A1586961}">
      <dgm:prSet/>
      <dgm:spPr/>
      <dgm:t>
        <a:bodyPr/>
        <a:lstStyle/>
        <a:p>
          <a:endParaRPr lang="en-US"/>
        </a:p>
      </dgm:t>
    </dgm:pt>
    <dgm:pt modelId="{B258801D-7188-4BE3-8B21-4892D363DDA3}" type="sibTrans" cxnId="{3D3045F8-B677-49A6-96F3-9856A1586961}">
      <dgm:prSet/>
      <dgm:spPr/>
      <dgm:t>
        <a:bodyPr/>
        <a:lstStyle/>
        <a:p>
          <a:endParaRPr lang="en-US"/>
        </a:p>
      </dgm:t>
    </dgm:pt>
    <dgm:pt modelId="{022E50AA-B58D-4ED4-AFC5-9964F40EFF81}">
      <dgm:prSet custT="1"/>
      <dgm:spPr/>
      <dgm:t>
        <a:bodyPr/>
        <a:lstStyle/>
        <a:p>
          <a:r>
            <a:rPr lang="en-US" sz="1100" dirty="0"/>
            <a:t>Academia</a:t>
          </a:r>
        </a:p>
        <a:p>
          <a:r>
            <a:rPr lang="en-US" sz="1100" dirty="0"/>
            <a:t>6%</a:t>
          </a:r>
          <a:endParaRPr lang="en-US" sz="900" dirty="0"/>
        </a:p>
      </dgm:t>
    </dgm:pt>
    <dgm:pt modelId="{DC9EF398-071B-4122-B374-D65EFEDC6D79}" type="parTrans" cxnId="{5E2AA288-4170-4755-818F-E455728B1510}">
      <dgm:prSet/>
      <dgm:spPr/>
      <dgm:t>
        <a:bodyPr/>
        <a:lstStyle/>
        <a:p>
          <a:endParaRPr lang="en-US"/>
        </a:p>
      </dgm:t>
    </dgm:pt>
    <dgm:pt modelId="{1A276B6A-36A4-4786-B5DD-45FC7D0D9D5F}" type="sibTrans" cxnId="{5E2AA288-4170-4755-818F-E455728B1510}">
      <dgm:prSet/>
      <dgm:spPr/>
      <dgm:t>
        <a:bodyPr/>
        <a:lstStyle/>
        <a:p>
          <a:endParaRPr lang="en-US"/>
        </a:p>
      </dgm:t>
    </dgm:pt>
    <dgm:pt modelId="{5E4C8B8B-0D60-430C-AE14-0F9F49EB8DA6}">
      <dgm:prSet custT="1"/>
      <dgm:spPr/>
      <dgm:t>
        <a:bodyPr/>
        <a:lstStyle/>
        <a:p>
          <a:r>
            <a:rPr lang="en-US" sz="1100" dirty="0"/>
            <a:t>Community-based health and human service agencies</a:t>
          </a:r>
        </a:p>
        <a:p>
          <a:r>
            <a:rPr lang="en-US" sz="1100" dirty="0"/>
            <a:t>17%</a:t>
          </a:r>
          <a:endParaRPr lang="en-US" sz="900" dirty="0"/>
        </a:p>
      </dgm:t>
    </dgm:pt>
    <dgm:pt modelId="{9F9A48DB-6843-45E6-9BF2-150455715C5E}" type="parTrans" cxnId="{746604C0-9E85-4334-9439-DC1C68DDD369}">
      <dgm:prSet/>
      <dgm:spPr/>
      <dgm:t>
        <a:bodyPr/>
        <a:lstStyle/>
        <a:p>
          <a:endParaRPr lang="en-US"/>
        </a:p>
      </dgm:t>
    </dgm:pt>
    <dgm:pt modelId="{987E5E65-EC30-4393-ABFB-9E8C94DC3269}" type="sibTrans" cxnId="{746604C0-9E85-4334-9439-DC1C68DDD369}">
      <dgm:prSet/>
      <dgm:spPr/>
      <dgm:t>
        <a:bodyPr/>
        <a:lstStyle/>
        <a:p>
          <a:endParaRPr lang="en-US"/>
        </a:p>
      </dgm:t>
    </dgm:pt>
    <dgm:pt modelId="{B4C87C28-9AD5-457B-8317-69C3FA282E1A}">
      <dgm:prSet custT="1"/>
      <dgm:spPr/>
      <dgm:t>
        <a:bodyPr/>
        <a:lstStyle/>
        <a:p>
          <a:r>
            <a:rPr lang="en-US" sz="1100" dirty="0"/>
            <a:t>Other governmental agencies</a:t>
          </a:r>
        </a:p>
        <a:p>
          <a:r>
            <a:rPr lang="en-US" sz="1100" dirty="0"/>
            <a:t>9%</a:t>
          </a:r>
          <a:endParaRPr lang="en-US" sz="1000" dirty="0"/>
        </a:p>
      </dgm:t>
    </dgm:pt>
    <dgm:pt modelId="{3476F431-7855-4248-AC19-03911A3BB9EA}" type="parTrans" cxnId="{DCACDC33-BC92-4B87-B098-CCA2D934A048}">
      <dgm:prSet/>
      <dgm:spPr/>
      <dgm:t>
        <a:bodyPr/>
        <a:lstStyle/>
        <a:p>
          <a:endParaRPr lang="en-US"/>
        </a:p>
      </dgm:t>
    </dgm:pt>
    <dgm:pt modelId="{25D1E25C-011E-471D-8D6A-46A6EE08D0E1}" type="sibTrans" cxnId="{DCACDC33-BC92-4B87-B098-CCA2D934A048}">
      <dgm:prSet/>
      <dgm:spPr/>
      <dgm:t>
        <a:bodyPr/>
        <a:lstStyle/>
        <a:p>
          <a:endParaRPr lang="en-US"/>
        </a:p>
      </dgm:t>
    </dgm:pt>
    <dgm:pt modelId="{49059060-EF03-4896-9E76-1FAA83246FD0}">
      <dgm:prSet custT="1"/>
      <dgm:spPr/>
      <dgm:t>
        <a:bodyPr/>
        <a:lstStyle/>
        <a:p>
          <a:r>
            <a:rPr lang="en-US" sz="1100" dirty="0"/>
            <a:t>Governmental &amp; non-governmental public health agencies</a:t>
          </a:r>
        </a:p>
        <a:p>
          <a:r>
            <a:rPr lang="en-US" sz="1100" dirty="0"/>
            <a:t>22%</a:t>
          </a:r>
          <a:endParaRPr lang="en-US" sz="900" dirty="0"/>
        </a:p>
      </dgm:t>
    </dgm:pt>
    <dgm:pt modelId="{879DB0BF-D885-45A5-8FE0-64DA695527C5}" type="parTrans" cxnId="{C7991560-3EF1-469D-AB01-EBB32AEC08B1}">
      <dgm:prSet/>
      <dgm:spPr/>
      <dgm:t>
        <a:bodyPr/>
        <a:lstStyle/>
        <a:p>
          <a:endParaRPr lang="en-US"/>
        </a:p>
      </dgm:t>
    </dgm:pt>
    <dgm:pt modelId="{B9B7D4F8-8AC2-46E4-82F3-CD9DAD38F6F7}" type="sibTrans" cxnId="{C7991560-3EF1-469D-AB01-EBB32AEC08B1}">
      <dgm:prSet/>
      <dgm:spPr/>
      <dgm:t>
        <a:bodyPr/>
        <a:lstStyle/>
        <a:p>
          <a:endParaRPr lang="en-US"/>
        </a:p>
      </dgm:t>
    </dgm:pt>
    <dgm:pt modelId="{F63147EF-7E81-4DBC-8772-B37C6DF93C6A}">
      <dgm:prSet custT="1"/>
      <dgm:spPr/>
      <dgm:t>
        <a:bodyPr/>
        <a:lstStyle/>
        <a:p>
          <a:r>
            <a:rPr lang="en-US" sz="1100" dirty="0"/>
            <a:t>Policymakers and elected officials</a:t>
          </a:r>
        </a:p>
        <a:p>
          <a:r>
            <a:rPr lang="en-US" sz="1100" dirty="0"/>
            <a:t>6%</a:t>
          </a:r>
          <a:endParaRPr lang="en-US" sz="900" dirty="0"/>
        </a:p>
      </dgm:t>
    </dgm:pt>
    <dgm:pt modelId="{58F40D4D-CA3D-4D3A-8576-BA82B5FCCE7B}" type="parTrans" cxnId="{CE30F2A7-50B5-46F1-A151-C3D2272842D3}">
      <dgm:prSet/>
      <dgm:spPr/>
      <dgm:t>
        <a:bodyPr/>
        <a:lstStyle/>
        <a:p>
          <a:endParaRPr lang="en-US"/>
        </a:p>
      </dgm:t>
    </dgm:pt>
    <dgm:pt modelId="{10C758A0-4600-42C1-9439-F62268B54E26}" type="sibTrans" cxnId="{CE30F2A7-50B5-46F1-A151-C3D2272842D3}">
      <dgm:prSet/>
      <dgm:spPr/>
      <dgm:t>
        <a:bodyPr/>
        <a:lstStyle/>
        <a:p>
          <a:endParaRPr lang="en-US"/>
        </a:p>
      </dgm:t>
    </dgm:pt>
    <dgm:pt modelId="{66F0AD7A-D59C-4F08-86E0-FCCDFAE9C557}">
      <dgm:prSet custT="1"/>
      <dgm:spPr/>
      <dgm:t>
        <a:bodyPr/>
        <a:lstStyle/>
        <a:p>
          <a:r>
            <a:rPr lang="en-US" sz="1100" dirty="0"/>
            <a:t>Communities</a:t>
          </a:r>
        </a:p>
        <a:p>
          <a:r>
            <a:rPr lang="en-US" sz="1100" dirty="0"/>
            <a:t>2%</a:t>
          </a:r>
          <a:endParaRPr lang="en-US" sz="1050" dirty="0"/>
        </a:p>
      </dgm:t>
    </dgm:pt>
    <dgm:pt modelId="{AD044715-8D70-4636-82F1-20EE383762F4}" type="parTrans" cxnId="{D80A0780-F797-4C83-B591-D2B3B27E422A}">
      <dgm:prSet/>
      <dgm:spPr/>
      <dgm:t>
        <a:bodyPr/>
        <a:lstStyle/>
        <a:p>
          <a:endParaRPr lang="en-US"/>
        </a:p>
      </dgm:t>
    </dgm:pt>
    <dgm:pt modelId="{61A79176-08AE-46FA-9DAA-36598E804B76}" type="sibTrans" cxnId="{D80A0780-F797-4C83-B591-D2B3B27E422A}">
      <dgm:prSet/>
      <dgm:spPr/>
      <dgm:t>
        <a:bodyPr/>
        <a:lstStyle/>
        <a:p>
          <a:endParaRPr lang="en-US"/>
        </a:p>
      </dgm:t>
    </dgm:pt>
    <dgm:pt modelId="{B6E55DCA-032F-4537-AFF6-93E14D7A378E}" type="pres">
      <dgm:prSet presAssocID="{D5BDF49C-67D4-4331-9942-C37420AC303C}" presName="Name0" presStyleCnt="0">
        <dgm:presLayoutVars>
          <dgm:chMax val="1"/>
          <dgm:dir/>
          <dgm:animLvl val="ctr"/>
          <dgm:resizeHandles val="exact"/>
        </dgm:presLayoutVars>
      </dgm:prSet>
      <dgm:spPr/>
    </dgm:pt>
    <dgm:pt modelId="{E086C06F-B58F-4631-9247-68265FB704A4}" type="pres">
      <dgm:prSet presAssocID="{E8B4E691-FBA7-41B6-922F-826AF0D94291}" presName="centerShape" presStyleLbl="node0" presStyleIdx="0" presStyleCnt="1" custScaleX="140904" custScaleY="124631"/>
      <dgm:spPr/>
    </dgm:pt>
    <dgm:pt modelId="{153D80D1-49FB-4653-AAB1-910210F319E5}" type="pres">
      <dgm:prSet presAssocID="{CE28DF22-8CE8-4DC4-B9F9-DF05F31E05DC}" presName="parTrans" presStyleLbl="sibTrans2D1" presStyleIdx="0" presStyleCnt="10"/>
      <dgm:spPr>
        <a:prstGeom prst="leftArrow">
          <a:avLst/>
        </a:prstGeom>
      </dgm:spPr>
    </dgm:pt>
    <dgm:pt modelId="{43900BDB-FCD7-4577-9451-97BF7D898CA8}" type="pres">
      <dgm:prSet presAssocID="{CE28DF22-8CE8-4DC4-B9F9-DF05F31E05DC}" presName="connectorText" presStyleLbl="sibTrans2D1" presStyleIdx="0" presStyleCnt="10"/>
      <dgm:spPr/>
    </dgm:pt>
    <dgm:pt modelId="{812912EA-0544-4AF4-8385-0352E092FCF1}" type="pres">
      <dgm:prSet presAssocID="{4F7DB748-1E04-42A7-AFE0-7A191947E5FB}" presName="node" presStyleLbl="node1" presStyleIdx="0" presStyleCnt="10">
        <dgm:presLayoutVars>
          <dgm:bulletEnabled val="1"/>
        </dgm:presLayoutVars>
      </dgm:prSet>
      <dgm:spPr/>
    </dgm:pt>
    <dgm:pt modelId="{AE96F573-43E4-4AFB-9922-C8E2D0E55D58}" type="pres">
      <dgm:prSet presAssocID="{9CCE6165-9A54-4D50-BB06-FBC63C34934C}" presName="parTrans" presStyleLbl="sibTrans2D1" presStyleIdx="1" presStyleCnt="10"/>
      <dgm:spPr>
        <a:prstGeom prst="leftArrow">
          <a:avLst/>
        </a:prstGeom>
      </dgm:spPr>
    </dgm:pt>
    <dgm:pt modelId="{37FBF366-10D0-494A-B9D6-BD4CC590D555}" type="pres">
      <dgm:prSet presAssocID="{9CCE6165-9A54-4D50-BB06-FBC63C34934C}" presName="connectorText" presStyleLbl="sibTrans2D1" presStyleIdx="1" presStyleCnt="10"/>
      <dgm:spPr/>
    </dgm:pt>
    <dgm:pt modelId="{9A148BED-F02C-4B51-BC68-6E969BAB7BD2}" type="pres">
      <dgm:prSet presAssocID="{B90B665B-2398-4B16-AA94-12BC4760A41B}" presName="node" presStyleLbl="node1" presStyleIdx="1" presStyleCnt="10" custRadScaleRad="99595" custRadScaleInc="942">
        <dgm:presLayoutVars>
          <dgm:bulletEnabled val="1"/>
        </dgm:presLayoutVars>
      </dgm:prSet>
      <dgm:spPr/>
    </dgm:pt>
    <dgm:pt modelId="{DB22D2C3-0B15-4565-81B7-83D474B59908}" type="pres">
      <dgm:prSet presAssocID="{4475A4A8-FE97-48B8-AD96-31BD240E1FEC}" presName="parTrans" presStyleLbl="sibTrans2D1" presStyleIdx="2" presStyleCnt="10"/>
      <dgm:spPr>
        <a:prstGeom prst="leftArrow">
          <a:avLst/>
        </a:prstGeom>
      </dgm:spPr>
    </dgm:pt>
    <dgm:pt modelId="{A57F02FD-1CB1-45D2-AE76-D38DAB107AD9}" type="pres">
      <dgm:prSet presAssocID="{4475A4A8-FE97-48B8-AD96-31BD240E1FEC}" presName="connectorText" presStyleLbl="sibTrans2D1" presStyleIdx="2" presStyleCnt="10"/>
      <dgm:spPr/>
    </dgm:pt>
    <dgm:pt modelId="{3420EA53-B516-4F44-94D0-3D961ED08B24}" type="pres">
      <dgm:prSet presAssocID="{89E23621-6FEE-4AB5-BEA1-E395796B5588}" presName="node" presStyleLbl="node1" presStyleIdx="2" presStyleCnt="10">
        <dgm:presLayoutVars>
          <dgm:bulletEnabled val="1"/>
        </dgm:presLayoutVars>
      </dgm:prSet>
      <dgm:spPr/>
    </dgm:pt>
    <dgm:pt modelId="{D7461540-1DBA-4C18-834C-472CBF57D3C7}" type="pres">
      <dgm:prSet presAssocID="{AF81A47C-0108-4289-82B6-583DE5FCC827}" presName="parTrans" presStyleLbl="sibTrans2D1" presStyleIdx="3" presStyleCnt="10"/>
      <dgm:spPr>
        <a:prstGeom prst="leftArrow">
          <a:avLst/>
        </a:prstGeom>
      </dgm:spPr>
    </dgm:pt>
    <dgm:pt modelId="{7DD1171C-0911-4FEE-BB33-DF0AE8125855}" type="pres">
      <dgm:prSet presAssocID="{AF81A47C-0108-4289-82B6-583DE5FCC827}" presName="connectorText" presStyleLbl="sibTrans2D1" presStyleIdx="3" presStyleCnt="10"/>
      <dgm:spPr/>
    </dgm:pt>
    <dgm:pt modelId="{0EC00B1B-ED1C-4B6A-A6FC-961636A2E183}" type="pres">
      <dgm:prSet presAssocID="{C88A9E53-FF11-4064-99C9-3B8D64FAA95D}" presName="node" presStyleLbl="node1" presStyleIdx="3" presStyleCnt="10">
        <dgm:presLayoutVars>
          <dgm:bulletEnabled val="1"/>
        </dgm:presLayoutVars>
      </dgm:prSet>
      <dgm:spPr/>
    </dgm:pt>
    <dgm:pt modelId="{67F7F807-24C4-46C4-899D-1A4C38A4E1CE}" type="pres">
      <dgm:prSet presAssocID="{DC9EF398-071B-4122-B374-D65EFEDC6D79}" presName="parTrans" presStyleLbl="sibTrans2D1" presStyleIdx="4" presStyleCnt="10"/>
      <dgm:spPr>
        <a:prstGeom prst="leftArrow">
          <a:avLst/>
        </a:prstGeom>
      </dgm:spPr>
    </dgm:pt>
    <dgm:pt modelId="{4857E857-F184-43B6-BC27-12198576FBD8}" type="pres">
      <dgm:prSet presAssocID="{DC9EF398-071B-4122-B374-D65EFEDC6D79}" presName="connectorText" presStyleLbl="sibTrans2D1" presStyleIdx="4" presStyleCnt="10"/>
      <dgm:spPr/>
    </dgm:pt>
    <dgm:pt modelId="{0C94A1D8-4B1E-4558-8C7B-7075D42CABB2}" type="pres">
      <dgm:prSet presAssocID="{022E50AA-B58D-4ED4-AFC5-9964F40EFF81}" presName="node" presStyleLbl="node1" presStyleIdx="4" presStyleCnt="10">
        <dgm:presLayoutVars>
          <dgm:bulletEnabled val="1"/>
        </dgm:presLayoutVars>
      </dgm:prSet>
      <dgm:spPr/>
    </dgm:pt>
    <dgm:pt modelId="{BC2B48DD-676F-42C0-9614-9AC470ED46B1}" type="pres">
      <dgm:prSet presAssocID="{9F9A48DB-6843-45E6-9BF2-150455715C5E}" presName="parTrans" presStyleLbl="sibTrans2D1" presStyleIdx="5" presStyleCnt="10" custLinFactNeighborY="2839"/>
      <dgm:spPr>
        <a:prstGeom prst="leftArrow">
          <a:avLst/>
        </a:prstGeom>
      </dgm:spPr>
    </dgm:pt>
    <dgm:pt modelId="{57ED520D-0F9E-4FF6-98A0-96F38F700F1B}" type="pres">
      <dgm:prSet presAssocID="{9F9A48DB-6843-45E6-9BF2-150455715C5E}" presName="connectorText" presStyleLbl="sibTrans2D1" presStyleIdx="5" presStyleCnt="10"/>
      <dgm:spPr/>
    </dgm:pt>
    <dgm:pt modelId="{E18B3422-B43F-495F-8766-7C5F64FA8096}" type="pres">
      <dgm:prSet presAssocID="{5E4C8B8B-0D60-430C-AE14-0F9F49EB8DA6}" presName="node" presStyleLbl="node1" presStyleIdx="5" presStyleCnt="10">
        <dgm:presLayoutVars>
          <dgm:bulletEnabled val="1"/>
        </dgm:presLayoutVars>
      </dgm:prSet>
      <dgm:spPr/>
    </dgm:pt>
    <dgm:pt modelId="{9D67FB02-3533-4884-9AAD-0663B437335B}" type="pres">
      <dgm:prSet presAssocID="{3476F431-7855-4248-AC19-03911A3BB9EA}" presName="parTrans" presStyleLbl="sibTrans2D1" presStyleIdx="6" presStyleCnt="10"/>
      <dgm:spPr>
        <a:prstGeom prst="leftArrow">
          <a:avLst/>
        </a:prstGeom>
      </dgm:spPr>
    </dgm:pt>
    <dgm:pt modelId="{6F5F956A-C61D-4592-BD29-36F2229C4FDC}" type="pres">
      <dgm:prSet presAssocID="{3476F431-7855-4248-AC19-03911A3BB9EA}" presName="connectorText" presStyleLbl="sibTrans2D1" presStyleIdx="6" presStyleCnt="10"/>
      <dgm:spPr/>
    </dgm:pt>
    <dgm:pt modelId="{CC89E953-48ED-43C3-9748-A6A18DC0EBE1}" type="pres">
      <dgm:prSet presAssocID="{B4C87C28-9AD5-457B-8317-69C3FA282E1A}" presName="node" presStyleLbl="node1" presStyleIdx="6" presStyleCnt="10" custScaleX="111557">
        <dgm:presLayoutVars>
          <dgm:bulletEnabled val="1"/>
        </dgm:presLayoutVars>
      </dgm:prSet>
      <dgm:spPr/>
    </dgm:pt>
    <dgm:pt modelId="{B8CACA02-C318-47A1-9220-08508C49E616}" type="pres">
      <dgm:prSet presAssocID="{879DB0BF-D885-45A5-8FE0-64DA695527C5}" presName="parTrans" presStyleLbl="sibTrans2D1" presStyleIdx="7" presStyleCnt="10" custLinFactNeighborX="0"/>
      <dgm:spPr>
        <a:prstGeom prst="leftArrow">
          <a:avLst/>
        </a:prstGeom>
      </dgm:spPr>
    </dgm:pt>
    <dgm:pt modelId="{B8618911-84ED-4F61-988D-B09D9691A4E9}" type="pres">
      <dgm:prSet presAssocID="{879DB0BF-D885-45A5-8FE0-64DA695527C5}" presName="connectorText" presStyleLbl="sibTrans2D1" presStyleIdx="7" presStyleCnt="10"/>
      <dgm:spPr/>
    </dgm:pt>
    <dgm:pt modelId="{3D0A0D1B-DD9D-47D2-98A7-B9234E402A35}" type="pres">
      <dgm:prSet presAssocID="{49059060-EF03-4896-9E76-1FAA83246FD0}" presName="node" presStyleLbl="node1" presStyleIdx="7" presStyleCnt="10" custScaleX="108045">
        <dgm:presLayoutVars>
          <dgm:bulletEnabled val="1"/>
        </dgm:presLayoutVars>
      </dgm:prSet>
      <dgm:spPr/>
    </dgm:pt>
    <dgm:pt modelId="{18527053-1F23-4287-A6F9-49DA81306933}" type="pres">
      <dgm:prSet presAssocID="{58F40D4D-CA3D-4D3A-8576-BA82B5FCCE7B}" presName="parTrans" presStyleLbl="sibTrans2D1" presStyleIdx="8" presStyleCnt="10"/>
      <dgm:spPr>
        <a:prstGeom prst="leftArrow">
          <a:avLst/>
        </a:prstGeom>
      </dgm:spPr>
    </dgm:pt>
    <dgm:pt modelId="{B43E9066-F8A0-40A6-8388-AA047DC27759}" type="pres">
      <dgm:prSet presAssocID="{58F40D4D-CA3D-4D3A-8576-BA82B5FCCE7B}" presName="connectorText" presStyleLbl="sibTrans2D1" presStyleIdx="8" presStyleCnt="10"/>
      <dgm:spPr/>
    </dgm:pt>
    <dgm:pt modelId="{803D884A-212E-43E9-9295-4B177A4A5626}" type="pres">
      <dgm:prSet presAssocID="{F63147EF-7E81-4DBC-8772-B37C6DF93C6A}" presName="node" presStyleLbl="node1" presStyleIdx="8" presStyleCnt="10">
        <dgm:presLayoutVars>
          <dgm:bulletEnabled val="1"/>
        </dgm:presLayoutVars>
      </dgm:prSet>
      <dgm:spPr/>
    </dgm:pt>
    <dgm:pt modelId="{1EBFC9CB-75DF-4027-8724-EBFBC4E6009F}" type="pres">
      <dgm:prSet presAssocID="{AD044715-8D70-4636-82F1-20EE383762F4}" presName="parTrans" presStyleLbl="sibTrans2D1" presStyleIdx="9" presStyleCnt="10"/>
      <dgm:spPr>
        <a:prstGeom prst="leftArrow">
          <a:avLst/>
        </a:prstGeom>
      </dgm:spPr>
    </dgm:pt>
    <dgm:pt modelId="{C116EE2D-1A0E-4B50-9300-588B9D812DE4}" type="pres">
      <dgm:prSet presAssocID="{AD044715-8D70-4636-82F1-20EE383762F4}" presName="connectorText" presStyleLbl="sibTrans2D1" presStyleIdx="9" presStyleCnt="10"/>
      <dgm:spPr/>
    </dgm:pt>
    <dgm:pt modelId="{616A11B3-B881-409A-93F1-7D83A69B3819}" type="pres">
      <dgm:prSet presAssocID="{66F0AD7A-D59C-4F08-86E0-FCCDFAE9C557}" presName="node" presStyleLbl="node1" presStyleIdx="9" presStyleCnt="10">
        <dgm:presLayoutVars>
          <dgm:bulletEnabled val="1"/>
        </dgm:presLayoutVars>
      </dgm:prSet>
      <dgm:spPr/>
    </dgm:pt>
  </dgm:ptLst>
  <dgm:cxnLst>
    <dgm:cxn modelId="{D6F2A20B-1D3F-4C66-9C5D-ABED74D51DD2}" type="presOf" srcId="{9F9A48DB-6843-45E6-9BF2-150455715C5E}" destId="{57ED520D-0F9E-4FF6-98A0-96F38F700F1B}" srcOrd="1" destOrd="0" presId="urn:microsoft.com/office/officeart/2005/8/layout/radial5"/>
    <dgm:cxn modelId="{F4322715-1E74-46E2-9311-94978BF29D5A}" type="presOf" srcId="{3476F431-7855-4248-AC19-03911A3BB9EA}" destId="{6F5F956A-C61D-4592-BD29-36F2229C4FDC}" srcOrd="1" destOrd="0" presId="urn:microsoft.com/office/officeart/2005/8/layout/radial5"/>
    <dgm:cxn modelId="{6292E21C-449E-40BF-A321-56C185655B92}" type="presOf" srcId="{4475A4A8-FE97-48B8-AD96-31BD240E1FEC}" destId="{DB22D2C3-0B15-4565-81B7-83D474B59908}" srcOrd="0" destOrd="0" presId="urn:microsoft.com/office/officeart/2005/8/layout/radial5"/>
    <dgm:cxn modelId="{B1E8D525-9860-4B76-A46A-EE01CA4F34FF}" srcId="{E8B4E691-FBA7-41B6-922F-826AF0D94291}" destId="{B90B665B-2398-4B16-AA94-12BC4760A41B}" srcOrd="1" destOrd="0" parTransId="{9CCE6165-9A54-4D50-BB06-FBC63C34934C}" sibTransId="{D155E31D-2F72-4059-98E0-60AA9826AA30}"/>
    <dgm:cxn modelId="{A6655B30-DCD1-4C85-8C10-8683AB8ADE70}" srcId="{E8B4E691-FBA7-41B6-922F-826AF0D94291}" destId="{89E23621-6FEE-4AB5-BEA1-E395796B5588}" srcOrd="2" destOrd="0" parTransId="{4475A4A8-FE97-48B8-AD96-31BD240E1FEC}" sibTransId="{682EA156-1459-41FE-A671-F10AA82191C1}"/>
    <dgm:cxn modelId="{1A59AB32-FECD-4F72-B9B6-98CDA78CF446}" type="presOf" srcId="{CE28DF22-8CE8-4DC4-B9F9-DF05F31E05DC}" destId="{43900BDB-FCD7-4577-9451-97BF7D898CA8}" srcOrd="1" destOrd="0" presId="urn:microsoft.com/office/officeart/2005/8/layout/radial5"/>
    <dgm:cxn modelId="{571D7C33-6BF8-405A-86CB-B820EF3AFD4E}" type="presOf" srcId="{AD044715-8D70-4636-82F1-20EE383762F4}" destId="{C116EE2D-1A0E-4B50-9300-588B9D812DE4}" srcOrd="1" destOrd="0" presId="urn:microsoft.com/office/officeart/2005/8/layout/radial5"/>
    <dgm:cxn modelId="{DCACDC33-BC92-4B87-B098-CCA2D934A048}" srcId="{E8B4E691-FBA7-41B6-922F-826AF0D94291}" destId="{B4C87C28-9AD5-457B-8317-69C3FA282E1A}" srcOrd="6" destOrd="0" parTransId="{3476F431-7855-4248-AC19-03911A3BB9EA}" sibTransId="{25D1E25C-011E-471D-8D6A-46A6EE08D0E1}"/>
    <dgm:cxn modelId="{5B12215B-66C2-4F5D-ADC2-D864871B501B}" type="presOf" srcId="{58F40D4D-CA3D-4D3A-8576-BA82B5FCCE7B}" destId="{18527053-1F23-4287-A6F9-49DA81306933}" srcOrd="0" destOrd="0" presId="urn:microsoft.com/office/officeart/2005/8/layout/radial5"/>
    <dgm:cxn modelId="{C7991560-3EF1-469D-AB01-EBB32AEC08B1}" srcId="{E8B4E691-FBA7-41B6-922F-826AF0D94291}" destId="{49059060-EF03-4896-9E76-1FAA83246FD0}" srcOrd="7" destOrd="0" parTransId="{879DB0BF-D885-45A5-8FE0-64DA695527C5}" sibTransId="{B9B7D4F8-8AC2-46E4-82F3-CD9DAD38F6F7}"/>
    <dgm:cxn modelId="{DC612660-24E7-4251-9638-C75A54E4AE85}" type="presOf" srcId="{CE28DF22-8CE8-4DC4-B9F9-DF05F31E05DC}" destId="{153D80D1-49FB-4653-AAB1-910210F319E5}" srcOrd="0" destOrd="0" presId="urn:microsoft.com/office/officeart/2005/8/layout/radial5"/>
    <dgm:cxn modelId="{421FD060-A499-4EF8-BC04-4CD378BCA242}" type="presOf" srcId="{F63147EF-7E81-4DBC-8772-B37C6DF93C6A}" destId="{803D884A-212E-43E9-9295-4B177A4A5626}" srcOrd="0" destOrd="0" presId="urn:microsoft.com/office/officeart/2005/8/layout/radial5"/>
    <dgm:cxn modelId="{4FBC9D64-BE7A-4A8F-96BB-CC732F1A6FC8}" type="presOf" srcId="{AD044715-8D70-4636-82F1-20EE383762F4}" destId="{1EBFC9CB-75DF-4027-8724-EBFBC4E6009F}" srcOrd="0" destOrd="0" presId="urn:microsoft.com/office/officeart/2005/8/layout/radial5"/>
    <dgm:cxn modelId="{EAC72F45-DFD9-4A7A-90BB-ABD5FD3AE62F}" type="presOf" srcId="{4475A4A8-FE97-48B8-AD96-31BD240E1FEC}" destId="{A57F02FD-1CB1-45D2-AE76-D38DAB107AD9}" srcOrd="1" destOrd="0" presId="urn:microsoft.com/office/officeart/2005/8/layout/radial5"/>
    <dgm:cxn modelId="{A2A7EB46-BE08-4326-AE42-3994696DCF91}" srcId="{E8B4E691-FBA7-41B6-922F-826AF0D94291}" destId="{4F7DB748-1E04-42A7-AFE0-7A191947E5FB}" srcOrd="0" destOrd="0" parTransId="{CE28DF22-8CE8-4DC4-B9F9-DF05F31E05DC}" sibTransId="{8F614E4A-E959-46A3-BD19-93AB00B38FB2}"/>
    <dgm:cxn modelId="{B0A2F769-0144-4A32-8D2B-EE1BCE5B9BFC}" type="presOf" srcId="{879DB0BF-D885-45A5-8FE0-64DA695527C5}" destId="{B8CACA02-C318-47A1-9220-08508C49E616}" srcOrd="0" destOrd="0" presId="urn:microsoft.com/office/officeart/2005/8/layout/radial5"/>
    <dgm:cxn modelId="{10E85A53-AE9C-41B9-9C8A-7E1A9BA34FBD}" srcId="{D5BDF49C-67D4-4331-9942-C37420AC303C}" destId="{E8B4E691-FBA7-41B6-922F-826AF0D94291}" srcOrd="0" destOrd="0" parTransId="{01DCCE88-BECD-4BB3-A962-DD6C84B3200B}" sibTransId="{7F38B83E-B7DC-4EEA-9691-03DFB5889F64}"/>
    <dgm:cxn modelId="{147E9353-41E8-4CD5-8D10-0E7597AE0B64}" type="presOf" srcId="{DC9EF398-071B-4122-B374-D65EFEDC6D79}" destId="{67F7F807-24C4-46C4-899D-1A4C38A4E1CE}" srcOrd="0" destOrd="0" presId="urn:microsoft.com/office/officeart/2005/8/layout/radial5"/>
    <dgm:cxn modelId="{91D3E073-4BFB-42F9-9751-984B7107369D}" type="presOf" srcId="{9CCE6165-9A54-4D50-BB06-FBC63C34934C}" destId="{AE96F573-43E4-4AFB-9922-C8E2D0E55D58}" srcOrd="0" destOrd="0" presId="urn:microsoft.com/office/officeart/2005/8/layout/radial5"/>
    <dgm:cxn modelId="{0F043674-6654-4CDE-98EB-0179024B4518}" type="presOf" srcId="{66F0AD7A-D59C-4F08-86E0-FCCDFAE9C557}" destId="{616A11B3-B881-409A-93F1-7D83A69B3819}" srcOrd="0" destOrd="0" presId="urn:microsoft.com/office/officeart/2005/8/layout/radial5"/>
    <dgm:cxn modelId="{D80A0780-F797-4C83-B591-D2B3B27E422A}" srcId="{E8B4E691-FBA7-41B6-922F-826AF0D94291}" destId="{66F0AD7A-D59C-4F08-86E0-FCCDFAE9C557}" srcOrd="9" destOrd="0" parTransId="{AD044715-8D70-4636-82F1-20EE383762F4}" sibTransId="{61A79176-08AE-46FA-9DAA-36598E804B76}"/>
    <dgm:cxn modelId="{3AF55886-5B5B-4E62-A02A-86B5B7C59B9B}" type="presOf" srcId="{AF81A47C-0108-4289-82B6-583DE5FCC827}" destId="{7DD1171C-0911-4FEE-BB33-DF0AE8125855}" srcOrd="1" destOrd="0" presId="urn:microsoft.com/office/officeart/2005/8/layout/radial5"/>
    <dgm:cxn modelId="{5E2AA288-4170-4755-818F-E455728B1510}" srcId="{E8B4E691-FBA7-41B6-922F-826AF0D94291}" destId="{022E50AA-B58D-4ED4-AFC5-9964F40EFF81}" srcOrd="4" destOrd="0" parTransId="{DC9EF398-071B-4122-B374-D65EFEDC6D79}" sibTransId="{1A276B6A-36A4-4786-B5DD-45FC7D0D9D5F}"/>
    <dgm:cxn modelId="{B772748A-13C0-4470-BC84-B12A217EBC59}" type="presOf" srcId="{58F40D4D-CA3D-4D3A-8576-BA82B5FCCE7B}" destId="{B43E9066-F8A0-40A6-8388-AA047DC27759}" srcOrd="1" destOrd="0" presId="urn:microsoft.com/office/officeart/2005/8/layout/radial5"/>
    <dgm:cxn modelId="{A384F9A2-FBA0-4B0F-B7BB-9C0583A213AE}" type="presOf" srcId="{C88A9E53-FF11-4064-99C9-3B8D64FAA95D}" destId="{0EC00B1B-ED1C-4B6A-A6FC-961636A2E183}" srcOrd="0" destOrd="0" presId="urn:microsoft.com/office/officeart/2005/8/layout/radial5"/>
    <dgm:cxn modelId="{CE30F2A7-50B5-46F1-A151-C3D2272842D3}" srcId="{E8B4E691-FBA7-41B6-922F-826AF0D94291}" destId="{F63147EF-7E81-4DBC-8772-B37C6DF93C6A}" srcOrd="8" destOrd="0" parTransId="{58F40D4D-CA3D-4D3A-8576-BA82B5FCCE7B}" sibTransId="{10C758A0-4600-42C1-9439-F62268B54E26}"/>
    <dgm:cxn modelId="{0F1E0AAA-A94E-48A5-ABB7-72E89DD75653}" type="presOf" srcId="{3476F431-7855-4248-AC19-03911A3BB9EA}" destId="{9D67FB02-3533-4884-9AAD-0663B437335B}" srcOrd="0" destOrd="0" presId="urn:microsoft.com/office/officeart/2005/8/layout/radial5"/>
    <dgm:cxn modelId="{261123B7-542E-47BE-895A-FB92BADE584F}" type="presOf" srcId="{E8B4E691-FBA7-41B6-922F-826AF0D94291}" destId="{E086C06F-B58F-4631-9247-68265FB704A4}" srcOrd="0" destOrd="0" presId="urn:microsoft.com/office/officeart/2005/8/layout/radial5"/>
    <dgm:cxn modelId="{5B59D0BB-B5B5-44B1-B665-3CE73CE7878A}" type="presOf" srcId="{9CCE6165-9A54-4D50-BB06-FBC63C34934C}" destId="{37FBF366-10D0-494A-B9D6-BD4CC590D555}" srcOrd="1" destOrd="0" presId="urn:microsoft.com/office/officeart/2005/8/layout/radial5"/>
    <dgm:cxn modelId="{2C8D82BD-F48D-422B-80AA-1AB33E890654}" type="presOf" srcId="{DC9EF398-071B-4122-B374-D65EFEDC6D79}" destId="{4857E857-F184-43B6-BC27-12198576FBD8}" srcOrd="1" destOrd="0" presId="urn:microsoft.com/office/officeart/2005/8/layout/radial5"/>
    <dgm:cxn modelId="{235A12BF-ACC7-4D3A-81C0-E9E4DF004E5A}" type="presOf" srcId="{B4C87C28-9AD5-457B-8317-69C3FA282E1A}" destId="{CC89E953-48ED-43C3-9748-A6A18DC0EBE1}" srcOrd="0" destOrd="0" presId="urn:microsoft.com/office/officeart/2005/8/layout/radial5"/>
    <dgm:cxn modelId="{746604C0-9E85-4334-9439-DC1C68DDD369}" srcId="{E8B4E691-FBA7-41B6-922F-826AF0D94291}" destId="{5E4C8B8B-0D60-430C-AE14-0F9F49EB8DA6}" srcOrd="5" destOrd="0" parTransId="{9F9A48DB-6843-45E6-9BF2-150455715C5E}" sibTransId="{987E5E65-EC30-4393-ABFB-9E8C94DC3269}"/>
    <dgm:cxn modelId="{C1CD3DD0-0C98-4F52-BCDD-F4BC6F970266}" type="presOf" srcId="{9F9A48DB-6843-45E6-9BF2-150455715C5E}" destId="{BC2B48DD-676F-42C0-9614-9AC470ED46B1}" srcOrd="0" destOrd="0" presId="urn:microsoft.com/office/officeart/2005/8/layout/radial5"/>
    <dgm:cxn modelId="{45BED3D6-3ACA-437C-9EE8-456FDD3A6FAE}" type="presOf" srcId="{49059060-EF03-4896-9E76-1FAA83246FD0}" destId="{3D0A0D1B-DD9D-47D2-98A7-B9234E402A35}" srcOrd="0" destOrd="0" presId="urn:microsoft.com/office/officeart/2005/8/layout/radial5"/>
    <dgm:cxn modelId="{FBC410DB-A366-4272-8684-EA372BD325DE}" type="presOf" srcId="{AF81A47C-0108-4289-82B6-583DE5FCC827}" destId="{D7461540-1DBA-4C18-834C-472CBF57D3C7}" srcOrd="0" destOrd="0" presId="urn:microsoft.com/office/officeart/2005/8/layout/radial5"/>
    <dgm:cxn modelId="{A78405DE-8A34-4127-8C9E-E2160AED0327}" type="presOf" srcId="{B90B665B-2398-4B16-AA94-12BC4760A41B}" destId="{9A148BED-F02C-4B51-BC68-6E969BAB7BD2}" srcOrd="0" destOrd="0" presId="urn:microsoft.com/office/officeart/2005/8/layout/radial5"/>
    <dgm:cxn modelId="{7F2A6AE9-DEB1-44E3-AEF3-692BFA2ED52C}" type="presOf" srcId="{D5BDF49C-67D4-4331-9942-C37420AC303C}" destId="{B6E55DCA-032F-4537-AFF6-93E14D7A378E}" srcOrd="0" destOrd="0" presId="urn:microsoft.com/office/officeart/2005/8/layout/radial5"/>
    <dgm:cxn modelId="{69E2A1F2-EDC2-4203-86C4-8CA765A2770E}" type="presOf" srcId="{5E4C8B8B-0D60-430C-AE14-0F9F49EB8DA6}" destId="{E18B3422-B43F-495F-8766-7C5F64FA8096}" srcOrd="0" destOrd="0" presId="urn:microsoft.com/office/officeart/2005/8/layout/radial5"/>
    <dgm:cxn modelId="{BBC3DFF2-3094-4B93-9819-0CB9C0786888}" type="presOf" srcId="{89E23621-6FEE-4AB5-BEA1-E395796B5588}" destId="{3420EA53-B516-4F44-94D0-3D961ED08B24}" srcOrd="0" destOrd="0" presId="urn:microsoft.com/office/officeart/2005/8/layout/radial5"/>
    <dgm:cxn modelId="{3D3045F8-B677-49A6-96F3-9856A1586961}" srcId="{E8B4E691-FBA7-41B6-922F-826AF0D94291}" destId="{C88A9E53-FF11-4064-99C9-3B8D64FAA95D}" srcOrd="3" destOrd="0" parTransId="{AF81A47C-0108-4289-82B6-583DE5FCC827}" sibTransId="{B258801D-7188-4BE3-8B21-4892D363DDA3}"/>
    <dgm:cxn modelId="{ED3642FD-BF89-43D2-9299-914B5905EB23}" type="presOf" srcId="{4F7DB748-1E04-42A7-AFE0-7A191947E5FB}" destId="{812912EA-0544-4AF4-8385-0352E092FCF1}" srcOrd="0" destOrd="0" presId="urn:microsoft.com/office/officeart/2005/8/layout/radial5"/>
    <dgm:cxn modelId="{AF337CFF-D0E6-448C-A1EC-956C05FCD019}" type="presOf" srcId="{879DB0BF-D885-45A5-8FE0-64DA695527C5}" destId="{B8618911-84ED-4F61-988D-B09D9691A4E9}" srcOrd="1" destOrd="0" presId="urn:microsoft.com/office/officeart/2005/8/layout/radial5"/>
    <dgm:cxn modelId="{E89B87FF-9B35-4004-9B64-D2A3719CB6B2}" type="presOf" srcId="{022E50AA-B58D-4ED4-AFC5-9964F40EFF81}" destId="{0C94A1D8-4B1E-4558-8C7B-7075D42CABB2}" srcOrd="0" destOrd="0" presId="urn:microsoft.com/office/officeart/2005/8/layout/radial5"/>
    <dgm:cxn modelId="{D7607ADA-97FE-4330-AB47-4AAD0060142C}" type="presParOf" srcId="{B6E55DCA-032F-4537-AFF6-93E14D7A378E}" destId="{E086C06F-B58F-4631-9247-68265FB704A4}" srcOrd="0" destOrd="0" presId="urn:microsoft.com/office/officeart/2005/8/layout/radial5"/>
    <dgm:cxn modelId="{AEDB2F5A-D12E-430A-AA48-C5E51219A5F2}" type="presParOf" srcId="{B6E55DCA-032F-4537-AFF6-93E14D7A378E}" destId="{153D80D1-49FB-4653-AAB1-910210F319E5}" srcOrd="1" destOrd="0" presId="urn:microsoft.com/office/officeart/2005/8/layout/radial5"/>
    <dgm:cxn modelId="{9371FAE1-0B08-406B-924C-180C7D75F3FE}" type="presParOf" srcId="{153D80D1-49FB-4653-AAB1-910210F319E5}" destId="{43900BDB-FCD7-4577-9451-97BF7D898CA8}" srcOrd="0" destOrd="0" presId="urn:microsoft.com/office/officeart/2005/8/layout/radial5"/>
    <dgm:cxn modelId="{8B9F640B-165E-4439-85A4-7374FDFA33FC}" type="presParOf" srcId="{B6E55DCA-032F-4537-AFF6-93E14D7A378E}" destId="{812912EA-0544-4AF4-8385-0352E092FCF1}" srcOrd="2" destOrd="0" presId="urn:microsoft.com/office/officeart/2005/8/layout/radial5"/>
    <dgm:cxn modelId="{CF69FAE4-CCBE-433B-931C-3E5AE0F63089}" type="presParOf" srcId="{B6E55DCA-032F-4537-AFF6-93E14D7A378E}" destId="{AE96F573-43E4-4AFB-9922-C8E2D0E55D58}" srcOrd="3" destOrd="0" presId="urn:microsoft.com/office/officeart/2005/8/layout/radial5"/>
    <dgm:cxn modelId="{37951913-CF1F-4FB5-B91F-6EBCD2978982}" type="presParOf" srcId="{AE96F573-43E4-4AFB-9922-C8E2D0E55D58}" destId="{37FBF366-10D0-494A-B9D6-BD4CC590D555}" srcOrd="0" destOrd="0" presId="urn:microsoft.com/office/officeart/2005/8/layout/radial5"/>
    <dgm:cxn modelId="{C253384C-9114-499E-B9E4-85FAF1C0F03B}" type="presParOf" srcId="{B6E55DCA-032F-4537-AFF6-93E14D7A378E}" destId="{9A148BED-F02C-4B51-BC68-6E969BAB7BD2}" srcOrd="4" destOrd="0" presId="urn:microsoft.com/office/officeart/2005/8/layout/radial5"/>
    <dgm:cxn modelId="{857C2AEB-77E0-4A5B-9019-BDDDB42E9A8F}" type="presParOf" srcId="{B6E55DCA-032F-4537-AFF6-93E14D7A378E}" destId="{DB22D2C3-0B15-4565-81B7-83D474B59908}" srcOrd="5" destOrd="0" presId="urn:microsoft.com/office/officeart/2005/8/layout/radial5"/>
    <dgm:cxn modelId="{A6FACD13-82EC-47BE-B905-095532B3CCA2}" type="presParOf" srcId="{DB22D2C3-0B15-4565-81B7-83D474B59908}" destId="{A57F02FD-1CB1-45D2-AE76-D38DAB107AD9}" srcOrd="0" destOrd="0" presId="urn:microsoft.com/office/officeart/2005/8/layout/radial5"/>
    <dgm:cxn modelId="{E36D1374-46A8-4678-A12C-3FCA06C65D11}" type="presParOf" srcId="{B6E55DCA-032F-4537-AFF6-93E14D7A378E}" destId="{3420EA53-B516-4F44-94D0-3D961ED08B24}" srcOrd="6" destOrd="0" presId="urn:microsoft.com/office/officeart/2005/8/layout/radial5"/>
    <dgm:cxn modelId="{87417D1A-56AD-42C0-BEAC-351391DF0E66}" type="presParOf" srcId="{B6E55DCA-032F-4537-AFF6-93E14D7A378E}" destId="{D7461540-1DBA-4C18-834C-472CBF57D3C7}" srcOrd="7" destOrd="0" presId="urn:microsoft.com/office/officeart/2005/8/layout/radial5"/>
    <dgm:cxn modelId="{2529B4BD-ACEA-4DB6-8AAD-C154D82A4374}" type="presParOf" srcId="{D7461540-1DBA-4C18-834C-472CBF57D3C7}" destId="{7DD1171C-0911-4FEE-BB33-DF0AE8125855}" srcOrd="0" destOrd="0" presId="urn:microsoft.com/office/officeart/2005/8/layout/radial5"/>
    <dgm:cxn modelId="{AA3DDD22-91C8-4845-9F19-8EFDAAE33444}" type="presParOf" srcId="{B6E55DCA-032F-4537-AFF6-93E14D7A378E}" destId="{0EC00B1B-ED1C-4B6A-A6FC-961636A2E183}" srcOrd="8" destOrd="0" presId="urn:microsoft.com/office/officeart/2005/8/layout/radial5"/>
    <dgm:cxn modelId="{B5186ED2-48A6-40B1-A198-077992233ACA}" type="presParOf" srcId="{B6E55DCA-032F-4537-AFF6-93E14D7A378E}" destId="{67F7F807-24C4-46C4-899D-1A4C38A4E1CE}" srcOrd="9" destOrd="0" presId="urn:microsoft.com/office/officeart/2005/8/layout/radial5"/>
    <dgm:cxn modelId="{F01921AF-028D-404A-8974-67D57BE149AA}" type="presParOf" srcId="{67F7F807-24C4-46C4-899D-1A4C38A4E1CE}" destId="{4857E857-F184-43B6-BC27-12198576FBD8}" srcOrd="0" destOrd="0" presId="urn:microsoft.com/office/officeart/2005/8/layout/radial5"/>
    <dgm:cxn modelId="{26224093-B335-4681-80CB-2DC670DBEB61}" type="presParOf" srcId="{B6E55DCA-032F-4537-AFF6-93E14D7A378E}" destId="{0C94A1D8-4B1E-4558-8C7B-7075D42CABB2}" srcOrd="10" destOrd="0" presId="urn:microsoft.com/office/officeart/2005/8/layout/radial5"/>
    <dgm:cxn modelId="{1B0218F4-9404-4909-8720-C9449AF30D9D}" type="presParOf" srcId="{B6E55DCA-032F-4537-AFF6-93E14D7A378E}" destId="{BC2B48DD-676F-42C0-9614-9AC470ED46B1}" srcOrd="11" destOrd="0" presId="urn:microsoft.com/office/officeart/2005/8/layout/radial5"/>
    <dgm:cxn modelId="{79A2C6E1-80E8-46DE-8FC7-19391470558A}" type="presParOf" srcId="{BC2B48DD-676F-42C0-9614-9AC470ED46B1}" destId="{57ED520D-0F9E-4FF6-98A0-96F38F700F1B}" srcOrd="0" destOrd="0" presId="urn:microsoft.com/office/officeart/2005/8/layout/radial5"/>
    <dgm:cxn modelId="{5E57FB03-B95B-47A4-8200-22588B7E5F8E}" type="presParOf" srcId="{B6E55DCA-032F-4537-AFF6-93E14D7A378E}" destId="{E18B3422-B43F-495F-8766-7C5F64FA8096}" srcOrd="12" destOrd="0" presId="urn:microsoft.com/office/officeart/2005/8/layout/radial5"/>
    <dgm:cxn modelId="{5859ACE5-A8CD-4F9C-B240-25BB1DA7ACCC}" type="presParOf" srcId="{B6E55DCA-032F-4537-AFF6-93E14D7A378E}" destId="{9D67FB02-3533-4884-9AAD-0663B437335B}" srcOrd="13" destOrd="0" presId="urn:microsoft.com/office/officeart/2005/8/layout/radial5"/>
    <dgm:cxn modelId="{8FF1EE36-16C9-4F9D-BAC6-CD75C8885B04}" type="presParOf" srcId="{9D67FB02-3533-4884-9AAD-0663B437335B}" destId="{6F5F956A-C61D-4592-BD29-36F2229C4FDC}" srcOrd="0" destOrd="0" presId="urn:microsoft.com/office/officeart/2005/8/layout/radial5"/>
    <dgm:cxn modelId="{EF5314CC-BF20-49E4-A4FE-63AE923EC61E}" type="presParOf" srcId="{B6E55DCA-032F-4537-AFF6-93E14D7A378E}" destId="{CC89E953-48ED-43C3-9748-A6A18DC0EBE1}" srcOrd="14" destOrd="0" presId="urn:microsoft.com/office/officeart/2005/8/layout/radial5"/>
    <dgm:cxn modelId="{D41D00C1-B0A6-4B5A-A240-C661F0121841}" type="presParOf" srcId="{B6E55DCA-032F-4537-AFF6-93E14D7A378E}" destId="{B8CACA02-C318-47A1-9220-08508C49E616}" srcOrd="15" destOrd="0" presId="urn:microsoft.com/office/officeart/2005/8/layout/radial5"/>
    <dgm:cxn modelId="{A771B8AB-27F8-4A25-9748-6B369CB7CCB6}" type="presParOf" srcId="{B8CACA02-C318-47A1-9220-08508C49E616}" destId="{B8618911-84ED-4F61-988D-B09D9691A4E9}" srcOrd="0" destOrd="0" presId="urn:microsoft.com/office/officeart/2005/8/layout/radial5"/>
    <dgm:cxn modelId="{FD1CB5B2-BE1B-4ACA-802D-D397FE852002}" type="presParOf" srcId="{B6E55DCA-032F-4537-AFF6-93E14D7A378E}" destId="{3D0A0D1B-DD9D-47D2-98A7-B9234E402A35}" srcOrd="16" destOrd="0" presId="urn:microsoft.com/office/officeart/2005/8/layout/radial5"/>
    <dgm:cxn modelId="{52B4DDF9-5BAD-4308-B080-3B63B847CF6C}" type="presParOf" srcId="{B6E55DCA-032F-4537-AFF6-93E14D7A378E}" destId="{18527053-1F23-4287-A6F9-49DA81306933}" srcOrd="17" destOrd="0" presId="urn:microsoft.com/office/officeart/2005/8/layout/radial5"/>
    <dgm:cxn modelId="{1439CD03-1CCE-419E-8795-6095DDE9F004}" type="presParOf" srcId="{18527053-1F23-4287-A6F9-49DA81306933}" destId="{B43E9066-F8A0-40A6-8388-AA047DC27759}" srcOrd="0" destOrd="0" presId="urn:microsoft.com/office/officeart/2005/8/layout/radial5"/>
    <dgm:cxn modelId="{AFECF2F7-677A-49DD-82AC-BF3B47729A50}" type="presParOf" srcId="{B6E55DCA-032F-4537-AFF6-93E14D7A378E}" destId="{803D884A-212E-43E9-9295-4B177A4A5626}" srcOrd="18" destOrd="0" presId="urn:microsoft.com/office/officeart/2005/8/layout/radial5"/>
    <dgm:cxn modelId="{5BEA9F64-FEE6-41C1-8C3E-6080EF7D2CB8}" type="presParOf" srcId="{B6E55DCA-032F-4537-AFF6-93E14D7A378E}" destId="{1EBFC9CB-75DF-4027-8724-EBFBC4E6009F}" srcOrd="19" destOrd="0" presId="urn:microsoft.com/office/officeart/2005/8/layout/radial5"/>
    <dgm:cxn modelId="{860E5912-21C4-41EE-B180-E05632DE9E2E}" type="presParOf" srcId="{1EBFC9CB-75DF-4027-8724-EBFBC4E6009F}" destId="{C116EE2D-1A0E-4B50-9300-588B9D812DE4}" srcOrd="0" destOrd="0" presId="urn:microsoft.com/office/officeart/2005/8/layout/radial5"/>
    <dgm:cxn modelId="{7D58176F-8CC0-4670-8434-3A5E04D925AE}" type="presParOf" srcId="{B6E55DCA-032F-4537-AFF6-93E14D7A378E}" destId="{616A11B3-B881-409A-93F1-7D83A69B3819}"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6C06F-B58F-4631-9247-68265FB704A4}">
      <dsp:nvSpPr>
        <dsp:cNvPr id="0" name=""/>
        <dsp:cNvSpPr/>
      </dsp:nvSpPr>
      <dsp:spPr>
        <a:xfrm>
          <a:off x="3728856" y="2322123"/>
          <a:ext cx="1365630" cy="12079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Assuring the conditions for population health</a:t>
          </a:r>
        </a:p>
      </dsp:txBody>
      <dsp:txXfrm>
        <a:off x="3928848" y="2499018"/>
        <a:ext cx="965646" cy="854123"/>
      </dsp:txXfrm>
    </dsp:sp>
    <dsp:sp modelId="{153D80D1-49FB-4653-AAB1-910210F319E5}">
      <dsp:nvSpPr>
        <dsp:cNvPr id="0" name=""/>
        <dsp:cNvSpPr/>
      </dsp:nvSpPr>
      <dsp:spPr>
        <a:xfrm rot="16200000">
          <a:off x="4094740" y="1503805"/>
          <a:ext cx="633863" cy="476545"/>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166222" y="1670596"/>
        <a:ext cx="490900" cy="285927"/>
      </dsp:txXfrm>
    </dsp:sp>
    <dsp:sp modelId="{812912EA-0544-4AF4-8385-0352E092FCF1}">
      <dsp:nvSpPr>
        <dsp:cNvPr id="0" name=""/>
        <dsp:cNvSpPr/>
      </dsp:nvSpPr>
      <dsp:spPr>
        <a:xfrm>
          <a:off x="3851030" y="4871"/>
          <a:ext cx="1121283" cy="1121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Philanthropy</a:t>
          </a:r>
        </a:p>
        <a:p>
          <a:pPr marL="0" lvl="0" indent="0" algn="ctr" defTabSz="488950">
            <a:lnSpc>
              <a:spcPct val="90000"/>
            </a:lnSpc>
            <a:spcBef>
              <a:spcPct val="0"/>
            </a:spcBef>
            <a:spcAft>
              <a:spcPct val="35000"/>
            </a:spcAft>
            <a:buNone/>
          </a:pPr>
          <a:r>
            <a:rPr lang="en-US" sz="1100" kern="1200" dirty="0"/>
            <a:t>3%</a:t>
          </a:r>
          <a:endParaRPr lang="en-US" sz="1050" kern="1200" dirty="0"/>
        </a:p>
      </dsp:txBody>
      <dsp:txXfrm>
        <a:off x="4015238" y="169079"/>
        <a:ext cx="792867" cy="792867"/>
      </dsp:txXfrm>
    </dsp:sp>
    <dsp:sp modelId="{AE96F573-43E4-4AFB-9922-C8E2D0E55D58}">
      <dsp:nvSpPr>
        <dsp:cNvPr id="0" name=""/>
        <dsp:cNvSpPr/>
      </dsp:nvSpPr>
      <dsp:spPr>
        <a:xfrm rot="18370174">
          <a:off x="4807122" y="1725641"/>
          <a:ext cx="615927" cy="476545"/>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836417" y="1878655"/>
        <a:ext cx="472964" cy="285927"/>
      </dsp:txXfrm>
    </dsp:sp>
    <dsp:sp modelId="{9A148BED-F02C-4B51-BC68-6E969BAB7BD2}">
      <dsp:nvSpPr>
        <dsp:cNvPr id="0" name=""/>
        <dsp:cNvSpPr/>
      </dsp:nvSpPr>
      <dsp:spPr>
        <a:xfrm>
          <a:off x="5238539" y="467532"/>
          <a:ext cx="1121283" cy="1121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Healthcare delivery system*</a:t>
          </a:r>
        </a:p>
        <a:p>
          <a:pPr marL="0" lvl="0" indent="0" algn="ctr" defTabSz="488950">
            <a:lnSpc>
              <a:spcPct val="90000"/>
            </a:lnSpc>
            <a:spcBef>
              <a:spcPct val="0"/>
            </a:spcBef>
            <a:spcAft>
              <a:spcPct val="35000"/>
            </a:spcAft>
            <a:buNone/>
          </a:pPr>
          <a:r>
            <a:rPr lang="en-US" sz="1100" kern="1200" dirty="0"/>
            <a:t>30%</a:t>
          </a:r>
        </a:p>
      </dsp:txBody>
      <dsp:txXfrm>
        <a:off x="5402747" y="631740"/>
        <a:ext cx="792867" cy="792867"/>
      </dsp:txXfrm>
    </dsp:sp>
    <dsp:sp modelId="{DB22D2C3-0B15-4565-81B7-83D474B59908}">
      <dsp:nvSpPr>
        <dsp:cNvPr id="0" name=""/>
        <dsp:cNvSpPr/>
      </dsp:nvSpPr>
      <dsp:spPr>
        <a:xfrm rot="20520000">
          <a:off x="5273602" y="2310796"/>
          <a:ext cx="596781" cy="476545"/>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277101" y="2428194"/>
        <a:ext cx="453818" cy="285927"/>
      </dsp:txXfrm>
    </dsp:sp>
    <dsp:sp modelId="{3420EA53-B516-4F44-94D0-3D961ED08B24}">
      <dsp:nvSpPr>
        <dsp:cNvPr id="0" name=""/>
        <dsp:cNvSpPr/>
      </dsp:nvSpPr>
      <dsp:spPr>
        <a:xfrm>
          <a:off x="6096062" y="1635983"/>
          <a:ext cx="1121283" cy="1121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Employers, business, and unions </a:t>
          </a:r>
        </a:p>
        <a:p>
          <a:pPr marL="0" lvl="0" indent="0" algn="ctr" defTabSz="488950">
            <a:lnSpc>
              <a:spcPct val="90000"/>
            </a:lnSpc>
            <a:spcBef>
              <a:spcPct val="0"/>
            </a:spcBef>
            <a:spcAft>
              <a:spcPct val="35000"/>
            </a:spcAft>
            <a:buNone/>
          </a:pPr>
          <a:r>
            <a:rPr lang="en-US" sz="1100" kern="1200" dirty="0"/>
            <a:t>5%</a:t>
          </a:r>
          <a:endParaRPr lang="en-US" sz="1050" kern="1200" dirty="0"/>
        </a:p>
      </dsp:txBody>
      <dsp:txXfrm>
        <a:off x="6260270" y="1800191"/>
        <a:ext cx="792867" cy="792867"/>
      </dsp:txXfrm>
    </dsp:sp>
    <dsp:sp modelId="{D7461540-1DBA-4C18-834C-472CBF57D3C7}">
      <dsp:nvSpPr>
        <dsp:cNvPr id="0" name=""/>
        <dsp:cNvSpPr/>
      </dsp:nvSpPr>
      <dsp:spPr>
        <a:xfrm rot="1080000">
          <a:off x="5273602" y="3064818"/>
          <a:ext cx="596781" cy="476545"/>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277101" y="3138038"/>
        <a:ext cx="453818" cy="285927"/>
      </dsp:txXfrm>
    </dsp:sp>
    <dsp:sp modelId="{0EC00B1B-ED1C-4B6A-A6FC-961636A2E183}">
      <dsp:nvSpPr>
        <dsp:cNvPr id="0" name=""/>
        <dsp:cNvSpPr/>
      </dsp:nvSpPr>
      <dsp:spPr>
        <a:xfrm>
          <a:off x="6096062" y="3094893"/>
          <a:ext cx="1121283" cy="1121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The media</a:t>
          </a:r>
        </a:p>
        <a:p>
          <a:pPr marL="0" lvl="0" indent="0" algn="ctr" defTabSz="488950">
            <a:lnSpc>
              <a:spcPct val="90000"/>
            </a:lnSpc>
            <a:spcBef>
              <a:spcPct val="0"/>
            </a:spcBef>
            <a:spcAft>
              <a:spcPct val="35000"/>
            </a:spcAft>
            <a:buNone/>
          </a:pPr>
          <a:r>
            <a:rPr lang="en-US" sz="1100" kern="1200" dirty="0"/>
            <a:t>Less than 1%</a:t>
          </a:r>
        </a:p>
      </dsp:txBody>
      <dsp:txXfrm>
        <a:off x="6260270" y="3259101"/>
        <a:ext cx="792867" cy="792867"/>
      </dsp:txXfrm>
    </dsp:sp>
    <dsp:sp modelId="{67F7F807-24C4-46C4-899D-1A4C38A4E1CE}">
      <dsp:nvSpPr>
        <dsp:cNvPr id="0" name=""/>
        <dsp:cNvSpPr/>
      </dsp:nvSpPr>
      <dsp:spPr>
        <a:xfrm rot="3240000">
          <a:off x="4804345" y="3655714"/>
          <a:ext cx="621104" cy="476545"/>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833811" y="3693193"/>
        <a:ext cx="478141" cy="285927"/>
      </dsp:txXfrm>
    </dsp:sp>
    <dsp:sp modelId="{0C94A1D8-4B1E-4558-8C7B-7075D42CABB2}">
      <dsp:nvSpPr>
        <dsp:cNvPr id="0" name=""/>
        <dsp:cNvSpPr/>
      </dsp:nvSpPr>
      <dsp:spPr>
        <a:xfrm>
          <a:off x="5238536" y="4275177"/>
          <a:ext cx="1121283" cy="1121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Academia</a:t>
          </a:r>
        </a:p>
        <a:p>
          <a:pPr marL="0" lvl="0" indent="0" algn="ctr" defTabSz="488950">
            <a:lnSpc>
              <a:spcPct val="90000"/>
            </a:lnSpc>
            <a:spcBef>
              <a:spcPct val="0"/>
            </a:spcBef>
            <a:spcAft>
              <a:spcPct val="35000"/>
            </a:spcAft>
            <a:buNone/>
          </a:pPr>
          <a:r>
            <a:rPr lang="en-US" sz="1100" kern="1200" dirty="0"/>
            <a:t>6%</a:t>
          </a:r>
          <a:endParaRPr lang="en-US" sz="900" kern="1200" dirty="0"/>
        </a:p>
      </dsp:txBody>
      <dsp:txXfrm>
        <a:off x="5402744" y="4439385"/>
        <a:ext cx="792867" cy="792867"/>
      </dsp:txXfrm>
    </dsp:sp>
    <dsp:sp modelId="{BC2B48DD-676F-42C0-9614-9AC470ED46B1}">
      <dsp:nvSpPr>
        <dsp:cNvPr id="0" name=""/>
        <dsp:cNvSpPr/>
      </dsp:nvSpPr>
      <dsp:spPr>
        <a:xfrm rot="5400000">
          <a:off x="4094740" y="3885338"/>
          <a:ext cx="633863" cy="476545"/>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166222" y="3909166"/>
        <a:ext cx="490900" cy="285927"/>
      </dsp:txXfrm>
    </dsp:sp>
    <dsp:sp modelId="{E18B3422-B43F-495F-8766-7C5F64FA8096}">
      <dsp:nvSpPr>
        <dsp:cNvPr id="0" name=""/>
        <dsp:cNvSpPr/>
      </dsp:nvSpPr>
      <dsp:spPr>
        <a:xfrm>
          <a:off x="3851030" y="4726005"/>
          <a:ext cx="1121283" cy="1121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Community-based health and human service agencies</a:t>
          </a:r>
        </a:p>
        <a:p>
          <a:pPr marL="0" lvl="0" indent="0" algn="ctr" defTabSz="488950">
            <a:lnSpc>
              <a:spcPct val="90000"/>
            </a:lnSpc>
            <a:spcBef>
              <a:spcPct val="0"/>
            </a:spcBef>
            <a:spcAft>
              <a:spcPct val="35000"/>
            </a:spcAft>
            <a:buNone/>
          </a:pPr>
          <a:r>
            <a:rPr lang="en-US" sz="1100" kern="1200" dirty="0"/>
            <a:t>17%</a:t>
          </a:r>
          <a:endParaRPr lang="en-US" sz="900" kern="1200" dirty="0"/>
        </a:p>
      </dsp:txBody>
      <dsp:txXfrm>
        <a:off x="4015238" y="4890213"/>
        <a:ext cx="792867" cy="792867"/>
      </dsp:txXfrm>
    </dsp:sp>
    <dsp:sp modelId="{9D67FB02-3533-4884-9AAD-0663B437335B}">
      <dsp:nvSpPr>
        <dsp:cNvPr id="0" name=""/>
        <dsp:cNvSpPr/>
      </dsp:nvSpPr>
      <dsp:spPr>
        <a:xfrm rot="7560000">
          <a:off x="3408924" y="3647846"/>
          <a:ext cx="610475" cy="476545"/>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522421" y="3685325"/>
        <a:ext cx="467512" cy="285927"/>
      </dsp:txXfrm>
    </dsp:sp>
    <dsp:sp modelId="{CC89E953-48ED-43C3-9748-A6A18DC0EBE1}">
      <dsp:nvSpPr>
        <dsp:cNvPr id="0" name=""/>
        <dsp:cNvSpPr/>
      </dsp:nvSpPr>
      <dsp:spPr>
        <a:xfrm>
          <a:off x="2398730" y="4275177"/>
          <a:ext cx="1250869" cy="11212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Other governmental agencies</a:t>
          </a:r>
        </a:p>
        <a:p>
          <a:pPr marL="0" lvl="0" indent="0" algn="ctr" defTabSz="488950">
            <a:lnSpc>
              <a:spcPct val="90000"/>
            </a:lnSpc>
            <a:spcBef>
              <a:spcPct val="0"/>
            </a:spcBef>
            <a:spcAft>
              <a:spcPct val="35000"/>
            </a:spcAft>
            <a:buNone/>
          </a:pPr>
          <a:r>
            <a:rPr lang="en-US" sz="1100" kern="1200" dirty="0"/>
            <a:t>9%</a:t>
          </a:r>
          <a:endParaRPr lang="en-US" sz="1000" kern="1200" dirty="0"/>
        </a:p>
      </dsp:txBody>
      <dsp:txXfrm>
        <a:off x="2581916" y="4439385"/>
        <a:ext cx="884497" cy="792866"/>
      </dsp:txXfrm>
    </dsp:sp>
    <dsp:sp modelId="{B8CACA02-C318-47A1-9220-08508C49E616}">
      <dsp:nvSpPr>
        <dsp:cNvPr id="0" name=""/>
        <dsp:cNvSpPr/>
      </dsp:nvSpPr>
      <dsp:spPr>
        <a:xfrm rot="9720000">
          <a:off x="2982242" y="3058775"/>
          <a:ext cx="575411" cy="476545"/>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121706" y="3131995"/>
        <a:ext cx="432448" cy="285927"/>
      </dsp:txXfrm>
    </dsp:sp>
    <dsp:sp modelId="{3D0A0D1B-DD9D-47D2-98A7-B9234E402A35}">
      <dsp:nvSpPr>
        <dsp:cNvPr id="0" name=""/>
        <dsp:cNvSpPr/>
      </dsp:nvSpPr>
      <dsp:spPr>
        <a:xfrm>
          <a:off x="1560894" y="3094893"/>
          <a:ext cx="1211490" cy="1121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Governmental &amp; non-governmental public health agencies</a:t>
          </a:r>
        </a:p>
        <a:p>
          <a:pPr marL="0" lvl="0" indent="0" algn="ctr" defTabSz="488950">
            <a:lnSpc>
              <a:spcPct val="90000"/>
            </a:lnSpc>
            <a:spcBef>
              <a:spcPct val="0"/>
            </a:spcBef>
            <a:spcAft>
              <a:spcPct val="35000"/>
            </a:spcAft>
            <a:buNone/>
          </a:pPr>
          <a:r>
            <a:rPr lang="en-US" sz="1100" kern="1200" dirty="0"/>
            <a:t>22%</a:t>
          </a:r>
          <a:endParaRPr lang="en-US" sz="900" kern="1200" dirty="0"/>
        </a:p>
      </dsp:txBody>
      <dsp:txXfrm>
        <a:off x="1738313" y="3259101"/>
        <a:ext cx="856652" cy="792867"/>
      </dsp:txXfrm>
    </dsp:sp>
    <dsp:sp modelId="{18527053-1F23-4287-A6F9-49DA81306933}">
      <dsp:nvSpPr>
        <dsp:cNvPr id="0" name=""/>
        <dsp:cNvSpPr/>
      </dsp:nvSpPr>
      <dsp:spPr>
        <a:xfrm rot="11880000">
          <a:off x="2952959" y="2310796"/>
          <a:ext cx="596781" cy="476545"/>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092423" y="2428194"/>
        <a:ext cx="453818" cy="285927"/>
      </dsp:txXfrm>
    </dsp:sp>
    <dsp:sp modelId="{803D884A-212E-43E9-9295-4B177A4A5626}">
      <dsp:nvSpPr>
        <dsp:cNvPr id="0" name=""/>
        <dsp:cNvSpPr/>
      </dsp:nvSpPr>
      <dsp:spPr>
        <a:xfrm>
          <a:off x="1605997" y="1635983"/>
          <a:ext cx="1121283" cy="1121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Policymakers and elected officials</a:t>
          </a:r>
        </a:p>
        <a:p>
          <a:pPr marL="0" lvl="0" indent="0" algn="ctr" defTabSz="488950">
            <a:lnSpc>
              <a:spcPct val="90000"/>
            </a:lnSpc>
            <a:spcBef>
              <a:spcPct val="0"/>
            </a:spcBef>
            <a:spcAft>
              <a:spcPct val="35000"/>
            </a:spcAft>
            <a:buNone/>
          </a:pPr>
          <a:r>
            <a:rPr lang="en-US" sz="1100" kern="1200" dirty="0"/>
            <a:t>6%</a:t>
          </a:r>
          <a:endParaRPr lang="en-US" sz="900" kern="1200" dirty="0"/>
        </a:p>
      </dsp:txBody>
      <dsp:txXfrm>
        <a:off x="1770205" y="1800191"/>
        <a:ext cx="792867" cy="792867"/>
      </dsp:txXfrm>
    </dsp:sp>
    <dsp:sp modelId="{1EBFC9CB-75DF-4027-8724-EBFBC4E6009F}">
      <dsp:nvSpPr>
        <dsp:cNvPr id="0" name=""/>
        <dsp:cNvSpPr/>
      </dsp:nvSpPr>
      <dsp:spPr>
        <a:xfrm rot="14040000">
          <a:off x="3397893" y="1719899"/>
          <a:ext cx="621104" cy="476545"/>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511390" y="1873038"/>
        <a:ext cx="478141" cy="285927"/>
      </dsp:txXfrm>
    </dsp:sp>
    <dsp:sp modelId="{616A11B3-B881-409A-93F1-7D83A69B3819}">
      <dsp:nvSpPr>
        <dsp:cNvPr id="0" name=""/>
        <dsp:cNvSpPr/>
      </dsp:nvSpPr>
      <dsp:spPr>
        <a:xfrm>
          <a:off x="2463523" y="455699"/>
          <a:ext cx="1121283" cy="1121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Communities</a:t>
          </a:r>
        </a:p>
        <a:p>
          <a:pPr marL="0" lvl="0" indent="0" algn="ctr" defTabSz="488950">
            <a:lnSpc>
              <a:spcPct val="90000"/>
            </a:lnSpc>
            <a:spcBef>
              <a:spcPct val="0"/>
            </a:spcBef>
            <a:spcAft>
              <a:spcPct val="35000"/>
            </a:spcAft>
            <a:buNone/>
          </a:pPr>
          <a:r>
            <a:rPr lang="en-US" sz="1100" kern="1200" dirty="0"/>
            <a:t>2%</a:t>
          </a:r>
          <a:endParaRPr lang="en-US" sz="1050" kern="1200" dirty="0"/>
        </a:p>
      </dsp:txBody>
      <dsp:txXfrm>
        <a:off x="2627731" y="619907"/>
        <a:ext cx="792867" cy="79286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0.64228</cdr:x>
      <cdr:y>0.74081</cdr:y>
    </cdr:from>
    <cdr:to>
      <cdr:x>0.88558</cdr:x>
      <cdr:y>0.83946</cdr:y>
    </cdr:to>
    <cdr:sp macro="" textlink="">
      <cdr:nvSpPr>
        <cdr:cNvPr id="2" name="TextBox 1">
          <a:extLst xmlns:a="http://schemas.openxmlformats.org/drawingml/2006/main">
            <a:ext uri="{FF2B5EF4-FFF2-40B4-BE49-F238E27FC236}">
              <a16:creationId xmlns:a16="http://schemas.microsoft.com/office/drawing/2014/main" id="{1D1C6C9A-0AAA-4848-8810-EC8C5B64806A}"/>
            </a:ext>
          </a:extLst>
        </cdr:cNvPr>
        <cdr:cNvSpPr txBox="1"/>
      </cdr:nvSpPr>
      <cdr:spPr>
        <a:xfrm xmlns:a="http://schemas.openxmlformats.org/drawingml/2006/main">
          <a:off x="6332687" y="4904509"/>
          <a:ext cx="2398815" cy="6531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BC1772-7116-4469-AA11-7A4C81DA966D}" type="datetimeFigureOut">
              <a:rPr lang="en-US" smtClean="0"/>
              <a:t>3/8/18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A48CAD-A0B3-40D5-9C38-9C62311456CC}" type="slidenum">
              <a:rPr lang="en-US" smtClean="0"/>
              <a:t>‹#›</a:t>
            </a:fld>
            <a:endParaRPr lang="en-US"/>
          </a:p>
        </p:txBody>
      </p:sp>
    </p:spTree>
    <p:extLst>
      <p:ext uri="{BB962C8B-B14F-4D97-AF65-F5344CB8AC3E}">
        <p14:creationId xmlns:p14="http://schemas.microsoft.com/office/powerpoint/2010/main" val="249652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urveymonkey.com/r/2018-feedback"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mailto:prevention@health.ny.go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CC2A108-C7C9-44E3-8E08-EA7CA63F40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D7BD670-12D7-459A-8B1D-D067D58A5459}"/>
              </a:ext>
            </a:extLst>
          </p:cNvPr>
          <p:cNvSpPr>
            <a:spLocks noGrp="1"/>
          </p:cNvSpPr>
          <p:nvPr>
            <p:ph type="body" idx="1"/>
          </p:nvPr>
        </p:nvSpPr>
        <p:spPr>
          <a:xfrm>
            <a:off x="801401" y="4529648"/>
            <a:ext cx="5608320" cy="36604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ea typeface="ＭＳ Ｐゴシック" panose="020B0600070205080204" pitchFamily="34" charset="-128"/>
              </a:rPr>
              <a:t>The Prevention Agenda 2019-2024 is the New York State health improvement plan for the next six years.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It builds on the current plan, the Prevention Agenda 2013-2018.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sz="1000" dirty="0">
                <a:ea typeface="ＭＳ Ｐゴシック" panose="020B0600070205080204" pitchFamily="34" charset="-128"/>
              </a:rPr>
              <a:t>The revised vision for the updated plan is ‘Becoming the Healthiest State for People of All Ages,” which incorporates NYS’ goal for healthy aging. </a:t>
            </a:r>
          </a:p>
        </p:txBody>
      </p:sp>
      <p:sp>
        <p:nvSpPr>
          <p:cNvPr id="35844" name="Slide Number Placeholder 3">
            <a:extLst>
              <a:ext uri="{FF2B5EF4-FFF2-40B4-BE49-F238E27FC236}">
                <a16:creationId xmlns:a16="http://schemas.microsoft.com/office/drawing/2014/main" id="{0736F9B6-D916-4417-AB62-3CBF51A145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ea typeface="ＭＳ Ｐゴシック" panose="020B0600070205080204" pitchFamily="34" charset="-128"/>
              </a:defRPr>
            </a:lvl1pPr>
            <a:lvl2pPr marL="757066" indent="-291179" defTabSz="949568" eaLnBrk="0" hangingPunct="0">
              <a:defRPr>
                <a:solidFill>
                  <a:schemeClr val="tx1"/>
                </a:solidFill>
                <a:latin typeface="Arial" panose="020B0604020202020204" pitchFamily="34" charset="0"/>
                <a:ea typeface="ＭＳ Ｐゴシック" panose="020B0600070205080204" pitchFamily="34" charset="-128"/>
              </a:defRPr>
            </a:lvl2pPr>
            <a:lvl3pPr marL="1164717" indent="-232943" defTabSz="949568" eaLnBrk="0" hangingPunct="0">
              <a:defRPr>
                <a:solidFill>
                  <a:schemeClr val="tx1"/>
                </a:solidFill>
                <a:latin typeface="Arial" panose="020B0604020202020204" pitchFamily="34" charset="0"/>
                <a:ea typeface="ＭＳ Ｐゴシック" panose="020B0600070205080204" pitchFamily="34" charset="-128"/>
              </a:defRPr>
            </a:lvl3pPr>
            <a:lvl4pPr marL="1630604" indent="-232943" defTabSz="949568" eaLnBrk="0" hangingPunct="0">
              <a:defRPr>
                <a:solidFill>
                  <a:schemeClr val="tx1"/>
                </a:solidFill>
                <a:latin typeface="Arial" panose="020B0604020202020204" pitchFamily="34" charset="0"/>
                <a:ea typeface="ＭＳ Ｐゴシック" panose="020B0600070205080204" pitchFamily="34" charset="-128"/>
              </a:defRPr>
            </a:lvl4pPr>
            <a:lvl5pPr marL="2096491" indent="-232943" defTabSz="949568" eaLnBrk="0" hangingPunct="0">
              <a:defRPr>
                <a:solidFill>
                  <a:schemeClr val="tx1"/>
                </a:solidFill>
                <a:latin typeface="Arial" panose="020B0604020202020204" pitchFamily="34" charset="0"/>
                <a:ea typeface="ＭＳ Ｐゴシック" panose="020B0600070205080204" pitchFamily="34" charset="-128"/>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A3414DE-A83D-4722-A67C-618BD58AFF37}"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1371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741343" y="4606493"/>
            <a:ext cx="5930731" cy="4364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59" tIns="48881" rIns="97759" bIns="48881" numCol="1" anchor="t" anchorCtr="0" compatLnSpc="1">
            <a:prstTxWarp prst="textNoShape">
              <a:avLst/>
            </a:prstTxWarp>
          </a:bodyPr>
          <a:lstStyle/>
          <a:p>
            <a:r>
              <a:rPr lang="en-US" dirty="0"/>
              <a:t>New York State’s population is the fourth largest in the United States. The current population of 19.7 million people increased from 19.5 million in 2010. That is an increase of 0.5 percent and is projected to keep growing. The age groups that are expected to see the most growth are those aged 60 and older, especially the population over 75 years of age.  This increase is because people are living a bit longer and the aging of the Baby Boomers.</a:t>
            </a:r>
          </a:p>
          <a:p>
            <a:endParaRPr lang="en-US" dirty="0"/>
          </a:p>
          <a:p>
            <a:r>
              <a:rPr lang="en-US" dirty="0"/>
              <a:t>This slide shows the trends in population counts for residents ages 60 years and older including projections between 2020 and 2030.</a:t>
            </a:r>
          </a:p>
          <a:p>
            <a:endParaRPr lang="en-US" dirty="0"/>
          </a:p>
          <a:p>
            <a:r>
              <a:rPr lang="en-US" dirty="0"/>
              <a:t>The numbers in blue are for those individuals ages 60 and older with a disability – this number is about 1.5 million people, accounting for nearly 40 percent of the state’s population aged 60 and over.  The number of residents 60 and older who have a disability is projected to be nearly 2 million by 2030.</a:t>
            </a:r>
          </a:p>
        </p:txBody>
      </p:sp>
      <p:sp>
        <p:nvSpPr>
          <p:cNvPr id="2" name="Date Placeholder 1">
            <a:extLst>
              <a:ext uri="{FF2B5EF4-FFF2-40B4-BE49-F238E27FC236}">
                <a16:creationId xmlns:a16="http://schemas.microsoft.com/office/drawing/2014/main" id="{1769327F-AAAB-46EC-B545-9B75C4E2614F}"/>
              </a:ext>
            </a:extLst>
          </p:cNvPr>
          <p:cNvSpPr>
            <a:spLocks noGrp="1"/>
          </p:cNvSpPr>
          <p:nvPr>
            <p:ph type="dt" idx="10"/>
          </p:nvPr>
        </p:nvSpPr>
        <p:spPr/>
        <p:txBody>
          <a:bodyPr/>
          <a:lstStyle/>
          <a:p>
            <a:endParaRPr lang="en-US"/>
          </a:p>
        </p:txBody>
      </p:sp>
      <p:sp>
        <p:nvSpPr>
          <p:cNvPr id="3" name="Slide Number Placeholder 2">
            <a:extLst>
              <a:ext uri="{FF2B5EF4-FFF2-40B4-BE49-F238E27FC236}">
                <a16:creationId xmlns:a16="http://schemas.microsoft.com/office/drawing/2014/main" id="{CCCE1093-F888-4D24-A5CD-0B294406B052}"/>
              </a:ext>
            </a:extLst>
          </p:cNvPr>
          <p:cNvSpPr>
            <a:spLocks noGrp="1"/>
          </p:cNvSpPr>
          <p:nvPr>
            <p:ph type="sldNum" sz="quarter" idx="11"/>
          </p:nvPr>
        </p:nvSpPr>
        <p:spPr/>
        <p:txBody>
          <a:bodyPr/>
          <a:lstStyle/>
          <a:p>
            <a:fld id="{E240E2C6-F712-4978-8B30-E958F5B76727}" type="slidenum">
              <a:rPr lang="en-US" smtClean="0"/>
              <a:t>10</a:t>
            </a:fld>
            <a:endParaRPr lang="en-US"/>
          </a:p>
        </p:txBody>
      </p:sp>
    </p:spTree>
    <p:extLst>
      <p:ext uri="{BB962C8B-B14F-4D97-AF65-F5344CB8AC3E}">
        <p14:creationId xmlns:p14="http://schemas.microsoft.com/office/powerpoint/2010/main" val="51965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In 2015, 47 percent of all deaths in New York State are attributable to eight modifiable factors (i.e., other than genetic causes). Tobacco use, poor diet, physical inactivity and alcohol consumption are the most common factors and are linked to behaviors that can be changed. Accidents involving motor vehicles and firearms, as well as unsafe sexual behaviors are the other causes of deaths associated with modifiable factors or behaviors.  These factors are referred to as the ‘actual causes of death’ and are each addressed in the Prevention Agenda. </a:t>
            </a:r>
          </a:p>
          <a:p>
            <a:endParaRPr lang="en-US" dirty="0"/>
          </a:p>
          <a:p>
            <a:endParaRPr lang="en-US" dirty="0"/>
          </a:p>
        </p:txBody>
      </p:sp>
      <p:sp>
        <p:nvSpPr>
          <p:cNvPr id="5" name="Date Placeholder 4">
            <a:extLst>
              <a:ext uri="{FF2B5EF4-FFF2-40B4-BE49-F238E27FC236}">
                <a16:creationId xmlns:a16="http://schemas.microsoft.com/office/drawing/2014/main" id="{A5A97108-8315-4EB5-A1F6-97F7E2C7D3CA}"/>
              </a:ext>
            </a:extLst>
          </p:cNvPr>
          <p:cNvSpPr>
            <a:spLocks noGrp="1"/>
          </p:cNvSpPr>
          <p:nvPr>
            <p:ph type="dt" idx="10"/>
          </p:nvPr>
        </p:nvSpPr>
        <p:spPr/>
        <p:txBody>
          <a:bodyPr/>
          <a:lstStyle/>
          <a:p>
            <a:endParaRPr lang="en-US"/>
          </a:p>
        </p:txBody>
      </p:sp>
      <p:sp>
        <p:nvSpPr>
          <p:cNvPr id="6" name="Slide Number Placeholder 5">
            <a:extLst>
              <a:ext uri="{FF2B5EF4-FFF2-40B4-BE49-F238E27FC236}">
                <a16:creationId xmlns:a16="http://schemas.microsoft.com/office/drawing/2014/main" id="{0C123238-2469-4389-83CC-C76DCC6C19A5}"/>
              </a:ext>
            </a:extLst>
          </p:cNvPr>
          <p:cNvSpPr>
            <a:spLocks noGrp="1"/>
          </p:cNvSpPr>
          <p:nvPr>
            <p:ph type="sldNum" sz="quarter" idx="11"/>
          </p:nvPr>
        </p:nvSpPr>
        <p:spPr/>
        <p:txBody>
          <a:bodyPr/>
          <a:lstStyle/>
          <a:p>
            <a:fld id="{E240E2C6-F712-4978-8B30-E958F5B76727}" type="slidenum">
              <a:rPr lang="en-US" smtClean="0"/>
              <a:t>11</a:t>
            </a:fld>
            <a:endParaRPr lang="en-US"/>
          </a:p>
        </p:txBody>
      </p:sp>
    </p:spTree>
    <p:extLst>
      <p:ext uri="{BB962C8B-B14F-4D97-AF65-F5344CB8AC3E}">
        <p14:creationId xmlns:p14="http://schemas.microsoft.com/office/powerpoint/2010/main" val="179251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Reducing and eliminating health disparities has been an explicit goal of the Prevention Agenda. Health disparities are differences in health outcomes and their causes among groups of people including racial and ethnic groups, as well as those with low socio-economic status. </a:t>
            </a:r>
          </a:p>
          <a:p>
            <a:endParaRPr lang="en-US" dirty="0"/>
          </a:p>
          <a:p>
            <a:r>
              <a:rPr lang="en-US" dirty="0"/>
              <a:t>The index in this figure estimates the total disparity attributable to racial and ethnic differences for each indicator of health. It shows that in New York State, the five health outcome areas with the largest racial and ethnic disparities are the HIV new case rate, asthma emergency department visit rate, gonorrhea case rate, teen pregnancy rate and assault-related hospitalizations. </a:t>
            </a:r>
          </a:p>
          <a:p>
            <a:endParaRPr lang="en-US" dirty="0"/>
          </a:p>
          <a:p>
            <a:endParaRPr lang="en-US" dirty="0"/>
          </a:p>
        </p:txBody>
      </p:sp>
      <p:sp>
        <p:nvSpPr>
          <p:cNvPr id="5" name="Date Placeholder 4">
            <a:extLst>
              <a:ext uri="{FF2B5EF4-FFF2-40B4-BE49-F238E27FC236}">
                <a16:creationId xmlns:a16="http://schemas.microsoft.com/office/drawing/2014/main" id="{D0C56123-1251-4168-80B2-4A932064EB77}"/>
              </a:ext>
            </a:extLst>
          </p:cNvPr>
          <p:cNvSpPr>
            <a:spLocks noGrp="1"/>
          </p:cNvSpPr>
          <p:nvPr>
            <p:ph type="dt" idx="10"/>
          </p:nvPr>
        </p:nvSpPr>
        <p:spPr/>
        <p:txBody>
          <a:bodyPr/>
          <a:lstStyle/>
          <a:p>
            <a:endParaRPr lang="en-US"/>
          </a:p>
        </p:txBody>
      </p:sp>
      <p:sp>
        <p:nvSpPr>
          <p:cNvPr id="6" name="Slide Number Placeholder 5">
            <a:extLst>
              <a:ext uri="{FF2B5EF4-FFF2-40B4-BE49-F238E27FC236}">
                <a16:creationId xmlns:a16="http://schemas.microsoft.com/office/drawing/2014/main" id="{EFD3C448-95BD-4317-8645-7A099D827B90}"/>
              </a:ext>
            </a:extLst>
          </p:cNvPr>
          <p:cNvSpPr>
            <a:spLocks noGrp="1"/>
          </p:cNvSpPr>
          <p:nvPr>
            <p:ph type="sldNum" sz="quarter" idx="11"/>
          </p:nvPr>
        </p:nvSpPr>
        <p:spPr/>
        <p:txBody>
          <a:bodyPr/>
          <a:lstStyle/>
          <a:p>
            <a:fld id="{E240E2C6-F712-4978-8B30-E958F5B76727}" type="slidenum">
              <a:rPr lang="en-US" smtClean="0"/>
              <a:t>12</a:t>
            </a:fld>
            <a:endParaRPr lang="en-US"/>
          </a:p>
        </p:txBody>
      </p:sp>
    </p:spTree>
    <p:extLst>
      <p:ext uri="{BB962C8B-B14F-4D97-AF65-F5344CB8AC3E}">
        <p14:creationId xmlns:p14="http://schemas.microsoft.com/office/powerpoint/2010/main" val="222014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We also have disparities related to income, especially upstate where the population may not be racially or ethnically diverse. Income is an important social determinant of health.</a:t>
            </a:r>
          </a:p>
          <a:p>
            <a:endParaRPr lang="en-US" dirty="0"/>
          </a:p>
          <a:p>
            <a:r>
              <a:rPr lang="en-US" dirty="0"/>
              <a:t>This slide shows the 2017 County Health Rankings for health outcomes (orange dots) and the estimate for the percent of children in poverty (grey dots) in each county. Moving left to right, the same county’s dots are on top of each other. In the bottom left corner, the highest-ranked county ( Putnam - rank 1) – the county with the best health outcomes -  has the lowest childhood poverty (7 percent), while the worst ranking county (Bronx) has the highest child hood poverty rate (43 percent). The overall pattern shows that counties with higher prevalence of childhood poverty also ranked worse on health outcomes. </a:t>
            </a:r>
          </a:p>
          <a:p>
            <a:endParaRPr lang="en-US" dirty="0"/>
          </a:p>
          <a:p>
            <a:pPr defTabSz="948507">
              <a:defRPr/>
            </a:pPr>
            <a:r>
              <a:rPr lang="en-US" dirty="0"/>
              <a:t>Two examples of the association between income and health factors are obesity and smoking during pregnancy. Generally speaking, as household income increases, the prevalence of obesity decreases. The decrease in obesity with higher income may be due to more education, as well as a greater ability to pay for, and access, nutritious food and exercise opportunities.</a:t>
            </a:r>
          </a:p>
          <a:p>
            <a:pPr defTabSz="948507">
              <a:defRPr/>
            </a:pPr>
            <a:endParaRPr lang="en-US" dirty="0"/>
          </a:p>
          <a:p>
            <a:pPr defTabSz="948507">
              <a:defRPr/>
            </a:pPr>
            <a:r>
              <a:rPr lang="en-US" dirty="0"/>
              <a:t>When we look at smoking during pregnancy, we notice that women on Medicaid were more than twice as likely to smoke during the third trimester compared to those not on Medicaid.</a:t>
            </a:r>
          </a:p>
          <a:p>
            <a:endParaRPr lang="en-US" dirty="0"/>
          </a:p>
          <a:p>
            <a:endParaRPr lang="en-US" dirty="0"/>
          </a:p>
        </p:txBody>
      </p:sp>
      <p:sp>
        <p:nvSpPr>
          <p:cNvPr id="5" name="Date Placeholder 4">
            <a:extLst>
              <a:ext uri="{FF2B5EF4-FFF2-40B4-BE49-F238E27FC236}">
                <a16:creationId xmlns:a16="http://schemas.microsoft.com/office/drawing/2014/main" id="{E56158BA-13A9-4982-B83A-24538C07C243}"/>
              </a:ext>
            </a:extLst>
          </p:cNvPr>
          <p:cNvSpPr>
            <a:spLocks noGrp="1"/>
          </p:cNvSpPr>
          <p:nvPr>
            <p:ph type="dt" idx="10"/>
          </p:nvPr>
        </p:nvSpPr>
        <p:spPr/>
        <p:txBody>
          <a:bodyPr/>
          <a:lstStyle/>
          <a:p>
            <a:endParaRPr lang="en-US"/>
          </a:p>
        </p:txBody>
      </p:sp>
      <p:sp>
        <p:nvSpPr>
          <p:cNvPr id="6" name="Slide Number Placeholder 5">
            <a:extLst>
              <a:ext uri="{FF2B5EF4-FFF2-40B4-BE49-F238E27FC236}">
                <a16:creationId xmlns:a16="http://schemas.microsoft.com/office/drawing/2014/main" id="{3511DBCF-0632-465F-9E52-2702F395F759}"/>
              </a:ext>
            </a:extLst>
          </p:cNvPr>
          <p:cNvSpPr>
            <a:spLocks noGrp="1"/>
          </p:cNvSpPr>
          <p:nvPr>
            <p:ph type="sldNum" sz="quarter" idx="11"/>
          </p:nvPr>
        </p:nvSpPr>
        <p:spPr/>
        <p:txBody>
          <a:bodyPr/>
          <a:lstStyle/>
          <a:p>
            <a:fld id="{E240E2C6-F712-4978-8B30-E958F5B76727}" type="slidenum">
              <a:rPr lang="en-US" smtClean="0"/>
              <a:t>13</a:t>
            </a:fld>
            <a:endParaRPr lang="en-US"/>
          </a:p>
        </p:txBody>
      </p:sp>
    </p:spTree>
    <p:extLst>
      <p:ext uri="{BB962C8B-B14F-4D97-AF65-F5344CB8AC3E}">
        <p14:creationId xmlns:p14="http://schemas.microsoft.com/office/powerpoint/2010/main" val="2987199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results shown in the Prevention Agenda Dashboard. </a:t>
            </a:r>
          </a:p>
          <a:p>
            <a:r>
              <a:rPr lang="en-US" dirty="0"/>
              <a:t> </a:t>
            </a:r>
          </a:p>
          <a:p>
            <a:r>
              <a:rPr lang="en-US" dirty="0"/>
              <a:t>To track the state’s progress-to-date in achieving the objectives for the Prevention Agenda 2013-2018 plan, NYSDOH has been monitoring 96 statewide indicators for the five priority areas and one overall category to “Improve Health Status and Reduce Health Disparities,” shown here in the left-most bar. </a:t>
            </a:r>
          </a:p>
          <a:p>
            <a:r>
              <a:rPr lang="en-US" dirty="0"/>
              <a:t> </a:t>
            </a:r>
          </a:p>
          <a:p>
            <a:r>
              <a:rPr lang="en-US" dirty="0"/>
              <a:t>As of June 2017, there were 22 indicators where the 2018 objectives were met. Some examples of these include: preventable hospitalization rate; assault-related hospitalization rate; heart attack hospitalization rate; newly diagnosed HIV case rate; teen pregnancy rate; and binge drinking rate among adults. Furthermore, the disparity in premature deaths between Hispanics and non-Hispanic Whites was significantly reduced.</a:t>
            </a:r>
          </a:p>
          <a:p>
            <a:r>
              <a:rPr lang="en-US" dirty="0"/>
              <a:t> </a:t>
            </a:r>
          </a:p>
          <a:p>
            <a:r>
              <a:rPr lang="en-US" dirty="0"/>
              <a:t>Conditions such as obesity are linked to multiple determinants of health and, in many cases, reflect barriers to a healthy lifestyle caused by adverse social determinants of health. For these reasons, we don’t expect all these indicators to improve overnight, but of the 71 indicators with data that have not been met, 12 are significantly improving, with moderate improvement in 5 others. </a:t>
            </a:r>
          </a:p>
          <a:p>
            <a:r>
              <a:rPr lang="en-US" dirty="0"/>
              <a:t> </a:t>
            </a:r>
          </a:p>
          <a:p>
            <a:r>
              <a:rPr lang="en-US" dirty="0"/>
              <a:t>Much more needs to be done, however, because 40 of the 71 indicators have stayed the same and 14 are going in the wrong direction. For additional information on progress in each priority area see:</a:t>
            </a:r>
            <a:endParaRPr lang="en-US"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548DD1E1-C768-49E5-8BA3-6B6183B0B7A5}" type="slidenum">
              <a:rPr lang="en-US" smtClean="0"/>
              <a:t>14</a:t>
            </a:fld>
            <a:endParaRPr lang="en-US"/>
          </a:p>
        </p:txBody>
      </p:sp>
    </p:spTree>
    <p:extLst>
      <p:ext uri="{BB962C8B-B14F-4D97-AF65-F5344CB8AC3E}">
        <p14:creationId xmlns:p14="http://schemas.microsoft.com/office/powerpoint/2010/main" val="1148987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improve our ability to achieve our Prevention Agenda goals, we want to focus the updated Prevention Agenda on promoting healthy aging, addressing social determinants of health, and reducing racial, ethnic and socioeconomic disparities.</a:t>
            </a:r>
          </a:p>
        </p:txBody>
      </p:sp>
      <p:sp>
        <p:nvSpPr>
          <p:cNvPr id="4" name="Slide Number Placeholder 3"/>
          <p:cNvSpPr>
            <a:spLocks noGrp="1"/>
          </p:cNvSpPr>
          <p:nvPr>
            <p:ph type="sldNum" sz="quarter" idx="10"/>
          </p:nvPr>
        </p:nvSpPr>
        <p:spPr/>
        <p:txBody>
          <a:bodyPr/>
          <a:lstStyle/>
          <a:p>
            <a:fld id="{91A48CAD-A0B3-40D5-9C38-9C62311456CC}" type="slidenum">
              <a:rPr lang="en-US" smtClean="0"/>
              <a:t>15</a:t>
            </a:fld>
            <a:endParaRPr lang="en-US"/>
          </a:p>
        </p:txBody>
      </p:sp>
    </p:spTree>
    <p:extLst>
      <p:ext uri="{BB962C8B-B14F-4D97-AF65-F5344CB8AC3E}">
        <p14:creationId xmlns:p14="http://schemas.microsoft.com/office/powerpoint/2010/main" val="4036091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social determinants of health are the conditions in which we are born, grow and age, and in which we live and work including our communities, the housing we live in, the schools we attend, our access to social support, our socio-economic status, as well as our access to health services.</a:t>
            </a:r>
          </a:p>
          <a:p>
            <a:endParaRPr lang="en-US" dirty="0"/>
          </a:p>
          <a:p>
            <a:r>
              <a:rPr lang="en-US" dirty="0"/>
              <a:t>As shown on the earlier slide from County Health Rankings, 80% of health outcomes are attributable to these social determinants of health.  To be successful in the Prevention Agenda, we need to identify and implement interventions that can impact these determinants. </a:t>
            </a:r>
          </a:p>
          <a:p>
            <a:endParaRPr lang="en-US" dirty="0"/>
          </a:p>
          <a:p>
            <a:endParaRPr lang="en-US" dirty="0"/>
          </a:p>
        </p:txBody>
      </p:sp>
      <p:sp>
        <p:nvSpPr>
          <p:cNvPr id="4" name="Slide Number Placeholder 3"/>
          <p:cNvSpPr>
            <a:spLocks noGrp="1"/>
          </p:cNvSpPr>
          <p:nvPr>
            <p:ph type="sldNum" sz="quarter" idx="10"/>
          </p:nvPr>
        </p:nvSpPr>
        <p:spPr/>
        <p:txBody>
          <a:bodyPr/>
          <a:lstStyle/>
          <a:p>
            <a:fld id="{91A48CAD-A0B3-40D5-9C38-9C62311456CC}" type="slidenum">
              <a:rPr lang="en-US" smtClean="0"/>
              <a:t>16</a:t>
            </a:fld>
            <a:endParaRPr lang="en-US"/>
          </a:p>
        </p:txBody>
      </p:sp>
    </p:spTree>
    <p:extLst>
      <p:ext uri="{BB962C8B-B14F-4D97-AF65-F5344CB8AC3E}">
        <p14:creationId xmlns:p14="http://schemas.microsoft.com/office/powerpoint/2010/main" val="931869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framework for the Prevention Agenda is the Health Impact Pyramid. We are focusing attention on the interventions at the bottom of the pyramid that can have the greatest impact on population health.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To focus attention on the factors that contribute most to health outcomes, the Prevention Agenda in 2013 prioritized interventions at the bottom of the pyramid that include evidence-based interventions and policies that change the context in which individuals make decisions about their health, with the goal of making the healthy decision the easy decision. </a:t>
            </a:r>
          </a:p>
          <a:p>
            <a:endParaRPr lang="en-US" dirty="0"/>
          </a:p>
        </p:txBody>
      </p:sp>
      <p:sp>
        <p:nvSpPr>
          <p:cNvPr id="4" name="Slide Number Placeholder 3"/>
          <p:cNvSpPr>
            <a:spLocks noGrp="1"/>
          </p:cNvSpPr>
          <p:nvPr>
            <p:ph type="sldNum" sz="quarter" idx="10"/>
          </p:nvPr>
        </p:nvSpPr>
        <p:spPr/>
        <p:txBody>
          <a:bodyPr/>
          <a:lstStyle/>
          <a:p>
            <a:fld id="{60128B3C-C628-4AAC-A0AA-401A5494153C}" type="slidenum">
              <a:rPr lang="en-US" smtClean="0"/>
              <a:t>17</a:t>
            </a:fld>
            <a:endParaRPr lang="en-US"/>
          </a:p>
        </p:txBody>
      </p:sp>
    </p:spTree>
    <p:extLst>
      <p:ext uri="{BB962C8B-B14F-4D97-AF65-F5344CB8AC3E}">
        <p14:creationId xmlns:p14="http://schemas.microsoft.com/office/powerpoint/2010/main" val="1421579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Another approach that is equally important is to focus on actions by government agencies and the private sector – beyond the traditional health sector – that are critical to addressing the social determinants of health.</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Governor Cuomo has made a commitment to implementing a Health-Across-All-Policies approach, which includes public polices across sectors that systematically takes into account the health and health system implications of decisions, seeks synergies, and avoids harmful health impacts in order to improve population health and health equity.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Health-Across-all-Policies approach emphasizes the </a:t>
            </a:r>
            <a:r>
              <a:rPr lang="en-US" sz="1200" u="sng" dirty="0"/>
              <a:t>consequences</a:t>
            </a:r>
            <a:r>
              <a:rPr lang="en-US" sz="1200" dirty="0"/>
              <a:t> of public policies on health determinants and aims to improve the accountability of policy-makers for health impacts at all levels of policy-making.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updated Prevention Agenda we are increasing our emphasis on partnering with government and non-government agencies to help us adopt this approach. </a:t>
            </a:r>
          </a:p>
          <a:p>
            <a:endParaRPr lang="en-US" dirty="0"/>
          </a:p>
        </p:txBody>
      </p:sp>
      <p:sp>
        <p:nvSpPr>
          <p:cNvPr id="4" name="Slide Number Placeholder 3"/>
          <p:cNvSpPr>
            <a:spLocks noGrp="1"/>
          </p:cNvSpPr>
          <p:nvPr>
            <p:ph type="sldNum" sz="quarter" idx="10"/>
          </p:nvPr>
        </p:nvSpPr>
        <p:spPr/>
        <p:txBody>
          <a:bodyPr/>
          <a:lstStyle/>
          <a:p>
            <a:fld id="{548DD1E1-C768-49E5-8BA3-6B6183B0B7A5}" type="slidenum">
              <a:rPr lang="en-US" smtClean="0"/>
              <a:t>18</a:t>
            </a:fld>
            <a:endParaRPr lang="en-US"/>
          </a:p>
        </p:txBody>
      </p:sp>
    </p:spTree>
    <p:extLst>
      <p:ext uri="{BB962C8B-B14F-4D97-AF65-F5344CB8AC3E}">
        <p14:creationId xmlns:p14="http://schemas.microsoft.com/office/powerpoint/2010/main" val="1470654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Promoting health equity is an overarching goal of the Prevention Agenda. Our progress can be measured by the magnitude of health disparities that are ‘avoidable. unnecessary and unjust’. Health disparities are differences in health outcomes and their causes among groups of people including racial and ethnic groups, as well as those with low socioeconomic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want the Prevention Agenda to include interventions that are effective in addressing health disparities such as some of these interventions highlighted by the Centers for Disease Control and Prevention.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Reducing health disparities will help us achieve health equity by producing the conditions in which everyone has the opportunity to be healthy. </a:t>
            </a:r>
            <a:endParaRPr lang="en-US" dirty="0"/>
          </a:p>
        </p:txBody>
      </p:sp>
      <p:sp>
        <p:nvSpPr>
          <p:cNvPr id="4" name="Slide Number Placeholder 3"/>
          <p:cNvSpPr>
            <a:spLocks noGrp="1"/>
          </p:cNvSpPr>
          <p:nvPr>
            <p:ph type="sldNum" sz="quarter" idx="10"/>
          </p:nvPr>
        </p:nvSpPr>
        <p:spPr/>
        <p:txBody>
          <a:bodyPr/>
          <a:lstStyle/>
          <a:p>
            <a:fld id="{91A48CAD-A0B3-40D5-9C38-9C62311456CC}" type="slidenum">
              <a:rPr lang="en-US" smtClean="0"/>
              <a:t>20</a:t>
            </a:fld>
            <a:endParaRPr lang="en-US"/>
          </a:p>
        </p:txBody>
      </p:sp>
    </p:spTree>
    <p:extLst>
      <p:ext uri="{BB962C8B-B14F-4D97-AF65-F5344CB8AC3E}">
        <p14:creationId xmlns:p14="http://schemas.microsoft.com/office/powerpoint/2010/main" val="423172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This slide summarizes the two major goals of the current Prevention Agenda for 2013-2018.</a:t>
            </a:r>
          </a:p>
          <a:p>
            <a:endParaRPr lang="en-US" dirty="0"/>
          </a:p>
          <a:p>
            <a:r>
              <a:rPr lang="en-US" dirty="0"/>
              <a:t>The first bullet refers to the overall goal of improving health status and reducing health disparities across the state by focusing on prevention.</a:t>
            </a:r>
          </a:p>
          <a:p>
            <a:endParaRPr lang="en-US" dirty="0"/>
          </a:p>
          <a:p>
            <a:r>
              <a:rPr lang="en-US" dirty="0"/>
              <a:t>The second bullet is a ‘call to action’ for local, collaborative needs assessments, identification of local health priorities, and taking action to address the priorities. </a:t>
            </a:r>
          </a:p>
        </p:txBody>
      </p:sp>
      <p:sp>
        <p:nvSpPr>
          <p:cNvPr id="4" name="Slide Number Placeholder 3"/>
          <p:cNvSpPr>
            <a:spLocks noGrp="1"/>
          </p:cNvSpPr>
          <p:nvPr>
            <p:ph type="sldNum" sz="quarter" idx="10"/>
          </p:nvPr>
        </p:nvSpPr>
        <p:spPr/>
        <p:txBody>
          <a:bodyPr/>
          <a:lstStyle/>
          <a:p>
            <a:fld id="{0050ADF6-E26C-4ECD-BFFD-4B1112201290}" type="slidenum">
              <a:rPr lang="en-US" smtClean="0"/>
              <a:pPr/>
              <a:t>2</a:t>
            </a:fld>
            <a:endParaRPr lang="en-US"/>
          </a:p>
        </p:txBody>
      </p:sp>
    </p:spTree>
    <p:extLst>
      <p:ext uri="{BB962C8B-B14F-4D97-AF65-F5344CB8AC3E}">
        <p14:creationId xmlns:p14="http://schemas.microsoft.com/office/powerpoint/2010/main" val="341330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York State also wants the updated Prevention Agenda to support strong, collaborative action on Prevention Agenda priorities at the local level.</a:t>
            </a:r>
          </a:p>
        </p:txBody>
      </p:sp>
      <p:sp>
        <p:nvSpPr>
          <p:cNvPr id="4" name="Slide Number Placeholder 3"/>
          <p:cNvSpPr>
            <a:spLocks noGrp="1"/>
          </p:cNvSpPr>
          <p:nvPr>
            <p:ph type="sldNum" sz="quarter" idx="10"/>
          </p:nvPr>
        </p:nvSpPr>
        <p:spPr/>
        <p:txBody>
          <a:bodyPr/>
          <a:lstStyle/>
          <a:p>
            <a:fld id="{91A48CAD-A0B3-40D5-9C38-9C62311456CC}" type="slidenum">
              <a:rPr lang="en-US" smtClean="0"/>
              <a:t>21</a:t>
            </a:fld>
            <a:endParaRPr lang="en-US"/>
          </a:p>
        </p:txBody>
      </p:sp>
    </p:spTree>
    <p:extLst>
      <p:ext uri="{BB962C8B-B14F-4D97-AF65-F5344CB8AC3E}">
        <p14:creationId xmlns:p14="http://schemas.microsoft.com/office/powerpoint/2010/main" val="3141983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York State Prevention Agenda calls on local health departments and hospitals to collaborate with their community partners on the development of community health assessments and community service plans.</a:t>
            </a:r>
          </a:p>
          <a:p>
            <a:endParaRPr lang="en-US" dirty="0"/>
          </a:p>
          <a:p>
            <a:r>
              <a:rPr lang="en-US" dirty="0"/>
              <a:t>In addition to requiring collaboration, New York State requires that communities develop comprehensive plans that outline what organizations will do in the next three years to identify and address health challenges in their community. </a:t>
            </a:r>
          </a:p>
          <a:p>
            <a:endParaRPr lang="en-US" dirty="0"/>
          </a:p>
          <a:p>
            <a:r>
              <a:rPr lang="en-US" dirty="0"/>
              <a:t>While there was some collaboration early on, New York State has made great progress – to the point that more than half of the counties developed joint plans.  In the communities where separate plans were provided, there was also strong evidence of collaboration. </a:t>
            </a:r>
          </a:p>
          <a:p>
            <a:endParaRPr lang="en-US" dirty="0"/>
          </a:p>
        </p:txBody>
      </p:sp>
      <p:sp>
        <p:nvSpPr>
          <p:cNvPr id="4" name="Slide Number Placeholder 3"/>
          <p:cNvSpPr>
            <a:spLocks noGrp="1"/>
          </p:cNvSpPr>
          <p:nvPr>
            <p:ph type="sldNum" sz="quarter" idx="10"/>
          </p:nvPr>
        </p:nvSpPr>
        <p:spPr/>
        <p:txBody>
          <a:bodyPr/>
          <a:lstStyle/>
          <a:p>
            <a:fld id="{60128B3C-C628-4AAC-A0AA-401A5494153C}" type="slidenum">
              <a:rPr lang="en-US" smtClean="0"/>
              <a:t>22</a:t>
            </a:fld>
            <a:endParaRPr lang="en-US"/>
          </a:p>
        </p:txBody>
      </p:sp>
    </p:spTree>
    <p:extLst>
      <p:ext uri="{BB962C8B-B14F-4D97-AF65-F5344CB8AC3E}">
        <p14:creationId xmlns:p14="http://schemas.microsoft.com/office/powerpoint/2010/main" val="2142118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0128B3C-C628-4AAC-A0AA-401A5494153C}" type="slidenum">
              <a:rPr lang="en-US" smtClean="0"/>
              <a:t>23</a:t>
            </a:fld>
            <a:endParaRPr lang="en-US"/>
          </a:p>
        </p:txBody>
      </p:sp>
      <p:sp>
        <p:nvSpPr>
          <p:cNvPr id="5" name="Rectangle 4">
            <a:extLst>
              <a:ext uri="{FF2B5EF4-FFF2-40B4-BE49-F238E27FC236}">
                <a16:creationId xmlns:a16="http://schemas.microsoft.com/office/drawing/2014/main" id="{25A1EEA7-632B-4A5C-B40C-E5F411DEADF7}"/>
              </a:ext>
            </a:extLst>
          </p:cNvPr>
          <p:cNvSpPr/>
          <p:nvPr/>
        </p:nvSpPr>
        <p:spPr>
          <a:xfrm>
            <a:off x="717549" y="4616605"/>
            <a:ext cx="5495963" cy="369332"/>
          </a:xfrm>
          <a:prstGeom prst="rect">
            <a:avLst/>
          </a:prstGeom>
        </p:spPr>
        <p:txBody>
          <a:bodyPr wrap="square">
            <a:spAutoFit/>
          </a:bodyPr>
          <a:lstStyle/>
          <a:p>
            <a:endParaRPr lang="en-US" dirty="0">
              <a:latin typeface="Times New Roman" panose="02020603050405020304" pitchFamily="18" charset="0"/>
              <a:ea typeface="Times New Roman" panose="02020603050405020304" pitchFamily="18" charset="0"/>
            </a:endParaRPr>
          </a:p>
        </p:txBody>
      </p:sp>
      <p:sp>
        <p:nvSpPr>
          <p:cNvPr id="3" name="Notes Placeholder 2">
            <a:extLst>
              <a:ext uri="{FF2B5EF4-FFF2-40B4-BE49-F238E27FC236}">
                <a16:creationId xmlns:a16="http://schemas.microsoft.com/office/drawing/2014/main" id="{9207D0C7-98A4-4233-9B69-710A83E3A21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New York State has also seen improvement in cross-sector collaboration.  This diagram shows the kinds of organizations and percentages participating in partnerships to reduce chronic diseases. Local health departments and hospitals collaborated most often with other healthcare organizations, governmental and non-governmental public health agencies and organizations, and community-based health and human service organizations.  Some important partner types are still missing from our cross-sector collaborations.  That is one of the challenges we are asking you to help us address.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863665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Prevention Agenda has recommended that Local Health Departments, hospitals and their partners select evidence-based interventions when developing and implementing their plans. </a:t>
            </a:r>
          </a:p>
          <a:p>
            <a:endParaRPr lang="en-US" dirty="0"/>
          </a:p>
          <a:p>
            <a:r>
              <a:rPr lang="en-US" dirty="0"/>
              <a:t>‘Evidence-based’ or ‘best-practice’ interventions are supported by a body of evidence that they are effective. Because evidence is limited for many public health interventions, we want to see interventions based on the best possible science, be multidisciplinary, and use sound planning and evaluation methods.</a:t>
            </a:r>
            <a:endParaRPr lang="en-US" dirty="0">
              <a:highlight>
                <a:srgbClr val="FFFF00"/>
              </a:highlight>
            </a:endParaRPr>
          </a:p>
          <a:p>
            <a:endParaRPr lang="en-US" dirty="0"/>
          </a:p>
          <a:p>
            <a:r>
              <a:rPr lang="en-US" dirty="0"/>
              <a:t>This slide shows examples of the interventions being implemented at the local level for two priorities:   Prevent Chronic Disease and Promote Mental Health and Prevent Substance Abuse. The bar graphs show the percent of interventions that are considered to be ‘evidence-based or ‘best-practice’ interventions, and those that could be strengthened to become evidence-based. The remaining ones had no evidence to indicate they are best-practice interventions or we did not have enough information to classify them.</a:t>
            </a:r>
          </a:p>
          <a:p>
            <a:endParaRPr lang="en-US" dirty="0"/>
          </a:p>
          <a:p>
            <a:r>
              <a:rPr lang="en-US" dirty="0"/>
              <a:t>Over the six years of this Prevention Agenda cycle, we have seen a steady increase in the use of evidence-based interventions but would like to make more progress.  </a:t>
            </a:r>
          </a:p>
          <a:p>
            <a:endParaRPr lang="en-US" dirty="0"/>
          </a:p>
        </p:txBody>
      </p:sp>
      <p:sp>
        <p:nvSpPr>
          <p:cNvPr id="4" name="Slide Number Placeholder 3"/>
          <p:cNvSpPr>
            <a:spLocks noGrp="1"/>
          </p:cNvSpPr>
          <p:nvPr>
            <p:ph type="sldNum" sz="quarter" idx="10"/>
          </p:nvPr>
        </p:nvSpPr>
        <p:spPr/>
        <p:txBody>
          <a:bodyPr/>
          <a:lstStyle/>
          <a:p>
            <a:fld id="{91A48CAD-A0B3-40D5-9C38-9C62311456CC}" type="slidenum">
              <a:rPr lang="en-US" smtClean="0"/>
              <a:t>24</a:t>
            </a:fld>
            <a:endParaRPr lang="en-US"/>
          </a:p>
        </p:txBody>
      </p:sp>
    </p:spTree>
    <p:extLst>
      <p:ext uri="{BB962C8B-B14F-4D97-AF65-F5344CB8AC3E}">
        <p14:creationId xmlns:p14="http://schemas.microsoft.com/office/powerpoint/2010/main" val="2751321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set of slides summarizes the updated Vision, as well as proposed cross-cutting Principles, Priorities, Focus Areas and Goals. The Ad Hoc Committee has agreed on the new vision and keeping the same five priority areas. We would like your organization's feedback on the updated focus areas and goals and whether you think they help us address current health challenges, as well as support our goals for addressing the social determinants of health, promoting healthy aging across the lifespan, and reducing health disparities to achieve equity. </a:t>
            </a:r>
          </a:p>
        </p:txBody>
      </p:sp>
      <p:sp>
        <p:nvSpPr>
          <p:cNvPr id="4" name="Slide Number Placeholder 3"/>
          <p:cNvSpPr>
            <a:spLocks noGrp="1"/>
          </p:cNvSpPr>
          <p:nvPr>
            <p:ph type="sldNum" sz="quarter" idx="10"/>
          </p:nvPr>
        </p:nvSpPr>
        <p:spPr/>
        <p:txBody>
          <a:bodyPr/>
          <a:lstStyle/>
          <a:p>
            <a:fld id="{91A48CAD-A0B3-40D5-9C38-9C62311456CC}" type="slidenum">
              <a:rPr lang="en-US" smtClean="0"/>
              <a:t>25</a:t>
            </a:fld>
            <a:endParaRPr lang="en-US"/>
          </a:p>
        </p:txBody>
      </p:sp>
    </p:spTree>
    <p:extLst>
      <p:ext uri="{BB962C8B-B14F-4D97-AF65-F5344CB8AC3E}">
        <p14:creationId xmlns:p14="http://schemas.microsoft.com/office/powerpoint/2010/main" val="3370218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647CA7A-DC1B-4B7C-BA83-102CB78329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3ADC5A4-3599-4D17-9435-C52092DB1D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The vision reflects where we want to be.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It captures an ambition to do the best we possibly can to improve the health of all New Yorkers.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And to progress from being ranked 10</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in the most recent America’s Health Rankings by state.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It also reflects our appreciation for changes in demographics and the increasing number of older people living in New York State.  We want to be the healthiest state for people of all ages. </a:t>
            </a:r>
          </a:p>
          <a:p>
            <a:endParaRPr lang="en-US" altLang="en-US" dirty="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6904150F-1C50-4C68-9B9C-E8771E783B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ea typeface="ＭＳ Ｐゴシック" panose="020B0600070205080204" pitchFamily="34" charset="-128"/>
              </a:defRPr>
            </a:lvl1pPr>
            <a:lvl2pPr marL="757066" indent="-291179" defTabSz="949568" eaLnBrk="0" hangingPunct="0">
              <a:defRPr>
                <a:solidFill>
                  <a:schemeClr val="tx1"/>
                </a:solidFill>
                <a:latin typeface="Arial" panose="020B0604020202020204" pitchFamily="34" charset="0"/>
                <a:ea typeface="ＭＳ Ｐゴシック" panose="020B0600070205080204" pitchFamily="34" charset="-128"/>
              </a:defRPr>
            </a:lvl2pPr>
            <a:lvl3pPr marL="1164717" indent="-232943" defTabSz="949568" eaLnBrk="0" hangingPunct="0">
              <a:defRPr>
                <a:solidFill>
                  <a:schemeClr val="tx1"/>
                </a:solidFill>
                <a:latin typeface="Arial" panose="020B0604020202020204" pitchFamily="34" charset="0"/>
                <a:ea typeface="ＭＳ Ｐゴシック" panose="020B0600070205080204" pitchFamily="34" charset="-128"/>
              </a:defRPr>
            </a:lvl3pPr>
            <a:lvl4pPr marL="1630604" indent="-232943" defTabSz="949568" eaLnBrk="0" hangingPunct="0">
              <a:defRPr>
                <a:solidFill>
                  <a:schemeClr val="tx1"/>
                </a:solidFill>
                <a:latin typeface="Arial" panose="020B0604020202020204" pitchFamily="34" charset="0"/>
                <a:ea typeface="ＭＳ Ｐゴシック" panose="020B0600070205080204" pitchFamily="34" charset="-128"/>
              </a:defRPr>
            </a:lvl4pPr>
            <a:lvl5pPr marL="2096491" indent="-232943" defTabSz="949568" eaLnBrk="0" hangingPunct="0">
              <a:defRPr>
                <a:solidFill>
                  <a:schemeClr val="tx1"/>
                </a:solidFill>
                <a:latin typeface="Arial" panose="020B0604020202020204" pitchFamily="34" charset="0"/>
                <a:ea typeface="ＭＳ Ｐゴシック" panose="020B0600070205080204" pitchFamily="34" charset="-128"/>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2563884-F675-498C-BE4F-6292E4F2BADE}"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3754195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the Prevention Agenda is on the factors that have the greatest influence on health, including the social determinants of health.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determinants of health are defined the conditions in which we are born, grow and age, and in which we live and work including our communities, the housing we live in, the schools we attend, our access to social support, our socio-economic status, as well as our access to health services.</a:t>
            </a:r>
          </a:p>
          <a:p>
            <a:endParaRPr lang="en-US" dirty="0"/>
          </a:p>
          <a:p>
            <a:r>
              <a:rPr lang="en-US" dirty="0"/>
              <a:t>To address them, we are incorporating a health across all policies approach which includes working with non health agencies and identifying interventions and strategies that are not health related to improve health. These are often called “upstream” interventions. </a:t>
            </a:r>
          </a:p>
          <a:p>
            <a:endParaRPr lang="en-US" dirty="0"/>
          </a:p>
          <a:p>
            <a:r>
              <a:rPr lang="en-US" altLang="en-US" dirty="0">
                <a:ea typeface="ＭＳ Ｐゴシック" panose="020B0600070205080204" pitchFamily="34" charset="-128"/>
              </a:rPr>
              <a:t>We want to maximize our impact by using evidence based interventions. When evidenced-based strategies are not available, “</a:t>
            </a:r>
            <a:r>
              <a:rPr lang="en-US" altLang="ja-JP" dirty="0">
                <a:ea typeface="ＭＳ Ｐゴシック" panose="020B0600070205080204" pitchFamily="34" charset="-128"/>
              </a:rPr>
              <a:t>best practices” and “next practices” (those that may not have appeared in the peer-reviewed literature but which are generating good results and that we have confidence in) should be considered for utilization.</a:t>
            </a:r>
            <a:endParaRPr lang="en-US" dirty="0"/>
          </a:p>
          <a:p>
            <a:endParaRPr lang="en-US" dirty="0"/>
          </a:p>
          <a:p>
            <a:r>
              <a:rPr lang="en-US" dirty="0"/>
              <a:t>We want to include interventions that support healthy aging across the lifespan. </a:t>
            </a:r>
          </a:p>
          <a:p>
            <a:endParaRPr lang="en-US" dirty="0"/>
          </a:p>
          <a:p>
            <a:r>
              <a:rPr lang="en-US" dirty="0"/>
              <a:t>Collaborations and partnership must be broad and effective to make real change. </a:t>
            </a:r>
          </a:p>
        </p:txBody>
      </p:sp>
      <p:sp>
        <p:nvSpPr>
          <p:cNvPr id="4" name="Slide Number Placeholder 3"/>
          <p:cNvSpPr>
            <a:spLocks noGrp="1"/>
          </p:cNvSpPr>
          <p:nvPr>
            <p:ph type="sldNum" sz="quarter" idx="10"/>
          </p:nvPr>
        </p:nvSpPr>
        <p:spPr/>
        <p:txBody>
          <a:bodyPr/>
          <a:lstStyle/>
          <a:p>
            <a:fld id="{91A48CAD-A0B3-40D5-9C38-9C62311456CC}" type="slidenum">
              <a:rPr lang="en-US" smtClean="0"/>
              <a:t>27</a:t>
            </a:fld>
            <a:endParaRPr lang="en-US"/>
          </a:p>
        </p:txBody>
      </p:sp>
    </p:spTree>
    <p:extLst>
      <p:ext uri="{BB962C8B-B14F-4D97-AF65-F5344CB8AC3E}">
        <p14:creationId xmlns:p14="http://schemas.microsoft.com/office/powerpoint/2010/main" val="2881538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points to how access to health care fits into the Prevention Agenda.  As noted earlier we want to focus attention on prevention and the factors that contribute to health status that are outside of the health care setting.  The Prevention Agenda does not include interventions to improve health care design or health care settings. </a:t>
            </a:r>
          </a:p>
          <a:p>
            <a:endParaRPr lang="en-US" dirty="0"/>
          </a:p>
          <a:p>
            <a:r>
              <a:rPr lang="en-US" dirty="0"/>
              <a:t>The Prevention Agenda does include strategies and interventions that can increase access to preventive care, support engagement of those getting care and improve linkages between health care and public health organizations as well as health care and community based organizations. </a:t>
            </a:r>
          </a:p>
        </p:txBody>
      </p:sp>
      <p:sp>
        <p:nvSpPr>
          <p:cNvPr id="4" name="Slide Number Placeholder 3"/>
          <p:cNvSpPr>
            <a:spLocks noGrp="1"/>
          </p:cNvSpPr>
          <p:nvPr>
            <p:ph type="sldNum" sz="quarter" idx="10"/>
          </p:nvPr>
        </p:nvSpPr>
        <p:spPr/>
        <p:txBody>
          <a:bodyPr/>
          <a:lstStyle/>
          <a:p>
            <a:fld id="{91A48CAD-A0B3-40D5-9C38-9C62311456CC}" type="slidenum">
              <a:rPr lang="en-US" smtClean="0"/>
              <a:t>28</a:t>
            </a:fld>
            <a:endParaRPr lang="en-US"/>
          </a:p>
        </p:txBody>
      </p:sp>
    </p:spTree>
    <p:extLst>
      <p:ext uri="{BB962C8B-B14F-4D97-AF65-F5344CB8AC3E}">
        <p14:creationId xmlns:p14="http://schemas.microsoft.com/office/powerpoint/2010/main" val="2094850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maintaining the five current priorities though have updated the titles of the last two to include attention to antimicrobial resistance and in the last one, to focus on well being in addition to prevention of mental and substance use disorders. </a:t>
            </a:r>
          </a:p>
        </p:txBody>
      </p:sp>
      <p:sp>
        <p:nvSpPr>
          <p:cNvPr id="4" name="Slide Number Placeholder 3"/>
          <p:cNvSpPr>
            <a:spLocks noGrp="1"/>
          </p:cNvSpPr>
          <p:nvPr>
            <p:ph type="sldNum" sz="quarter" idx="10"/>
          </p:nvPr>
        </p:nvSpPr>
        <p:spPr/>
        <p:txBody>
          <a:bodyPr/>
          <a:lstStyle/>
          <a:p>
            <a:fld id="{91A48CAD-A0B3-40D5-9C38-9C62311456CC}" type="slidenum">
              <a:rPr lang="en-US" smtClean="0"/>
              <a:t>29</a:t>
            </a:fld>
            <a:endParaRPr lang="en-US"/>
          </a:p>
        </p:txBody>
      </p:sp>
    </p:spTree>
    <p:extLst>
      <p:ext uri="{BB962C8B-B14F-4D97-AF65-F5344CB8AC3E}">
        <p14:creationId xmlns:p14="http://schemas.microsoft.com/office/powerpoint/2010/main" val="1396906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Priority, NYS Department of Health, Office of Mental Health and Office of Alcohol and Substance Abuse Services have proposed updated focus areas and goals for consideration, shown on the next five slides. </a:t>
            </a:r>
          </a:p>
        </p:txBody>
      </p:sp>
      <p:sp>
        <p:nvSpPr>
          <p:cNvPr id="4" name="Slide Number Placeholder 3"/>
          <p:cNvSpPr>
            <a:spLocks noGrp="1"/>
          </p:cNvSpPr>
          <p:nvPr>
            <p:ph type="sldNum" sz="quarter" idx="10"/>
          </p:nvPr>
        </p:nvSpPr>
        <p:spPr/>
        <p:txBody>
          <a:bodyPr/>
          <a:lstStyle/>
          <a:p>
            <a:fld id="{91A48CAD-A0B3-40D5-9C38-9C62311456CC}" type="slidenum">
              <a:rPr lang="en-US" smtClean="0"/>
              <a:t>30</a:t>
            </a:fld>
            <a:endParaRPr lang="en-US"/>
          </a:p>
        </p:txBody>
      </p:sp>
    </p:spTree>
    <p:extLst>
      <p:ext uri="{BB962C8B-B14F-4D97-AF65-F5344CB8AC3E}">
        <p14:creationId xmlns:p14="http://schemas.microsoft.com/office/powerpoint/2010/main" val="394582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The Ad Hoc Committee to Lead the Prevention Agenda was established by the NYS Public Health and Health Planning Council to guide the planning and implementation of the Prevention Agenda. </a:t>
            </a:r>
          </a:p>
          <a:p>
            <a:pPr lvl="0">
              <a:defRPr/>
            </a:pPr>
            <a:endParaRPr lang="en-US" dirty="0"/>
          </a:p>
          <a:p>
            <a:pPr lvl="0">
              <a:defRPr/>
            </a:pPr>
            <a:r>
              <a:rPr lang="en-US" dirty="0"/>
              <a:t>You can see the logos for each of the member organizations on the slide.</a:t>
            </a:r>
          </a:p>
          <a:p>
            <a:pPr lvl="0">
              <a:defRPr/>
            </a:pPr>
            <a:endParaRPr lang="en-US" dirty="0"/>
          </a:p>
          <a:p>
            <a:pPr lvl="0">
              <a:defRPr/>
            </a:pPr>
            <a:r>
              <a:rPr lang="en-US" dirty="0"/>
              <a:t>This committee developed the current Prevention Agenda plan and is also responsible for leading the process to update the Agenda for the next six years.</a:t>
            </a:r>
          </a:p>
          <a:p>
            <a:pPr lvl="0">
              <a:defRPr/>
            </a:pPr>
            <a:endParaRPr lang="en-US" dirty="0"/>
          </a:p>
          <a:p>
            <a:pPr lvl="0">
              <a:defRPr/>
            </a:pPr>
            <a:r>
              <a:rPr lang="en-US" dirty="0"/>
              <a:t>That means that the Committee would like to hear from as many organizations as possible to ensure the new plan is meaningful across the state. </a:t>
            </a:r>
          </a:p>
        </p:txBody>
      </p:sp>
      <p:sp>
        <p:nvSpPr>
          <p:cNvPr id="4" name="Slide Number Placeholder 3"/>
          <p:cNvSpPr>
            <a:spLocks noGrp="1"/>
          </p:cNvSpPr>
          <p:nvPr>
            <p:ph type="sldNum" sz="quarter" idx="10"/>
          </p:nvPr>
        </p:nvSpPr>
        <p:spPr/>
        <p:txBody>
          <a:bodyPr/>
          <a:lstStyle/>
          <a:p>
            <a:fld id="{60128B3C-C628-4AAC-A0AA-401A5494153C}" type="slidenum">
              <a:rPr lang="en-US" smtClean="0"/>
              <a:t>3</a:t>
            </a:fld>
            <a:endParaRPr lang="en-US"/>
          </a:p>
        </p:txBody>
      </p:sp>
    </p:spTree>
    <p:extLst>
      <p:ext uri="{BB962C8B-B14F-4D97-AF65-F5344CB8AC3E}">
        <p14:creationId xmlns:p14="http://schemas.microsoft.com/office/powerpoint/2010/main" val="71272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areas of this priority have been updated to separate out healthy eating and food security and physical activity where as before there was one focus area on obesity. </a:t>
            </a:r>
          </a:p>
          <a:p>
            <a:endParaRPr lang="en-US" dirty="0"/>
          </a:p>
          <a:p>
            <a:r>
              <a:rPr lang="en-US" dirty="0"/>
              <a:t>Goals have been updated to feature key areas for intervention. </a:t>
            </a:r>
          </a:p>
        </p:txBody>
      </p:sp>
      <p:sp>
        <p:nvSpPr>
          <p:cNvPr id="4" name="Slide Number Placeholder 3"/>
          <p:cNvSpPr>
            <a:spLocks noGrp="1"/>
          </p:cNvSpPr>
          <p:nvPr>
            <p:ph type="sldNum" sz="quarter" idx="10"/>
          </p:nvPr>
        </p:nvSpPr>
        <p:spPr/>
        <p:txBody>
          <a:bodyPr/>
          <a:lstStyle/>
          <a:p>
            <a:fld id="{91A48CAD-A0B3-40D5-9C38-9C62311456CC}" type="slidenum">
              <a:rPr lang="en-US" smtClean="0"/>
              <a:t>31</a:t>
            </a:fld>
            <a:endParaRPr lang="en-US"/>
          </a:p>
        </p:txBody>
      </p:sp>
    </p:spTree>
    <p:extLst>
      <p:ext uri="{BB962C8B-B14F-4D97-AF65-F5344CB8AC3E}">
        <p14:creationId xmlns:p14="http://schemas.microsoft.com/office/powerpoint/2010/main" val="4199952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priority includes a new focus area related to food and consumer products and updates the climate and environment focus area.  </a:t>
            </a:r>
          </a:p>
          <a:p>
            <a:endParaRPr lang="en-US" dirty="0"/>
          </a:p>
          <a:p>
            <a:r>
              <a:rPr lang="en-US" dirty="0"/>
              <a:t>There are new goals related to water quality to focus attention on some of the current challenges.</a:t>
            </a:r>
          </a:p>
        </p:txBody>
      </p:sp>
      <p:sp>
        <p:nvSpPr>
          <p:cNvPr id="4" name="Slide Number Placeholder 3"/>
          <p:cNvSpPr>
            <a:spLocks noGrp="1"/>
          </p:cNvSpPr>
          <p:nvPr>
            <p:ph type="sldNum" sz="quarter" idx="10"/>
          </p:nvPr>
        </p:nvSpPr>
        <p:spPr/>
        <p:txBody>
          <a:bodyPr/>
          <a:lstStyle/>
          <a:p>
            <a:fld id="{91A48CAD-A0B3-40D5-9C38-9C62311456CC}" type="slidenum">
              <a:rPr lang="en-US" smtClean="0"/>
              <a:t>32</a:t>
            </a:fld>
            <a:endParaRPr lang="en-US"/>
          </a:p>
        </p:txBody>
      </p:sp>
    </p:spTree>
    <p:extLst>
      <p:ext uri="{BB962C8B-B14F-4D97-AF65-F5344CB8AC3E}">
        <p14:creationId xmlns:p14="http://schemas.microsoft.com/office/powerpoint/2010/main" val="2753531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priority’s focus areas and goals have been updated to align with the state’s Title V Maternal and Child Health Block Grant plan, and to increase support on the health of women.</a:t>
            </a:r>
          </a:p>
        </p:txBody>
      </p:sp>
      <p:sp>
        <p:nvSpPr>
          <p:cNvPr id="4" name="Slide Number Placeholder 3"/>
          <p:cNvSpPr>
            <a:spLocks noGrp="1"/>
          </p:cNvSpPr>
          <p:nvPr>
            <p:ph type="sldNum" sz="quarter" idx="10"/>
          </p:nvPr>
        </p:nvSpPr>
        <p:spPr/>
        <p:txBody>
          <a:bodyPr/>
          <a:lstStyle/>
          <a:p>
            <a:fld id="{91A48CAD-A0B3-40D5-9C38-9C62311456CC}" type="slidenum">
              <a:rPr lang="en-US" smtClean="0"/>
              <a:t>33</a:t>
            </a:fld>
            <a:endParaRPr lang="en-US"/>
          </a:p>
        </p:txBody>
      </p:sp>
    </p:spTree>
    <p:extLst>
      <p:ext uri="{BB962C8B-B14F-4D97-AF65-F5344CB8AC3E}">
        <p14:creationId xmlns:p14="http://schemas.microsoft.com/office/powerpoint/2010/main" val="1294360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priority area is focused on preventing infections, prioritizing attention on reducing vaccine-preventable diseases, HIV and STDs, Hepatitis C Virus, as well as antimicrobial resistance and healthcare-associated infections. </a:t>
            </a:r>
          </a:p>
        </p:txBody>
      </p:sp>
      <p:sp>
        <p:nvSpPr>
          <p:cNvPr id="4" name="Slide Number Placeholder 3"/>
          <p:cNvSpPr>
            <a:spLocks noGrp="1"/>
          </p:cNvSpPr>
          <p:nvPr>
            <p:ph type="sldNum" sz="quarter" idx="10"/>
          </p:nvPr>
        </p:nvSpPr>
        <p:spPr/>
        <p:txBody>
          <a:bodyPr/>
          <a:lstStyle/>
          <a:p>
            <a:fld id="{91A48CAD-A0B3-40D5-9C38-9C62311456CC}" type="slidenum">
              <a:rPr lang="en-US" smtClean="0"/>
              <a:t>34</a:t>
            </a:fld>
            <a:endParaRPr lang="en-US"/>
          </a:p>
        </p:txBody>
      </p:sp>
    </p:spTree>
    <p:extLst>
      <p:ext uri="{BB962C8B-B14F-4D97-AF65-F5344CB8AC3E}">
        <p14:creationId xmlns:p14="http://schemas.microsoft.com/office/powerpoint/2010/main" val="1469463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priority has a new title, focuses attention on well being, and a new focus on prevention of substance use disorders.</a:t>
            </a:r>
          </a:p>
          <a:p>
            <a:endParaRPr lang="en-US" dirty="0"/>
          </a:p>
          <a:p>
            <a:r>
              <a:rPr lang="en-US" dirty="0"/>
              <a:t>The focus area related to strengthening infrastructure has been removed.  New York State supports the goal of strengthening infrastructure, but wants that effort to be linked to one of the specific goal areas listed here. </a:t>
            </a:r>
          </a:p>
        </p:txBody>
      </p:sp>
      <p:sp>
        <p:nvSpPr>
          <p:cNvPr id="4" name="Slide Number Placeholder 3"/>
          <p:cNvSpPr>
            <a:spLocks noGrp="1"/>
          </p:cNvSpPr>
          <p:nvPr>
            <p:ph type="sldNum" sz="quarter" idx="10"/>
          </p:nvPr>
        </p:nvSpPr>
        <p:spPr/>
        <p:txBody>
          <a:bodyPr/>
          <a:lstStyle/>
          <a:p>
            <a:fld id="{91A48CAD-A0B3-40D5-9C38-9C62311456CC}" type="slidenum">
              <a:rPr lang="en-US" smtClean="0"/>
              <a:t>35</a:t>
            </a:fld>
            <a:endParaRPr lang="en-US"/>
          </a:p>
        </p:txBody>
      </p:sp>
    </p:spTree>
    <p:extLst>
      <p:ext uri="{BB962C8B-B14F-4D97-AF65-F5344CB8AC3E}">
        <p14:creationId xmlns:p14="http://schemas.microsoft.com/office/powerpoint/2010/main" val="4270999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York State wants to hear from your organization and your members about the Prevention Agenda. </a:t>
            </a:r>
          </a:p>
        </p:txBody>
      </p:sp>
      <p:sp>
        <p:nvSpPr>
          <p:cNvPr id="4" name="Slide Number Placeholder 3"/>
          <p:cNvSpPr>
            <a:spLocks noGrp="1"/>
          </p:cNvSpPr>
          <p:nvPr>
            <p:ph type="sldNum" sz="quarter" idx="10"/>
          </p:nvPr>
        </p:nvSpPr>
        <p:spPr/>
        <p:txBody>
          <a:bodyPr/>
          <a:lstStyle/>
          <a:p>
            <a:fld id="{91A48CAD-A0B3-40D5-9C38-9C62311456CC}" type="slidenum">
              <a:rPr lang="en-US" smtClean="0"/>
              <a:t>36</a:t>
            </a:fld>
            <a:endParaRPr lang="en-US"/>
          </a:p>
        </p:txBody>
      </p:sp>
    </p:spTree>
    <p:extLst>
      <p:ext uri="{BB962C8B-B14F-4D97-AF65-F5344CB8AC3E}">
        <p14:creationId xmlns:p14="http://schemas.microsoft.com/office/powerpoint/2010/main" val="806710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48CAD-A0B3-40D5-9C38-9C62311456CC}" type="slidenum">
              <a:rPr lang="en-US" smtClean="0"/>
              <a:t>37</a:t>
            </a:fld>
            <a:endParaRPr lang="en-US"/>
          </a:p>
        </p:txBody>
      </p:sp>
    </p:spTree>
    <p:extLst>
      <p:ext uri="{BB962C8B-B14F-4D97-AF65-F5344CB8AC3E}">
        <p14:creationId xmlns:p14="http://schemas.microsoft.com/office/powerpoint/2010/main" val="1554090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F5FBEDB-3D9E-41B5-9E36-3185EA798C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1FA97AE-93B0-4B86-9DB4-089908C017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63492" name="Slide Number Placeholder 3">
            <a:extLst>
              <a:ext uri="{FF2B5EF4-FFF2-40B4-BE49-F238E27FC236}">
                <a16:creationId xmlns:a16="http://schemas.microsoft.com/office/drawing/2014/main" id="{1929AF89-71D5-43DD-BCA7-2AA426F0C2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ea typeface="ＭＳ Ｐゴシック" panose="020B0600070205080204" pitchFamily="34" charset="-128"/>
              </a:defRPr>
            </a:lvl1pPr>
            <a:lvl2pPr marL="757066" indent="-291179" defTabSz="949568" eaLnBrk="0" hangingPunct="0">
              <a:defRPr>
                <a:solidFill>
                  <a:schemeClr val="tx1"/>
                </a:solidFill>
                <a:latin typeface="Arial" panose="020B0604020202020204" pitchFamily="34" charset="0"/>
                <a:ea typeface="ＭＳ Ｐゴシック" panose="020B0600070205080204" pitchFamily="34" charset="-128"/>
              </a:defRPr>
            </a:lvl2pPr>
            <a:lvl3pPr marL="1164717" indent="-232943" defTabSz="949568" eaLnBrk="0" hangingPunct="0">
              <a:defRPr>
                <a:solidFill>
                  <a:schemeClr val="tx1"/>
                </a:solidFill>
                <a:latin typeface="Arial" panose="020B0604020202020204" pitchFamily="34" charset="0"/>
                <a:ea typeface="ＭＳ Ｐゴシック" panose="020B0600070205080204" pitchFamily="34" charset="-128"/>
              </a:defRPr>
            </a:lvl3pPr>
            <a:lvl4pPr marL="1630604" indent="-232943" defTabSz="949568" eaLnBrk="0" hangingPunct="0">
              <a:defRPr>
                <a:solidFill>
                  <a:schemeClr val="tx1"/>
                </a:solidFill>
                <a:latin typeface="Arial" panose="020B0604020202020204" pitchFamily="34" charset="0"/>
                <a:ea typeface="ＭＳ Ｐゴシック" panose="020B0600070205080204" pitchFamily="34" charset="-128"/>
              </a:defRPr>
            </a:lvl4pPr>
            <a:lvl5pPr marL="2096491" indent="-232943" defTabSz="949568" eaLnBrk="0" hangingPunct="0">
              <a:defRPr>
                <a:solidFill>
                  <a:schemeClr val="tx1"/>
                </a:solidFill>
                <a:latin typeface="Arial" panose="020B0604020202020204" pitchFamily="34" charset="0"/>
                <a:ea typeface="ＭＳ Ｐゴシック" panose="020B0600070205080204" pitchFamily="34" charset="-128"/>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8BDCEBE-8058-459A-9007-8F86A0251842}"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406466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timeline for the update is shown on this slide.  There are many opportunities to participate in the development of this plan.  </a:t>
            </a:r>
          </a:p>
          <a:p>
            <a:endParaRPr lang="en-US" dirty="0"/>
          </a:p>
          <a:p>
            <a:r>
              <a:rPr lang="en-US" dirty="0"/>
              <a:t>Between the end of February and April, Ad Hoc Committee members have been asked to host meetings with their individual member organizations to get their feedback. </a:t>
            </a:r>
          </a:p>
          <a:p>
            <a:endParaRPr lang="en-US" dirty="0"/>
          </a:p>
          <a:p>
            <a:r>
              <a:rPr lang="en-US" dirty="0"/>
              <a:t>A survey to solicit feedback can be completed by anyone who wishes to provide input – see the link: </a:t>
            </a:r>
            <a:r>
              <a:rPr lang="en-US" dirty="0">
                <a:hlinkClick r:id="rId3"/>
              </a:rPr>
              <a:t>https://www.surveymonkey.com/r/2018-feedback</a:t>
            </a:r>
            <a:endParaRPr lang="en-US" dirty="0"/>
          </a:p>
          <a:p>
            <a:endParaRPr lang="en-US" dirty="0"/>
          </a:p>
          <a:p>
            <a:r>
              <a:rPr lang="en-US" dirty="0"/>
              <a:t>Once the priorities and focus areas have been finalized based on the feedback, committees will meet this summer to develop priority-specific plans. </a:t>
            </a:r>
          </a:p>
          <a:p>
            <a:endParaRPr lang="en-US" dirty="0"/>
          </a:p>
          <a:p>
            <a:r>
              <a:rPr lang="en-US" dirty="0"/>
              <a:t>Where possible, we will use existing committees to develop the plans. For example, the Maternal and Child Health Block Grant Advisory Committee will develop the plan for Promoting Healthy Women, Infants and Children. </a:t>
            </a:r>
          </a:p>
          <a:p>
            <a:endParaRPr lang="en-US" dirty="0"/>
          </a:p>
          <a:p>
            <a:r>
              <a:rPr lang="en-US" dirty="0"/>
              <a:t>If you want to participate in drafting priority-specific plans, please send an email to </a:t>
            </a:r>
            <a:r>
              <a:rPr lang="en-US" dirty="0">
                <a:hlinkClick r:id="rId4"/>
              </a:rPr>
              <a:t>prevention@health.ny.gov</a:t>
            </a:r>
            <a:r>
              <a:rPr lang="en-US" dirty="0"/>
              <a:t> to indicate your interest. </a:t>
            </a:r>
          </a:p>
        </p:txBody>
      </p:sp>
      <p:sp>
        <p:nvSpPr>
          <p:cNvPr id="4" name="Slide Number Placeholder 3"/>
          <p:cNvSpPr>
            <a:spLocks noGrp="1"/>
          </p:cNvSpPr>
          <p:nvPr>
            <p:ph type="sldNum" sz="quarter" idx="10"/>
          </p:nvPr>
        </p:nvSpPr>
        <p:spPr/>
        <p:txBody>
          <a:bodyPr/>
          <a:lstStyle/>
          <a:p>
            <a:fld id="{91A48CAD-A0B3-40D5-9C38-9C62311456CC}" type="slidenum">
              <a:rPr lang="en-US" smtClean="0"/>
              <a:t>4</a:t>
            </a:fld>
            <a:endParaRPr lang="en-US" dirty="0"/>
          </a:p>
        </p:txBody>
      </p:sp>
    </p:spTree>
    <p:extLst>
      <p:ext uri="{BB962C8B-B14F-4D97-AF65-F5344CB8AC3E}">
        <p14:creationId xmlns:p14="http://schemas.microsoft.com/office/powerpoint/2010/main" val="392429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95388"/>
            <a:ext cx="5575300" cy="3136900"/>
          </a:xfrm>
        </p:spPr>
      </p:sp>
      <p:sp>
        <p:nvSpPr>
          <p:cNvPr id="3" name="Notes Placeholder 2"/>
          <p:cNvSpPr>
            <a:spLocks noGrp="1"/>
          </p:cNvSpPr>
          <p:nvPr>
            <p:ph type="body" idx="1"/>
          </p:nvPr>
        </p:nvSpPr>
        <p:spPr/>
        <p:txBody>
          <a:bodyPr/>
          <a:lstStyle/>
          <a:p>
            <a:r>
              <a:rPr lang="en-US" dirty="0"/>
              <a:t>This presentation describes four elements that will inform the update of the current Prevention Agenda.  The Ad Hoc Committee is seeking your feedback on each of these areas that are described in the slides that follow. </a:t>
            </a:r>
          </a:p>
        </p:txBody>
      </p:sp>
      <p:sp>
        <p:nvSpPr>
          <p:cNvPr id="4" name="Slide Number Placeholder 3"/>
          <p:cNvSpPr>
            <a:spLocks noGrp="1"/>
          </p:cNvSpPr>
          <p:nvPr>
            <p:ph type="sldNum" sz="quarter" idx="10"/>
          </p:nvPr>
        </p:nvSpPr>
        <p:spPr/>
        <p:txBody>
          <a:bodyPr/>
          <a:lstStyle/>
          <a:p>
            <a:fld id="{91A48CAD-A0B3-40D5-9C38-9C62311456CC}" type="slidenum">
              <a:rPr lang="en-US" smtClean="0"/>
              <a:t>5</a:t>
            </a:fld>
            <a:endParaRPr lang="en-US"/>
          </a:p>
        </p:txBody>
      </p:sp>
    </p:spTree>
    <p:extLst>
      <p:ext uri="{BB962C8B-B14F-4D97-AF65-F5344CB8AC3E}">
        <p14:creationId xmlns:p14="http://schemas.microsoft.com/office/powerpoint/2010/main" val="160087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first source includes data about the health of New York residents. The 2018 Health Assessment is summarized in a set of slides about changes in demographics and health disparities.   A complete set of slides is available here:  </a:t>
            </a:r>
          </a:p>
        </p:txBody>
      </p:sp>
      <p:sp>
        <p:nvSpPr>
          <p:cNvPr id="4" name="Slide Number Placeholder 3"/>
          <p:cNvSpPr>
            <a:spLocks noGrp="1"/>
          </p:cNvSpPr>
          <p:nvPr>
            <p:ph type="sldNum" sz="quarter" idx="10"/>
          </p:nvPr>
        </p:nvSpPr>
        <p:spPr/>
        <p:txBody>
          <a:bodyPr/>
          <a:lstStyle/>
          <a:p>
            <a:fld id="{91A48CAD-A0B3-40D5-9C38-9C62311456CC}" type="slidenum">
              <a:rPr lang="en-US" smtClean="0"/>
              <a:t>6</a:t>
            </a:fld>
            <a:endParaRPr lang="en-US"/>
          </a:p>
        </p:txBody>
      </p:sp>
    </p:spTree>
    <p:extLst>
      <p:ext uri="{BB962C8B-B14F-4D97-AF65-F5344CB8AC3E}">
        <p14:creationId xmlns:p14="http://schemas.microsoft.com/office/powerpoint/2010/main" val="364880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8894" y="4536140"/>
            <a:ext cx="5520466" cy="3598209"/>
          </a:xfrm>
        </p:spPr>
        <p:txBody>
          <a:bodyPr/>
          <a:lstStyle/>
          <a:p>
            <a:r>
              <a:rPr lang="en-US" dirty="0"/>
              <a:t>The NYS Health Assessment includes data at the state and county level on demographic changes and health status, organized according to the </a:t>
            </a:r>
            <a:r>
              <a:rPr lang="en-US" sz="1200" kern="1200" dirty="0">
                <a:solidFill>
                  <a:schemeClr val="tx1"/>
                </a:solidFill>
                <a:effectLst/>
                <a:latin typeface="+mn-lt"/>
                <a:ea typeface="+mn-ea"/>
                <a:cs typeface="+mn-cs"/>
              </a:rPr>
              <a:t>County Health Rankings framework pictured here, which helps us better understand visually what influences health.</a:t>
            </a:r>
          </a:p>
          <a:p>
            <a:endParaRPr lang="en-US" dirty="0"/>
          </a:p>
          <a:p>
            <a:r>
              <a:rPr lang="en-US" dirty="0"/>
              <a:t>This picture describes the many factors that influence the health of a community. It is the framework that drives the Prevention Agenda:  </a:t>
            </a:r>
          </a:p>
          <a:p>
            <a:endParaRPr lang="en-US" dirty="0"/>
          </a:p>
          <a:p>
            <a:pPr marL="171450" indent="-171450">
              <a:buFont typeface="Arial" panose="020B0604020202020204" pitchFamily="34" charset="0"/>
              <a:buChar char="•"/>
            </a:pPr>
            <a:r>
              <a:rPr lang="en-US" dirty="0"/>
              <a:t>Social and Economic factors including education, employment, family and social support, income and community safety, </a:t>
            </a:r>
          </a:p>
          <a:p>
            <a:pPr marL="171450" indent="-171450">
              <a:buFont typeface="Arial" panose="020B0604020202020204" pitchFamily="34" charset="0"/>
              <a:buChar char="•"/>
            </a:pPr>
            <a:r>
              <a:rPr lang="en-US" dirty="0"/>
              <a:t>Health behaviors including tobacco use, diet and exercise, alcohol and drug use, and sexual activity </a:t>
            </a:r>
          </a:p>
          <a:p>
            <a:pPr marL="171450" indent="-171450">
              <a:buFont typeface="Arial" panose="020B0604020202020204" pitchFamily="34" charset="0"/>
              <a:buChar char="•"/>
            </a:pPr>
            <a:r>
              <a:rPr lang="en-US" dirty="0"/>
              <a:t>Clinical care as measured by access and quality of care</a:t>
            </a:r>
          </a:p>
          <a:p>
            <a:pPr marL="171450" indent="-171450">
              <a:buFont typeface="Arial" panose="020B0604020202020204" pitchFamily="34" charset="0"/>
              <a:buChar char="•"/>
            </a:pPr>
            <a:r>
              <a:rPr lang="en-US" dirty="0"/>
              <a:t>Physical environment including the quality of air and water, as well as housing and transit</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0A1B20D-FAB7-451D-964A-27E758BD2F03}" type="slidenum">
              <a:rPr lang="en-US" smtClean="0"/>
              <a:t>7</a:t>
            </a:fld>
            <a:endParaRPr lang="en-US" dirty="0"/>
          </a:p>
        </p:txBody>
      </p:sp>
    </p:spTree>
    <p:extLst>
      <p:ext uri="{BB962C8B-B14F-4D97-AF65-F5344CB8AC3E}">
        <p14:creationId xmlns:p14="http://schemas.microsoft.com/office/powerpoint/2010/main" val="805704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the good news: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health status of New Yorkers – as measured by the America’s Health Rankings – has greatly improved.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nearly 3 decades, America’s Health Rankings has provided an annual summary of the nation’s health on a state-by-state basis by analyzing a comprehensive set of health, environmental and socioeconomic data to determine national health benchmarks and state rankings.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York State’s rank has improved drastically in the last two decades. We are currently ranked 10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 the nation, up from 40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 1990 and 26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 2008, when the Prevention Agenda began.</a:t>
            </a:r>
          </a:p>
        </p:txBody>
      </p:sp>
      <p:sp>
        <p:nvSpPr>
          <p:cNvPr id="4" name="Slide Number Placeholder 3"/>
          <p:cNvSpPr>
            <a:spLocks noGrp="1"/>
          </p:cNvSpPr>
          <p:nvPr>
            <p:ph type="sldNum" sz="quarter" idx="10"/>
          </p:nvPr>
        </p:nvSpPr>
        <p:spPr/>
        <p:txBody>
          <a:bodyPr/>
          <a:lstStyle/>
          <a:p>
            <a:fld id="{60128B3C-C628-4AAC-A0AA-401A5494153C}" type="slidenum">
              <a:rPr lang="en-US" smtClean="0"/>
              <a:t>8</a:t>
            </a:fld>
            <a:endParaRPr lang="en-US"/>
          </a:p>
        </p:txBody>
      </p:sp>
    </p:spTree>
    <p:extLst>
      <p:ext uri="{BB962C8B-B14F-4D97-AF65-F5344CB8AC3E}">
        <p14:creationId xmlns:p14="http://schemas.microsoft.com/office/powerpoint/2010/main" val="343810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challenges remain.  The health assessment compiled by the New York State Department of Health indicates that our state still faces challenges in each of the five Prevention Agenda priority areas, as summarized here. </a:t>
            </a:r>
          </a:p>
          <a:p>
            <a:endParaRPr lang="en-US" dirty="0"/>
          </a:p>
        </p:txBody>
      </p:sp>
      <p:sp>
        <p:nvSpPr>
          <p:cNvPr id="5" name="Date Placeholder 4">
            <a:extLst>
              <a:ext uri="{FF2B5EF4-FFF2-40B4-BE49-F238E27FC236}">
                <a16:creationId xmlns:a16="http://schemas.microsoft.com/office/drawing/2014/main" id="{875AADCC-DFB5-40BD-92B4-7F2EA0127287}"/>
              </a:ext>
            </a:extLst>
          </p:cNvPr>
          <p:cNvSpPr>
            <a:spLocks noGrp="1"/>
          </p:cNvSpPr>
          <p:nvPr>
            <p:ph type="dt" idx="10"/>
          </p:nvPr>
        </p:nvSpPr>
        <p:spPr/>
        <p:txBody>
          <a:bodyPr/>
          <a:lstStyle/>
          <a:p>
            <a:endParaRPr lang="en-US"/>
          </a:p>
        </p:txBody>
      </p:sp>
      <p:sp>
        <p:nvSpPr>
          <p:cNvPr id="6" name="Slide Number Placeholder 5">
            <a:extLst>
              <a:ext uri="{FF2B5EF4-FFF2-40B4-BE49-F238E27FC236}">
                <a16:creationId xmlns:a16="http://schemas.microsoft.com/office/drawing/2014/main" id="{F7F6E3E4-DFE1-43C3-A056-7E313D918B89}"/>
              </a:ext>
            </a:extLst>
          </p:cNvPr>
          <p:cNvSpPr>
            <a:spLocks noGrp="1"/>
          </p:cNvSpPr>
          <p:nvPr>
            <p:ph type="sldNum" sz="quarter" idx="11"/>
          </p:nvPr>
        </p:nvSpPr>
        <p:spPr/>
        <p:txBody>
          <a:bodyPr/>
          <a:lstStyle/>
          <a:p>
            <a:fld id="{E240E2C6-F712-4978-8B30-E958F5B76727}" type="slidenum">
              <a:rPr lang="en-US" smtClean="0"/>
              <a:t>9</a:t>
            </a:fld>
            <a:endParaRPr lang="en-US"/>
          </a:p>
        </p:txBody>
      </p:sp>
    </p:spTree>
    <p:extLst>
      <p:ext uri="{BB962C8B-B14F-4D97-AF65-F5344CB8AC3E}">
        <p14:creationId xmlns:p14="http://schemas.microsoft.com/office/powerpoint/2010/main" val="119665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4A5C-E149-4B83-BBB4-D84EA1E151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93472D-2998-4B37-87AB-96D745585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0C1DC8-76E7-41A8-9647-D0FD89E1D849}"/>
              </a:ext>
            </a:extLst>
          </p:cNvPr>
          <p:cNvSpPr>
            <a:spLocks noGrp="1"/>
          </p:cNvSpPr>
          <p:nvPr>
            <p:ph type="dt" sz="half" idx="10"/>
          </p:nvPr>
        </p:nvSpPr>
        <p:spPr/>
        <p:txBody>
          <a:bodyPr/>
          <a:lstStyle/>
          <a:p>
            <a:fld id="{7028086B-1110-4F8F-96BC-1CB17DBDD666}" type="datetime1">
              <a:rPr lang="en-US" smtClean="0"/>
              <a:t>3/8/18</a:t>
            </a:fld>
            <a:endParaRPr lang="en-US"/>
          </a:p>
        </p:txBody>
      </p:sp>
      <p:sp>
        <p:nvSpPr>
          <p:cNvPr id="5" name="Footer Placeholder 4">
            <a:extLst>
              <a:ext uri="{FF2B5EF4-FFF2-40B4-BE49-F238E27FC236}">
                <a16:creationId xmlns:a16="http://schemas.microsoft.com/office/drawing/2014/main" id="{C1C455E8-4FD8-495A-AEE4-B3AB66289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19774-15E7-4815-8603-AF8EC14CD34C}"/>
              </a:ext>
            </a:extLst>
          </p:cNvPr>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279213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58DF-3340-4FCE-AABB-4B130DC74B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91AF5-E2CA-44A4-8EA6-26F817BEA2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270B2-7A78-4875-85B0-5A643CEBB240}"/>
              </a:ext>
            </a:extLst>
          </p:cNvPr>
          <p:cNvSpPr>
            <a:spLocks noGrp="1"/>
          </p:cNvSpPr>
          <p:nvPr>
            <p:ph type="dt" sz="half" idx="10"/>
          </p:nvPr>
        </p:nvSpPr>
        <p:spPr/>
        <p:txBody>
          <a:bodyPr/>
          <a:lstStyle/>
          <a:p>
            <a:fld id="{F9E9B09F-0774-415F-AE10-95E20928AFB8}" type="datetime1">
              <a:rPr lang="en-US" smtClean="0"/>
              <a:t>3/8/18</a:t>
            </a:fld>
            <a:endParaRPr lang="en-US"/>
          </a:p>
        </p:txBody>
      </p:sp>
      <p:sp>
        <p:nvSpPr>
          <p:cNvPr id="5" name="Footer Placeholder 4">
            <a:extLst>
              <a:ext uri="{FF2B5EF4-FFF2-40B4-BE49-F238E27FC236}">
                <a16:creationId xmlns:a16="http://schemas.microsoft.com/office/drawing/2014/main" id="{BF0101F7-0A33-4092-9A17-E00660A49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4B819-E532-453B-94B7-A0A60298B00D}"/>
              </a:ext>
            </a:extLst>
          </p:cNvPr>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298557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DF919-E6DD-4BD3-9D2F-C51E333EAC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CE8D79-3D7A-4E3D-902D-3183A03B5A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53C87-CC71-4D79-B681-795106358269}"/>
              </a:ext>
            </a:extLst>
          </p:cNvPr>
          <p:cNvSpPr>
            <a:spLocks noGrp="1"/>
          </p:cNvSpPr>
          <p:nvPr>
            <p:ph type="dt" sz="half" idx="10"/>
          </p:nvPr>
        </p:nvSpPr>
        <p:spPr/>
        <p:txBody>
          <a:bodyPr/>
          <a:lstStyle/>
          <a:p>
            <a:fld id="{3B1768F7-C24C-4EB7-9395-C6CE25581917}" type="datetime1">
              <a:rPr lang="en-US" smtClean="0"/>
              <a:t>3/8/18</a:t>
            </a:fld>
            <a:endParaRPr lang="en-US"/>
          </a:p>
        </p:txBody>
      </p:sp>
      <p:sp>
        <p:nvSpPr>
          <p:cNvPr id="5" name="Footer Placeholder 4">
            <a:extLst>
              <a:ext uri="{FF2B5EF4-FFF2-40B4-BE49-F238E27FC236}">
                <a16:creationId xmlns:a16="http://schemas.microsoft.com/office/drawing/2014/main" id="{71664A70-E5A0-4581-8D68-7C86EAD25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4862D-71DA-4659-B589-260FA1211504}"/>
              </a:ext>
            </a:extLst>
          </p:cNvPr>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3896641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8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13571E-47BB-41C5-9946-97E5B74D8EFE}"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225631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446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69950D-FC63-49E3-B91D-3B886B1C67BC}" type="datetime1">
              <a:rPr lang="en-US" smtClean="0">
                <a:solidFill>
                  <a:prstClr val="black">
                    <a:tint val="75000"/>
                  </a:prstClr>
                </a:solidFill>
              </a:rPr>
              <a:t>3/8/18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624B5-1D6B-47D6-A551-5F59F15F0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545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099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525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EAEC24-E2CC-476E-A04B-ECA4C70FE3AE}"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84385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A4ED5A-9FBB-4E34-8B1E-3077465DE2A2}"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25512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E749-EDE7-4DB1-99D0-30D216540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72920-AAC1-44CE-B394-77BDD5EC21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D8E06-AB0D-48AB-BC38-C2E6A0D45F97}"/>
              </a:ext>
            </a:extLst>
          </p:cNvPr>
          <p:cNvSpPr>
            <a:spLocks noGrp="1"/>
          </p:cNvSpPr>
          <p:nvPr>
            <p:ph type="dt" sz="half" idx="10"/>
          </p:nvPr>
        </p:nvSpPr>
        <p:spPr/>
        <p:txBody>
          <a:bodyPr/>
          <a:lstStyle/>
          <a:p>
            <a:fld id="{6BCDD7B4-E8E7-4BC2-AE8A-50D42181ED2D}" type="datetime1">
              <a:rPr lang="en-US" smtClean="0"/>
              <a:t>3/8/18</a:t>
            </a:fld>
            <a:endParaRPr lang="en-US"/>
          </a:p>
        </p:txBody>
      </p:sp>
      <p:sp>
        <p:nvSpPr>
          <p:cNvPr id="5" name="Footer Placeholder 4">
            <a:extLst>
              <a:ext uri="{FF2B5EF4-FFF2-40B4-BE49-F238E27FC236}">
                <a16:creationId xmlns:a16="http://schemas.microsoft.com/office/drawing/2014/main" id="{D0E83119-AAEB-4DA0-9D0C-7ADA5C898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C230D-12CD-4FFD-9498-3309E65102B0}"/>
              </a:ext>
            </a:extLst>
          </p:cNvPr>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2623304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E4D90E-7134-4F35-93A1-4AF5DEEC0B36}"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36029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AD02D-15E6-478A-9177-5D3ED52F7173}" type="datetime1">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446757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E8DC6-E594-4BDF-A669-EDBAFC5F1501}" type="datetime1">
              <a:rPr lang="en-US" smtClean="0"/>
              <a:t>3/8/18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981050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1FA2E3-097E-4E9C-B86E-D6880DE4004A}" type="datetime1">
              <a:rPr lang="en-US" smtClean="0"/>
              <a:t>3/8/18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72850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0F96B-9441-426B-9877-ED0152BC4225}" type="datetime1">
              <a:rPr lang="en-US" smtClean="0"/>
              <a:t>3/8/18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762489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C662B55-E4F1-40AE-BB9D-58E155DD5A32}" type="datetime1">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69876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256307B-EA64-4FD8-A532-8A7FCAA73945}" type="datetime1">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872228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007E6-90CB-4516-A641-0968D5B27350}"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187731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08679-EEF7-405E-A61B-735E983A5BD6}"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98588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28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13F8-DAB6-4DAD-9C4F-93CF925EBE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4A4A52-8F52-4BB3-8115-CF0D15AC48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4F5564-0D02-46C1-856D-7AB852F98324}"/>
              </a:ext>
            </a:extLst>
          </p:cNvPr>
          <p:cNvSpPr>
            <a:spLocks noGrp="1"/>
          </p:cNvSpPr>
          <p:nvPr>
            <p:ph type="dt" sz="half" idx="10"/>
          </p:nvPr>
        </p:nvSpPr>
        <p:spPr/>
        <p:txBody>
          <a:bodyPr/>
          <a:lstStyle/>
          <a:p>
            <a:fld id="{D2F1B733-1ACE-4509-B7F7-05B34E7BA1A7}" type="datetime1">
              <a:rPr lang="en-US" smtClean="0"/>
              <a:t>3/8/18</a:t>
            </a:fld>
            <a:endParaRPr lang="en-US"/>
          </a:p>
        </p:txBody>
      </p:sp>
      <p:sp>
        <p:nvSpPr>
          <p:cNvPr id="5" name="Footer Placeholder 4">
            <a:extLst>
              <a:ext uri="{FF2B5EF4-FFF2-40B4-BE49-F238E27FC236}">
                <a16:creationId xmlns:a16="http://schemas.microsoft.com/office/drawing/2014/main" id="{DC6920E8-B9C7-4B8A-9068-4CE280338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0117F-8391-4ADA-A89E-44FAA83DF588}"/>
              </a:ext>
            </a:extLst>
          </p:cNvPr>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1963989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1AF92E-2711-4D2B-B98E-3C25D2E52A1C}"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713D5-A904-4898-85F1-A311B64806C2}" type="slidenum">
              <a:rPr lang="en-US" smtClean="0"/>
              <a:t>‹#›</a:t>
            </a:fld>
            <a:endParaRPr lang="en-US"/>
          </a:p>
        </p:txBody>
      </p:sp>
    </p:spTree>
    <p:extLst>
      <p:ext uri="{BB962C8B-B14F-4D97-AF65-F5344CB8AC3E}">
        <p14:creationId xmlns:p14="http://schemas.microsoft.com/office/powerpoint/2010/main" val="1528602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25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630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4E8929-552B-4590-9437-C26466B36DBA}"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39618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F23FF-54E4-4A73-A7E4-BC7257671596}"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286583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223EE-17F8-4FB7-A55E-F489C8DBBE73}"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712306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CEB8E6-ABF2-4111-A18D-71EA855A682C}" type="datetime1">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060462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6858FB-E423-4EFC-B89F-440A8BC1A0FC}" type="datetime1">
              <a:rPr lang="en-US" smtClean="0"/>
              <a:t>3/8/18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365679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DFCE5D-F8B6-4F72-9AEC-C5307D80C423}" type="datetime1">
              <a:rPr lang="en-US" smtClean="0"/>
              <a:t>3/8/18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50772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ABCD2-2C2D-42FA-AF98-56C67EAA6650}" type="datetime1">
              <a:rPr lang="en-US" smtClean="0"/>
              <a:t>3/8/18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5497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4C86-AB4D-4C3D-86B7-E3ACD6F37D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72190-5CAB-43C1-AC58-3C308E28AA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1AA9D-5B01-45A7-9B04-897E969955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F263C-622C-4E2C-99D0-F9D7C0C70829}"/>
              </a:ext>
            </a:extLst>
          </p:cNvPr>
          <p:cNvSpPr>
            <a:spLocks noGrp="1"/>
          </p:cNvSpPr>
          <p:nvPr>
            <p:ph type="dt" sz="half" idx="10"/>
          </p:nvPr>
        </p:nvSpPr>
        <p:spPr/>
        <p:txBody>
          <a:bodyPr/>
          <a:lstStyle/>
          <a:p>
            <a:fld id="{D533E48D-5B2B-46CD-A907-47B5C40746EC}" type="datetime1">
              <a:rPr lang="en-US" smtClean="0"/>
              <a:t>3/8/18</a:t>
            </a:fld>
            <a:endParaRPr lang="en-US"/>
          </a:p>
        </p:txBody>
      </p:sp>
      <p:sp>
        <p:nvSpPr>
          <p:cNvPr id="6" name="Footer Placeholder 5">
            <a:extLst>
              <a:ext uri="{FF2B5EF4-FFF2-40B4-BE49-F238E27FC236}">
                <a16:creationId xmlns:a16="http://schemas.microsoft.com/office/drawing/2014/main" id="{59049443-05E3-46B8-8DDE-F5A5A594B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E148EC-D1FD-482F-8277-9257AF1D08BC}"/>
              </a:ext>
            </a:extLst>
          </p:cNvPr>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68896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7CF50F00-CD49-4CA8-85B5-0902E77E4508}" type="datetime1">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538123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3EBDDBF-42D7-46D0-A9C6-255A4F140359}" type="datetime1">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071733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C7A4D7-1A1D-4C8C-8679-7E6CC0BE6F05}"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558716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37989-BAB5-48D6-BF63-11250E0322F5}" type="datetime1">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63450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7DFE-AE87-4692-B820-D946413E6E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19FCBA-C745-4176-88FB-95D21511D5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5C47B2-9BB4-4963-9C65-996485F83E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99479A-ED1E-4075-AB50-695264A37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A48D51-C05C-4104-B672-F341346CAB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612491-97AD-4BD1-8CBE-526DE00A746B}"/>
              </a:ext>
            </a:extLst>
          </p:cNvPr>
          <p:cNvSpPr>
            <a:spLocks noGrp="1"/>
          </p:cNvSpPr>
          <p:nvPr>
            <p:ph type="dt" sz="half" idx="10"/>
          </p:nvPr>
        </p:nvSpPr>
        <p:spPr/>
        <p:txBody>
          <a:bodyPr/>
          <a:lstStyle/>
          <a:p>
            <a:fld id="{0D698A9C-41C6-47BD-9F10-C697DC121291}" type="datetime1">
              <a:rPr lang="en-US" smtClean="0"/>
              <a:t>3/8/18</a:t>
            </a:fld>
            <a:endParaRPr lang="en-US"/>
          </a:p>
        </p:txBody>
      </p:sp>
      <p:sp>
        <p:nvSpPr>
          <p:cNvPr id="8" name="Footer Placeholder 7">
            <a:extLst>
              <a:ext uri="{FF2B5EF4-FFF2-40B4-BE49-F238E27FC236}">
                <a16:creationId xmlns:a16="http://schemas.microsoft.com/office/drawing/2014/main" id="{B1DB7116-D915-432D-88E7-BB9AE366FB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F18785-96FB-4D69-9C0B-2ED0AE0A721F}"/>
              </a:ext>
            </a:extLst>
          </p:cNvPr>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255816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24F2-07B5-47BB-99D8-5105E98694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4F58CF-119E-4D8C-8E96-2FFC04450313}"/>
              </a:ext>
            </a:extLst>
          </p:cNvPr>
          <p:cNvSpPr>
            <a:spLocks noGrp="1"/>
          </p:cNvSpPr>
          <p:nvPr>
            <p:ph type="dt" sz="half" idx="10"/>
          </p:nvPr>
        </p:nvSpPr>
        <p:spPr/>
        <p:txBody>
          <a:bodyPr/>
          <a:lstStyle/>
          <a:p>
            <a:fld id="{E85EA0DF-4168-4283-8D75-782DB6960C8E}" type="datetime1">
              <a:rPr lang="en-US" smtClean="0"/>
              <a:t>3/8/18</a:t>
            </a:fld>
            <a:endParaRPr lang="en-US"/>
          </a:p>
        </p:txBody>
      </p:sp>
      <p:sp>
        <p:nvSpPr>
          <p:cNvPr id="4" name="Footer Placeholder 3">
            <a:extLst>
              <a:ext uri="{FF2B5EF4-FFF2-40B4-BE49-F238E27FC236}">
                <a16:creationId xmlns:a16="http://schemas.microsoft.com/office/drawing/2014/main" id="{4DE5A0D8-F415-43A2-BC8B-525EFCB3C8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30B933-63F3-4537-BC18-F1540C8343A1}"/>
              </a:ext>
            </a:extLst>
          </p:cNvPr>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403147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122F2-852E-4273-8C79-7EEC2CB10B83}"/>
              </a:ext>
            </a:extLst>
          </p:cNvPr>
          <p:cNvSpPr>
            <a:spLocks noGrp="1"/>
          </p:cNvSpPr>
          <p:nvPr>
            <p:ph type="dt" sz="half" idx="10"/>
          </p:nvPr>
        </p:nvSpPr>
        <p:spPr/>
        <p:txBody>
          <a:bodyPr/>
          <a:lstStyle/>
          <a:p>
            <a:fld id="{C34D41B2-2E32-46B2-AAA7-D2A45747F687}" type="datetime1">
              <a:rPr lang="en-US" smtClean="0"/>
              <a:t>3/8/18</a:t>
            </a:fld>
            <a:endParaRPr lang="en-US"/>
          </a:p>
        </p:txBody>
      </p:sp>
      <p:sp>
        <p:nvSpPr>
          <p:cNvPr id="3" name="Footer Placeholder 2">
            <a:extLst>
              <a:ext uri="{FF2B5EF4-FFF2-40B4-BE49-F238E27FC236}">
                <a16:creationId xmlns:a16="http://schemas.microsoft.com/office/drawing/2014/main" id="{A9536DAC-D40F-4FC9-BD42-2786217D80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6C6011-1728-4985-B4D6-107886B9E09D}"/>
              </a:ext>
            </a:extLst>
          </p:cNvPr>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324115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D194-C381-49D1-8B06-E46CF1A5C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4CBCF-8B74-4EC5-A49B-5E24AF58F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D283C-CC4B-4299-AB47-51029CE31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D12B0E-9281-4ADA-B134-088F1A8D7CB0}"/>
              </a:ext>
            </a:extLst>
          </p:cNvPr>
          <p:cNvSpPr>
            <a:spLocks noGrp="1"/>
          </p:cNvSpPr>
          <p:nvPr>
            <p:ph type="dt" sz="half" idx="10"/>
          </p:nvPr>
        </p:nvSpPr>
        <p:spPr/>
        <p:txBody>
          <a:bodyPr/>
          <a:lstStyle/>
          <a:p>
            <a:fld id="{62554F31-DA07-4D0B-99B1-1D062A502265}" type="datetime1">
              <a:rPr lang="en-US" smtClean="0"/>
              <a:t>3/8/18</a:t>
            </a:fld>
            <a:endParaRPr lang="en-US"/>
          </a:p>
        </p:txBody>
      </p:sp>
      <p:sp>
        <p:nvSpPr>
          <p:cNvPr id="6" name="Footer Placeholder 5">
            <a:extLst>
              <a:ext uri="{FF2B5EF4-FFF2-40B4-BE49-F238E27FC236}">
                <a16:creationId xmlns:a16="http://schemas.microsoft.com/office/drawing/2014/main" id="{5A5C5470-7968-48CE-AE02-37EBA5E32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1AA47-2282-4429-A923-5B8FC1D5E154}"/>
              </a:ext>
            </a:extLst>
          </p:cNvPr>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148783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F129-2159-4259-8342-ED97C4C11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A7DB22-75FD-4E44-859F-6AEF7C3E65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8E3126-0DB3-42F2-A314-C491C96E0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084AE5-D9DF-4DB9-84B9-81108796C06A}"/>
              </a:ext>
            </a:extLst>
          </p:cNvPr>
          <p:cNvSpPr>
            <a:spLocks noGrp="1"/>
          </p:cNvSpPr>
          <p:nvPr>
            <p:ph type="dt" sz="half" idx="10"/>
          </p:nvPr>
        </p:nvSpPr>
        <p:spPr/>
        <p:txBody>
          <a:bodyPr/>
          <a:lstStyle/>
          <a:p>
            <a:fld id="{DDFD9B69-2D49-454C-BF2F-8791C8A5AC99}" type="datetime1">
              <a:rPr lang="en-US" smtClean="0"/>
              <a:t>3/8/18</a:t>
            </a:fld>
            <a:endParaRPr lang="en-US"/>
          </a:p>
        </p:txBody>
      </p:sp>
      <p:sp>
        <p:nvSpPr>
          <p:cNvPr id="6" name="Footer Placeholder 5">
            <a:extLst>
              <a:ext uri="{FF2B5EF4-FFF2-40B4-BE49-F238E27FC236}">
                <a16:creationId xmlns:a16="http://schemas.microsoft.com/office/drawing/2014/main" id="{490A1F56-0575-4A94-8FC1-D1DA2447F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C06E6-EE5B-4471-AD6A-C1FAB4427865}"/>
              </a:ext>
            </a:extLst>
          </p:cNvPr>
          <p:cNvSpPr>
            <a:spLocks noGrp="1"/>
          </p:cNvSpPr>
          <p:nvPr>
            <p:ph type="sldNum" sz="quarter" idx="12"/>
          </p:nvPr>
        </p:nvSpPr>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164188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10.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6C9D43-AAD8-4075-9379-81FECE81D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641CEF-64D2-449B-8AE4-1BBCEC6424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F966F-8EC1-4DBF-9111-68C051D97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EC660-BE37-421D-B070-C643031911A6}" type="datetime1">
              <a:rPr lang="en-US" smtClean="0"/>
              <a:t>3/8/18</a:t>
            </a:fld>
            <a:endParaRPr lang="en-US"/>
          </a:p>
        </p:txBody>
      </p:sp>
      <p:sp>
        <p:nvSpPr>
          <p:cNvPr id="5" name="Footer Placeholder 4">
            <a:extLst>
              <a:ext uri="{FF2B5EF4-FFF2-40B4-BE49-F238E27FC236}">
                <a16:creationId xmlns:a16="http://schemas.microsoft.com/office/drawing/2014/main" id="{683CFEAC-E5C8-49ED-9D64-42D423403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A40880-3CAC-4E09-8979-FEF0BE890E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2">
                    <a:lumMod val="50000"/>
                  </a:schemeClr>
                </a:solidFill>
              </a:defRPr>
            </a:lvl1pPr>
          </a:lstStyle>
          <a:p>
            <a:fld id="{6CA27CB6-AA62-4C89-9CFC-9C5419393751}" type="slidenum">
              <a:rPr lang="en-US" smtClean="0"/>
              <a:pPr/>
              <a:t>‹#›</a:t>
            </a:fld>
            <a:endParaRPr lang="en-US"/>
          </a:p>
        </p:txBody>
      </p:sp>
    </p:spTree>
    <p:extLst>
      <p:ext uri="{BB962C8B-B14F-4D97-AF65-F5344CB8AC3E}">
        <p14:creationId xmlns:p14="http://schemas.microsoft.com/office/powerpoint/2010/main" val="804493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2096DDF-09A7-454B-8035-CC2F9FAC868B}" type="datetime1">
              <a:rPr lang="en-US" smtClean="0"/>
              <a:t>3/8/18</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Date Placeholder 1"/>
          <p:cNvSpPr txBox="1">
            <a:spLocks/>
          </p:cNvSpPr>
          <p:nvPr/>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pPr/>
              <a:t>March 8, 2018</a:t>
            </a:fld>
            <a:endParaRPr lang="en-US" sz="1600" dirty="0"/>
          </a:p>
        </p:txBody>
      </p:sp>
      <p:sp>
        <p:nvSpPr>
          <p:cNvPr id="9"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10" name="Rectangle 9"/>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descr="NYSOO_DOH_rgb.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99272" y="6015223"/>
            <a:ext cx="2284729" cy="514096"/>
          </a:xfrm>
          <a:prstGeom prst="rect">
            <a:avLst/>
          </a:prstGeom>
        </p:spPr>
      </p:pic>
    </p:spTree>
    <p:extLst>
      <p:ext uri="{BB962C8B-B14F-4D97-AF65-F5344CB8AC3E}">
        <p14:creationId xmlns:p14="http://schemas.microsoft.com/office/powerpoint/2010/main" val="29506736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_DOH_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0" y="482600"/>
            <a:ext cx="4804253" cy="1081024"/>
          </a:xfrm>
          <a:prstGeom prst="rect">
            <a:avLst/>
          </a:prstGeom>
        </p:spPr>
      </p:pic>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4158B08A-0347-4FC1-9330-B137347CB186}" type="datetime1">
              <a:rPr lang="en-US" smtClean="0"/>
              <a:t>3/8/18</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6CA27CB6-AA62-4C89-9CFC-9C5419393751}"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366629300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_DOH_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0" y="482600"/>
            <a:ext cx="4804253" cy="1081024"/>
          </a:xfrm>
          <a:prstGeom prst="rect">
            <a:avLst/>
          </a:prstGeom>
        </p:spPr>
      </p:pic>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24C8C67-7999-4308-A528-3883DB2E3A01}" type="datetime1">
              <a:rPr lang="en-US" smtClean="0"/>
              <a:t>3/8/18</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619713D5-A904-4898-85F1-A311B64806C2}"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867" smtClean="0">
                <a:solidFill>
                  <a:schemeClr val="bg1"/>
                </a:solidFill>
              </a:rPr>
              <a:pPr/>
              <a:t>March 8, 2018</a:t>
            </a:fld>
            <a:endParaRPr lang="en-US" sz="1867" dirty="0">
              <a:solidFill>
                <a:schemeClr val="bg1"/>
              </a:solidFill>
            </a:endParaRPr>
          </a:p>
        </p:txBody>
      </p:sp>
    </p:spTree>
    <p:extLst>
      <p:ext uri="{BB962C8B-B14F-4D97-AF65-F5344CB8AC3E}">
        <p14:creationId xmlns:p14="http://schemas.microsoft.com/office/powerpoint/2010/main" val="4195411607"/>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YSOO_DOH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272" y="6015223"/>
            <a:ext cx="2284729" cy="514096"/>
          </a:xfrm>
          <a:prstGeom prst="rect">
            <a:avLst/>
          </a:prstGeom>
        </p:spPr>
      </p:pic>
      <p:sp>
        <p:nvSpPr>
          <p:cNvPr id="10" name="Rectangle 9"/>
          <p:cNvSpPr/>
          <p:nvPr/>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Date Placeholder 1"/>
          <p:cNvSpPr txBox="1">
            <a:spLocks/>
          </p:cNvSpPr>
          <p:nvPr/>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solidFill>
                  <a:srgbClr val="002D73"/>
                </a:solidFill>
              </a:rPr>
              <a:pPr/>
              <a:t>March 8, 2018</a:t>
            </a:fld>
            <a:endParaRPr lang="en-US" sz="1600" dirty="0">
              <a:solidFill>
                <a:srgbClr val="002D73"/>
              </a:solidFill>
            </a:endParaRPr>
          </a:p>
        </p:txBody>
      </p:sp>
      <p:sp>
        <p:nvSpPr>
          <p:cNvPr id="13"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dirty="0">
              <a:solidFill>
                <a:srgbClr val="002D73"/>
              </a:solidFill>
            </a:endParaRPr>
          </a:p>
        </p:txBody>
      </p:sp>
    </p:spTree>
    <p:extLst>
      <p:ext uri="{BB962C8B-B14F-4D97-AF65-F5344CB8AC3E}">
        <p14:creationId xmlns:p14="http://schemas.microsoft.com/office/powerpoint/2010/main" val="159261622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Date Placeholder 1"/>
          <p:cNvSpPr txBox="1">
            <a:spLocks/>
          </p:cNvSpPr>
          <p:nvPr/>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pPr/>
              <a:t>March 8, 2018</a:t>
            </a:fld>
            <a:endParaRPr lang="en-US" sz="1600" dirty="0"/>
          </a:p>
        </p:txBody>
      </p:sp>
      <p:sp>
        <p:nvSpPr>
          <p:cNvPr id="24"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25" name="Rectangle 24"/>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descr="NYSOO_DOH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272" y="6015223"/>
            <a:ext cx="2284729" cy="514096"/>
          </a:xfrm>
          <a:prstGeom prst="rect">
            <a:avLst/>
          </a:prstGeom>
        </p:spPr>
      </p:pic>
    </p:spTree>
    <p:extLst>
      <p:ext uri="{BB962C8B-B14F-4D97-AF65-F5344CB8AC3E}">
        <p14:creationId xmlns:p14="http://schemas.microsoft.com/office/powerpoint/2010/main" val="1875524002"/>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3982AF62-B4DE-4228-A56D-936E1B3001DD}" type="datetime1">
              <a:rPr lang="en-US" smtClean="0"/>
              <a:t>3/8/18</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Date Placeholder 1"/>
          <p:cNvSpPr txBox="1">
            <a:spLocks/>
          </p:cNvSpPr>
          <p:nvPr/>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pPr/>
              <a:t>March 8, 2018</a:t>
            </a:fld>
            <a:endParaRPr lang="en-US" sz="1600" dirty="0"/>
          </a:p>
        </p:txBody>
      </p:sp>
      <p:sp>
        <p:nvSpPr>
          <p:cNvPr id="9"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10" name="Rectangle 9"/>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descr="NYSOO_DOH_rgb.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99272" y="6015223"/>
            <a:ext cx="2284729" cy="514096"/>
          </a:xfrm>
          <a:prstGeom prst="rect">
            <a:avLst/>
          </a:prstGeom>
        </p:spPr>
      </p:pic>
    </p:spTree>
    <p:extLst>
      <p:ext uri="{BB962C8B-B14F-4D97-AF65-F5344CB8AC3E}">
        <p14:creationId xmlns:p14="http://schemas.microsoft.com/office/powerpoint/2010/main" val="351418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_DOH_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0" y="482600"/>
            <a:ext cx="4804253" cy="1081024"/>
          </a:xfrm>
          <a:prstGeom prst="rect">
            <a:avLst/>
          </a:prstGeom>
        </p:spPr>
      </p:pic>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01E09B6-2EA5-40BA-AF39-1FCD44BEFCB3}" type="datetime1">
              <a:rPr lang="en-US" smtClean="0"/>
              <a:t>3/8/18</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619713D5-A904-4898-85F1-A311B64806C2}"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867" smtClean="0">
                <a:solidFill>
                  <a:schemeClr val="bg1"/>
                </a:solidFill>
              </a:rPr>
              <a:pPr/>
              <a:t>March 8, 2018</a:t>
            </a:fld>
            <a:endParaRPr lang="en-US" sz="1867" dirty="0">
              <a:solidFill>
                <a:schemeClr val="bg1"/>
              </a:solidFill>
            </a:endParaRPr>
          </a:p>
        </p:txBody>
      </p:sp>
    </p:spTree>
    <p:extLst>
      <p:ext uri="{BB962C8B-B14F-4D97-AF65-F5344CB8AC3E}">
        <p14:creationId xmlns:p14="http://schemas.microsoft.com/office/powerpoint/2010/main" val="171840783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YSOO_DOH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272" y="6015223"/>
            <a:ext cx="2284729" cy="514096"/>
          </a:xfrm>
          <a:prstGeom prst="rect">
            <a:avLst/>
          </a:prstGeom>
        </p:spPr>
      </p:pic>
      <p:sp>
        <p:nvSpPr>
          <p:cNvPr id="10" name="Rectangle 9"/>
          <p:cNvSpPr/>
          <p:nvPr/>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Date Placeholder 1"/>
          <p:cNvSpPr txBox="1">
            <a:spLocks/>
          </p:cNvSpPr>
          <p:nvPr/>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solidFill>
                  <a:srgbClr val="002D73"/>
                </a:solidFill>
              </a:rPr>
              <a:pPr/>
              <a:t>March 8, 2018</a:t>
            </a:fld>
            <a:endParaRPr lang="en-US" sz="1600" dirty="0">
              <a:solidFill>
                <a:srgbClr val="002D73"/>
              </a:solidFill>
            </a:endParaRPr>
          </a:p>
        </p:txBody>
      </p:sp>
      <p:sp>
        <p:nvSpPr>
          <p:cNvPr id="13"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dirty="0">
              <a:solidFill>
                <a:srgbClr val="002D73"/>
              </a:solidFill>
            </a:endParaRPr>
          </a:p>
        </p:txBody>
      </p:sp>
    </p:spTree>
    <p:extLst>
      <p:ext uri="{BB962C8B-B14F-4D97-AF65-F5344CB8AC3E}">
        <p14:creationId xmlns:p14="http://schemas.microsoft.com/office/powerpoint/2010/main" val="1500165815"/>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Date Placeholder 1"/>
          <p:cNvSpPr txBox="1">
            <a:spLocks/>
          </p:cNvSpPr>
          <p:nvPr/>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pPr/>
              <a:t>March 8, 2018</a:t>
            </a:fld>
            <a:endParaRPr lang="en-US" sz="1600" dirty="0"/>
          </a:p>
        </p:txBody>
      </p:sp>
      <p:sp>
        <p:nvSpPr>
          <p:cNvPr id="24"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25" name="Rectangle 24"/>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descr="NYSOO_DOH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272" y="6015223"/>
            <a:ext cx="2284729" cy="514096"/>
          </a:xfrm>
          <a:prstGeom prst="rect">
            <a:avLst/>
          </a:prstGeom>
        </p:spPr>
      </p:pic>
    </p:spTree>
    <p:extLst>
      <p:ext uri="{BB962C8B-B14F-4D97-AF65-F5344CB8AC3E}">
        <p14:creationId xmlns:p14="http://schemas.microsoft.com/office/powerpoint/2010/main" val="201803434"/>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health.ny.gov/preventionagendadashboar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health.ny.gov/prevention/prevention_agenda/2013-20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prevention@health.ny.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ealth.ny.gov/preventionagendadashboar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2A8DD873-2D70-4EA4-8E8D-BE5C0B7C9F6D}"/>
              </a:ext>
            </a:extLst>
          </p:cNvPr>
          <p:cNvSpPr>
            <a:spLocks noGrp="1"/>
          </p:cNvSpPr>
          <p:nvPr>
            <p:ph type="ctrTitle"/>
          </p:nvPr>
        </p:nvSpPr>
        <p:spPr>
          <a:xfrm>
            <a:off x="5895833" y="1180750"/>
            <a:ext cx="5936776" cy="4000850"/>
          </a:xfrm>
        </p:spPr>
        <p:txBody>
          <a:bodyPr>
            <a:normAutofit fontScale="90000"/>
          </a:bodyPr>
          <a:lstStyle/>
          <a:p>
            <a:pPr eaLnBrk="1" hangingPunct="1"/>
            <a:br>
              <a:rPr lang="en-US" altLang="en-US" sz="3200" dirty="0">
                <a:latin typeface="Arial" panose="020B0604020202020204" pitchFamily="34" charset="0"/>
                <a:ea typeface="ＭＳ Ｐゴシック" panose="020B0600070205080204" pitchFamily="34" charset="-128"/>
                <a:cs typeface="Arial" panose="020B0604020202020204" pitchFamily="34" charset="0"/>
              </a:rPr>
            </a:br>
            <a:br>
              <a:rPr lang="en-US" altLang="en-US" sz="3200" dirty="0">
                <a:latin typeface="Arial" panose="020B0604020202020204" pitchFamily="34" charset="0"/>
                <a:ea typeface="ＭＳ Ｐゴシック" panose="020B0600070205080204" pitchFamily="34" charset="-128"/>
                <a:cs typeface="Arial" panose="020B0604020202020204" pitchFamily="34" charset="0"/>
              </a:rPr>
            </a:br>
            <a:r>
              <a:rPr lang="en-US" altLang="en-US" sz="3600" b="1" dirty="0">
                <a:latin typeface="Arial" panose="020B0604020202020204" pitchFamily="34" charset="0"/>
                <a:ea typeface="ＭＳ Ｐゴシック" panose="020B0600070205080204" pitchFamily="34" charset="-128"/>
                <a:cs typeface="Arial" panose="020B0604020202020204" pitchFamily="34" charset="0"/>
              </a:rPr>
              <a:t>Providing Feedback on the </a:t>
            </a:r>
            <a:br>
              <a:rPr lang="en-US" altLang="en-US" sz="3600" b="1" dirty="0">
                <a:latin typeface="Arial" panose="020B0604020202020204" pitchFamily="34" charset="0"/>
                <a:ea typeface="ＭＳ Ｐゴシック" panose="020B0600070205080204" pitchFamily="34" charset="-128"/>
                <a:cs typeface="Arial" panose="020B0604020202020204" pitchFamily="34" charset="0"/>
              </a:rPr>
            </a:br>
            <a:r>
              <a:rPr lang="en-US" altLang="en-US" sz="3600" b="1" dirty="0">
                <a:latin typeface="Arial" panose="020B0604020202020204" pitchFamily="34" charset="0"/>
                <a:ea typeface="ＭＳ Ｐゴシック" panose="020B0600070205080204" pitchFamily="34" charset="-128"/>
                <a:cs typeface="Arial" panose="020B0604020202020204" pitchFamily="34" charset="0"/>
              </a:rPr>
              <a:t>NYS Prevention Agenda </a:t>
            </a:r>
            <a:br>
              <a:rPr lang="en-US" altLang="en-US" sz="3600" b="1" dirty="0">
                <a:latin typeface="Arial" panose="020B0604020202020204" pitchFamily="34" charset="0"/>
                <a:ea typeface="ＭＳ Ｐゴシック" panose="020B0600070205080204" pitchFamily="34" charset="-128"/>
                <a:cs typeface="Arial" panose="020B0604020202020204" pitchFamily="34" charset="0"/>
              </a:rPr>
            </a:br>
            <a:r>
              <a:rPr lang="en-US" altLang="en-US" sz="3600" b="1" dirty="0">
                <a:latin typeface="Arial" panose="020B0604020202020204" pitchFamily="34" charset="0"/>
                <a:ea typeface="ＭＳ Ｐゴシック" panose="020B0600070205080204" pitchFamily="34" charset="-128"/>
                <a:cs typeface="Arial" panose="020B0604020202020204" pitchFamily="34" charset="0"/>
              </a:rPr>
              <a:t>for 2019-2024</a:t>
            </a:r>
            <a:br>
              <a:rPr lang="en-US" altLang="en-US" sz="3200" b="1" dirty="0">
                <a:latin typeface="Arial" panose="020B0604020202020204" pitchFamily="34" charset="0"/>
                <a:ea typeface="ＭＳ Ｐゴシック" panose="020B0600070205080204" pitchFamily="34" charset="-128"/>
                <a:cs typeface="Arial" panose="020B0604020202020204" pitchFamily="34" charset="0"/>
              </a:rPr>
            </a:br>
            <a:br>
              <a:rPr lang="en-US" altLang="en-US" sz="3200" dirty="0">
                <a:latin typeface="Arial" panose="020B0604020202020204" pitchFamily="34" charset="0"/>
                <a:ea typeface="ＭＳ Ｐゴシック" panose="020B0600070205080204" pitchFamily="34" charset="-128"/>
                <a:cs typeface="Arial" panose="020B0604020202020204" pitchFamily="34" charset="0"/>
              </a:rPr>
            </a:br>
            <a:r>
              <a:rPr lang="en-US" altLang="en-US" sz="3200" dirty="0">
                <a:latin typeface="Arial" panose="020B0604020202020204" pitchFamily="34" charset="0"/>
                <a:ea typeface="ＭＳ Ｐゴシック" panose="020B0600070205080204" pitchFamily="34" charset="-128"/>
                <a:cs typeface="Arial" panose="020B0604020202020204" pitchFamily="34" charset="0"/>
              </a:rPr>
              <a:t>Becoming the Healthiest State</a:t>
            </a:r>
            <a:br>
              <a:rPr lang="en-US" altLang="en-US" sz="3200" dirty="0">
                <a:latin typeface="Arial" panose="020B0604020202020204" pitchFamily="34" charset="0"/>
                <a:ea typeface="ＭＳ Ｐゴシック" panose="020B0600070205080204" pitchFamily="34" charset="-128"/>
                <a:cs typeface="Arial" panose="020B0604020202020204" pitchFamily="34" charset="0"/>
              </a:rPr>
            </a:br>
            <a:r>
              <a:rPr lang="en-US" altLang="en-US" sz="3200" dirty="0">
                <a:latin typeface="Arial" panose="020B0604020202020204" pitchFamily="34" charset="0"/>
                <a:ea typeface="ＭＳ Ｐゴシック" panose="020B0600070205080204" pitchFamily="34" charset="-128"/>
                <a:cs typeface="Arial" panose="020B0604020202020204" pitchFamily="34" charset="0"/>
              </a:rPr>
              <a:t> for People of All Ages</a:t>
            </a:r>
            <a:br>
              <a:rPr lang="en-US" altLang="en-US" sz="3200" b="1" dirty="0">
                <a:latin typeface="Arial" panose="020B0604020202020204" pitchFamily="34" charset="0"/>
                <a:ea typeface="ＭＳ Ｐゴシック" panose="020B0600070205080204" pitchFamily="34" charset="-128"/>
                <a:cs typeface="Arial" panose="020B0604020202020204" pitchFamily="34" charset="0"/>
              </a:rPr>
            </a:br>
            <a:endParaRPr lang="en-US" altLang="en-US" sz="3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TextBox 4">
            <a:extLst>
              <a:ext uri="{FF2B5EF4-FFF2-40B4-BE49-F238E27FC236}">
                <a16:creationId xmlns:a16="http://schemas.microsoft.com/office/drawing/2014/main" id="{0220DF8B-1F8B-4A27-91DD-61ABF0B650FD}"/>
              </a:ext>
            </a:extLst>
          </p:cNvPr>
          <p:cNvSpPr txBox="1"/>
          <p:nvPr/>
        </p:nvSpPr>
        <p:spPr>
          <a:xfrm>
            <a:off x="479322" y="5181600"/>
            <a:ext cx="10199863" cy="646331"/>
          </a:xfrm>
          <a:prstGeom prst="rect">
            <a:avLst/>
          </a:prstGeom>
          <a:noFill/>
        </p:spPr>
        <p:txBody>
          <a:bodyPr wrap="square" rtlCol="0">
            <a:spAutoFit/>
          </a:bodyPr>
          <a:lstStyle/>
          <a:p>
            <a:r>
              <a:rPr lang="en-US" dirty="0">
                <a:solidFill>
                  <a:schemeClr val="bg1"/>
                </a:solidFill>
              </a:rPr>
              <a:t>NYS Department of Health Office of Public Health Practice</a:t>
            </a:r>
          </a:p>
          <a:p>
            <a:r>
              <a:rPr lang="en-US" dirty="0">
                <a:solidFill>
                  <a:schemeClr val="bg1"/>
                </a:solidFill>
              </a:rPr>
              <a:t>February 26, 2018</a:t>
            </a:r>
          </a:p>
        </p:txBody>
      </p:sp>
      <p:pic>
        <p:nvPicPr>
          <p:cNvPr id="7" name="Content Placeholder 3">
            <a:extLst>
              <a:ext uri="{FF2B5EF4-FFF2-40B4-BE49-F238E27FC236}">
                <a16:creationId xmlns:a16="http://schemas.microsoft.com/office/drawing/2014/main" id="{EBB97058-9647-4DCA-977D-DB122EA0D3A6}"/>
              </a:ext>
            </a:extLst>
          </p:cNvPr>
          <p:cNvPicPr>
            <a:picLocks noChangeAspect="1"/>
          </p:cNvPicPr>
          <p:nvPr/>
        </p:nvPicPr>
        <p:blipFill>
          <a:blip r:embed="rId3"/>
          <a:stretch>
            <a:fillRect/>
          </a:stretch>
        </p:blipFill>
        <p:spPr>
          <a:xfrm>
            <a:off x="621438" y="1748901"/>
            <a:ext cx="5015882" cy="2926555"/>
          </a:xfrm>
          <a:prstGeom prst="rect">
            <a:avLst/>
          </a:prstGeom>
        </p:spPr>
      </p:pic>
    </p:spTree>
    <p:extLst>
      <p:ext uri="{BB962C8B-B14F-4D97-AF65-F5344CB8AC3E}">
        <p14:creationId xmlns:p14="http://schemas.microsoft.com/office/powerpoint/2010/main" val="147837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982254292"/>
              </p:ext>
            </p:extLst>
          </p:nvPr>
        </p:nvGraphicFramePr>
        <p:xfrm>
          <a:off x="1915166" y="5057704"/>
          <a:ext cx="7941352" cy="1417941"/>
        </p:xfrm>
        <a:graphic>
          <a:graphicData uri="http://schemas.openxmlformats.org/drawingml/2006/table">
            <a:tbl>
              <a:tblPr/>
              <a:tblGrid>
                <a:gridCol w="1959979">
                  <a:extLst>
                    <a:ext uri="{9D8B030D-6E8A-4147-A177-3AD203B41FA5}">
                      <a16:colId xmlns:a16="http://schemas.microsoft.com/office/drawing/2014/main" val="20000"/>
                    </a:ext>
                  </a:extLst>
                </a:gridCol>
                <a:gridCol w="689530">
                  <a:extLst>
                    <a:ext uri="{9D8B030D-6E8A-4147-A177-3AD203B41FA5}">
                      <a16:colId xmlns:a16="http://schemas.microsoft.com/office/drawing/2014/main" val="20001"/>
                    </a:ext>
                  </a:extLst>
                </a:gridCol>
                <a:gridCol w="841154">
                  <a:extLst>
                    <a:ext uri="{9D8B030D-6E8A-4147-A177-3AD203B41FA5}">
                      <a16:colId xmlns:a16="http://schemas.microsoft.com/office/drawing/2014/main" val="20002"/>
                    </a:ext>
                  </a:extLst>
                </a:gridCol>
                <a:gridCol w="755777">
                  <a:extLst>
                    <a:ext uri="{9D8B030D-6E8A-4147-A177-3AD203B41FA5}">
                      <a16:colId xmlns:a16="http://schemas.microsoft.com/office/drawing/2014/main" val="20003"/>
                    </a:ext>
                  </a:extLst>
                </a:gridCol>
                <a:gridCol w="839753">
                  <a:extLst>
                    <a:ext uri="{9D8B030D-6E8A-4147-A177-3AD203B41FA5}">
                      <a16:colId xmlns:a16="http://schemas.microsoft.com/office/drawing/2014/main" val="20004"/>
                    </a:ext>
                  </a:extLst>
                </a:gridCol>
                <a:gridCol w="839753">
                  <a:extLst>
                    <a:ext uri="{9D8B030D-6E8A-4147-A177-3AD203B41FA5}">
                      <a16:colId xmlns:a16="http://schemas.microsoft.com/office/drawing/2014/main" val="20005"/>
                    </a:ext>
                  </a:extLst>
                </a:gridCol>
                <a:gridCol w="1007703">
                  <a:extLst>
                    <a:ext uri="{9D8B030D-6E8A-4147-A177-3AD203B41FA5}">
                      <a16:colId xmlns:a16="http://schemas.microsoft.com/office/drawing/2014/main" val="20006"/>
                    </a:ext>
                  </a:extLst>
                </a:gridCol>
                <a:gridCol w="1007703">
                  <a:extLst>
                    <a:ext uri="{9D8B030D-6E8A-4147-A177-3AD203B41FA5}">
                      <a16:colId xmlns:a16="http://schemas.microsoft.com/office/drawing/2014/main" val="20007"/>
                    </a:ext>
                  </a:extLst>
                </a:gridCol>
              </a:tblGrid>
              <a:tr h="183936">
                <a:tc>
                  <a:txBody>
                    <a:bodyPr/>
                    <a:lstStyle/>
                    <a:p>
                      <a:pPr algn="l" fontAlgn="b"/>
                      <a:r>
                        <a:rPr lang="en-US" sz="1000" b="1" i="0" u="none" strike="noStrike" dirty="0">
                          <a:solidFill>
                            <a:srgbClr val="000000"/>
                          </a:solidFill>
                          <a:latin typeface="Arial" panose="020B0604020202020204" pitchFamily="34" charset="0"/>
                          <a:cs typeface="Arial" panose="020B0604020202020204" pitchFamily="34" charset="0"/>
                        </a:rPr>
                        <a:t>Population Trends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2000</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2008</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2010</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2015</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2020</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2025</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2030</a:t>
                      </a:r>
                    </a:p>
                  </a:txBody>
                  <a:tcPr marL="9525" marR="9525" marT="9525"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3936">
                <a:tc>
                  <a:txBody>
                    <a:bodyPr/>
                    <a:lstStyle/>
                    <a:p>
                      <a:pPr algn="l" fontAlgn="b"/>
                      <a:r>
                        <a:rPr lang="en-US" sz="1000" b="1" i="0" u="none" strike="noStrike" dirty="0">
                          <a:solidFill>
                            <a:srgbClr val="000000"/>
                          </a:solidFill>
                          <a:latin typeface="Arial" panose="020B0604020202020204" pitchFamily="34" charset="0"/>
                          <a:cs typeface="Arial" panose="020B0604020202020204" pitchFamily="34" charset="0"/>
                        </a:rPr>
                        <a:t>Total Population</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4">
                        <a:lumMod val="60000"/>
                        <a:lumOff val="40000"/>
                      </a:schemeClr>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19,000,135</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19,460,969</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19,566,610</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19,673,174</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no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20,266,341</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20,693,354</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21,195,944</a:t>
                      </a:r>
                    </a:p>
                  </a:txBody>
                  <a:tcPr marL="9525" marR="9525" marT="9525"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183936">
                <a:tc>
                  <a:txBody>
                    <a:bodyPr/>
                    <a:lstStyle/>
                    <a:p>
                      <a:pPr algn="l" fontAlgn="b"/>
                      <a:r>
                        <a:rPr lang="en-US" sz="1000" b="1" i="0" u="none" strike="noStrike" dirty="0">
                          <a:solidFill>
                            <a:srgbClr val="000000"/>
                          </a:solidFill>
                          <a:latin typeface="Arial" panose="020B0604020202020204" pitchFamily="34" charset="0"/>
                          <a:cs typeface="Arial" panose="020B0604020202020204" pitchFamily="34" charset="0"/>
                        </a:rPr>
                        <a:t>Ages 60 and over</a:t>
                      </a:r>
                    </a:p>
                  </a:txBody>
                  <a:tcPr marL="171451" marR="9525" marT="9525"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4">
                        <a:lumMod val="60000"/>
                        <a:lumOff val="40000"/>
                      </a:schemeClr>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3,211,738</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3,558,460</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3,677,891</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3,965,446</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noFill/>
                  </a:tcPr>
                </a:tc>
                <a:tc>
                  <a:txBody>
                    <a:bodyPr/>
                    <a:lstStyle/>
                    <a:p>
                      <a:pPr algn="r" fontAlgn="b"/>
                      <a:r>
                        <a:rPr lang="en-US" sz="1000" b="1" i="0" u="none" strike="noStrike" dirty="0">
                          <a:solidFill>
                            <a:srgbClr val="000000"/>
                          </a:solidFill>
                          <a:latin typeface="Arial" panose="020B0604020202020204" pitchFamily="34" charset="0"/>
                          <a:cs typeface="Arial" panose="020B0604020202020204" pitchFamily="34" charset="0"/>
                        </a:rPr>
                        <a:t>4,499,549</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tc>
                  <a:txBody>
                    <a:bodyPr/>
                    <a:lstStyle/>
                    <a:p>
                      <a:pPr algn="r" fontAlgn="b"/>
                      <a:r>
                        <a:rPr lang="en-US" sz="1000" b="1" i="0" u="none" strike="noStrike" dirty="0">
                          <a:solidFill>
                            <a:srgbClr val="000000"/>
                          </a:solidFill>
                          <a:latin typeface="Arial" panose="020B0604020202020204" pitchFamily="34" charset="0"/>
                          <a:cs typeface="Arial" panose="020B0604020202020204" pitchFamily="34" charset="0"/>
                        </a:rPr>
                        <a:t>4,962,734</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tc>
                  <a:txBody>
                    <a:bodyPr/>
                    <a:lstStyle/>
                    <a:p>
                      <a:pPr algn="r" fontAlgn="b"/>
                      <a:r>
                        <a:rPr lang="en-US" sz="1000" b="1" i="0" u="none" strike="noStrike" dirty="0">
                          <a:solidFill>
                            <a:srgbClr val="000000"/>
                          </a:solidFill>
                          <a:latin typeface="Arial" panose="020B0604020202020204" pitchFamily="34" charset="0"/>
                          <a:cs typeface="Arial" panose="020B0604020202020204" pitchFamily="34" charset="0"/>
                        </a:rPr>
                        <a:t>5,302,667</a:t>
                      </a:r>
                    </a:p>
                  </a:txBody>
                  <a:tcPr marL="9525" marR="9525" marT="9525"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83936">
                <a:tc>
                  <a:txBody>
                    <a:bodyPr/>
                    <a:lstStyle/>
                    <a:p>
                      <a:pPr algn="l" fontAlgn="b"/>
                      <a:r>
                        <a:rPr lang="en-US" sz="1000" b="1" i="0" u="none" strike="noStrike" dirty="0">
                          <a:solidFill>
                            <a:srgbClr val="000000"/>
                          </a:solidFill>
                          <a:latin typeface="Arial" panose="020B0604020202020204" pitchFamily="34" charset="0"/>
                          <a:cs typeface="Arial" panose="020B0604020202020204" pitchFamily="34" charset="0"/>
                        </a:rPr>
                        <a:t>Ages 65 and over</a:t>
                      </a:r>
                    </a:p>
                  </a:txBody>
                  <a:tcPr marL="171451" marR="9525" marT="9525"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4">
                        <a:lumMod val="60000"/>
                        <a:lumOff val="40000"/>
                      </a:schemeClr>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2,452,931</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2,559,826</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2,588,024</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2,820,435</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noFill/>
                  </a:tcPr>
                </a:tc>
                <a:tc>
                  <a:txBody>
                    <a:bodyPr/>
                    <a:lstStyle/>
                    <a:p>
                      <a:pPr algn="r" fontAlgn="b"/>
                      <a:r>
                        <a:rPr lang="en-US" sz="1000" b="1" i="0" u="none" strike="noStrike" dirty="0">
                          <a:solidFill>
                            <a:srgbClr val="000000"/>
                          </a:solidFill>
                          <a:latin typeface="Arial" panose="020B0604020202020204" pitchFamily="34" charset="0"/>
                          <a:cs typeface="Arial" panose="020B0604020202020204" pitchFamily="34" charset="0"/>
                        </a:rPr>
                        <a:t>3,191,141</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tc>
                  <a:txBody>
                    <a:bodyPr/>
                    <a:lstStyle/>
                    <a:p>
                      <a:pPr algn="r" fontAlgn="b"/>
                      <a:r>
                        <a:rPr lang="en-US" sz="1000" b="1" i="0" u="none" strike="noStrike" dirty="0">
                          <a:solidFill>
                            <a:srgbClr val="000000"/>
                          </a:solidFill>
                          <a:latin typeface="Arial" panose="020B0604020202020204" pitchFamily="34" charset="0"/>
                          <a:cs typeface="Arial" panose="020B0604020202020204" pitchFamily="34" charset="0"/>
                        </a:rPr>
                        <a:t>3,615,695</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tc>
                  <a:txBody>
                    <a:bodyPr/>
                    <a:lstStyle/>
                    <a:p>
                      <a:pPr algn="r" fontAlgn="b"/>
                      <a:r>
                        <a:rPr lang="en-US" sz="1000" b="1" i="0" u="none" strike="noStrike" dirty="0">
                          <a:solidFill>
                            <a:srgbClr val="000000"/>
                          </a:solidFill>
                          <a:latin typeface="Arial" panose="020B0604020202020204" pitchFamily="34" charset="0"/>
                          <a:cs typeface="Arial" panose="020B0604020202020204" pitchFamily="34" charset="0"/>
                        </a:rPr>
                        <a:t>4,020,308</a:t>
                      </a:r>
                    </a:p>
                  </a:txBody>
                  <a:tcPr marL="9525" marR="9525" marT="9525"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83936">
                <a:tc>
                  <a:txBody>
                    <a:bodyPr/>
                    <a:lstStyle/>
                    <a:p>
                      <a:pPr algn="l" fontAlgn="b"/>
                      <a:r>
                        <a:rPr lang="en-US" sz="1000" b="1" i="0" u="none" strike="noStrike" dirty="0">
                          <a:solidFill>
                            <a:srgbClr val="000000"/>
                          </a:solidFill>
                          <a:latin typeface="Arial" panose="020B0604020202020204" pitchFamily="34" charset="0"/>
                          <a:cs typeface="Arial" panose="020B0604020202020204" pitchFamily="34" charset="0"/>
                        </a:rPr>
                        <a:t>Ages 75 and over</a:t>
                      </a:r>
                    </a:p>
                  </a:txBody>
                  <a:tcPr marL="171451" marR="9525" marT="9525"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4">
                        <a:lumMod val="60000"/>
                        <a:lumOff val="40000"/>
                      </a:schemeClr>
                    </a:solidFill>
                  </a:tcPr>
                </a:tc>
                <a:tc>
                  <a:txBody>
                    <a:bodyPr/>
                    <a:lstStyle/>
                    <a:p>
                      <a:pPr algn="r" fontAlgn="b"/>
                      <a:r>
                        <a:rPr lang="en-US" sz="1000" b="0" i="0" u="none" strike="noStrike" dirty="0">
                          <a:solidFill>
                            <a:schemeClr val="tx1"/>
                          </a:solidFill>
                          <a:latin typeface="Arial" panose="020B0604020202020204" pitchFamily="34" charset="0"/>
                          <a:cs typeface="Arial" panose="020B0604020202020204" pitchFamily="34" charset="0"/>
                        </a:rPr>
                        <a:t>1,180,878</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bg1"/>
                    </a:solidFill>
                  </a:tcPr>
                </a:tc>
                <a:tc>
                  <a:txBody>
                    <a:bodyPr/>
                    <a:lstStyle/>
                    <a:p>
                      <a:pPr algn="r" fontAlgn="b"/>
                      <a:r>
                        <a:rPr lang="en-US" sz="1000" b="0" i="0" u="none" strike="noStrike" dirty="0">
                          <a:solidFill>
                            <a:schemeClr val="tx1"/>
                          </a:solidFill>
                          <a:latin typeface="Arial" panose="020B0604020202020204" pitchFamily="34" charset="0"/>
                          <a:cs typeface="Arial" panose="020B0604020202020204" pitchFamily="34" charset="0"/>
                        </a:rPr>
                        <a:t>1,281,459</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FF0000"/>
                          </a:solidFill>
                          <a:latin typeface="Arial" panose="020B0604020202020204" pitchFamily="34" charset="0"/>
                          <a:cs typeface="Arial" panose="020B0604020202020204" pitchFamily="34" charset="0"/>
                        </a:rPr>
                        <a:t> </a:t>
                      </a:r>
                      <a:r>
                        <a:rPr lang="en-US" sz="1000" b="0" i="0" u="none" strike="noStrike" dirty="0">
                          <a:solidFill>
                            <a:schemeClr val="tx1"/>
                          </a:solidFill>
                          <a:latin typeface="Arial" panose="020B0604020202020204" pitchFamily="34" charset="0"/>
                          <a:cs typeface="Arial" panose="020B0604020202020204" pitchFamily="34" charset="0"/>
                        </a:rPr>
                        <a:t>1,259,873</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bg1"/>
                    </a:solidFill>
                  </a:tcPr>
                </a:tc>
                <a:tc>
                  <a:txBody>
                    <a:bodyPr/>
                    <a:lstStyle/>
                    <a:p>
                      <a:pPr algn="r" fontAlgn="b"/>
                      <a:r>
                        <a:rPr lang="en-US" sz="1000" b="0" i="0" u="none" strike="noStrike" dirty="0">
                          <a:solidFill>
                            <a:schemeClr val="tx1"/>
                          </a:solidFill>
                          <a:latin typeface="Arial" panose="020B0604020202020204" pitchFamily="34" charset="0"/>
                          <a:cs typeface="Arial" panose="020B0604020202020204" pitchFamily="34" charset="0"/>
                        </a:rPr>
                        <a:t>1,282,467</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noFill/>
                  </a:tcPr>
                </a:tc>
                <a:tc>
                  <a:txBody>
                    <a:bodyPr/>
                    <a:lstStyle/>
                    <a:p>
                      <a:pPr algn="r" fontAlgn="b"/>
                      <a:r>
                        <a:rPr lang="en-US" sz="1000" b="1" i="0" u="none" strike="noStrike" dirty="0">
                          <a:solidFill>
                            <a:schemeClr val="tx1"/>
                          </a:solidFill>
                          <a:latin typeface="Arial" panose="020B0604020202020204" pitchFamily="34" charset="0"/>
                          <a:cs typeface="Arial" panose="020B0604020202020204" pitchFamily="34" charset="0"/>
                        </a:rPr>
                        <a:t>1,332,145</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tc>
                  <a:txBody>
                    <a:bodyPr/>
                    <a:lstStyle/>
                    <a:p>
                      <a:pPr algn="r" fontAlgn="b"/>
                      <a:r>
                        <a:rPr lang="en-US" sz="1000" b="1" i="0" u="none" strike="noStrike" dirty="0">
                          <a:solidFill>
                            <a:schemeClr val="tx1"/>
                          </a:solidFill>
                          <a:latin typeface="Arial" panose="020B0604020202020204" pitchFamily="34" charset="0"/>
                          <a:cs typeface="Arial" panose="020B0604020202020204" pitchFamily="34" charset="0"/>
                        </a:rPr>
                        <a:t>1,561,652</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tc>
                  <a:txBody>
                    <a:bodyPr/>
                    <a:lstStyle/>
                    <a:p>
                      <a:pPr algn="r" fontAlgn="b"/>
                      <a:r>
                        <a:rPr lang="en-US" sz="1000" b="1" i="0" u="none" strike="noStrike" dirty="0">
                          <a:solidFill>
                            <a:schemeClr val="tx1"/>
                          </a:solidFill>
                          <a:latin typeface="Arial" panose="020B0604020202020204" pitchFamily="34" charset="0"/>
                          <a:cs typeface="Arial" panose="020B0604020202020204" pitchFamily="34" charset="0"/>
                        </a:rPr>
                        <a:t>1,815,879</a:t>
                      </a:r>
                    </a:p>
                  </a:txBody>
                  <a:tcPr marL="9525" marR="9525" marT="9525"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83936">
                <a:tc>
                  <a:txBody>
                    <a:bodyPr/>
                    <a:lstStyle/>
                    <a:p>
                      <a:pPr algn="l" fontAlgn="b"/>
                      <a:r>
                        <a:rPr lang="en-US" sz="1000" b="1" i="0" u="none" strike="noStrike" dirty="0">
                          <a:solidFill>
                            <a:srgbClr val="000000"/>
                          </a:solidFill>
                          <a:latin typeface="Arial" panose="020B0604020202020204" pitchFamily="34" charset="0"/>
                          <a:cs typeface="Arial" panose="020B0604020202020204" pitchFamily="34" charset="0"/>
                        </a:rPr>
                        <a:t>Ages 85 and over</a:t>
                      </a:r>
                    </a:p>
                  </a:txBody>
                  <a:tcPr marL="171451" marR="9525" marT="9525"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4">
                        <a:lumMod val="60000"/>
                        <a:lumOff val="40000"/>
                      </a:schemeClr>
                    </a:solidFill>
                  </a:tcPr>
                </a:tc>
                <a:tc>
                  <a:txBody>
                    <a:bodyPr/>
                    <a:lstStyle/>
                    <a:p>
                      <a:pPr algn="r" fontAlgn="b"/>
                      <a:r>
                        <a:rPr lang="en-US" sz="1000" b="0" i="0" u="none" strike="noStrike" dirty="0">
                          <a:solidFill>
                            <a:schemeClr val="tx1"/>
                          </a:solidFill>
                          <a:latin typeface="Arial" panose="020B0604020202020204" pitchFamily="34" charset="0"/>
                          <a:cs typeface="Arial" panose="020B0604020202020204" pitchFamily="34" charset="0"/>
                        </a:rPr>
                        <a:t>314,771</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bg1"/>
                    </a:solidFill>
                  </a:tcPr>
                </a:tc>
                <a:tc>
                  <a:txBody>
                    <a:bodyPr/>
                    <a:lstStyle/>
                    <a:p>
                      <a:pPr algn="r" fontAlgn="b"/>
                      <a:r>
                        <a:rPr lang="en-US" sz="1000" b="0" i="0" u="none" strike="noStrike" dirty="0">
                          <a:solidFill>
                            <a:schemeClr val="tx1"/>
                          </a:solidFill>
                          <a:latin typeface="Arial" panose="020B0604020202020204" pitchFamily="34" charset="0"/>
                          <a:cs typeface="Arial" panose="020B0604020202020204" pitchFamily="34" charset="0"/>
                        </a:rPr>
                        <a:t>403,129</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bg1"/>
                    </a:solidFill>
                  </a:tcPr>
                </a:tc>
                <a:tc>
                  <a:txBody>
                    <a:bodyPr/>
                    <a:lstStyle/>
                    <a:p>
                      <a:pPr algn="r" fontAlgn="b"/>
                      <a:r>
                        <a:rPr lang="en-US" sz="1000" b="0" i="0" u="none" strike="noStrike" dirty="0">
                          <a:solidFill>
                            <a:schemeClr val="tx1"/>
                          </a:solidFill>
                          <a:latin typeface="Arial" panose="020B0604020202020204" pitchFamily="34" charset="0"/>
                          <a:cs typeface="Arial" panose="020B0604020202020204" pitchFamily="34" charset="0"/>
                        </a:rPr>
                        <a:t>417,164</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bg1"/>
                    </a:solidFill>
                  </a:tcPr>
                </a:tc>
                <a:tc>
                  <a:txBody>
                    <a:bodyPr/>
                    <a:lstStyle/>
                    <a:p>
                      <a:pPr algn="r" fontAlgn="b"/>
                      <a:r>
                        <a:rPr lang="en-US" sz="1000" b="0" i="0" u="none" strike="noStrike" dirty="0">
                          <a:solidFill>
                            <a:schemeClr val="tx1"/>
                          </a:solidFill>
                          <a:latin typeface="Arial" panose="020B0604020202020204" pitchFamily="34" charset="0"/>
                          <a:cs typeface="Arial" panose="020B0604020202020204" pitchFamily="34" charset="0"/>
                        </a:rPr>
                        <a:t>422,641</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noFill/>
                  </a:tcPr>
                </a:tc>
                <a:tc>
                  <a:txBody>
                    <a:bodyPr/>
                    <a:lstStyle/>
                    <a:p>
                      <a:pPr algn="r" fontAlgn="b"/>
                      <a:r>
                        <a:rPr lang="en-US" sz="1000" b="1" i="0" u="none" strike="noStrike" dirty="0">
                          <a:solidFill>
                            <a:schemeClr val="tx1"/>
                          </a:solidFill>
                          <a:latin typeface="Arial" panose="020B0604020202020204" pitchFamily="34" charset="0"/>
                          <a:cs typeface="Arial" panose="020B0604020202020204" pitchFamily="34" charset="0"/>
                        </a:rPr>
                        <a:t>454,298</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tc>
                  <a:txBody>
                    <a:bodyPr/>
                    <a:lstStyle/>
                    <a:p>
                      <a:pPr algn="r" fontAlgn="b"/>
                      <a:r>
                        <a:rPr lang="en-US" sz="1000" b="1" i="0" u="none" strike="noStrike" dirty="0">
                          <a:solidFill>
                            <a:schemeClr val="tx1"/>
                          </a:solidFill>
                          <a:latin typeface="Arial" panose="020B0604020202020204" pitchFamily="34" charset="0"/>
                          <a:cs typeface="Arial" panose="020B0604020202020204" pitchFamily="34" charset="0"/>
                        </a:rPr>
                        <a:t>486,682</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tc>
                  <a:txBody>
                    <a:bodyPr/>
                    <a:lstStyle/>
                    <a:p>
                      <a:pPr algn="r" fontAlgn="b"/>
                      <a:r>
                        <a:rPr lang="en-US" sz="1000" b="1" i="0" u="none" strike="noStrike" dirty="0">
                          <a:solidFill>
                            <a:schemeClr val="tx1"/>
                          </a:solidFill>
                          <a:latin typeface="Arial" panose="020B0604020202020204" pitchFamily="34" charset="0"/>
                          <a:cs typeface="Arial" panose="020B0604020202020204" pitchFamily="34" charset="0"/>
                        </a:rPr>
                        <a:t>566,423</a:t>
                      </a:r>
                    </a:p>
                  </a:txBody>
                  <a:tcPr marL="9525" marR="9525" marT="9525"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79419">
                <a:tc>
                  <a:txBody>
                    <a:bodyPr/>
                    <a:lstStyle/>
                    <a:p>
                      <a:pPr algn="l" fontAlgn="b"/>
                      <a:r>
                        <a:rPr lang="en-US" sz="1000" b="1" i="0" u="none" strike="noStrike" dirty="0">
                          <a:solidFill>
                            <a:srgbClr val="000000"/>
                          </a:solidFill>
                          <a:latin typeface="Arial" panose="020B0604020202020204" pitchFamily="34" charset="0"/>
                          <a:cs typeface="Arial" panose="020B0604020202020204" pitchFamily="34" charset="0"/>
                        </a:rPr>
                        <a:t>Disabled-----Ages 60 and over</a:t>
                      </a:r>
                    </a:p>
                  </a:txBody>
                  <a:tcPr marL="171451" marR="9525" marT="9525"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1,201,431</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1,331,201</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1,375,879</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1,506,658</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1,683,257</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1,856,532</a:t>
                      </a:r>
                    </a:p>
                  </a:txBody>
                  <a:tcPr marL="9525" marR="9525" marT="9525"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000" b="0" i="0" u="none" strike="noStrike" dirty="0">
                          <a:solidFill>
                            <a:srgbClr val="000000"/>
                          </a:solidFill>
                          <a:latin typeface="Arial" panose="020B0604020202020204" pitchFamily="34" charset="0"/>
                          <a:cs typeface="Arial" panose="020B0604020202020204" pitchFamily="34" charset="0"/>
                        </a:rPr>
                        <a:t>1,983,699</a:t>
                      </a:r>
                    </a:p>
                  </a:txBody>
                  <a:tcPr marL="9525" marR="9525" marT="9525"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16"/>
                  </a:ext>
                </a:extLst>
              </a:tr>
            </a:tbl>
          </a:graphicData>
        </a:graphic>
      </p:graphicFrame>
      <p:sp>
        <p:nvSpPr>
          <p:cNvPr id="11474" name="TextBox 4"/>
          <p:cNvSpPr txBox="1">
            <a:spLocks noChangeArrowheads="1"/>
          </p:cNvSpPr>
          <p:nvPr/>
        </p:nvSpPr>
        <p:spPr bwMode="auto">
          <a:xfrm>
            <a:off x="-14847" y="6557568"/>
            <a:ext cx="81375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i="1" dirty="0">
                <a:latin typeface="+mn-lt"/>
              </a:rPr>
              <a:t>Data Source: NYS Data Book, US Census 2015, *2020, 2025, 2030 date were projected by NYSOFA</a:t>
            </a:r>
          </a:p>
        </p:txBody>
      </p:sp>
      <p:sp>
        <p:nvSpPr>
          <p:cNvPr id="3" name="Title 2"/>
          <p:cNvSpPr>
            <a:spLocks noGrp="1"/>
          </p:cNvSpPr>
          <p:nvPr>
            <p:ph type="title"/>
          </p:nvPr>
        </p:nvSpPr>
        <p:spPr>
          <a:xfrm>
            <a:off x="1168119" y="188232"/>
            <a:ext cx="10045762" cy="590878"/>
          </a:xfrm>
        </p:spPr>
        <p:txBody>
          <a:bodyPr>
            <a:noAutofit/>
          </a:bodyPr>
          <a:lstStyle/>
          <a:p>
            <a:pPr algn="ctr">
              <a:tabLst>
                <a:tab pos="4221163" algn="l"/>
              </a:tabLst>
            </a:pPr>
            <a:r>
              <a:rPr lang="en-US" sz="2400" b="1" dirty="0">
                <a:latin typeface="Arial" panose="020B0604020202020204" pitchFamily="34" charset="0"/>
                <a:cs typeface="Arial" panose="020B0604020202020204" pitchFamily="34" charset="0"/>
              </a:rPr>
              <a:t>Percent of Population by Age Groups, New York State, 2000-2030*</a:t>
            </a:r>
          </a:p>
        </p:txBody>
      </p:sp>
      <p:pic>
        <p:nvPicPr>
          <p:cNvPr id="2" name="Picture 1">
            <a:extLst>
              <a:ext uri="{FF2B5EF4-FFF2-40B4-BE49-F238E27FC236}">
                <a16:creationId xmlns:a16="http://schemas.microsoft.com/office/drawing/2014/main" id="{94FCCDEC-48B5-46AB-9409-C31FA1B0D436}"/>
              </a:ext>
            </a:extLst>
          </p:cNvPr>
          <p:cNvPicPr>
            <a:picLocks noChangeAspect="1"/>
          </p:cNvPicPr>
          <p:nvPr/>
        </p:nvPicPr>
        <p:blipFill>
          <a:blip r:embed="rId3"/>
          <a:stretch>
            <a:fillRect/>
          </a:stretch>
        </p:blipFill>
        <p:spPr>
          <a:xfrm>
            <a:off x="3032760" y="837282"/>
            <a:ext cx="6126480" cy="4043500"/>
          </a:xfrm>
          <a:prstGeom prst="rect">
            <a:avLst/>
          </a:prstGeom>
        </p:spPr>
      </p:pic>
      <p:sp>
        <p:nvSpPr>
          <p:cNvPr id="7" name="TextBox 6">
            <a:extLst>
              <a:ext uri="{FF2B5EF4-FFF2-40B4-BE49-F238E27FC236}">
                <a16:creationId xmlns:a16="http://schemas.microsoft.com/office/drawing/2014/main" id="{C73DA5AF-E3A8-461A-8134-C67582F01B91}"/>
              </a:ext>
            </a:extLst>
          </p:cNvPr>
          <p:cNvSpPr txBox="1"/>
          <p:nvPr/>
        </p:nvSpPr>
        <p:spPr>
          <a:xfrm rot="16200000">
            <a:off x="1469682" y="2636214"/>
            <a:ext cx="2492624"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Percent of Total Population</a:t>
            </a:r>
          </a:p>
        </p:txBody>
      </p:sp>
      <p:sp>
        <p:nvSpPr>
          <p:cNvPr id="8" name="TextBox 7">
            <a:extLst>
              <a:ext uri="{FF2B5EF4-FFF2-40B4-BE49-F238E27FC236}">
                <a16:creationId xmlns:a16="http://schemas.microsoft.com/office/drawing/2014/main" id="{F3E4E552-1034-44D3-9DCE-592A8F4F12A7}"/>
              </a:ext>
            </a:extLst>
          </p:cNvPr>
          <p:cNvSpPr txBox="1"/>
          <p:nvPr/>
        </p:nvSpPr>
        <p:spPr>
          <a:xfrm>
            <a:off x="9973307" y="5420425"/>
            <a:ext cx="2045368" cy="692497"/>
          </a:xfrm>
          <a:prstGeom prst="rect">
            <a:avLst/>
          </a:prstGeom>
          <a:solidFill>
            <a:srgbClr val="00B0F0"/>
          </a:solidFill>
        </p:spPr>
        <p:txBody>
          <a:bodyPr wrap="square" rtlCol="0">
            <a:spAutoFit/>
          </a:bodyPr>
          <a:lstStyle/>
          <a:p>
            <a:r>
              <a:rPr lang="en-US" sz="1300" b="1" dirty="0"/>
              <a:t>37 percent of those over 60 have or will have a disability.</a:t>
            </a:r>
          </a:p>
        </p:txBody>
      </p:sp>
      <p:sp>
        <p:nvSpPr>
          <p:cNvPr id="6" name="Slide Number Placeholder 5">
            <a:extLst>
              <a:ext uri="{FF2B5EF4-FFF2-40B4-BE49-F238E27FC236}">
                <a16:creationId xmlns:a16="http://schemas.microsoft.com/office/drawing/2014/main" id="{D7836AB5-CDE9-4B37-8844-A847A3BD0802}"/>
              </a:ext>
            </a:extLst>
          </p:cNvPr>
          <p:cNvSpPr>
            <a:spLocks noGrp="1"/>
          </p:cNvSpPr>
          <p:nvPr>
            <p:ph type="sldNum" sz="quarter" idx="12"/>
          </p:nvPr>
        </p:nvSpPr>
        <p:spPr/>
        <p:txBody>
          <a:bodyPr/>
          <a:lstStyle/>
          <a:p>
            <a:fld id="{6CA27CB6-AA62-4C89-9CFC-9C5419393751}" type="slidenum">
              <a:rPr lang="en-US" smtClean="0"/>
              <a:t>10</a:t>
            </a:fld>
            <a:endParaRPr lang="en-US"/>
          </a:p>
        </p:txBody>
      </p:sp>
    </p:spTree>
    <p:extLst>
      <p:ext uri="{BB962C8B-B14F-4D97-AF65-F5344CB8AC3E}">
        <p14:creationId xmlns:p14="http://schemas.microsoft.com/office/powerpoint/2010/main" val="259024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DE61C-39B4-4F74-B9CD-45C117836972}"/>
              </a:ext>
            </a:extLst>
          </p:cNvPr>
          <p:cNvSpPr txBox="1"/>
          <p:nvPr/>
        </p:nvSpPr>
        <p:spPr>
          <a:xfrm>
            <a:off x="1175389" y="309592"/>
            <a:ext cx="10655540"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Estimated Number of Deaths Due to Modifiable Factors, New York State, 2015</a:t>
            </a:r>
          </a:p>
        </p:txBody>
      </p:sp>
      <p:graphicFrame>
        <p:nvGraphicFramePr>
          <p:cNvPr id="3" name="Chart 2">
            <a:extLst>
              <a:ext uri="{FF2B5EF4-FFF2-40B4-BE49-F238E27FC236}">
                <a16:creationId xmlns:a16="http://schemas.microsoft.com/office/drawing/2014/main" id="{85405B80-AC69-48DF-ADD2-BC1FC171A560}"/>
              </a:ext>
            </a:extLst>
          </p:cNvPr>
          <p:cNvGraphicFramePr>
            <a:graphicFrameLocks/>
          </p:cNvGraphicFramePr>
          <p:nvPr>
            <p:extLst/>
          </p:nvPr>
        </p:nvGraphicFramePr>
        <p:xfrm>
          <a:off x="723014" y="736978"/>
          <a:ext cx="10632558" cy="560002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163BDC9-79DB-43A6-9757-62E778E627EB}"/>
              </a:ext>
            </a:extLst>
          </p:cNvPr>
          <p:cNvSpPr/>
          <p:nvPr/>
        </p:nvSpPr>
        <p:spPr>
          <a:xfrm>
            <a:off x="617516" y="6297509"/>
            <a:ext cx="11213413" cy="261610"/>
          </a:xfrm>
          <a:prstGeom prst="rect">
            <a:avLst/>
          </a:prstGeom>
        </p:spPr>
        <p:txBody>
          <a:bodyPr wrap="square">
            <a:spAutoFit/>
          </a:bodyPr>
          <a:lstStyle/>
          <a:p>
            <a:pPr marL="73025" marR="0">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Note: Estimates were extrapolated using the results published in “Actual Causes of Death in the United States, 2000” JAMA, March 2004</a:t>
            </a:r>
            <a:r>
              <a:rPr lang="en-US" sz="1100" i="1" dirty="0">
                <a:latin typeface="Arial" panose="020B0604020202020204" pitchFamily="34" charset="0"/>
                <a:ea typeface="Calibri" panose="020F0502020204030204" pitchFamily="34" charset="0"/>
                <a:cs typeface="Arial" panose="020B0604020202020204" pitchFamily="34" charset="0"/>
              </a:rPr>
              <a:t>, 291 (10) and 2015 NYS Vital Records.</a:t>
            </a:r>
            <a:endParaRPr lang="en-US" sz="11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C50B3B1-DC3C-4C69-8BBF-B020DFD4117A}"/>
              </a:ext>
            </a:extLst>
          </p:cNvPr>
          <p:cNvSpPr>
            <a:spLocks noGrp="1"/>
          </p:cNvSpPr>
          <p:nvPr>
            <p:ph type="sldNum" sz="quarter" idx="12"/>
          </p:nvPr>
        </p:nvSpPr>
        <p:spPr>
          <a:xfrm>
            <a:off x="9313016" y="6428314"/>
            <a:ext cx="2743200" cy="365125"/>
          </a:xfrm>
        </p:spPr>
        <p:txBody>
          <a:bodyPr/>
          <a:lstStyle/>
          <a:p>
            <a:fld id="{6CA27CB6-AA62-4C89-9CFC-9C5419393751}" type="slidenum">
              <a:rPr lang="en-US" smtClean="0"/>
              <a:t>11</a:t>
            </a:fld>
            <a:endParaRPr lang="en-US" dirty="0"/>
          </a:p>
        </p:txBody>
      </p:sp>
    </p:spTree>
    <p:extLst>
      <p:ext uri="{BB962C8B-B14F-4D97-AF65-F5344CB8AC3E}">
        <p14:creationId xmlns:p14="http://schemas.microsoft.com/office/powerpoint/2010/main" val="263343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22BA2D-DEC7-4E9E-AB0D-B97573D595FF}"/>
              </a:ext>
            </a:extLst>
          </p:cNvPr>
          <p:cNvSpPr txBox="1"/>
          <p:nvPr/>
        </p:nvSpPr>
        <p:spPr>
          <a:xfrm>
            <a:off x="1006262" y="230669"/>
            <a:ext cx="103227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Index of Disparity for Public Health Priority Areas, New York State</a:t>
            </a:r>
          </a:p>
        </p:txBody>
      </p:sp>
      <p:graphicFrame>
        <p:nvGraphicFramePr>
          <p:cNvPr id="4" name="Chart 3">
            <a:extLst>
              <a:ext uri="{FF2B5EF4-FFF2-40B4-BE49-F238E27FC236}">
                <a16:creationId xmlns:a16="http://schemas.microsoft.com/office/drawing/2014/main" id="{9BDAC0CA-7A4C-4B73-9097-1B3C6EFAB453}"/>
              </a:ext>
            </a:extLst>
          </p:cNvPr>
          <p:cNvGraphicFramePr/>
          <p:nvPr>
            <p:extLst/>
          </p:nvPr>
        </p:nvGraphicFramePr>
        <p:xfrm>
          <a:off x="1136891" y="692334"/>
          <a:ext cx="10318596" cy="62259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14584E0-8C18-4135-8D57-6C09757085EA}"/>
              </a:ext>
            </a:extLst>
          </p:cNvPr>
          <p:cNvSpPr txBox="1"/>
          <p:nvPr/>
        </p:nvSpPr>
        <p:spPr>
          <a:xfrm>
            <a:off x="4995746" y="5379089"/>
            <a:ext cx="6590371" cy="492443"/>
          </a:xfrm>
          <a:prstGeom prst="rect">
            <a:avLst/>
          </a:prstGeom>
          <a:solidFill>
            <a:srgbClr val="0070C0"/>
          </a:solidFill>
        </p:spPr>
        <p:txBody>
          <a:bodyPr wrap="square" rtlCol="0">
            <a:spAutoFit/>
          </a:bodyPr>
          <a:lstStyle/>
          <a:p>
            <a:r>
              <a:rPr lang="en-US" sz="1300" b="1" dirty="0">
                <a:solidFill>
                  <a:schemeClr val="bg1"/>
                </a:solidFill>
              </a:rPr>
              <a:t>*Rate age-adjusted to the 2000 US Population</a:t>
            </a:r>
          </a:p>
          <a:p>
            <a:r>
              <a:rPr lang="en-US" sz="1300" b="1" dirty="0">
                <a:solidFill>
                  <a:schemeClr val="bg1"/>
                </a:solidFill>
              </a:rPr>
              <a:t>Indicators are based on the most current data available and range between 2014 and 2016.</a:t>
            </a:r>
          </a:p>
        </p:txBody>
      </p:sp>
      <p:sp>
        <p:nvSpPr>
          <p:cNvPr id="3" name="Slide Number Placeholder 2">
            <a:extLst>
              <a:ext uri="{FF2B5EF4-FFF2-40B4-BE49-F238E27FC236}">
                <a16:creationId xmlns:a16="http://schemas.microsoft.com/office/drawing/2014/main" id="{A5115BC7-CDC4-4054-8C48-2458990EB815}"/>
              </a:ext>
            </a:extLst>
          </p:cNvPr>
          <p:cNvSpPr>
            <a:spLocks noGrp="1"/>
          </p:cNvSpPr>
          <p:nvPr>
            <p:ph type="sldNum" sz="quarter" idx="12"/>
          </p:nvPr>
        </p:nvSpPr>
        <p:spPr>
          <a:xfrm>
            <a:off x="9216242" y="6333197"/>
            <a:ext cx="2743200" cy="365125"/>
          </a:xfrm>
        </p:spPr>
        <p:txBody>
          <a:bodyPr/>
          <a:lstStyle/>
          <a:p>
            <a:fld id="{6CA27CB6-AA62-4C89-9CFC-9C5419393751}" type="slidenum">
              <a:rPr lang="en-US" smtClean="0"/>
              <a:t>12</a:t>
            </a:fld>
            <a:endParaRPr lang="en-US" dirty="0"/>
          </a:p>
        </p:txBody>
      </p:sp>
    </p:spTree>
    <p:extLst>
      <p:ext uri="{BB962C8B-B14F-4D97-AF65-F5344CB8AC3E}">
        <p14:creationId xmlns:p14="http://schemas.microsoft.com/office/powerpoint/2010/main" val="402757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817AC1D-30FB-4796-8FC4-1D47A8D87C64}"/>
              </a:ext>
            </a:extLst>
          </p:cNvPr>
          <p:cNvGraphicFramePr>
            <a:graphicFrameLocks/>
          </p:cNvGraphicFramePr>
          <p:nvPr>
            <p:extLst>
              <p:ext uri="{D42A27DB-BD31-4B8C-83A1-F6EECF244321}">
                <p14:modId xmlns:p14="http://schemas.microsoft.com/office/powerpoint/2010/main" val="347504339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D42D7476-67AE-48FF-818C-15062DC9D801}"/>
              </a:ext>
            </a:extLst>
          </p:cNvPr>
          <p:cNvSpPr>
            <a:spLocks noGrp="1"/>
          </p:cNvSpPr>
          <p:nvPr>
            <p:ph type="sldNum" sz="quarter" idx="12"/>
          </p:nvPr>
        </p:nvSpPr>
        <p:spPr>
          <a:xfrm>
            <a:off x="9323120" y="6380101"/>
            <a:ext cx="2743200" cy="365125"/>
          </a:xfrm>
        </p:spPr>
        <p:txBody>
          <a:bodyPr/>
          <a:lstStyle/>
          <a:p>
            <a:fld id="{6CA27CB6-AA62-4C89-9CFC-9C5419393751}" type="slidenum">
              <a:rPr lang="en-US" smtClean="0"/>
              <a:t>13</a:t>
            </a:fld>
            <a:endParaRPr lang="en-US" dirty="0"/>
          </a:p>
        </p:txBody>
      </p:sp>
    </p:spTree>
    <p:extLst>
      <p:ext uri="{BB962C8B-B14F-4D97-AF65-F5344CB8AC3E}">
        <p14:creationId xmlns:p14="http://schemas.microsoft.com/office/powerpoint/2010/main" val="273526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397621"/>
            <a:ext cx="12192000"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cs typeface="Arial" panose="020B0604020202020204" pitchFamily="34" charset="0"/>
              </a:rPr>
              <a:t>Prevention Agenda Dashboard Measures Progress on 96 Statewide Outcome Indicators, Including Reductions in Health Disparities</a:t>
            </a:r>
            <a:endParaRPr lang="en-US" dirty="0">
              <a:cs typeface="Arial" panose="020B0604020202020204" pitchFamily="34" charset="0"/>
            </a:endParaRPr>
          </a:p>
        </p:txBody>
      </p:sp>
      <p:sp>
        <p:nvSpPr>
          <p:cNvPr id="8" name="Rectangle 7"/>
          <p:cNvSpPr/>
          <p:nvPr/>
        </p:nvSpPr>
        <p:spPr>
          <a:xfrm>
            <a:off x="1291751" y="6466904"/>
            <a:ext cx="3206327" cy="261610"/>
          </a:xfrm>
          <a:prstGeom prst="rect">
            <a:avLst/>
          </a:prstGeom>
        </p:spPr>
        <p:txBody>
          <a:bodyPr wrap="none">
            <a:spAutoFit/>
          </a:bodyPr>
          <a:lstStyle/>
          <a:p>
            <a:r>
              <a:rPr lang="en-US" sz="1100" i="1" u="sng" dirty="0">
                <a:hlinkClick r:id="rId3"/>
              </a:rPr>
              <a:t>https://health.ny.gov/preventionagendadashboard</a:t>
            </a:r>
            <a:endParaRPr lang="en-US" sz="1100" i="1" dirty="0"/>
          </a:p>
        </p:txBody>
      </p:sp>
      <p:sp>
        <p:nvSpPr>
          <p:cNvPr id="3" name="Content Placeholder 2"/>
          <p:cNvSpPr>
            <a:spLocks noGrp="1"/>
          </p:cNvSpPr>
          <p:nvPr>
            <p:ph idx="1"/>
          </p:nvPr>
        </p:nvSpPr>
        <p:spPr>
          <a:xfrm>
            <a:off x="235847" y="6402618"/>
            <a:ext cx="1599096" cy="278397"/>
          </a:xfrm>
        </p:spPr>
        <p:txBody>
          <a:bodyPr>
            <a:noAutofit/>
          </a:bodyPr>
          <a:lstStyle/>
          <a:p>
            <a:pPr marL="0" indent="0">
              <a:lnSpc>
                <a:spcPct val="150000"/>
              </a:lnSpc>
              <a:buNone/>
            </a:pPr>
            <a:r>
              <a:rPr lang="en-US" sz="1100" dirty="0"/>
              <a:t>As of June 2017</a:t>
            </a:r>
          </a:p>
        </p:txBody>
      </p:sp>
      <p:graphicFrame>
        <p:nvGraphicFramePr>
          <p:cNvPr id="10" name="Chart 9"/>
          <p:cNvGraphicFramePr>
            <a:graphicFrameLocks noChangeAspect="1"/>
          </p:cNvGraphicFramePr>
          <p:nvPr>
            <p:extLst/>
          </p:nvPr>
        </p:nvGraphicFramePr>
        <p:xfrm>
          <a:off x="914401" y="1529540"/>
          <a:ext cx="10668000" cy="4730061"/>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685AAD2A-00F2-4D18-9ECB-3C0D1FDA08DA}"/>
              </a:ext>
            </a:extLst>
          </p:cNvPr>
          <p:cNvSpPr/>
          <p:nvPr/>
        </p:nvSpPr>
        <p:spPr>
          <a:xfrm>
            <a:off x="1017210" y="5026918"/>
            <a:ext cx="8974283" cy="92848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20FEEE-090F-4BF3-A57F-4A9979D9CCA7}"/>
              </a:ext>
            </a:extLst>
          </p:cNvPr>
          <p:cNvSpPr/>
          <p:nvPr/>
        </p:nvSpPr>
        <p:spPr>
          <a:xfrm>
            <a:off x="9991494" y="5026919"/>
            <a:ext cx="1478274" cy="92848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C874868-F59E-45A0-B913-61A7A984CEF3}"/>
              </a:ext>
            </a:extLst>
          </p:cNvPr>
          <p:cNvSpPr txBox="1"/>
          <p:nvPr/>
        </p:nvSpPr>
        <p:spPr>
          <a:xfrm>
            <a:off x="4622062" y="5670269"/>
            <a:ext cx="1823513" cy="338554"/>
          </a:xfrm>
          <a:prstGeom prst="rect">
            <a:avLst/>
          </a:prstGeom>
          <a:noFill/>
        </p:spPr>
        <p:txBody>
          <a:bodyPr wrap="none" rtlCol="0">
            <a:spAutoFit/>
          </a:bodyPr>
          <a:lstStyle/>
          <a:p>
            <a:r>
              <a:rPr lang="en-US" sz="1600" b="1" i="1" dirty="0">
                <a:solidFill>
                  <a:srgbClr val="595959"/>
                </a:solidFill>
              </a:rPr>
              <a:t>Indicators (un-met)</a:t>
            </a:r>
          </a:p>
        </p:txBody>
      </p:sp>
      <p:sp>
        <p:nvSpPr>
          <p:cNvPr id="16" name="TextBox 15">
            <a:extLst>
              <a:ext uri="{FF2B5EF4-FFF2-40B4-BE49-F238E27FC236}">
                <a16:creationId xmlns:a16="http://schemas.microsoft.com/office/drawing/2014/main" id="{869A90EE-D1F4-4A68-8C9C-03F3C7F21C26}"/>
              </a:ext>
            </a:extLst>
          </p:cNvPr>
          <p:cNvSpPr txBox="1"/>
          <p:nvPr/>
        </p:nvSpPr>
        <p:spPr>
          <a:xfrm>
            <a:off x="9991493" y="5674037"/>
            <a:ext cx="1539780" cy="338554"/>
          </a:xfrm>
          <a:prstGeom prst="rect">
            <a:avLst/>
          </a:prstGeom>
          <a:noFill/>
        </p:spPr>
        <p:txBody>
          <a:bodyPr wrap="none" rtlCol="0">
            <a:spAutoFit/>
          </a:bodyPr>
          <a:lstStyle/>
          <a:p>
            <a:r>
              <a:rPr lang="en-US" sz="1600" b="1" i="1" dirty="0">
                <a:solidFill>
                  <a:srgbClr val="595959"/>
                </a:solidFill>
              </a:rPr>
              <a:t>Indicators (met)</a:t>
            </a:r>
          </a:p>
        </p:txBody>
      </p:sp>
      <p:sp>
        <p:nvSpPr>
          <p:cNvPr id="2" name="Slide Number Placeholder 1">
            <a:extLst>
              <a:ext uri="{FF2B5EF4-FFF2-40B4-BE49-F238E27FC236}">
                <a16:creationId xmlns:a16="http://schemas.microsoft.com/office/drawing/2014/main" id="{C719F6B3-D2EF-4BA6-AF50-A2A2F983601D}"/>
              </a:ext>
            </a:extLst>
          </p:cNvPr>
          <p:cNvSpPr>
            <a:spLocks noGrp="1"/>
          </p:cNvSpPr>
          <p:nvPr>
            <p:ph type="sldNum" sz="quarter" idx="12"/>
          </p:nvPr>
        </p:nvSpPr>
        <p:spPr/>
        <p:txBody>
          <a:bodyPr/>
          <a:lstStyle/>
          <a:p>
            <a:fld id="{6CA27CB6-AA62-4C89-9CFC-9C5419393751}" type="slidenum">
              <a:rPr lang="en-US" smtClean="0"/>
              <a:t>14</a:t>
            </a:fld>
            <a:endParaRPr lang="en-US"/>
          </a:p>
        </p:txBody>
      </p:sp>
    </p:spTree>
    <p:extLst>
      <p:ext uri="{BB962C8B-B14F-4D97-AF65-F5344CB8AC3E}">
        <p14:creationId xmlns:p14="http://schemas.microsoft.com/office/powerpoint/2010/main" val="244677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5A6C-16E2-456E-AC1E-2B3AFDDF6F51}"/>
              </a:ext>
            </a:extLst>
          </p:cNvPr>
          <p:cNvSpPr>
            <a:spLocks noGrp="1"/>
          </p:cNvSpPr>
          <p:nvPr>
            <p:ph type="title"/>
          </p:nvPr>
        </p:nvSpPr>
        <p:spPr>
          <a:xfrm>
            <a:off x="838200" y="696685"/>
            <a:ext cx="10515600" cy="4841358"/>
          </a:xfrm>
        </p:spPr>
        <p:txBody>
          <a:bodyPr>
            <a:normAutofit fontScale="90000"/>
          </a:bodyPr>
          <a:lstStyle/>
          <a:p>
            <a:pPr algn="ctr"/>
            <a:br>
              <a:rPr lang="en-US" sz="8000" b="1" dirty="0"/>
            </a:br>
            <a:r>
              <a:rPr lang="en-US" sz="6700" b="1" dirty="0">
                <a:latin typeface="Arial" panose="020B0604020202020204" pitchFamily="34" charset="0"/>
                <a:cs typeface="Arial" panose="020B0604020202020204" pitchFamily="34" charset="0"/>
              </a:rPr>
              <a:t>#2 </a:t>
            </a:r>
            <a:br>
              <a:rPr lang="en-US" sz="6700" b="1" dirty="0">
                <a:latin typeface="Arial" panose="020B0604020202020204" pitchFamily="34" charset="0"/>
                <a:cs typeface="Arial" panose="020B0604020202020204" pitchFamily="34" charset="0"/>
              </a:rPr>
            </a:br>
            <a:br>
              <a:rPr lang="en-US" b="1" dirty="0"/>
            </a:br>
            <a:r>
              <a:rPr lang="en-US" sz="4900" b="1" dirty="0">
                <a:latin typeface="Arial" panose="020B0604020202020204" pitchFamily="34" charset="0"/>
                <a:cs typeface="Arial" panose="020B0604020202020204" pitchFamily="34" charset="0"/>
              </a:rPr>
              <a:t>Considerations for Addressing Social Determinants of Health, Promoting Healthy Aging and Reducing Racial, Ethnic and Socioeconomic Disparities to Achieve Health Equity</a:t>
            </a:r>
            <a:endParaRPr lang="en-US"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A74D917-7943-4C56-961D-02F1C99AB84E}"/>
              </a:ext>
            </a:extLst>
          </p:cNvPr>
          <p:cNvSpPr>
            <a:spLocks noGrp="1"/>
          </p:cNvSpPr>
          <p:nvPr>
            <p:ph type="sldNum" sz="quarter" idx="12"/>
          </p:nvPr>
        </p:nvSpPr>
        <p:spPr/>
        <p:txBody>
          <a:bodyPr/>
          <a:lstStyle/>
          <a:p>
            <a:fld id="{6CA27CB6-AA62-4C89-9CFC-9C5419393751}" type="slidenum">
              <a:rPr lang="en-US" smtClean="0"/>
              <a:t>15</a:t>
            </a:fld>
            <a:endParaRPr lang="en-US"/>
          </a:p>
        </p:txBody>
      </p:sp>
    </p:spTree>
    <p:extLst>
      <p:ext uri="{BB962C8B-B14F-4D97-AF65-F5344CB8AC3E}">
        <p14:creationId xmlns:p14="http://schemas.microsoft.com/office/powerpoint/2010/main" val="2230027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5D94A557-6396-496C-BCF8-43F0DB62A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296" y="643467"/>
            <a:ext cx="7403408" cy="5571066"/>
          </a:xfrm>
          <a:prstGeom prst="rect">
            <a:avLst/>
          </a:prstGeom>
        </p:spPr>
      </p:pic>
      <p:sp>
        <p:nvSpPr>
          <p:cNvPr id="2" name="Slide Number Placeholder 1">
            <a:extLst>
              <a:ext uri="{FF2B5EF4-FFF2-40B4-BE49-F238E27FC236}">
                <a16:creationId xmlns:a16="http://schemas.microsoft.com/office/drawing/2014/main" id="{448D6530-2A93-405B-8824-7143F3FA0C5C}"/>
              </a:ext>
            </a:extLst>
          </p:cNvPr>
          <p:cNvSpPr>
            <a:spLocks noGrp="1"/>
          </p:cNvSpPr>
          <p:nvPr>
            <p:ph type="sldNum" sz="quarter" idx="12"/>
          </p:nvPr>
        </p:nvSpPr>
        <p:spPr>
          <a:xfrm>
            <a:off x="8664610" y="5874049"/>
            <a:ext cx="2743200" cy="365125"/>
          </a:xfrm>
        </p:spPr>
        <p:txBody>
          <a:bodyPr>
            <a:normAutofit/>
          </a:bodyPr>
          <a:lstStyle/>
          <a:p>
            <a:pPr>
              <a:spcAft>
                <a:spcPts val="600"/>
              </a:spcAft>
            </a:pPr>
            <a:fld id="{6CA27CB6-AA62-4C89-9CFC-9C5419393751}" type="slidenum">
              <a:rPr lang="en-US" smtClean="0"/>
              <a:pPr>
                <a:spcAft>
                  <a:spcPts val="600"/>
                </a:spcAft>
              </a:pPr>
              <a:t>16</a:t>
            </a:fld>
            <a:endParaRPr lang="en-US"/>
          </a:p>
        </p:txBody>
      </p:sp>
    </p:spTree>
    <p:extLst>
      <p:ext uri="{BB962C8B-B14F-4D97-AF65-F5344CB8AC3E}">
        <p14:creationId xmlns:p14="http://schemas.microsoft.com/office/powerpoint/2010/main" val="310044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8A0C73D-37EC-4499-AEAF-9486D19FBB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671" y="0"/>
            <a:ext cx="10544750" cy="6858000"/>
          </a:xfrm>
          <a:prstGeom prst="rect">
            <a:avLst/>
          </a:prstGeom>
        </p:spPr>
      </p:pic>
      <p:sp>
        <p:nvSpPr>
          <p:cNvPr id="2" name="Slide Number Placeholder 1">
            <a:extLst>
              <a:ext uri="{FF2B5EF4-FFF2-40B4-BE49-F238E27FC236}">
                <a16:creationId xmlns:a16="http://schemas.microsoft.com/office/drawing/2014/main" id="{1887FC84-A0B1-4CB8-BEDB-2F5FD33A416E}"/>
              </a:ext>
            </a:extLst>
          </p:cNvPr>
          <p:cNvSpPr>
            <a:spLocks noGrp="1"/>
          </p:cNvSpPr>
          <p:nvPr>
            <p:ph type="sldNum" sz="quarter" idx="12"/>
          </p:nvPr>
        </p:nvSpPr>
        <p:spPr>
          <a:xfrm>
            <a:off x="9275618" y="6492875"/>
            <a:ext cx="2743200" cy="365125"/>
          </a:xfrm>
        </p:spPr>
        <p:txBody>
          <a:bodyPr/>
          <a:lstStyle/>
          <a:p>
            <a:fld id="{6CA27CB6-AA62-4C89-9CFC-9C5419393751}" type="slidenum">
              <a:rPr lang="en-US" smtClean="0"/>
              <a:t>17</a:t>
            </a:fld>
            <a:endParaRPr lang="en-US" dirty="0"/>
          </a:p>
        </p:txBody>
      </p:sp>
    </p:spTree>
    <p:extLst>
      <p:ext uri="{BB962C8B-B14F-4D97-AF65-F5344CB8AC3E}">
        <p14:creationId xmlns:p14="http://schemas.microsoft.com/office/powerpoint/2010/main" val="153416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33" y="576254"/>
            <a:ext cx="10972800" cy="1143000"/>
          </a:xfrm>
        </p:spPr>
        <p:txBody>
          <a:bodyPr>
            <a:normAutofit fontScale="90000"/>
          </a:bodyPr>
          <a:lstStyle/>
          <a:p>
            <a:pPr algn="ctr"/>
            <a:r>
              <a:rPr lang="en-US" sz="4000" b="1" dirty="0">
                <a:latin typeface="Arial" panose="020B0604020202020204" pitchFamily="34" charset="0"/>
                <a:cs typeface="Arial" panose="020B0604020202020204" pitchFamily="34" charset="0"/>
              </a:rPr>
              <a:t>Health Across All Policies: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A multi-sectoral approach to improving health</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736346" y="1683781"/>
            <a:ext cx="4719308" cy="4689565"/>
          </a:xfrm>
          <a:prstGeom prst="rect">
            <a:avLst/>
          </a:prstGeom>
        </p:spPr>
      </p:pic>
      <p:sp>
        <p:nvSpPr>
          <p:cNvPr id="3" name="TextBox 2"/>
          <p:cNvSpPr txBox="1"/>
          <p:nvPr/>
        </p:nvSpPr>
        <p:spPr>
          <a:xfrm>
            <a:off x="2318501" y="6437448"/>
            <a:ext cx="755499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The New York Academy of Medicine, developed for the International Society for Urban Health. 2016.</a:t>
            </a:r>
          </a:p>
        </p:txBody>
      </p:sp>
      <p:sp>
        <p:nvSpPr>
          <p:cNvPr id="6" name="Slide Number Placeholder 5">
            <a:extLst>
              <a:ext uri="{FF2B5EF4-FFF2-40B4-BE49-F238E27FC236}">
                <a16:creationId xmlns:a16="http://schemas.microsoft.com/office/drawing/2014/main" id="{B23F3A85-7DD4-45AF-809D-37A8F77B74F6}"/>
              </a:ext>
            </a:extLst>
          </p:cNvPr>
          <p:cNvSpPr>
            <a:spLocks noGrp="1"/>
          </p:cNvSpPr>
          <p:nvPr>
            <p:ph type="sldNum" sz="quarter" idx="12"/>
          </p:nvPr>
        </p:nvSpPr>
        <p:spPr/>
        <p:txBody>
          <a:bodyPr/>
          <a:lstStyle/>
          <a:p>
            <a:fld id="{6CA27CB6-AA62-4C89-9CFC-9C5419393751}" type="slidenum">
              <a:rPr lang="en-US" smtClean="0"/>
              <a:t>18</a:t>
            </a:fld>
            <a:endParaRPr lang="en-US" dirty="0"/>
          </a:p>
        </p:txBody>
      </p:sp>
    </p:spTree>
    <p:extLst>
      <p:ext uri="{BB962C8B-B14F-4D97-AF65-F5344CB8AC3E}">
        <p14:creationId xmlns:p14="http://schemas.microsoft.com/office/powerpoint/2010/main" val="53226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27082-C7FA-4039-8A4D-0E2C76F107CF}"/>
              </a:ext>
            </a:extLst>
          </p:cNvPr>
          <p:cNvSpPr>
            <a:spLocks noGrp="1"/>
          </p:cNvSpPr>
          <p:nvPr>
            <p:ph type="sldNum" sz="quarter" idx="12"/>
          </p:nvPr>
        </p:nvSpPr>
        <p:spPr/>
        <p:txBody>
          <a:bodyPr/>
          <a:lstStyle/>
          <a:p>
            <a:fld id="{6CA27CB6-AA62-4C89-9CFC-9C5419393751}" type="slidenum">
              <a:rPr lang="en-US" smtClean="0"/>
              <a:t>19</a:t>
            </a:fld>
            <a:endParaRPr lang="en-US"/>
          </a:p>
        </p:txBody>
      </p:sp>
      <p:pic>
        <p:nvPicPr>
          <p:cNvPr id="2" name="Picture 1">
            <a:extLst>
              <a:ext uri="{FF2B5EF4-FFF2-40B4-BE49-F238E27FC236}">
                <a16:creationId xmlns:a16="http://schemas.microsoft.com/office/drawing/2014/main" id="{5387DEFD-AE6A-4914-A980-3E2D92CB8E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6805" y="0"/>
            <a:ext cx="9138390" cy="6858000"/>
          </a:xfrm>
          <a:prstGeom prst="rect">
            <a:avLst/>
          </a:prstGeom>
        </p:spPr>
      </p:pic>
    </p:spTree>
    <p:extLst>
      <p:ext uri="{BB962C8B-B14F-4D97-AF65-F5344CB8AC3E}">
        <p14:creationId xmlns:p14="http://schemas.microsoft.com/office/powerpoint/2010/main" val="399428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22660" y="365125"/>
            <a:ext cx="10273937" cy="819241"/>
          </a:xfrm>
        </p:spPr>
        <p:txBody>
          <a:bodyPr>
            <a:normAutofit/>
          </a:bodyPr>
          <a:lstStyle/>
          <a:p>
            <a:r>
              <a:rPr lang="en-US" b="1" dirty="0">
                <a:latin typeface="Arial" panose="020B0604020202020204" pitchFamily="34" charset="0"/>
                <a:cs typeface="Arial" panose="020B0604020202020204" pitchFamily="34" charset="0"/>
              </a:rPr>
              <a:t>Prevention Agenda 2013-2018</a:t>
            </a:r>
          </a:p>
        </p:txBody>
      </p:sp>
      <p:sp>
        <p:nvSpPr>
          <p:cNvPr id="11267" name="Content Placeholder 2"/>
          <p:cNvSpPr>
            <a:spLocks noGrp="1"/>
          </p:cNvSpPr>
          <p:nvPr>
            <p:ph idx="1"/>
          </p:nvPr>
        </p:nvSpPr>
        <p:spPr>
          <a:xfrm>
            <a:off x="609600" y="1476206"/>
            <a:ext cx="11176000" cy="4701721"/>
          </a:xfrm>
        </p:spPr>
        <p:txBody>
          <a:bodyPr>
            <a:noAutofit/>
          </a:bodyPr>
          <a:lstStyle/>
          <a:p>
            <a:pPr>
              <a:defRPr/>
            </a:pPr>
            <a:r>
              <a:rPr lang="en-US" sz="3200" dirty="0">
                <a:latin typeface="Arial" panose="020B0604020202020204" pitchFamily="34" charset="0"/>
                <a:cs typeface="Arial" panose="020B0604020202020204" pitchFamily="34" charset="0"/>
              </a:rPr>
              <a:t>Goal is improved health status of New Yorkers and reduction in health disparities through increased emphasis on prevention.</a:t>
            </a:r>
          </a:p>
          <a:p>
            <a:pPr>
              <a:defRPr/>
            </a:pPr>
            <a:endParaRPr lang="en-US" sz="24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Call to action to broad range of stakeholders to collaborate at the community level to assess local health status and needs; identify local health priorities; and plan, implement and evaluate strategies for local health improvement.</a:t>
            </a:r>
          </a:p>
          <a:p>
            <a:pPr marL="1371600" lvl="3" indent="0">
              <a:buNone/>
              <a:defRPr/>
            </a:pPr>
            <a:r>
              <a:rPr lang="en-US" sz="2000" dirty="0">
                <a:latin typeface="Arial" panose="020B0604020202020204" pitchFamily="34" charset="0"/>
                <a:cs typeface="Arial" panose="020B0604020202020204" pitchFamily="34" charset="0"/>
              </a:rPr>
              <a:t>					</a:t>
            </a:r>
          </a:p>
          <a:p>
            <a:pPr marL="1371600" lvl="3" indent="0">
              <a:buNone/>
              <a:defRPr/>
            </a:pPr>
            <a:r>
              <a:rPr lang="en-US" sz="2000" b="1" i="1" dirty="0">
                <a:latin typeface="Arial" panose="020B0604020202020204" pitchFamily="34" charset="0"/>
                <a:cs typeface="Arial" panose="020B0604020202020204" pitchFamily="34" charset="0"/>
                <a:hlinkClick r:id="rId3"/>
              </a:rPr>
              <a:t>https://www.health.ny.gov/prevention/prevention_agenda/2013-2017/</a:t>
            </a:r>
            <a:endParaRPr lang="en-US" sz="2000" b="1" i="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292D8D7-C030-449F-B41E-E0A6705B569C}"/>
              </a:ext>
            </a:extLst>
          </p:cNvPr>
          <p:cNvSpPr>
            <a:spLocks noGrp="1"/>
          </p:cNvSpPr>
          <p:nvPr>
            <p:ph type="sldNum" sz="quarter" idx="12"/>
          </p:nvPr>
        </p:nvSpPr>
        <p:spPr/>
        <p:txBody>
          <a:bodyPr/>
          <a:lstStyle/>
          <a:p>
            <a:fld id="{6CA27CB6-AA62-4C89-9CFC-9C5419393751}" type="slidenum">
              <a:rPr lang="en-US" smtClean="0"/>
              <a:t>2</a:t>
            </a:fld>
            <a:endParaRPr lang="en-US" dirty="0"/>
          </a:p>
        </p:txBody>
      </p:sp>
    </p:spTree>
    <p:extLst>
      <p:ext uri="{BB962C8B-B14F-4D97-AF65-F5344CB8AC3E}">
        <p14:creationId xmlns:p14="http://schemas.microsoft.com/office/powerpoint/2010/main" val="1371682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DC093D2-8D9A-4E7E-BDA0-1DEB1110DB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8104" y="643467"/>
            <a:ext cx="4275792" cy="5571066"/>
          </a:xfrm>
          <a:prstGeom prst="rect">
            <a:avLst/>
          </a:prstGeom>
        </p:spPr>
      </p:pic>
      <p:sp>
        <p:nvSpPr>
          <p:cNvPr id="4" name="Slide Number Placeholder 3">
            <a:extLst>
              <a:ext uri="{FF2B5EF4-FFF2-40B4-BE49-F238E27FC236}">
                <a16:creationId xmlns:a16="http://schemas.microsoft.com/office/drawing/2014/main" id="{DFC2A683-A86F-45A2-8552-D7886F26B32E}"/>
              </a:ext>
            </a:extLst>
          </p:cNvPr>
          <p:cNvSpPr>
            <a:spLocks noGrp="1"/>
          </p:cNvSpPr>
          <p:nvPr>
            <p:ph type="sldNum" sz="quarter" idx="12"/>
          </p:nvPr>
        </p:nvSpPr>
        <p:spPr>
          <a:xfrm>
            <a:off x="8602842" y="5726958"/>
            <a:ext cx="2743200" cy="365125"/>
          </a:xfrm>
        </p:spPr>
        <p:txBody>
          <a:bodyPr/>
          <a:lstStyle/>
          <a:p>
            <a:fld id="{6CA27CB6-AA62-4C89-9CFC-9C5419393751}" type="slidenum">
              <a:rPr lang="en-US" smtClean="0"/>
              <a:t>20</a:t>
            </a:fld>
            <a:endParaRPr lang="en-US" dirty="0"/>
          </a:p>
        </p:txBody>
      </p:sp>
    </p:spTree>
    <p:extLst>
      <p:ext uri="{BB962C8B-B14F-4D97-AF65-F5344CB8AC3E}">
        <p14:creationId xmlns:p14="http://schemas.microsoft.com/office/powerpoint/2010/main" val="1563471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5A6C-16E2-456E-AC1E-2B3AFDDF6F51}"/>
              </a:ext>
            </a:extLst>
          </p:cNvPr>
          <p:cNvSpPr>
            <a:spLocks noGrp="1"/>
          </p:cNvSpPr>
          <p:nvPr>
            <p:ph type="title"/>
          </p:nvPr>
        </p:nvSpPr>
        <p:spPr>
          <a:xfrm>
            <a:off x="831850" y="1219200"/>
            <a:ext cx="10515600" cy="3343275"/>
          </a:xfrm>
        </p:spPr>
        <p:txBody>
          <a:bodyPr>
            <a:normAutofit fontScale="90000"/>
          </a:bodyPr>
          <a:lstStyle/>
          <a:p>
            <a:pPr algn="ctr"/>
            <a:r>
              <a:rPr lang="en-US" b="1" dirty="0">
                <a:latin typeface="Arial" panose="020B0604020202020204" pitchFamily="34" charset="0"/>
                <a:cs typeface="Arial" panose="020B0604020202020204" pitchFamily="34" charset="0"/>
              </a:rPr>
              <a:t>#3</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Progress on Local Prevention Agenda Action</a:t>
            </a:r>
          </a:p>
        </p:txBody>
      </p:sp>
      <p:sp>
        <p:nvSpPr>
          <p:cNvPr id="4" name="Slide Number Placeholder 3">
            <a:extLst>
              <a:ext uri="{FF2B5EF4-FFF2-40B4-BE49-F238E27FC236}">
                <a16:creationId xmlns:a16="http://schemas.microsoft.com/office/drawing/2014/main" id="{2A74D917-7943-4C56-961D-02F1C99AB84E}"/>
              </a:ext>
            </a:extLst>
          </p:cNvPr>
          <p:cNvSpPr>
            <a:spLocks noGrp="1"/>
          </p:cNvSpPr>
          <p:nvPr>
            <p:ph type="sldNum" sz="quarter" idx="12"/>
          </p:nvPr>
        </p:nvSpPr>
        <p:spPr/>
        <p:txBody>
          <a:bodyPr/>
          <a:lstStyle/>
          <a:p>
            <a:fld id="{6CA27CB6-AA62-4C89-9CFC-9C5419393751}" type="slidenum">
              <a:rPr lang="en-US" smtClean="0"/>
              <a:t>21</a:t>
            </a:fld>
            <a:endParaRPr lang="en-US"/>
          </a:p>
        </p:txBody>
      </p:sp>
    </p:spTree>
    <p:extLst>
      <p:ext uri="{BB962C8B-B14F-4D97-AF65-F5344CB8AC3E}">
        <p14:creationId xmlns:p14="http://schemas.microsoft.com/office/powerpoint/2010/main" val="1392285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48ED14-75E9-4376-8DD5-CCA6DB12D8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02144" y="2324556"/>
            <a:ext cx="5567711" cy="4259179"/>
          </a:xfrm>
          <a:prstGeom prst="rect">
            <a:avLst/>
          </a:prstGeom>
        </p:spPr>
      </p:pic>
      <p:sp>
        <p:nvSpPr>
          <p:cNvPr id="3" name="Content Placeholder 2">
            <a:extLst>
              <a:ext uri="{FF2B5EF4-FFF2-40B4-BE49-F238E27FC236}">
                <a16:creationId xmlns:a16="http://schemas.microsoft.com/office/drawing/2014/main" id="{4B347EFE-634D-4CAA-B7C2-CDB0F03770EE}"/>
              </a:ext>
            </a:extLst>
          </p:cNvPr>
          <p:cNvSpPr txBox="1">
            <a:spLocks/>
          </p:cNvSpPr>
          <p:nvPr/>
        </p:nvSpPr>
        <p:spPr>
          <a:xfrm>
            <a:off x="1899645" y="1365400"/>
            <a:ext cx="8621486" cy="916227"/>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rPr>
              <a:t>127 plans by 58 LHDs and 167 Hospitals</a:t>
            </a:r>
          </a:p>
        </p:txBody>
      </p:sp>
      <p:sp>
        <p:nvSpPr>
          <p:cNvPr id="6" name="Title 11">
            <a:extLst>
              <a:ext uri="{FF2B5EF4-FFF2-40B4-BE49-F238E27FC236}">
                <a16:creationId xmlns:a16="http://schemas.microsoft.com/office/drawing/2014/main" id="{AB18B3F2-9660-4920-B22B-49FA17442312}"/>
              </a:ext>
            </a:extLst>
          </p:cNvPr>
          <p:cNvSpPr txBox="1">
            <a:spLocks/>
          </p:cNvSpPr>
          <p:nvPr/>
        </p:nvSpPr>
        <p:spPr>
          <a:xfrm>
            <a:off x="719444" y="329870"/>
            <a:ext cx="109818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Calibri" panose="020F0502020204030204"/>
                <a:ea typeface="+mj-ea"/>
                <a:cs typeface="Arial" panose="020B0604020202020204" pitchFamily="34" charset="0"/>
              </a:rPr>
              <a:t>2016-2018 Collaborative Health Improvement Plans</a:t>
            </a:r>
            <a:endParaRPr kumimoji="0" lang="en-US" sz="4000" b="0" i="0" u="none" strike="noStrike" kern="1200" cap="none" spc="0" normalizeH="0" baseline="0" noProof="0" dirty="0">
              <a:ln>
                <a:noFill/>
              </a:ln>
              <a:solidFill>
                <a:sysClr val="windowText" lastClr="000000"/>
              </a:solidFill>
              <a:effectLst/>
              <a:uLnTx/>
              <a:uFillTx/>
              <a:latin typeface="Calibri" panose="020F0502020204030204"/>
              <a:ea typeface="+mj-ea"/>
              <a:cs typeface="+mj-cs"/>
            </a:endParaRPr>
          </a:p>
        </p:txBody>
      </p:sp>
      <p:sp>
        <p:nvSpPr>
          <p:cNvPr id="4" name="Slide Number Placeholder 3">
            <a:extLst>
              <a:ext uri="{FF2B5EF4-FFF2-40B4-BE49-F238E27FC236}">
                <a16:creationId xmlns:a16="http://schemas.microsoft.com/office/drawing/2014/main" id="{A96CA1B2-7C32-4276-802E-DD0A32221A39}"/>
              </a:ext>
            </a:extLst>
          </p:cNvPr>
          <p:cNvSpPr>
            <a:spLocks noGrp="1"/>
          </p:cNvSpPr>
          <p:nvPr>
            <p:ph type="sldNum" sz="quarter" idx="12"/>
          </p:nvPr>
        </p:nvSpPr>
        <p:spPr/>
        <p:txBody>
          <a:bodyPr/>
          <a:lstStyle/>
          <a:p>
            <a:fld id="{6CA27CB6-AA62-4C89-9CFC-9C5419393751}" type="slidenum">
              <a:rPr lang="en-US" smtClean="0"/>
              <a:t>22</a:t>
            </a:fld>
            <a:endParaRPr lang="en-US"/>
          </a:p>
        </p:txBody>
      </p:sp>
    </p:spTree>
    <p:extLst>
      <p:ext uri="{BB962C8B-B14F-4D97-AF65-F5344CB8AC3E}">
        <p14:creationId xmlns:p14="http://schemas.microsoft.com/office/powerpoint/2010/main" val="630509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AB3806-5911-40D0-914E-957EC0DCE1AD}"/>
              </a:ext>
            </a:extLst>
          </p:cNvPr>
          <p:cNvSpPr txBox="1"/>
          <p:nvPr/>
        </p:nvSpPr>
        <p:spPr>
          <a:xfrm>
            <a:off x="610113" y="1219200"/>
            <a:ext cx="4270645" cy="1754326"/>
          </a:xfrm>
          <a:prstGeom prst="rect">
            <a:avLst/>
          </a:prstGeom>
          <a:solidFill>
            <a:srgbClr val="1F497D"/>
          </a:solidFill>
        </p:spPr>
        <p:txBody>
          <a:bodyPr wrap="square" rtlCol="0">
            <a:spAutoFit/>
          </a:bodyPr>
          <a:lstStyle/>
          <a:p>
            <a:r>
              <a:rPr lang="en-US" sz="3600" b="1" dirty="0">
                <a:solidFill>
                  <a:schemeClr val="bg1"/>
                </a:solidFill>
              </a:rPr>
              <a:t> Participation in Local Partnerships by Key Sectors</a:t>
            </a:r>
          </a:p>
        </p:txBody>
      </p:sp>
      <p:graphicFrame>
        <p:nvGraphicFramePr>
          <p:cNvPr id="2" name="Diagram 1">
            <a:extLst>
              <a:ext uri="{FF2B5EF4-FFF2-40B4-BE49-F238E27FC236}">
                <a16:creationId xmlns:a16="http://schemas.microsoft.com/office/drawing/2014/main" id="{081D11A1-EDA4-44E3-B7EC-02ED38DAD3B5}"/>
              </a:ext>
            </a:extLst>
          </p:cNvPr>
          <p:cNvGraphicFramePr>
            <a:graphicFrameLocks noChangeAspect="1"/>
          </p:cNvGraphicFramePr>
          <p:nvPr>
            <p:extLst>
              <p:ext uri="{D42A27DB-BD31-4B8C-83A1-F6EECF244321}">
                <p14:modId xmlns:p14="http://schemas.microsoft.com/office/powerpoint/2010/main" val="3439283877"/>
              </p:ext>
            </p:extLst>
          </p:nvPr>
        </p:nvGraphicFramePr>
        <p:xfrm>
          <a:off x="4035552" y="516869"/>
          <a:ext cx="8778240"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E4B46C7-54F1-40EB-A706-C4EC5615BAA6}"/>
              </a:ext>
            </a:extLst>
          </p:cNvPr>
          <p:cNvSpPr txBox="1"/>
          <p:nvPr/>
        </p:nvSpPr>
        <p:spPr>
          <a:xfrm>
            <a:off x="85344" y="6442502"/>
            <a:ext cx="3950208" cy="415498"/>
          </a:xfrm>
          <a:prstGeom prst="rect">
            <a:avLst/>
          </a:prstGeom>
          <a:noFill/>
        </p:spPr>
        <p:txBody>
          <a:bodyPr wrap="square" rtlCol="0">
            <a:spAutoFit/>
          </a:bodyPr>
          <a:lstStyle/>
          <a:p>
            <a:r>
              <a:rPr lang="en-US" sz="1000" dirty="0"/>
              <a:t>Adapted from: The Future of the Public’s Health in the 21</a:t>
            </a:r>
            <a:r>
              <a:rPr lang="en-US" sz="1000" baseline="30000" dirty="0"/>
              <a:t>st</a:t>
            </a:r>
            <a:r>
              <a:rPr lang="en-US" sz="1000" dirty="0"/>
              <a:t> Century. IOM 2003</a:t>
            </a:r>
          </a:p>
        </p:txBody>
      </p:sp>
      <p:sp>
        <p:nvSpPr>
          <p:cNvPr id="5" name="TextBox 4">
            <a:extLst>
              <a:ext uri="{FF2B5EF4-FFF2-40B4-BE49-F238E27FC236}">
                <a16:creationId xmlns:a16="http://schemas.microsoft.com/office/drawing/2014/main" id="{2058B118-6F92-4ECE-8282-F159277044D2}"/>
              </a:ext>
            </a:extLst>
          </p:cNvPr>
          <p:cNvSpPr txBox="1"/>
          <p:nvPr/>
        </p:nvSpPr>
        <p:spPr>
          <a:xfrm>
            <a:off x="9979152" y="1390198"/>
            <a:ext cx="2395728" cy="769441"/>
          </a:xfrm>
          <a:prstGeom prst="rect">
            <a:avLst/>
          </a:prstGeom>
          <a:noFill/>
        </p:spPr>
        <p:txBody>
          <a:bodyPr wrap="square" rtlCol="0">
            <a:spAutoFit/>
          </a:bodyPr>
          <a:lstStyle/>
          <a:p>
            <a:r>
              <a:rPr lang="en-US" sz="1100" dirty="0">
                <a:solidFill>
                  <a:schemeClr val="bg1"/>
                </a:solidFill>
              </a:rPr>
              <a:t>*Includes health care across the continuum including primary care, insurers, hospitals, long term care, home care, hospice. </a:t>
            </a:r>
          </a:p>
        </p:txBody>
      </p:sp>
      <p:sp>
        <p:nvSpPr>
          <p:cNvPr id="6" name="Slide Number Placeholder 5">
            <a:extLst>
              <a:ext uri="{FF2B5EF4-FFF2-40B4-BE49-F238E27FC236}">
                <a16:creationId xmlns:a16="http://schemas.microsoft.com/office/drawing/2014/main" id="{B3C775D3-F24C-4D2F-AC57-2F58C673E23E}"/>
              </a:ext>
            </a:extLst>
          </p:cNvPr>
          <p:cNvSpPr>
            <a:spLocks noGrp="1"/>
          </p:cNvSpPr>
          <p:nvPr>
            <p:ph type="sldNum" sz="quarter" idx="12"/>
          </p:nvPr>
        </p:nvSpPr>
        <p:spPr/>
        <p:txBody>
          <a:bodyPr/>
          <a:lstStyle/>
          <a:p>
            <a:fld id="{6CA27CB6-AA62-4C89-9CFC-9C5419393751}" type="slidenum">
              <a:rPr lang="en-US" smtClean="0"/>
              <a:t>23</a:t>
            </a:fld>
            <a:endParaRPr lang="en-US"/>
          </a:p>
        </p:txBody>
      </p:sp>
    </p:spTree>
    <p:extLst>
      <p:ext uri="{BB962C8B-B14F-4D97-AF65-F5344CB8AC3E}">
        <p14:creationId xmlns:p14="http://schemas.microsoft.com/office/powerpoint/2010/main" val="2226448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EFA7-C5BB-4123-AE25-D2AAE5E27A72}"/>
              </a:ext>
            </a:extLst>
          </p:cNvPr>
          <p:cNvSpPr>
            <a:spLocks noGrp="1"/>
          </p:cNvSpPr>
          <p:nvPr>
            <p:ph type="title"/>
          </p:nvPr>
        </p:nvSpPr>
        <p:spPr>
          <a:xfrm>
            <a:off x="838200" y="365125"/>
            <a:ext cx="10515600" cy="854075"/>
          </a:xfrm>
        </p:spPr>
        <p:txBody>
          <a:bodyPr>
            <a:normAutofit/>
          </a:bodyPr>
          <a:lstStyle/>
          <a:p>
            <a:pPr algn="ctr"/>
            <a:r>
              <a:rPr lang="en-US" sz="3600" b="1" dirty="0">
                <a:latin typeface="Arial" panose="020B0604020202020204" pitchFamily="34" charset="0"/>
                <a:cs typeface="Arial" panose="020B0604020202020204" pitchFamily="34" charset="0"/>
              </a:rPr>
              <a:t>Implementing Evidence-Based Interventions</a:t>
            </a:r>
          </a:p>
        </p:txBody>
      </p:sp>
      <p:sp>
        <p:nvSpPr>
          <p:cNvPr id="3" name="Slide Number Placeholder 2">
            <a:extLst>
              <a:ext uri="{FF2B5EF4-FFF2-40B4-BE49-F238E27FC236}">
                <a16:creationId xmlns:a16="http://schemas.microsoft.com/office/drawing/2014/main" id="{6D15A119-BF41-42F6-B611-F4FFDD589DE1}"/>
              </a:ext>
            </a:extLst>
          </p:cNvPr>
          <p:cNvSpPr>
            <a:spLocks noGrp="1"/>
          </p:cNvSpPr>
          <p:nvPr>
            <p:ph type="sldNum" sz="quarter" idx="12"/>
          </p:nvPr>
        </p:nvSpPr>
        <p:spPr/>
        <p:txBody>
          <a:bodyPr/>
          <a:lstStyle/>
          <a:p>
            <a:fld id="{6CA27CB6-AA62-4C89-9CFC-9C5419393751}" type="slidenum">
              <a:rPr lang="en-US" smtClean="0"/>
              <a:t>24</a:t>
            </a:fld>
            <a:endParaRPr lang="en-US"/>
          </a:p>
        </p:txBody>
      </p:sp>
      <p:graphicFrame>
        <p:nvGraphicFramePr>
          <p:cNvPr id="4" name="Chart 3">
            <a:extLst>
              <a:ext uri="{FF2B5EF4-FFF2-40B4-BE49-F238E27FC236}">
                <a16:creationId xmlns:a16="http://schemas.microsoft.com/office/drawing/2014/main" id="{8E694810-B6F4-4425-93BC-63ED4BD8CE08}"/>
              </a:ext>
            </a:extLst>
          </p:cNvPr>
          <p:cNvGraphicFramePr>
            <a:graphicFrameLocks/>
          </p:cNvGraphicFramePr>
          <p:nvPr>
            <p:extLst>
              <p:ext uri="{D42A27DB-BD31-4B8C-83A1-F6EECF244321}">
                <p14:modId xmlns:p14="http://schemas.microsoft.com/office/powerpoint/2010/main" val="554891078"/>
              </p:ext>
            </p:extLst>
          </p:nvPr>
        </p:nvGraphicFramePr>
        <p:xfrm>
          <a:off x="526593" y="1600200"/>
          <a:ext cx="5287163" cy="344476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AC9570B7-C904-488B-8332-D1278AEC4138}"/>
              </a:ext>
            </a:extLst>
          </p:cNvPr>
          <p:cNvSpPr/>
          <p:nvPr/>
        </p:nvSpPr>
        <p:spPr>
          <a:xfrm rot="10800000" flipV="1">
            <a:off x="661892" y="5221035"/>
            <a:ext cx="515186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N = 579 interventions from 57 LHDs</a:t>
            </a:r>
          </a:p>
          <a:p>
            <a:r>
              <a:rPr lang="en-US" dirty="0">
                <a:latin typeface="Arial" panose="020B0604020202020204" pitchFamily="34" charset="0"/>
                <a:cs typeface="Arial" panose="020B0604020202020204" pitchFamily="34" charset="0"/>
              </a:rPr>
              <a:t>N = 2210 interventions from 152 hospitals</a:t>
            </a:r>
          </a:p>
        </p:txBody>
      </p:sp>
      <p:graphicFrame>
        <p:nvGraphicFramePr>
          <p:cNvPr id="7" name="Chart 6">
            <a:extLst>
              <a:ext uri="{FF2B5EF4-FFF2-40B4-BE49-F238E27FC236}">
                <a16:creationId xmlns:a16="http://schemas.microsoft.com/office/drawing/2014/main" id="{01667438-C14D-4356-80BD-6049288523EC}"/>
              </a:ext>
            </a:extLst>
          </p:cNvPr>
          <p:cNvGraphicFramePr>
            <a:graphicFrameLocks/>
          </p:cNvGraphicFramePr>
          <p:nvPr>
            <p:extLst>
              <p:ext uri="{D42A27DB-BD31-4B8C-83A1-F6EECF244321}">
                <p14:modId xmlns:p14="http://schemas.microsoft.com/office/powerpoint/2010/main" val="2216528361"/>
              </p:ext>
            </p:extLst>
          </p:nvPr>
        </p:nvGraphicFramePr>
        <p:xfrm>
          <a:off x="7015655" y="1600200"/>
          <a:ext cx="4059886" cy="344476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8605C41-710D-4AE0-94C2-6273A245E3B2}"/>
              </a:ext>
            </a:extLst>
          </p:cNvPr>
          <p:cNvSpPr txBox="1"/>
          <p:nvPr/>
        </p:nvSpPr>
        <p:spPr>
          <a:xfrm rot="10800000" flipV="1">
            <a:off x="7015655" y="5221035"/>
            <a:ext cx="4338145" cy="8309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 = 280 interventions from 43 LHDs</a:t>
            </a:r>
          </a:p>
          <a:p>
            <a:r>
              <a:rPr lang="en-US" dirty="0">
                <a:latin typeface="Arial" panose="020B0604020202020204" pitchFamily="34" charset="0"/>
                <a:cs typeface="Arial" panose="020B0604020202020204" pitchFamily="34" charset="0"/>
              </a:rPr>
              <a:t>N = 952 interventions from 104 hospitals </a:t>
            </a:r>
          </a:p>
          <a:p>
            <a:endParaRPr lang="en-US" sz="1200" dirty="0"/>
          </a:p>
        </p:txBody>
      </p:sp>
      <p:sp>
        <p:nvSpPr>
          <p:cNvPr id="5" name="TextBox 4">
            <a:extLst>
              <a:ext uri="{FF2B5EF4-FFF2-40B4-BE49-F238E27FC236}">
                <a16:creationId xmlns:a16="http://schemas.microsoft.com/office/drawing/2014/main" id="{CEEDDE06-459E-4041-8F30-08AF319D6895}"/>
              </a:ext>
            </a:extLst>
          </p:cNvPr>
          <p:cNvSpPr txBox="1"/>
          <p:nvPr/>
        </p:nvSpPr>
        <p:spPr>
          <a:xfrm>
            <a:off x="526593" y="6356350"/>
            <a:ext cx="320039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2016-2018 Workplans</a:t>
            </a:r>
          </a:p>
        </p:txBody>
      </p:sp>
    </p:spTree>
    <p:extLst>
      <p:ext uri="{BB962C8B-B14F-4D97-AF65-F5344CB8AC3E}">
        <p14:creationId xmlns:p14="http://schemas.microsoft.com/office/powerpoint/2010/main" val="3252296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5A6C-16E2-456E-AC1E-2B3AFDDF6F51}"/>
              </a:ext>
            </a:extLst>
          </p:cNvPr>
          <p:cNvSpPr>
            <a:spLocks noGrp="1"/>
          </p:cNvSpPr>
          <p:nvPr>
            <p:ph type="title"/>
          </p:nvPr>
        </p:nvSpPr>
        <p:spPr>
          <a:xfrm>
            <a:off x="831850" y="1140032"/>
            <a:ext cx="10515600" cy="3422444"/>
          </a:xfrm>
        </p:spPr>
        <p:txBody>
          <a:bodyPr>
            <a:normAutofit fontScale="90000"/>
          </a:bodyPr>
          <a:lstStyle/>
          <a:p>
            <a:pPr algn="ctr"/>
            <a:br>
              <a:rPr lang="en-US" b="1" dirty="0"/>
            </a:br>
            <a:r>
              <a:rPr lang="en-US" b="1" dirty="0"/>
              <a:t>#4</a:t>
            </a:r>
            <a:br>
              <a:rPr lang="en-US" b="1" dirty="0"/>
            </a:br>
            <a:br>
              <a:rPr lang="en-US" b="1" dirty="0"/>
            </a:br>
            <a:r>
              <a:rPr lang="en-US" sz="5300" b="1" dirty="0">
                <a:latin typeface="Arial" panose="020B0604020202020204" pitchFamily="34" charset="0"/>
                <a:cs typeface="Arial" panose="020B0604020202020204" pitchFamily="34" charset="0"/>
              </a:rPr>
              <a:t>Updated Vision and Proposed Cross-Cutting Principles, Priorities, Focus Areas and Goals</a:t>
            </a:r>
            <a:endParaRPr lang="en-US"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A74D917-7943-4C56-961D-02F1C99AB84E}"/>
              </a:ext>
            </a:extLst>
          </p:cNvPr>
          <p:cNvSpPr>
            <a:spLocks noGrp="1"/>
          </p:cNvSpPr>
          <p:nvPr>
            <p:ph type="sldNum" sz="quarter" idx="12"/>
          </p:nvPr>
        </p:nvSpPr>
        <p:spPr/>
        <p:txBody>
          <a:bodyPr/>
          <a:lstStyle/>
          <a:p>
            <a:fld id="{6CA27CB6-AA62-4C89-9CFC-9C5419393751}" type="slidenum">
              <a:rPr lang="en-US" smtClean="0"/>
              <a:t>25</a:t>
            </a:fld>
            <a:endParaRPr lang="en-US" dirty="0"/>
          </a:p>
        </p:txBody>
      </p:sp>
    </p:spTree>
    <p:extLst>
      <p:ext uri="{BB962C8B-B14F-4D97-AF65-F5344CB8AC3E}">
        <p14:creationId xmlns:p14="http://schemas.microsoft.com/office/powerpoint/2010/main" val="1644662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1EA396E-DEF9-4E22-BC4B-FC9AACF38CCF}"/>
              </a:ext>
            </a:extLst>
          </p:cNvPr>
          <p:cNvSpPr>
            <a:spLocks noGrp="1"/>
          </p:cNvSpPr>
          <p:nvPr>
            <p:ph type="title"/>
          </p:nvPr>
        </p:nvSpPr>
        <p:spPr>
          <a:xfrm>
            <a:off x="838200" y="937418"/>
            <a:ext cx="10515600" cy="1325563"/>
          </a:xfrm>
        </p:spPr>
        <p:txBody>
          <a:bodyPr>
            <a:normAutofit/>
          </a:bodyPr>
          <a:lstStyle/>
          <a:p>
            <a:pPr algn="ctr" eaLnBrk="1" hangingPunct="1"/>
            <a:r>
              <a:rPr lang="en-US" altLang="en-US" sz="5400" b="1" dirty="0">
                <a:latin typeface="Arial" panose="020B0604020202020204" pitchFamily="34" charset="0"/>
                <a:ea typeface="ＭＳ Ｐゴシック" panose="020B0600070205080204" pitchFamily="34" charset="-128"/>
                <a:cs typeface="Arial" panose="020B0604020202020204" pitchFamily="34" charset="0"/>
              </a:rPr>
              <a:t>Updated Vision</a:t>
            </a:r>
          </a:p>
        </p:txBody>
      </p:sp>
      <p:sp>
        <p:nvSpPr>
          <p:cNvPr id="5123" name="Content Placeholder 2">
            <a:extLst>
              <a:ext uri="{FF2B5EF4-FFF2-40B4-BE49-F238E27FC236}">
                <a16:creationId xmlns:a16="http://schemas.microsoft.com/office/drawing/2014/main" id="{EC6F7906-E6EF-42F3-A887-C386B6ED3005}"/>
              </a:ext>
            </a:extLst>
          </p:cNvPr>
          <p:cNvSpPr>
            <a:spLocks noGrp="1"/>
          </p:cNvSpPr>
          <p:nvPr>
            <p:ph idx="1"/>
          </p:nvPr>
        </p:nvSpPr>
        <p:spPr>
          <a:xfrm>
            <a:off x="838200" y="2149434"/>
            <a:ext cx="10515600" cy="3600018"/>
          </a:xfrm>
        </p:spPr>
        <p:txBody>
          <a:bodyPr rtlCol="0">
            <a:normAutofit/>
          </a:bodyPr>
          <a:lstStyle/>
          <a:p>
            <a:pPr>
              <a:buFont typeface="Arial"/>
              <a:buChar char="•"/>
              <a:defRPr/>
            </a:pPr>
            <a:endParaRPr lang="en-US" sz="4000" dirty="0">
              <a:effectLst>
                <a:outerShdw blurRad="50800" dist="38100" dir="5400000" algn="t" rotWithShape="0">
                  <a:prstClr val="black">
                    <a:alpha val="40000"/>
                  </a:prstClr>
                </a:outerShdw>
              </a:effectLst>
              <a:latin typeface="Arial"/>
              <a:cs typeface="Arial"/>
            </a:endParaRPr>
          </a:p>
          <a:p>
            <a:pPr>
              <a:buFont typeface="Arial"/>
              <a:buChar char="•"/>
              <a:defRPr/>
            </a:pPr>
            <a:endParaRPr lang="en-US" sz="4000" dirty="0">
              <a:effectLst>
                <a:outerShdw blurRad="50800" dist="38100" dir="5400000" algn="t" rotWithShape="0">
                  <a:prstClr val="black">
                    <a:alpha val="40000"/>
                  </a:prstClr>
                </a:outerShdw>
              </a:effectLst>
              <a:latin typeface="Arial"/>
              <a:cs typeface="Arial"/>
            </a:endParaRPr>
          </a:p>
          <a:p>
            <a:pPr algn="ctr">
              <a:buNone/>
              <a:defRPr/>
            </a:pPr>
            <a:r>
              <a:rPr lang="en-US" sz="5400" dirty="0">
                <a:latin typeface="Arial" panose="020B0604020202020204" pitchFamily="34" charset="0"/>
                <a:cs typeface="Arial" panose="020B0604020202020204" pitchFamily="34" charset="0"/>
              </a:rPr>
              <a:t>New York is the Healthiest State</a:t>
            </a:r>
          </a:p>
          <a:p>
            <a:pPr algn="ctr">
              <a:buNone/>
              <a:defRPr/>
            </a:pPr>
            <a:r>
              <a:rPr lang="en-US" sz="5400" dirty="0">
                <a:latin typeface="Arial" panose="020B0604020202020204" pitchFamily="34" charset="0"/>
                <a:cs typeface="Arial" panose="020B0604020202020204" pitchFamily="34" charset="0"/>
              </a:rPr>
              <a:t> for People of all Ages</a:t>
            </a:r>
          </a:p>
        </p:txBody>
      </p:sp>
      <p:sp>
        <p:nvSpPr>
          <p:cNvPr id="2" name="Slide Number Placeholder 1">
            <a:extLst>
              <a:ext uri="{FF2B5EF4-FFF2-40B4-BE49-F238E27FC236}">
                <a16:creationId xmlns:a16="http://schemas.microsoft.com/office/drawing/2014/main" id="{73F04B2B-8A0E-40A3-96CF-86005EB1BB0D}"/>
              </a:ext>
            </a:extLst>
          </p:cNvPr>
          <p:cNvSpPr>
            <a:spLocks noGrp="1"/>
          </p:cNvSpPr>
          <p:nvPr>
            <p:ph type="sldNum" sz="quarter" idx="12"/>
          </p:nvPr>
        </p:nvSpPr>
        <p:spPr/>
        <p:txBody>
          <a:bodyPr/>
          <a:lstStyle/>
          <a:p>
            <a:fld id="{6CA27CB6-AA62-4C89-9CFC-9C5419393751}" type="slidenum">
              <a:rPr lang="en-US" smtClean="0"/>
              <a:t>26</a:t>
            </a:fld>
            <a:endParaRPr lang="en-US"/>
          </a:p>
        </p:txBody>
      </p:sp>
    </p:spTree>
    <p:extLst>
      <p:ext uri="{BB962C8B-B14F-4D97-AF65-F5344CB8AC3E}">
        <p14:creationId xmlns:p14="http://schemas.microsoft.com/office/powerpoint/2010/main" val="10490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4850-4B2B-437D-8063-F954A4CAB40C}"/>
              </a:ext>
            </a:extLst>
          </p:cNvPr>
          <p:cNvSpPr>
            <a:spLocks noGrp="1"/>
          </p:cNvSpPr>
          <p:nvPr>
            <p:ph type="title"/>
          </p:nvPr>
        </p:nvSpPr>
        <p:spPr>
          <a:xfrm>
            <a:off x="576942" y="274637"/>
            <a:ext cx="10515600" cy="1325563"/>
          </a:xfrm>
        </p:spPr>
        <p:txBody>
          <a:bodyPr/>
          <a:lstStyle/>
          <a:p>
            <a:r>
              <a:rPr lang="en-US" b="1" dirty="0">
                <a:latin typeface="Arial" panose="020B0604020202020204" pitchFamily="34" charset="0"/>
                <a:cs typeface="Arial" panose="020B0604020202020204" pitchFamily="34" charset="0"/>
              </a:rPr>
              <a:t>Updated Cross-Cutting Principles</a:t>
            </a:r>
          </a:p>
        </p:txBody>
      </p:sp>
      <p:sp>
        <p:nvSpPr>
          <p:cNvPr id="3" name="Content Placeholder 2">
            <a:extLst>
              <a:ext uri="{FF2B5EF4-FFF2-40B4-BE49-F238E27FC236}">
                <a16:creationId xmlns:a16="http://schemas.microsoft.com/office/drawing/2014/main" id="{C3B3A304-A593-440A-8962-D181E5C45D3C}"/>
              </a:ext>
            </a:extLst>
          </p:cNvPr>
          <p:cNvSpPr>
            <a:spLocks noGrp="1"/>
          </p:cNvSpPr>
          <p:nvPr>
            <p:ph idx="1"/>
          </p:nvPr>
        </p:nvSpPr>
        <p:spPr>
          <a:xfrm>
            <a:off x="576942" y="1600200"/>
            <a:ext cx="11037126" cy="4576763"/>
          </a:xfrm>
        </p:spPr>
        <p:txBody>
          <a:bodyPr>
            <a:normAutofit/>
          </a:bodyPr>
          <a:lstStyle/>
          <a:p>
            <a:pPr marL="0" indent="0">
              <a:lnSpc>
                <a:spcPct val="110000"/>
              </a:lnSpc>
              <a:spcBef>
                <a:spcPts val="0"/>
              </a:spcBef>
              <a:buNone/>
            </a:pPr>
            <a:r>
              <a:rPr lang="en-US" dirty="0">
                <a:latin typeface="Arial" panose="020B0604020202020204" pitchFamily="34" charset="0"/>
                <a:cs typeface="Arial" panose="020B0604020202020204" pitchFamily="34" charset="0"/>
              </a:rPr>
              <a:t>To improve health outcomes and promote equity, we will focus on prevention by:</a:t>
            </a:r>
          </a:p>
          <a:p>
            <a:pPr lvl="1">
              <a:lnSpc>
                <a:spcPct val="110000"/>
              </a:lnSpc>
              <a:spcBef>
                <a:spcPts val="0"/>
              </a:spcBef>
            </a:pPr>
            <a:r>
              <a:rPr lang="en-US" dirty="0">
                <a:latin typeface="Arial" panose="020B0604020202020204" pitchFamily="34" charset="0"/>
                <a:cs typeface="Arial" panose="020B0604020202020204" pitchFamily="34" charset="0"/>
              </a:rPr>
              <a:t>Addressing social determinants of health</a:t>
            </a:r>
          </a:p>
          <a:p>
            <a:pPr lvl="1">
              <a:lnSpc>
                <a:spcPct val="110000"/>
              </a:lnSpc>
              <a:spcBef>
                <a:spcPts val="0"/>
              </a:spcBef>
            </a:pPr>
            <a:r>
              <a:rPr lang="en-US" dirty="0">
                <a:latin typeface="Arial" panose="020B0604020202020204" pitchFamily="34" charset="0"/>
                <a:cs typeface="Arial" panose="020B0604020202020204" pitchFamily="34" charset="0"/>
              </a:rPr>
              <a:t>Incorporating a health-across-all-policies approach including upstream, “non-health” interventions and strategies in each priority area</a:t>
            </a:r>
          </a:p>
          <a:p>
            <a:pPr lvl="1">
              <a:lnSpc>
                <a:spcPct val="110000"/>
              </a:lnSpc>
              <a:spcBef>
                <a:spcPts val="0"/>
              </a:spcBef>
            </a:pPr>
            <a:r>
              <a:rPr lang="en-US" dirty="0">
                <a:latin typeface="Arial" panose="020B0604020202020204" pitchFamily="34" charset="0"/>
                <a:cs typeface="Arial" panose="020B0604020202020204" pitchFamily="34" charset="0"/>
              </a:rPr>
              <a:t>Maximizing impact with evidence based interventions </a:t>
            </a:r>
          </a:p>
          <a:p>
            <a:pPr lvl="1">
              <a:lnSpc>
                <a:spcPct val="110000"/>
              </a:lnSpc>
              <a:spcBef>
                <a:spcPts val="0"/>
              </a:spcBef>
            </a:pPr>
            <a:r>
              <a:rPr lang="en-US" dirty="0">
                <a:latin typeface="Arial" panose="020B0604020202020204" pitchFamily="34" charset="0"/>
                <a:cs typeface="Arial" panose="020B0604020202020204" pitchFamily="34" charset="0"/>
              </a:rPr>
              <a:t>Emphasizing healthy aging across the life cycle in each priority area</a:t>
            </a:r>
          </a:p>
          <a:p>
            <a:pPr lvl="1">
              <a:lnSpc>
                <a:spcPct val="110000"/>
              </a:lnSpc>
              <a:spcBef>
                <a:spcPts val="0"/>
              </a:spcBef>
            </a:pPr>
            <a:r>
              <a:rPr lang="en-US" dirty="0">
                <a:latin typeface="Arial" panose="020B0604020202020204" pitchFamily="34" charset="0"/>
                <a:cs typeface="Arial" panose="020B0604020202020204" pitchFamily="34" charset="0"/>
              </a:rPr>
              <a:t>Strengthening collaboration across health and non-health agencies, between state and local agencies, among counties, cities and towns, and between public and private organizations</a:t>
            </a:r>
            <a:endParaRPr lang="en-US" dirty="0">
              <a:highlight>
                <a:srgbClr val="FFFF00"/>
              </a:highligh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7BC8A5-D6A8-4D78-9566-7556145CAD69}"/>
              </a:ext>
            </a:extLst>
          </p:cNvPr>
          <p:cNvSpPr>
            <a:spLocks noGrp="1"/>
          </p:cNvSpPr>
          <p:nvPr>
            <p:ph type="sldNum" sz="quarter" idx="12"/>
          </p:nvPr>
        </p:nvSpPr>
        <p:spPr/>
        <p:txBody>
          <a:bodyPr/>
          <a:lstStyle/>
          <a:p>
            <a:fld id="{6CA27CB6-AA62-4C89-9CFC-9C5419393751}" type="slidenum">
              <a:rPr lang="en-US" smtClean="0"/>
              <a:t>27</a:t>
            </a:fld>
            <a:endParaRPr lang="en-US"/>
          </a:p>
        </p:txBody>
      </p:sp>
    </p:spTree>
    <p:extLst>
      <p:ext uri="{BB962C8B-B14F-4D97-AF65-F5344CB8AC3E}">
        <p14:creationId xmlns:p14="http://schemas.microsoft.com/office/powerpoint/2010/main" val="44790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C6E6-7D8B-4F9E-AD6B-042BF842F858}"/>
              </a:ext>
            </a:extLst>
          </p:cNvPr>
          <p:cNvSpPr>
            <a:spLocks noGrp="1"/>
          </p:cNvSpPr>
          <p:nvPr>
            <p:ph type="title"/>
          </p:nvPr>
        </p:nvSpPr>
        <p:spPr>
          <a:xfrm>
            <a:off x="624444" y="320675"/>
            <a:ext cx="10515600" cy="1325563"/>
          </a:xfrm>
        </p:spPr>
        <p:txBody>
          <a:bodyPr/>
          <a:lstStyle/>
          <a:p>
            <a:r>
              <a:rPr lang="en-US" b="1" dirty="0">
                <a:latin typeface="Arial" panose="020B0604020202020204" pitchFamily="34" charset="0"/>
                <a:cs typeface="Arial" panose="020B0604020202020204" pitchFamily="34" charset="0"/>
              </a:rPr>
              <a:t>Updated Cross-Cutting Principles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1ECF3FC-290E-46F4-83FF-5BB5F4064C1F}"/>
              </a:ext>
            </a:extLst>
          </p:cNvPr>
          <p:cNvSpPr>
            <a:spLocks noGrp="1"/>
          </p:cNvSpPr>
          <p:nvPr>
            <p:ph idx="1"/>
          </p:nvPr>
        </p:nvSpPr>
        <p:spPr>
          <a:xfrm>
            <a:off x="624444" y="1600200"/>
            <a:ext cx="10515600" cy="4351338"/>
          </a:xfrm>
        </p:spPr>
        <p:txBody>
          <a:bodyPr>
            <a:normAutofit fontScale="85000" lnSpcReduction="10000"/>
          </a:bodyPr>
          <a:lstStyle/>
          <a:p>
            <a:pPr>
              <a:lnSpc>
                <a:spcPct val="110000"/>
              </a:lnSpc>
              <a:spcBef>
                <a:spcPts val="0"/>
              </a:spcBef>
            </a:pPr>
            <a:r>
              <a:rPr lang="en-US" dirty="0">
                <a:latin typeface="Arial" panose="020B0604020202020204" pitchFamily="34" charset="0"/>
                <a:cs typeface="Arial" panose="020B0604020202020204" pitchFamily="34" charset="0"/>
              </a:rPr>
              <a:t>Many factors that contribute to health are outside of the health care system, as depicted in the Population Impact Pyramid. The Prevention Agenda recognizes the critical role of health care providers in health improvement, with emphasis on actions at the community and environmental level to achieve Prevention Agenda objectives. </a:t>
            </a:r>
          </a:p>
          <a:p>
            <a:endParaRPr lang="en-US" dirty="0">
              <a:latin typeface="Arial" panose="020B0604020202020204" pitchFamily="34" charset="0"/>
              <a:cs typeface="Arial" panose="020B0604020202020204" pitchFamily="34" charset="0"/>
            </a:endParaRPr>
          </a:p>
          <a:p>
            <a:pPr>
              <a:lnSpc>
                <a:spcPct val="120000"/>
              </a:lnSpc>
              <a:spcBef>
                <a:spcPts val="0"/>
              </a:spcBef>
            </a:pPr>
            <a:r>
              <a:rPr lang="en-US" dirty="0">
                <a:latin typeface="Arial" panose="020B0604020202020204" pitchFamily="34" charset="0"/>
                <a:cs typeface="Arial" panose="020B0604020202020204" pitchFamily="34" charset="0"/>
              </a:rPr>
              <a:t>Within the healthcare setting, the Prevention Agenda includes strategies that increase access to care, foster more meaningful engagement with those getting care, and ensure linkages between public health and health care and between health care and available community resources.</a:t>
            </a:r>
          </a:p>
          <a:p>
            <a:endParaRPr lang="en-US" dirty="0"/>
          </a:p>
        </p:txBody>
      </p:sp>
      <p:sp>
        <p:nvSpPr>
          <p:cNvPr id="4" name="Slide Number Placeholder 3">
            <a:extLst>
              <a:ext uri="{FF2B5EF4-FFF2-40B4-BE49-F238E27FC236}">
                <a16:creationId xmlns:a16="http://schemas.microsoft.com/office/drawing/2014/main" id="{65931367-CAA6-44A5-9ECD-110075C0E350}"/>
              </a:ext>
            </a:extLst>
          </p:cNvPr>
          <p:cNvSpPr>
            <a:spLocks noGrp="1"/>
          </p:cNvSpPr>
          <p:nvPr>
            <p:ph type="sldNum" sz="quarter" idx="12"/>
          </p:nvPr>
        </p:nvSpPr>
        <p:spPr/>
        <p:txBody>
          <a:bodyPr/>
          <a:lstStyle/>
          <a:p>
            <a:fld id="{6CA27CB6-AA62-4C89-9CFC-9C5419393751}" type="slidenum">
              <a:rPr lang="en-US" smtClean="0"/>
              <a:t>28</a:t>
            </a:fld>
            <a:endParaRPr lang="en-US" dirty="0"/>
          </a:p>
        </p:txBody>
      </p:sp>
    </p:spTree>
    <p:extLst>
      <p:ext uri="{BB962C8B-B14F-4D97-AF65-F5344CB8AC3E}">
        <p14:creationId xmlns:p14="http://schemas.microsoft.com/office/powerpoint/2010/main" val="1747065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FB89-5E0D-4EFA-BC55-72BF18595CE8}"/>
              </a:ext>
            </a:extLst>
          </p:cNvPr>
          <p:cNvSpPr>
            <a:spLocks noGrp="1"/>
          </p:cNvSpPr>
          <p:nvPr>
            <p:ph type="title"/>
          </p:nvPr>
        </p:nvSpPr>
        <p:spPr>
          <a:xfrm>
            <a:off x="600693" y="711055"/>
            <a:ext cx="10515600" cy="889145"/>
          </a:xfrm>
        </p:spPr>
        <p:txBody>
          <a:bodyPr/>
          <a:lstStyle/>
          <a:p>
            <a:r>
              <a:rPr lang="en-US" b="1" dirty="0">
                <a:latin typeface="Arial" panose="020B0604020202020204" pitchFamily="34" charset="0"/>
                <a:cs typeface="Arial" panose="020B0604020202020204" pitchFamily="34" charset="0"/>
              </a:rPr>
              <a:t>Updated Priorities</a:t>
            </a:r>
          </a:p>
        </p:txBody>
      </p:sp>
      <p:sp>
        <p:nvSpPr>
          <p:cNvPr id="3" name="Content Placeholder 2">
            <a:extLst>
              <a:ext uri="{FF2B5EF4-FFF2-40B4-BE49-F238E27FC236}">
                <a16:creationId xmlns:a16="http://schemas.microsoft.com/office/drawing/2014/main" id="{8057A3D4-C8BF-4600-A79C-16F56C7CBF4A}"/>
              </a:ext>
            </a:extLst>
          </p:cNvPr>
          <p:cNvSpPr>
            <a:spLocks noGrp="1"/>
          </p:cNvSpPr>
          <p:nvPr>
            <p:ph idx="1"/>
          </p:nvPr>
        </p:nvSpPr>
        <p:spPr/>
        <p:txBody>
          <a:bodyPr/>
          <a:lstStyle/>
          <a:p>
            <a:r>
              <a:rPr lang="en-US" sz="3200" dirty="0">
                <a:latin typeface="Arial" panose="020B0604020202020204" pitchFamily="34" charset="0"/>
                <a:cs typeface="Arial" panose="020B0604020202020204" pitchFamily="34" charset="0"/>
              </a:rPr>
              <a:t>Prevent Chronic Diseases</a:t>
            </a:r>
          </a:p>
          <a:p>
            <a:r>
              <a:rPr lang="en-US" sz="3200" dirty="0">
                <a:latin typeface="Arial" panose="020B0604020202020204" pitchFamily="34" charset="0"/>
                <a:cs typeface="Arial" panose="020B0604020202020204" pitchFamily="34" charset="0"/>
              </a:rPr>
              <a:t>Promote a Healthy and Safe Environment</a:t>
            </a:r>
          </a:p>
          <a:p>
            <a:r>
              <a:rPr lang="en-US" sz="3200" dirty="0">
                <a:latin typeface="Arial" panose="020B0604020202020204" pitchFamily="34" charset="0"/>
                <a:cs typeface="Arial" panose="020B0604020202020204" pitchFamily="34" charset="0"/>
              </a:rPr>
              <a:t>Promote Healthy Women, Infants and Children</a:t>
            </a:r>
          </a:p>
          <a:p>
            <a:r>
              <a:rPr lang="en-US" sz="3200" dirty="0">
                <a:latin typeface="Arial" panose="020B0604020202020204" pitchFamily="34" charset="0"/>
                <a:cs typeface="Arial" panose="020B0604020202020204" pitchFamily="34" charset="0"/>
              </a:rPr>
              <a:t>Prevent HIV/STDs, Vaccine-Preventable Diseases and Antimicrobial Resistance, and Healthcare-Associated Infections</a:t>
            </a:r>
          </a:p>
          <a:p>
            <a:r>
              <a:rPr lang="en-US" sz="3200" dirty="0">
                <a:latin typeface="Arial" panose="020B0604020202020204" pitchFamily="34" charset="0"/>
                <a:cs typeface="Arial" panose="020B0604020202020204" pitchFamily="34" charset="0"/>
              </a:rPr>
              <a:t>Promote Well Being and Prevent Mental and Substance Use Disorders</a:t>
            </a:r>
          </a:p>
          <a:p>
            <a:pPr marL="0" indent="0">
              <a:buNone/>
            </a:pPr>
            <a:endParaRPr lang="en-US" i="1" dirty="0"/>
          </a:p>
        </p:txBody>
      </p:sp>
      <p:sp>
        <p:nvSpPr>
          <p:cNvPr id="5" name="Slide Number Placeholder 4">
            <a:extLst>
              <a:ext uri="{FF2B5EF4-FFF2-40B4-BE49-F238E27FC236}">
                <a16:creationId xmlns:a16="http://schemas.microsoft.com/office/drawing/2014/main" id="{93E59A04-E460-4455-98D0-2EA41D8D5746}"/>
              </a:ext>
            </a:extLst>
          </p:cNvPr>
          <p:cNvSpPr>
            <a:spLocks noGrp="1"/>
          </p:cNvSpPr>
          <p:nvPr>
            <p:ph type="sldNum" sz="quarter" idx="12"/>
          </p:nvPr>
        </p:nvSpPr>
        <p:spPr/>
        <p:txBody>
          <a:bodyPr/>
          <a:lstStyle/>
          <a:p>
            <a:fld id="{6CA27CB6-AA62-4C89-9CFC-9C5419393751}" type="slidenum">
              <a:rPr lang="en-US" smtClean="0"/>
              <a:t>29</a:t>
            </a:fld>
            <a:endParaRPr lang="en-US"/>
          </a:p>
        </p:txBody>
      </p:sp>
    </p:spTree>
    <p:extLst>
      <p:ext uri="{BB962C8B-B14F-4D97-AF65-F5344CB8AC3E}">
        <p14:creationId xmlns:p14="http://schemas.microsoft.com/office/powerpoint/2010/main" val="381399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336D320-A122-45FF-9677-1B1894F28DE3}"/>
              </a:ext>
            </a:extLst>
          </p:cNvPr>
          <p:cNvSpPr txBox="1">
            <a:spLocks/>
          </p:cNvSpPr>
          <p:nvPr/>
        </p:nvSpPr>
        <p:spPr>
          <a:xfrm>
            <a:off x="608987" y="509922"/>
            <a:ext cx="6527791" cy="20018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NYS Public Health and Health Planning Council’s Ad Hoc Committee to </a:t>
            </a:r>
            <a:r>
              <a:rPr lang="en-US" sz="3600" b="1" dirty="0">
                <a:latin typeface="Arial" panose="020B0604020202020204" pitchFamily="34" charset="0"/>
                <a:cs typeface="Arial" panose="020B0604020202020204" pitchFamily="34" charset="0"/>
              </a:rPr>
              <a:t>Lead the Prevention Agenda</a:t>
            </a:r>
            <a:endPar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90FF1F79-2C99-486E-98F5-9F626A8BFB38}"/>
              </a:ext>
            </a:extLst>
          </p:cNvPr>
          <p:cNvSpPr txBox="1">
            <a:spLocks/>
          </p:cNvSpPr>
          <p:nvPr/>
        </p:nvSpPr>
        <p:spPr>
          <a:xfrm>
            <a:off x="608987" y="2641891"/>
            <a:ext cx="5861966" cy="4038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ysClr val="windowText" lastClr="000000"/>
                </a:solidFill>
                <a:latin typeface="Arial" panose="020B0604020202020204" pitchFamily="34" charset="0"/>
                <a:cs typeface="Arial" panose="020B0604020202020204" pitchFamily="34" charset="0"/>
              </a:rPr>
              <a:t>Collaborative effort includes leaders from Healthcare, Academia, CBOs, Local Health Departments and other State Agencies including OMH and OASAS and new members Office for the Aging, Department of State and Agriculture and Markets</a:t>
            </a:r>
          </a:p>
          <a:p>
            <a:r>
              <a:rPr lang="en-US" sz="2200" dirty="0">
                <a:latin typeface="Arial" panose="020B0604020202020204" pitchFamily="34" charset="0"/>
                <a:cs typeface="Arial" panose="020B0604020202020204" pitchFamily="34" charset="0"/>
              </a:rPr>
              <a:t>Provides feedback on vision, priorities, focus areas, interventions, objectives and indicators for tracking progress</a:t>
            </a:r>
          </a:p>
          <a:p>
            <a:r>
              <a:rPr lang="en-US" sz="2200" dirty="0">
                <a:latin typeface="Arial" panose="020B0604020202020204" pitchFamily="34" charset="0"/>
                <a:cs typeface="Arial" panose="020B0604020202020204" pitchFamily="34" charset="0"/>
              </a:rPr>
              <a:t>Advises on how NYS can strengthen local action on Prevention Agenda priorities</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en-US" sz="2133"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en-US" sz="2133"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CD98FD5-7505-474C-8D32-359894241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9583" y="365376"/>
            <a:ext cx="3774217" cy="6106599"/>
          </a:xfrm>
          <a:prstGeom prst="rect">
            <a:avLst/>
          </a:prstGeom>
        </p:spPr>
      </p:pic>
      <p:sp>
        <p:nvSpPr>
          <p:cNvPr id="2" name="Slide Number Placeholder 1">
            <a:extLst>
              <a:ext uri="{FF2B5EF4-FFF2-40B4-BE49-F238E27FC236}">
                <a16:creationId xmlns:a16="http://schemas.microsoft.com/office/drawing/2014/main" id="{48C5F179-3907-41EE-8FB8-FF47010E6992}"/>
              </a:ext>
            </a:extLst>
          </p:cNvPr>
          <p:cNvSpPr>
            <a:spLocks noGrp="1"/>
          </p:cNvSpPr>
          <p:nvPr>
            <p:ph type="sldNum" sz="quarter" idx="12"/>
          </p:nvPr>
        </p:nvSpPr>
        <p:spPr/>
        <p:txBody>
          <a:bodyPr/>
          <a:lstStyle/>
          <a:p>
            <a:fld id="{6CA27CB6-AA62-4C89-9CFC-9C5419393751}" type="slidenum">
              <a:rPr lang="en-US" smtClean="0"/>
              <a:t>3</a:t>
            </a:fld>
            <a:endParaRPr lang="en-US"/>
          </a:p>
        </p:txBody>
      </p:sp>
    </p:spTree>
    <p:extLst>
      <p:ext uri="{BB962C8B-B14F-4D97-AF65-F5344CB8AC3E}">
        <p14:creationId xmlns:p14="http://schemas.microsoft.com/office/powerpoint/2010/main" val="70862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4CDA-CAEF-4500-B6DB-F42091455DFD}"/>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Proposed Focus Areas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and Goals</a:t>
            </a:r>
          </a:p>
        </p:txBody>
      </p:sp>
      <p:sp>
        <p:nvSpPr>
          <p:cNvPr id="3" name="Slide Number Placeholder 2">
            <a:extLst>
              <a:ext uri="{FF2B5EF4-FFF2-40B4-BE49-F238E27FC236}">
                <a16:creationId xmlns:a16="http://schemas.microsoft.com/office/drawing/2014/main" id="{F88E9AAD-06ED-45FA-98BF-888CDD4E6546}"/>
              </a:ext>
            </a:extLst>
          </p:cNvPr>
          <p:cNvSpPr>
            <a:spLocks noGrp="1"/>
          </p:cNvSpPr>
          <p:nvPr>
            <p:ph type="sldNum" sz="quarter" idx="12"/>
          </p:nvPr>
        </p:nvSpPr>
        <p:spPr/>
        <p:txBody>
          <a:bodyPr/>
          <a:lstStyle/>
          <a:p>
            <a:fld id="{6CA27CB6-AA62-4C89-9CFC-9C5419393751}" type="slidenum">
              <a:rPr lang="en-US" smtClean="0"/>
              <a:t>30</a:t>
            </a:fld>
            <a:endParaRPr lang="en-US"/>
          </a:p>
        </p:txBody>
      </p:sp>
    </p:spTree>
    <p:extLst>
      <p:ext uri="{BB962C8B-B14F-4D97-AF65-F5344CB8AC3E}">
        <p14:creationId xmlns:p14="http://schemas.microsoft.com/office/powerpoint/2010/main" val="1286302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F3C4-070C-438B-9030-AD1C90203E93}"/>
              </a:ext>
            </a:extLst>
          </p:cNvPr>
          <p:cNvSpPr>
            <a:spLocks noGrp="1"/>
          </p:cNvSpPr>
          <p:nvPr>
            <p:ph type="title"/>
          </p:nvPr>
        </p:nvSpPr>
        <p:spPr>
          <a:xfrm>
            <a:off x="0" y="0"/>
            <a:ext cx="12192000" cy="1325563"/>
          </a:xfrm>
        </p:spPr>
        <p:txBody>
          <a:bodyPr>
            <a:noAutofit/>
          </a:bodyPr>
          <a:lstStyle/>
          <a:p>
            <a:pPr algn="ctr"/>
            <a:r>
              <a:rPr lang="en-US" sz="4400" b="1" dirty="0">
                <a:latin typeface="Arial" panose="020B0604020202020204" pitchFamily="34" charset="0"/>
                <a:cs typeface="Arial" panose="020B0604020202020204" pitchFamily="34" charset="0"/>
              </a:rPr>
              <a:t>Prevent Chronic Diseases</a:t>
            </a:r>
          </a:p>
        </p:txBody>
      </p:sp>
      <p:graphicFrame>
        <p:nvGraphicFramePr>
          <p:cNvPr id="4" name="Table 3">
            <a:extLst>
              <a:ext uri="{FF2B5EF4-FFF2-40B4-BE49-F238E27FC236}">
                <a16:creationId xmlns:a16="http://schemas.microsoft.com/office/drawing/2014/main" id="{3415BB97-EA11-43F9-AB55-B68D7728D731}"/>
              </a:ext>
            </a:extLst>
          </p:cNvPr>
          <p:cNvGraphicFramePr>
            <a:graphicFrameLocks noGrp="1"/>
          </p:cNvGraphicFramePr>
          <p:nvPr>
            <p:extLst>
              <p:ext uri="{D42A27DB-BD31-4B8C-83A1-F6EECF244321}">
                <p14:modId xmlns:p14="http://schemas.microsoft.com/office/powerpoint/2010/main" val="2929236408"/>
              </p:ext>
            </p:extLst>
          </p:nvPr>
        </p:nvGraphicFramePr>
        <p:xfrm>
          <a:off x="609600" y="1326801"/>
          <a:ext cx="10972800" cy="4497866"/>
        </p:xfrm>
        <a:graphic>
          <a:graphicData uri="http://schemas.openxmlformats.org/drawingml/2006/table">
            <a:tbl>
              <a:tblPr/>
              <a:tblGrid>
                <a:gridCol w="2765367">
                  <a:extLst>
                    <a:ext uri="{9D8B030D-6E8A-4147-A177-3AD203B41FA5}">
                      <a16:colId xmlns:a16="http://schemas.microsoft.com/office/drawing/2014/main" val="850455140"/>
                    </a:ext>
                  </a:extLst>
                </a:gridCol>
                <a:gridCol w="8207433">
                  <a:extLst>
                    <a:ext uri="{9D8B030D-6E8A-4147-A177-3AD203B41FA5}">
                      <a16:colId xmlns:a16="http://schemas.microsoft.com/office/drawing/2014/main" val="3857032445"/>
                    </a:ext>
                  </a:extLst>
                </a:gridCol>
              </a:tblGrid>
              <a:tr h="350358">
                <a:tc>
                  <a:txBody>
                    <a:bodyPr/>
                    <a:lstStyle/>
                    <a:p>
                      <a:pPr algn="ctr" fontAlgn="t"/>
                      <a:r>
                        <a:rPr lang="en-US" sz="1800" b="1" i="0" u="none" strike="noStrike" dirty="0">
                          <a:solidFill>
                            <a:srgbClr val="000000"/>
                          </a:solidFill>
                          <a:effectLst/>
                          <a:latin typeface="Arial" panose="020B0604020202020204" pitchFamily="34" charset="0"/>
                          <a:cs typeface="Arial" panose="020B0604020202020204" pitchFamily="34" charset="0"/>
                        </a:rPr>
                        <a:t>2019-2024 Focus Areas</a:t>
                      </a:r>
                    </a:p>
                  </a:txBody>
                  <a:tcPr marL="6677" marR="6677" marT="6677"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effectLst/>
                          <a:latin typeface="Arial" panose="020B0604020202020204" pitchFamily="34" charset="0"/>
                          <a:cs typeface="Arial" panose="020B0604020202020204" pitchFamily="34" charset="0"/>
                        </a:rPr>
                        <a:t>2019-2024 Goals</a:t>
                      </a:r>
                    </a:p>
                  </a:txBody>
                  <a:tcPr marL="6677" marR="6677" marT="6677"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022466"/>
                  </a:ext>
                </a:extLst>
              </a:tr>
              <a:tr h="307193">
                <a:tc rowSpan="3">
                  <a:txBody>
                    <a:bodyPr/>
                    <a:lstStyle/>
                    <a:p>
                      <a:pPr algn="ctr" fontAlgn="t"/>
                      <a:r>
                        <a:rPr lang="en-US" sz="1800" b="0" i="0" u="none" strike="noStrike" dirty="0">
                          <a:solidFill>
                            <a:srgbClr val="0070C0"/>
                          </a:solidFill>
                          <a:effectLst/>
                          <a:latin typeface="Arial" panose="020B0604020202020204" pitchFamily="34" charset="0"/>
                          <a:cs typeface="Arial" panose="020B0604020202020204" pitchFamily="34" charset="0"/>
                        </a:rPr>
                        <a:t>Healthy Eating and Food Security</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Increase access to healthy and affordable foods and beverages</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8314117"/>
                  </a:ext>
                </a:extLst>
              </a:tr>
              <a:tr h="307193">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Increase skills and knowledge to support healthy food and beverage choices</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1002573"/>
                  </a:ext>
                </a:extLst>
              </a:tr>
              <a:tr h="307193">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Reduce food insecurity </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341878"/>
                  </a:ext>
                </a:extLst>
              </a:tr>
              <a:tr h="337913">
                <a:tc rowSpan="3">
                  <a:txBody>
                    <a:bodyPr/>
                    <a:lstStyle/>
                    <a:p>
                      <a:pPr algn="ctr" fontAlgn="t"/>
                      <a:r>
                        <a:rPr lang="en-US" sz="1800" b="0" i="0" u="none" strike="noStrike" dirty="0">
                          <a:solidFill>
                            <a:srgbClr val="0070C0"/>
                          </a:solidFill>
                          <a:effectLst/>
                          <a:latin typeface="Arial" panose="020B0604020202020204" pitchFamily="34" charset="0"/>
                          <a:cs typeface="Arial" panose="020B0604020202020204" pitchFamily="34" charset="0"/>
                        </a:rPr>
                        <a:t>Physical Activity</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Create community environments for physical activity</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0200910"/>
                  </a:ext>
                </a:extLst>
              </a:tr>
              <a:tr h="337913">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Promote school and child care environments for physical activity</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02724819"/>
                  </a:ext>
                </a:extLst>
              </a:tr>
              <a:tr h="307193">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Facilitate access to safe and accessible places for physical activity</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40965738"/>
                  </a:ext>
                </a:extLst>
              </a:tr>
              <a:tr h="337100">
                <a:tc rowSpan="3">
                  <a:txBody>
                    <a:bodyPr/>
                    <a:lstStyle/>
                    <a:p>
                      <a:pPr algn="ctr" fontAlgn="t"/>
                      <a:r>
                        <a:rPr lang="en-US" sz="1800" b="0" i="0" u="none" strike="noStrike" dirty="0">
                          <a:solidFill>
                            <a:schemeClr val="tx1"/>
                          </a:solidFill>
                          <a:effectLst/>
                          <a:latin typeface="Arial" panose="020B0604020202020204" pitchFamily="34" charset="0"/>
                          <a:cs typeface="Arial" panose="020B0604020202020204" pitchFamily="34" charset="0"/>
                        </a:rPr>
                        <a:t>Tobacco Prevention</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cs typeface="Arial" panose="020B0604020202020204" pitchFamily="34" charset="0"/>
                        </a:rPr>
                        <a:t>  Prevent initiation of tobacco use</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6496208"/>
                  </a:ext>
                </a:extLst>
              </a:tr>
              <a:tr h="307193">
                <a:tc vMerge="1">
                  <a:txBody>
                    <a:bodyPr/>
                    <a:lstStyle/>
                    <a:p>
                      <a:endParaRPr lang="en-US"/>
                    </a:p>
                  </a:txBody>
                  <a:tcPr/>
                </a:tc>
                <a:tc>
                  <a:txBody>
                    <a:bodyPr/>
                    <a:lstStyle/>
                    <a:p>
                      <a:pPr algn="l" fontAlgn="t"/>
                      <a:r>
                        <a:rPr lang="en-US" sz="1600" b="0" i="0" u="none" strike="noStrike" dirty="0">
                          <a:solidFill>
                            <a:schemeClr val="tx1"/>
                          </a:solidFill>
                          <a:effectLst/>
                          <a:latin typeface="Arial" panose="020B0604020202020204" pitchFamily="34" charset="0"/>
                          <a:cs typeface="Arial" panose="020B0604020202020204" pitchFamily="34" charset="0"/>
                        </a:rPr>
                        <a:t>  Promote tobacco use cessation</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1366032"/>
                  </a:ext>
                </a:extLst>
              </a:tr>
              <a:tr h="281788">
                <a:tc vMerge="1">
                  <a:txBody>
                    <a:bodyPr/>
                    <a:lstStyle/>
                    <a:p>
                      <a:endParaRPr lang="en-US"/>
                    </a:p>
                  </a:txBody>
                  <a:tcPr/>
                </a:tc>
                <a:tc>
                  <a:txBody>
                    <a:bodyPr/>
                    <a:lstStyle/>
                    <a:p>
                      <a:pPr algn="l" fontAlgn="t"/>
                      <a:r>
                        <a:rPr lang="en-US" sz="1600" b="0" i="0" u="none" strike="noStrike" dirty="0">
                          <a:solidFill>
                            <a:srgbClr val="000000"/>
                          </a:solidFill>
                          <a:effectLst/>
                          <a:latin typeface="Arial" panose="020B0604020202020204" pitchFamily="34" charset="0"/>
                          <a:cs typeface="Arial" panose="020B0604020202020204" pitchFamily="34" charset="0"/>
                        </a:rPr>
                        <a:t>  Eliminate exposure to secondhand smoke</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9698464"/>
                  </a:ext>
                </a:extLst>
              </a:tr>
              <a:tr h="349170">
                <a:tc rowSpan="4">
                  <a:txBody>
                    <a:bodyPr/>
                    <a:lstStyle/>
                    <a:p>
                      <a:pPr algn="ctr" fontAlgn="t"/>
                      <a:r>
                        <a:rPr lang="en-US" sz="1800" b="0" i="0" u="none" strike="noStrike" dirty="0">
                          <a:solidFill>
                            <a:schemeClr val="tx1"/>
                          </a:solidFill>
                          <a:effectLst/>
                          <a:latin typeface="Arial" panose="020B0604020202020204" pitchFamily="34" charset="0"/>
                          <a:cs typeface="Arial" panose="020B0604020202020204" pitchFamily="34" charset="0"/>
                        </a:rPr>
                        <a:t>Chronic Disease Preventive Care and Management </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Increase cancer screening rates</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56000276"/>
                  </a:ext>
                </a:extLst>
              </a:tr>
              <a:tr h="307193">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Increase early detection of cardiovascular disease, diabetes, prediabetes and obesity</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794135"/>
                  </a:ext>
                </a:extLst>
              </a:tr>
              <a:tr h="337913">
                <a:tc vMerge="1">
                  <a:txBody>
                    <a:bodyPr/>
                    <a:lstStyle/>
                    <a:p>
                      <a:endParaRPr lang="en-US"/>
                    </a:p>
                  </a:txBody>
                  <a:tcPr>
                    <a:lnT w="6350" cap="flat" cmpd="sng" algn="ctr">
                      <a:solidFill>
                        <a:srgbClr val="000000"/>
                      </a:solidFill>
                      <a:prstDash val="solid"/>
                      <a:round/>
                      <a:headEnd type="none" w="med" len="med"/>
                      <a:tailEnd type="none" w="med" len="med"/>
                    </a:lnT>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Promote evidence-based care to manage chronic diseases</a:t>
                      </a:r>
                    </a:p>
                  </a:txBody>
                  <a:tcPr marL="6677" marR="6677" marT="6677"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4266784"/>
                  </a:ext>
                </a:extLst>
              </a:tr>
              <a:tr h="322553">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Improve chronic disease self-management skills</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3643236"/>
                  </a:ext>
                </a:extLst>
              </a:tr>
            </a:tbl>
          </a:graphicData>
        </a:graphic>
      </p:graphicFrame>
      <p:grpSp>
        <p:nvGrpSpPr>
          <p:cNvPr id="5" name="Group 4">
            <a:extLst>
              <a:ext uri="{FF2B5EF4-FFF2-40B4-BE49-F238E27FC236}">
                <a16:creationId xmlns:a16="http://schemas.microsoft.com/office/drawing/2014/main" id="{327A61E2-C6AC-4A07-947D-8AC769CD444E}"/>
              </a:ext>
            </a:extLst>
          </p:cNvPr>
          <p:cNvGrpSpPr/>
          <p:nvPr/>
        </p:nvGrpSpPr>
        <p:grpSpPr>
          <a:xfrm>
            <a:off x="3536341" y="6234749"/>
            <a:ext cx="6097712" cy="369227"/>
            <a:chOff x="4763588" y="6317876"/>
            <a:chExt cx="3505086" cy="369227"/>
          </a:xfrm>
        </p:grpSpPr>
        <p:sp>
          <p:nvSpPr>
            <p:cNvPr id="6" name="Rectangle 5">
              <a:extLst>
                <a:ext uri="{FF2B5EF4-FFF2-40B4-BE49-F238E27FC236}">
                  <a16:creationId xmlns:a16="http://schemas.microsoft.com/office/drawing/2014/main" id="{58951550-ED27-467E-AD95-060248013840}"/>
                </a:ext>
              </a:extLst>
            </p:cNvPr>
            <p:cNvSpPr/>
            <p:nvPr/>
          </p:nvSpPr>
          <p:spPr>
            <a:xfrm>
              <a:off x="6374558" y="6376268"/>
              <a:ext cx="252549" cy="2525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Rectangle 6">
              <a:extLst>
                <a:ext uri="{FF2B5EF4-FFF2-40B4-BE49-F238E27FC236}">
                  <a16:creationId xmlns:a16="http://schemas.microsoft.com/office/drawing/2014/main" id="{2DE251E9-A1ED-4D3F-8841-07E704644B41}"/>
                </a:ext>
              </a:extLst>
            </p:cNvPr>
            <p:cNvSpPr/>
            <p:nvPr/>
          </p:nvSpPr>
          <p:spPr>
            <a:xfrm>
              <a:off x="4763588" y="6406940"/>
              <a:ext cx="252549" cy="2525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985AC9F-E1E5-48BF-9E6E-8DE80A11A608}"/>
                </a:ext>
              </a:extLst>
            </p:cNvPr>
            <p:cNvSpPr txBox="1"/>
            <p:nvPr/>
          </p:nvSpPr>
          <p:spPr>
            <a:xfrm>
              <a:off x="5016137" y="6348549"/>
              <a:ext cx="143691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Unchanged from 2013</a:t>
              </a:r>
            </a:p>
          </p:txBody>
        </p:sp>
        <p:sp>
          <p:nvSpPr>
            <p:cNvPr id="9" name="TextBox 8">
              <a:extLst>
                <a:ext uri="{FF2B5EF4-FFF2-40B4-BE49-F238E27FC236}">
                  <a16:creationId xmlns:a16="http://schemas.microsoft.com/office/drawing/2014/main" id="{A219B007-D6F2-479C-85DA-765D4C4FF211}"/>
                </a:ext>
              </a:extLst>
            </p:cNvPr>
            <p:cNvSpPr txBox="1"/>
            <p:nvPr/>
          </p:nvSpPr>
          <p:spPr>
            <a:xfrm>
              <a:off x="6627108" y="6317876"/>
              <a:ext cx="1641566" cy="33855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New or revised</a:t>
              </a:r>
            </a:p>
          </p:txBody>
        </p:sp>
      </p:grpSp>
      <p:sp>
        <p:nvSpPr>
          <p:cNvPr id="3" name="Slide Number Placeholder 2">
            <a:extLst>
              <a:ext uri="{FF2B5EF4-FFF2-40B4-BE49-F238E27FC236}">
                <a16:creationId xmlns:a16="http://schemas.microsoft.com/office/drawing/2014/main" id="{90785D8B-2B24-4CB5-81F1-D6B4280DCDD4}"/>
              </a:ext>
            </a:extLst>
          </p:cNvPr>
          <p:cNvSpPr>
            <a:spLocks noGrp="1"/>
          </p:cNvSpPr>
          <p:nvPr>
            <p:ph type="sldNum" sz="quarter" idx="12"/>
          </p:nvPr>
        </p:nvSpPr>
        <p:spPr/>
        <p:txBody>
          <a:bodyPr/>
          <a:lstStyle/>
          <a:p>
            <a:fld id="{6CA27CB6-AA62-4C89-9CFC-9C5419393751}" type="slidenum">
              <a:rPr lang="en-US" smtClean="0"/>
              <a:t>31</a:t>
            </a:fld>
            <a:endParaRPr lang="en-US"/>
          </a:p>
        </p:txBody>
      </p:sp>
    </p:spTree>
    <p:extLst>
      <p:ext uri="{BB962C8B-B14F-4D97-AF65-F5344CB8AC3E}">
        <p14:creationId xmlns:p14="http://schemas.microsoft.com/office/powerpoint/2010/main" val="433526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F3C4-070C-438B-9030-AD1C90203E93}"/>
              </a:ext>
            </a:extLst>
          </p:cNvPr>
          <p:cNvSpPr>
            <a:spLocks noGrp="1"/>
          </p:cNvSpPr>
          <p:nvPr>
            <p:ph type="title"/>
          </p:nvPr>
        </p:nvSpPr>
        <p:spPr>
          <a:xfrm>
            <a:off x="0" y="0"/>
            <a:ext cx="12191999" cy="917985"/>
          </a:xfrm>
        </p:spPr>
        <p:txBody>
          <a:bodyPr>
            <a:noAutofit/>
          </a:bodyPr>
          <a:lstStyle/>
          <a:p>
            <a:pPr algn="ctr"/>
            <a:r>
              <a:rPr lang="en-US" sz="4000" b="1" dirty="0">
                <a:latin typeface="Arial" panose="020B0604020202020204" pitchFamily="34" charset="0"/>
                <a:cs typeface="Arial" panose="020B0604020202020204" pitchFamily="34" charset="0"/>
              </a:rPr>
              <a:t>Promote a Healthy and Safe Environment</a:t>
            </a:r>
          </a:p>
        </p:txBody>
      </p:sp>
      <p:graphicFrame>
        <p:nvGraphicFramePr>
          <p:cNvPr id="4" name="Table 3">
            <a:extLst>
              <a:ext uri="{FF2B5EF4-FFF2-40B4-BE49-F238E27FC236}">
                <a16:creationId xmlns:a16="http://schemas.microsoft.com/office/drawing/2014/main" id="{994F9EAC-4E10-4DC3-912F-B79B24B0534D}"/>
              </a:ext>
            </a:extLst>
          </p:cNvPr>
          <p:cNvGraphicFramePr>
            <a:graphicFrameLocks noGrp="1"/>
          </p:cNvGraphicFramePr>
          <p:nvPr>
            <p:extLst>
              <p:ext uri="{D42A27DB-BD31-4B8C-83A1-F6EECF244321}">
                <p14:modId xmlns:p14="http://schemas.microsoft.com/office/powerpoint/2010/main" val="1661455373"/>
              </p:ext>
            </p:extLst>
          </p:nvPr>
        </p:nvGraphicFramePr>
        <p:xfrm>
          <a:off x="617517" y="1199627"/>
          <a:ext cx="10972800" cy="4860357"/>
        </p:xfrm>
        <a:graphic>
          <a:graphicData uri="http://schemas.openxmlformats.org/drawingml/2006/table">
            <a:tbl>
              <a:tblPr/>
              <a:tblGrid>
                <a:gridCol w="2795711">
                  <a:extLst>
                    <a:ext uri="{9D8B030D-6E8A-4147-A177-3AD203B41FA5}">
                      <a16:colId xmlns:a16="http://schemas.microsoft.com/office/drawing/2014/main" val="2512168521"/>
                    </a:ext>
                  </a:extLst>
                </a:gridCol>
                <a:gridCol w="8177089">
                  <a:extLst>
                    <a:ext uri="{9D8B030D-6E8A-4147-A177-3AD203B41FA5}">
                      <a16:colId xmlns:a16="http://schemas.microsoft.com/office/drawing/2014/main" val="1751543736"/>
                    </a:ext>
                  </a:extLst>
                </a:gridCol>
              </a:tblGrid>
              <a:tr h="364473">
                <a:tc>
                  <a:txBody>
                    <a:bodyPr/>
                    <a:lstStyle/>
                    <a:p>
                      <a:pPr algn="ctr" fontAlgn="t"/>
                      <a:r>
                        <a:rPr lang="en-US" sz="1800" b="1" i="0" u="none" strike="noStrike" dirty="0">
                          <a:solidFill>
                            <a:srgbClr val="000000"/>
                          </a:solidFill>
                          <a:effectLst/>
                          <a:latin typeface="Arial" panose="020B0604020202020204" pitchFamily="34" charset="0"/>
                          <a:cs typeface="Arial" panose="020B0604020202020204" pitchFamily="34" charset="0"/>
                        </a:rPr>
                        <a:t>2019-2024 Focus Areas</a:t>
                      </a:r>
                    </a:p>
                  </a:txBody>
                  <a:tcPr marL="4963" marR="4963" marT="496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US" sz="2000" b="1" i="0" u="none" strike="noStrike" dirty="0">
                          <a:solidFill>
                            <a:srgbClr val="000000"/>
                          </a:solidFill>
                          <a:effectLst/>
                          <a:latin typeface="Arial" panose="020B0604020202020204" pitchFamily="34" charset="0"/>
                          <a:cs typeface="Arial" panose="020B0604020202020204" pitchFamily="34" charset="0"/>
                        </a:rPr>
                        <a:t>2019-2024 Goals</a:t>
                      </a:r>
                    </a:p>
                  </a:txBody>
                  <a:tcPr marL="4963" marR="4963" marT="4963" marB="0">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2997316"/>
                  </a:ext>
                </a:extLst>
              </a:tr>
              <a:tr h="374657">
                <a:tc rowSpan="4">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Injuries, Violence and Occupational Health</a:t>
                      </a:r>
                    </a:p>
                  </a:txBody>
                  <a:tcPr marL="4963" marR="4963" marT="496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Arial" panose="020B0604020202020204" pitchFamily="34" charset="0"/>
                          <a:cs typeface="Arial" panose="020B0604020202020204" pitchFamily="34" charset="0"/>
                        </a:rPr>
                        <a:t>  Reduce falls</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467669"/>
                  </a:ext>
                </a:extLst>
              </a:tr>
              <a:tr h="374657">
                <a:tc vMerge="1">
                  <a:txBody>
                    <a:bodyPr/>
                    <a:lstStyle/>
                    <a:p>
                      <a:endParaRPr lang="en-US"/>
                    </a:p>
                  </a:txBody>
                  <a:tcPr/>
                </a:tc>
                <a:tc>
                  <a:txBody>
                    <a:bodyPr/>
                    <a:lstStyle/>
                    <a:p>
                      <a:pPr algn="l" fontAlgn="t"/>
                      <a:r>
                        <a:rPr lang="en-US" sz="1600" b="0" i="0" u="none" strike="noStrike" dirty="0">
                          <a:solidFill>
                            <a:srgbClr val="000000"/>
                          </a:solidFill>
                          <a:effectLst/>
                          <a:latin typeface="Arial" panose="020B0604020202020204" pitchFamily="34" charset="0"/>
                          <a:cs typeface="Arial" panose="020B0604020202020204" pitchFamily="34" charset="0"/>
                        </a:rPr>
                        <a:t>  Reduce violence</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8878951"/>
                  </a:ext>
                </a:extLst>
              </a:tr>
              <a:tr h="374657">
                <a:tc vMerge="1">
                  <a:txBody>
                    <a:bodyPr/>
                    <a:lstStyle/>
                    <a:p>
                      <a:endParaRPr lang="en-US"/>
                    </a:p>
                  </a:txBody>
                  <a:tcPr/>
                </a:tc>
                <a:tc>
                  <a:txBody>
                    <a:bodyPr/>
                    <a:lstStyle/>
                    <a:p>
                      <a:pPr algn="l" fontAlgn="t"/>
                      <a:r>
                        <a:rPr lang="en-US" sz="1600" b="0" i="0" u="none" strike="noStrike" dirty="0">
                          <a:solidFill>
                            <a:srgbClr val="000000"/>
                          </a:solidFill>
                          <a:effectLst/>
                          <a:latin typeface="Arial" panose="020B0604020202020204" pitchFamily="34" charset="0"/>
                          <a:cs typeface="Arial" panose="020B0604020202020204" pitchFamily="34" charset="0"/>
                        </a:rPr>
                        <a:t>  Reduce occupational injury and illness</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44855472"/>
                  </a:ext>
                </a:extLst>
              </a:tr>
              <a:tr h="374657">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Reduce traffic related injuries</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34565"/>
                  </a:ext>
                </a:extLst>
              </a:tr>
              <a:tr h="374657">
                <a:tc>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Outdoor Air Quality</a:t>
                      </a:r>
                    </a:p>
                  </a:txBody>
                  <a:tcPr marL="4963" marR="4963" marT="496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Arial" panose="020B0604020202020204" pitchFamily="34" charset="0"/>
                          <a:cs typeface="Arial" panose="020B0604020202020204" pitchFamily="34" charset="0"/>
                        </a:rPr>
                        <a:t>  Reduce exposure to outdoor air pollutants</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161698"/>
                  </a:ext>
                </a:extLst>
              </a:tr>
              <a:tr h="374657">
                <a:tc rowSpan="3">
                  <a:txBody>
                    <a:bodyPr/>
                    <a:lstStyle/>
                    <a:p>
                      <a:pPr algn="ctr" fontAlgn="t"/>
                      <a:r>
                        <a:rPr lang="en-US" sz="1800" b="0" i="0" u="none" strike="noStrike" dirty="0">
                          <a:solidFill>
                            <a:srgbClr val="0070C0"/>
                          </a:solidFill>
                          <a:effectLst/>
                          <a:latin typeface="Arial" panose="020B0604020202020204" pitchFamily="34" charset="0"/>
                          <a:cs typeface="Arial" panose="020B0604020202020204" pitchFamily="34" charset="0"/>
                        </a:rPr>
                        <a:t>Climate and the Environment</a:t>
                      </a:r>
                    </a:p>
                  </a:txBody>
                  <a:tcPr marL="4963" marR="4963" marT="496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Improve design and maintenance of the built environment</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6010174"/>
                  </a:ext>
                </a:extLst>
              </a:tr>
              <a:tr h="374657">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Promote healthy home environments</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1648041"/>
                  </a:ext>
                </a:extLst>
              </a:tr>
              <a:tr h="374657">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Assess and mitigate public health risks from hazardous exposures from contaminate sites</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8611019"/>
                  </a:ext>
                </a:extLst>
              </a:tr>
              <a:tr h="374657">
                <a:tc rowSpan="2">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Water Quality</a:t>
                      </a:r>
                    </a:p>
                  </a:txBody>
                  <a:tcPr marL="4963" marR="4963" marT="496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Ensure quality drinking water</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4616782"/>
                  </a:ext>
                </a:extLst>
              </a:tr>
              <a:tr h="374657">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Reduce potential public health risks associated with exposure to recreational water</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2480490"/>
                  </a:ext>
                </a:extLst>
              </a:tr>
              <a:tr h="374657">
                <a:tc rowSpan="2">
                  <a:txBody>
                    <a:bodyPr/>
                    <a:lstStyle/>
                    <a:p>
                      <a:pPr algn="ctr" fontAlgn="t"/>
                      <a:r>
                        <a:rPr lang="en-US" sz="1800" b="0" i="0" u="none" strike="noStrike" dirty="0">
                          <a:solidFill>
                            <a:srgbClr val="0070C0"/>
                          </a:solidFill>
                          <a:effectLst/>
                          <a:latin typeface="Arial" panose="020B0604020202020204" pitchFamily="34" charset="0"/>
                          <a:cs typeface="Arial" panose="020B0604020202020204" pitchFamily="34" charset="0"/>
                        </a:rPr>
                        <a:t>Food and Consumer Products </a:t>
                      </a:r>
                    </a:p>
                  </a:txBody>
                  <a:tcPr marL="4963" marR="4963" marT="496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Improve access to information about the presence of chemicals</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2501169"/>
                  </a:ext>
                </a:extLst>
              </a:tr>
              <a:tr h="374657">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Improve food safety management</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773803"/>
                  </a:ext>
                </a:extLst>
              </a:tr>
            </a:tbl>
          </a:graphicData>
        </a:graphic>
      </p:graphicFrame>
      <p:grpSp>
        <p:nvGrpSpPr>
          <p:cNvPr id="8" name="Group 7">
            <a:extLst>
              <a:ext uri="{FF2B5EF4-FFF2-40B4-BE49-F238E27FC236}">
                <a16:creationId xmlns:a16="http://schemas.microsoft.com/office/drawing/2014/main" id="{4AEE9362-9295-46ED-A24E-E7CB81E17B10}"/>
              </a:ext>
            </a:extLst>
          </p:cNvPr>
          <p:cNvGrpSpPr/>
          <p:nvPr/>
        </p:nvGrpSpPr>
        <p:grpSpPr>
          <a:xfrm>
            <a:off x="4763588" y="6341626"/>
            <a:ext cx="3457304" cy="345477"/>
            <a:chOff x="4763588" y="6341626"/>
            <a:chExt cx="3457304" cy="345477"/>
          </a:xfrm>
        </p:grpSpPr>
        <p:sp>
          <p:nvSpPr>
            <p:cNvPr id="3" name="Rectangle 2">
              <a:extLst>
                <a:ext uri="{FF2B5EF4-FFF2-40B4-BE49-F238E27FC236}">
                  <a16:creationId xmlns:a16="http://schemas.microsoft.com/office/drawing/2014/main" id="{B36A345C-FCB7-4EFC-B954-A0A79AD2AC7B}"/>
                </a:ext>
              </a:extLst>
            </p:cNvPr>
            <p:cNvSpPr/>
            <p:nvPr/>
          </p:nvSpPr>
          <p:spPr>
            <a:xfrm>
              <a:off x="6326776" y="6400018"/>
              <a:ext cx="252549" cy="2525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a:extLst>
                <a:ext uri="{FF2B5EF4-FFF2-40B4-BE49-F238E27FC236}">
                  <a16:creationId xmlns:a16="http://schemas.microsoft.com/office/drawing/2014/main" id="{AD3C69CD-64C4-465E-AFFA-5CEB7BDB8EC2}"/>
                </a:ext>
              </a:extLst>
            </p:cNvPr>
            <p:cNvSpPr/>
            <p:nvPr/>
          </p:nvSpPr>
          <p:spPr>
            <a:xfrm>
              <a:off x="4763588" y="6406940"/>
              <a:ext cx="252549" cy="2525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0C39C9-1D33-4963-B363-FBF648159044}"/>
                </a:ext>
              </a:extLst>
            </p:cNvPr>
            <p:cNvSpPr txBox="1"/>
            <p:nvPr/>
          </p:nvSpPr>
          <p:spPr>
            <a:xfrm>
              <a:off x="5016137" y="6348549"/>
              <a:ext cx="143691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Unchanged</a:t>
              </a:r>
            </a:p>
          </p:txBody>
        </p:sp>
        <p:sp>
          <p:nvSpPr>
            <p:cNvPr id="7" name="TextBox 6">
              <a:extLst>
                <a:ext uri="{FF2B5EF4-FFF2-40B4-BE49-F238E27FC236}">
                  <a16:creationId xmlns:a16="http://schemas.microsoft.com/office/drawing/2014/main" id="{E3B4C2E7-451B-4A11-A6A6-E7B01C53923F}"/>
                </a:ext>
              </a:extLst>
            </p:cNvPr>
            <p:cNvSpPr txBox="1"/>
            <p:nvPr/>
          </p:nvSpPr>
          <p:spPr>
            <a:xfrm>
              <a:off x="6579326" y="6341626"/>
              <a:ext cx="1641566" cy="33855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New or revised</a:t>
              </a:r>
            </a:p>
          </p:txBody>
        </p:sp>
      </p:grpSp>
      <p:sp>
        <p:nvSpPr>
          <p:cNvPr id="9" name="Slide Number Placeholder 8">
            <a:extLst>
              <a:ext uri="{FF2B5EF4-FFF2-40B4-BE49-F238E27FC236}">
                <a16:creationId xmlns:a16="http://schemas.microsoft.com/office/drawing/2014/main" id="{67246AE2-CA14-4DBF-A085-9DF1447C4FE8}"/>
              </a:ext>
            </a:extLst>
          </p:cNvPr>
          <p:cNvSpPr>
            <a:spLocks noGrp="1"/>
          </p:cNvSpPr>
          <p:nvPr>
            <p:ph type="sldNum" sz="quarter" idx="12"/>
          </p:nvPr>
        </p:nvSpPr>
        <p:spPr/>
        <p:txBody>
          <a:bodyPr/>
          <a:lstStyle/>
          <a:p>
            <a:fld id="{6CA27CB6-AA62-4C89-9CFC-9C5419393751}" type="slidenum">
              <a:rPr lang="en-US" smtClean="0"/>
              <a:t>32</a:t>
            </a:fld>
            <a:endParaRPr lang="en-US" dirty="0"/>
          </a:p>
        </p:txBody>
      </p:sp>
    </p:spTree>
    <p:extLst>
      <p:ext uri="{BB962C8B-B14F-4D97-AF65-F5344CB8AC3E}">
        <p14:creationId xmlns:p14="http://schemas.microsoft.com/office/powerpoint/2010/main" val="1541006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F3C4-070C-438B-9030-AD1C90203E93}"/>
              </a:ext>
            </a:extLst>
          </p:cNvPr>
          <p:cNvSpPr>
            <a:spLocks noGrp="1"/>
          </p:cNvSpPr>
          <p:nvPr>
            <p:ph type="title"/>
          </p:nvPr>
        </p:nvSpPr>
        <p:spPr>
          <a:xfrm>
            <a:off x="0" y="0"/>
            <a:ext cx="12192000" cy="1143000"/>
          </a:xfrm>
        </p:spPr>
        <p:txBody>
          <a:bodyPr>
            <a:noAutofit/>
          </a:bodyPr>
          <a:lstStyle/>
          <a:p>
            <a:pPr algn="ctr"/>
            <a:r>
              <a:rPr lang="en-US" sz="3800" b="1" dirty="0">
                <a:latin typeface="Arial" panose="020B0604020202020204" pitchFamily="34" charset="0"/>
                <a:cs typeface="Arial" panose="020B0604020202020204" pitchFamily="34" charset="0"/>
              </a:rPr>
              <a:t>Promote Healthy Women, Infants, and Children</a:t>
            </a:r>
          </a:p>
        </p:txBody>
      </p:sp>
      <p:graphicFrame>
        <p:nvGraphicFramePr>
          <p:cNvPr id="4" name="Table 3">
            <a:extLst>
              <a:ext uri="{FF2B5EF4-FFF2-40B4-BE49-F238E27FC236}">
                <a16:creationId xmlns:a16="http://schemas.microsoft.com/office/drawing/2014/main" id="{E93E922F-AE45-419C-92AB-0FD4F7851948}"/>
              </a:ext>
            </a:extLst>
          </p:cNvPr>
          <p:cNvGraphicFramePr>
            <a:graphicFrameLocks noGrp="1"/>
          </p:cNvGraphicFramePr>
          <p:nvPr>
            <p:extLst>
              <p:ext uri="{D42A27DB-BD31-4B8C-83A1-F6EECF244321}">
                <p14:modId xmlns:p14="http://schemas.microsoft.com/office/powerpoint/2010/main" val="3507241755"/>
              </p:ext>
            </p:extLst>
          </p:nvPr>
        </p:nvGraphicFramePr>
        <p:xfrm>
          <a:off x="582352" y="1292331"/>
          <a:ext cx="11027296" cy="4781295"/>
        </p:xfrm>
        <a:graphic>
          <a:graphicData uri="http://schemas.openxmlformats.org/drawingml/2006/table">
            <a:tbl>
              <a:tblPr/>
              <a:tblGrid>
                <a:gridCol w="2880822">
                  <a:extLst>
                    <a:ext uri="{9D8B030D-6E8A-4147-A177-3AD203B41FA5}">
                      <a16:colId xmlns:a16="http://schemas.microsoft.com/office/drawing/2014/main" val="1123638309"/>
                    </a:ext>
                  </a:extLst>
                </a:gridCol>
                <a:gridCol w="8146474">
                  <a:extLst>
                    <a:ext uri="{9D8B030D-6E8A-4147-A177-3AD203B41FA5}">
                      <a16:colId xmlns:a16="http://schemas.microsoft.com/office/drawing/2014/main" val="3295425840"/>
                    </a:ext>
                  </a:extLst>
                </a:gridCol>
              </a:tblGrid>
              <a:tr h="355223">
                <a:tc>
                  <a:txBody>
                    <a:bodyPr/>
                    <a:lstStyle/>
                    <a:p>
                      <a:pPr algn="ctr" fontAlgn="t"/>
                      <a:r>
                        <a:rPr lang="en-US" sz="2000" b="1" i="0" u="none" strike="noStrike" dirty="0">
                          <a:solidFill>
                            <a:srgbClr val="000000"/>
                          </a:solidFill>
                          <a:effectLst/>
                          <a:latin typeface="Arial" panose="020B0604020202020204" pitchFamily="34" charset="0"/>
                          <a:cs typeface="Arial" panose="020B0604020202020204" pitchFamily="34" charset="0"/>
                        </a:rPr>
                        <a:t>2019-2024 Focus Areas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effectLst/>
                          <a:latin typeface="Arial" panose="020B0604020202020204" pitchFamily="34" charset="0"/>
                          <a:cs typeface="Arial" panose="020B0604020202020204" pitchFamily="34" charset="0"/>
                        </a:rPr>
                        <a:t>2019-2024 Goals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329763"/>
                  </a:ext>
                </a:extLst>
              </a:tr>
              <a:tr h="632296">
                <a:tc rowSpan="2">
                  <a:txBody>
                    <a:bodyPr/>
                    <a:lstStyle/>
                    <a:p>
                      <a:pPr algn="ctr" fontAlgn="t"/>
                      <a:r>
                        <a:rPr lang="en-US" sz="1800" b="0" i="0" u="none" strike="noStrike" dirty="0">
                          <a:solidFill>
                            <a:schemeClr val="tx1"/>
                          </a:solidFill>
                          <a:effectLst/>
                          <a:latin typeface="Arial" panose="020B0604020202020204" pitchFamily="34" charset="0"/>
                          <a:cs typeface="Arial" panose="020B0604020202020204" pitchFamily="34" charset="0"/>
                        </a:rPr>
                        <a:t>Maternal &amp; Women’s</a:t>
                      </a:r>
                    </a:p>
                    <a:p>
                      <a:pPr algn="ctr" fontAlgn="t"/>
                      <a:r>
                        <a:rPr lang="en-US" sz="1800" b="0" i="0" u="none" strike="noStrike" dirty="0">
                          <a:solidFill>
                            <a:schemeClr val="tx1"/>
                          </a:solidFill>
                          <a:effectLst/>
                          <a:latin typeface="Arial" panose="020B0604020202020204" pitchFamily="34" charset="0"/>
                          <a:cs typeface="Arial" panose="020B0604020202020204" pitchFamily="34" charset="0"/>
                        </a:rPr>
                        <a:t>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t"/>
                      <a:r>
                        <a:rPr lang="en-US" sz="1600" b="0" i="0" u="none" strike="noStrike" dirty="0">
                          <a:solidFill>
                            <a:srgbClr val="0070C0"/>
                          </a:solidFill>
                          <a:effectLst/>
                          <a:latin typeface="Arial" panose="020B0604020202020204" pitchFamily="34" charset="0"/>
                          <a:cs typeface="Arial" panose="020B0604020202020204" pitchFamily="34" charset="0"/>
                        </a:rPr>
                        <a:t>Increase use of primary and preventive health care services among women of reproductive age</a:t>
                      </a:r>
                    </a:p>
                  </a:txBody>
                  <a:tcPr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8176503"/>
                  </a:ext>
                </a:extLst>
              </a:tr>
              <a:tr h="632296">
                <a:tc vMerge="1">
                  <a:txBody>
                    <a:bodyPr/>
                    <a:lstStyle/>
                    <a:p>
                      <a:endParaRPr lang="en-US"/>
                    </a:p>
                  </a:txBody>
                  <a:tcPr/>
                </a:tc>
                <a:tc>
                  <a:txBody>
                    <a:bodyPr/>
                    <a:lstStyle/>
                    <a:p>
                      <a:pPr algn="l" fontAlgn="t"/>
                      <a:r>
                        <a:rPr lang="en-US" sz="1600" b="0" i="0" u="none" strike="noStrike" dirty="0">
                          <a:solidFill>
                            <a:schemeClr val="tx1"/>
                          </a:solidFill>
                          <a:effectLst/>
                          <a:latin typeface="Arial" panose="020B0604020202020204" pitchFamily="34" charset="0"/>
                          <a:cs typeface="Arial" panose="020B0604020202020204" pitchFamily="34" charset="0"/>
                        </a:rPr>
                        <a:t>  Reduce maternal mortality &amp; morbidity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76913627"/>
                  </a:ext>
                </a:extLst>
              </a:tr>
              <a:tr h="632296">
                <a:tc rowSpan="2">
                  <a:txBody>
                    <a:bodyPr/>
                    <a:lstStyle/>
                    <a:p>
                      <a:pPr algn="ctr" fontAlgn="t"/>
                      <a:r>
                        <a:rPr lang="en-US" sz="1800" b="0" i="0" u="none" strike="noStrike" dirty="0">
                          <a:solidFill>
                            <a:srgbClr val="0070C0"/>
                          </a:solidFill>
                          <a:effectLst/>
                          <a:latin typeface="Arial" panose="020B0604020202020204" pitchFamily="34" charset="0"/>
                          <a:cs typeface="Arial" panose="020B0604020202020204" pitchFamily="34" charset="0"/>
                        </a:rPr>
                        <a:t>Perinatal &amp; Infant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Reduce infant mortality &amp; morbidity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81435144"/>
                  </a:ext>
                </a:extLst>
              </a:tr>
              <a:tr h="632296">
                <a:tc vMerge="1">
                  <a:txBody>
                    <a:bodyPr/>
                    <a:lstStyle/>
                    <a:p>
                      <a:endParaRPr lang="en-US"/>
                    </a:p>
                  </a:txBody>
                  <a:tcPr/>
                </a:tc>
                <a:tc>
                  <a:txBody>
                    <a:bodyPr/>
                    <a:lstStyle/>
                    <a:p>
                      <a:pPr algn="l" fontAlgn="t"/>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  Increase breastfeeding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2429227"/>
                  </a:ext>
                </a:extLst>
              </a:tr>
              <a:tr h="632296">
                <a:tc rowSpan="3">
                  <a:txBody>
                    <a:bodyPr/>
                    <a:lstStyle/>
                    <a:p>
                      <a:pPr algn="ctr" fontAlgn="t"/>
                      <a:r>
                        <a:rPr lang="en-US" sz="1800" b="0" i="0" u="none" strike="noStrike" dirty="0">
                          <a:solidFill>
                            <a:srgbClr val="0070C0"/>
                          </a:solidFill>
                          <a:effectLst/>
                          <a:latin typeface="Arial" panose="020B0604020202020204" pitchFamily="34" charset="0"/>
                          <a:cs typeface="Arial" panose="020B0604020202020204" pitchFamily="34" charset="0"/>
                        </a:rPr>
                        <a:t>Child &amp; Adolescent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Support and enhance children and adolescents' social-emotional development and relationships</a:t>
                      </a:r>
                    </a:p>
                  </a:txBody>
                  <a:tcPr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3123387"/>
                  </a:ext>
                </a:extLst>
              </a:tr>
              <a:tr h="632296">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Increase supports for children and youth with special health care needs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01097449"/>
                  </a:ext>
                </a:extLst>
              </a:tr>
              <a:tr h="632296">
                <a:tc vMerge="1">
                  <a:txBody>
                    <a:bodyPr/>
                    <a:lstStyle/>
                    <a:p>
                      <a:endParaRPr lang="en-US"/>
                    </a:p>
                  </a:txBody>
                  <a:tcPr/>
                </a:tc>
                <a:tc>
                  <a:txBody>
                    <a:bodyPr/>
                    <a:lstStyle/>
                    <a:p>
                      <a:pPr algn="l" fontAlgn="t"/>
                      <a:r>
                        <a:rPr lang="en-US" sz="1600" b="0" i="0" u="none" strike="noStrike" dirty="0">
                          <a:solidFill>
                            <a:schemeClr val="tx1"/>
                          </a:solidFill>
                          <a:effectLst/>
                          <a:latin typeface="Arial" panose="020B0604020202020204" pitchFamily="34" charset="0"/>
                          <a:cs typeface="Arial" panose="020B0604020202020204" pitchFamily="34" charset="0"/>
                        </a:rPr>
                        <a:t>  Reduce dental caries among children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17771830"/>
                  </a:ext>
                </a:extLst>
              </a:tr>
            </a:tbl>
          </a:graphicData>
        </a:graphic>
      </p:graphicFrame>
      <p:grpSp>
        <p:nvGrpSpPr>
          <p:cNvPr id="5" name="Group 4">
            <a:extLst>
              <a:ext uri="{FF2B5EF4-FFF2-40B4-BE49-F238E27FC236}">
                <a16:creationId xmlns:a16="http://schemas.microsoft.com/office/drawing/2014/main" id="{3B92F5DB-121D-4EA7-A4C0-AA7BF12878D3}"/>
              </a:ext>
            </a:extLst>
          </p:cNvPr>
          <p:cNvGrpSpPr/>
          <p:nvPr/>
        </p:nvGrpSpPr>
        <p:grpSpPr>
          <a:xfrm>
            <a:off x="4763588" y="6341626"/>
            <a:ext cx="3457304" cy="345477"/>
            <a:chOff x="4763588" y="6341626"/>
            <a:chExt cx="3457304" cy="345477"/>
          </a:xfrm>
        </p:grpSpPr>
        <p:sp>
          <p:nvSpPr>
            <p:cNvPr id="6" name="Rectangle 5">
              <a:extLst>
                <a:ext uri="{FF2B5EF4-FFF2-40B4-BE49-F238E27FC236}">
                  <a16:creationId xmlns:a16="http://schemas.microsoft.com/office/drawing/2014/main" id="{1540DE2E-0593-4820-BB6C-0D572B203281}"/>
                </a:ext>
              </a:extLst>
            </p:cNvPr>
            <p:cNvSpPr/>
            <p:nvPr/>
          </p:nvSpPr>
          <p:spPr>
            <a:xfrm>
              <a:off x="6326776" y="6400018"/>
              <a:ext cx="252549" cy="2525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Rectangle 6">
              <a:extLst>
                <a:ext uri="{FF2B5EF4-FFF2-40B4-BE49-F238E27FC236}">
                  <a16:creationId xmlns:a16="http://schemas.microsoft.com/office/drawing/2014/main" id="{716D6AB7-AC14-44B0-8880-278B02E84BC1}"/>
                </a:ext>
              </a:extLst>
            </p:cNvPr>
            <p:cNvSpPr/>
            <p:nvPr/>
          </p:nvSpPr>
          <p:spPr>
            <a:xfrm>
              <a:off x="4763588" y="6406940"/>
              <a:ext cx="252549" cy="2525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22F32F-977E-4022-AA92-C9D3C61B45BE}"/>
                </a:ext>
              </a:extLst>
            </p:cNvPr>
            <p:cNvSpPr txBox="1"/>
            <p:nvPr/>
          </p:nvSpPr>
          <p:spPr>
            <a:xfrm>
              <a:off x="5016137" y="6348549"/>
              <a:ext cx="143691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Unchanged</a:t>
              </a:r>
            </a:p>
          </p:txBody>
        </p:sp>
        <p:sp>
          <p:nvSpPr>
            <p:cNvPr id="9" name="TextBox 8">
              <a:extLst>
                <a:ext uri="{FF2B5EF4-FFF2-40B4-BE49-F238E27FC236}">
                  <a16:creationId xmlns:a16="http://schemas.microsoft.com/office/drawing/2014/main" id="{14B1665E-B5AD-4F73-8374-3A17D07B9708}"/>
                </a:ext>
              </a:extLst>
            </p:cNvPr>
            <p:cNvSpPr txBox="1"/>
            <p:nvPr/>
          </p:nvSpPr>
          <p:spPr>
            <a:xfrm>
              <a:off x="6579326" y="6341626"/>
              <a:ext cx="1641566" cy="33855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New or revised</a:t>
              </a:r>
            </a:p>
          </p:txBody>
        </p:sp>
      </p:grpSp>
      <p:sp>
        <p:nvSpPr>
          <p:cNvPr id="3" name="Slide Number Placeholder 2">
            <a:extLst>
              <a:ext uri="{FF2B5EF4-FFF2-40B4-BE49-F238E27FC236}">
                <a16:creationId xmlns:a16="http://schemas.microsoft.com/office/drawing/2014/main" id="{6C428098-6D77-4E79-80A0-389DC3B32922}"/>
              </a:ext>
            </a:extLst>
          </p:cNvPr>
          <p:cNvSpPr>
            <a:spLocks noGrp="1"/>
          </p:cNvSpPr>
          <p:nvPr>
            <p:ph type="sldNum" sz="quarter" idx="12"/>
          </p:nvPr>
        </p:nvSpPr>
        <p:spPr/>
        <p:txBody>
          <a:bodyPr/>
          <a:lstStyle/>
          <a:p>
            <a:fld id="{6CA27CB6-AA62-4C89-9CFC-9C5419393751}" type="slidenum">
              <a:rPr lang="en-US" smtClean="0"/>
              <a:t>33</a:t>
            </a:fld>
            <a:endParaRPr lang="en-US"/>
          </a:p>
        </p:txBody>
      </p:sp>
    </p:spTree>
    <p:extLst>
      <p:ext uri="{BB962C8B-B14F-4D97-AF65-F5344CB8AC3E}">
        <p14:creationId xmlns:p14="http://schemas.microsoft.com/office/powerpoint/2010/main" val="1079797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F3C4-070C-438B-9030-AD1C90203E93}"/>
              </a:ext>
            </a:extLst>
          </p:cNvPr>
          <p:cNvSpPr>
            <a:spLocks noGrp="1"/>
          </p:cNvSpPr>
          <p:nvPr>
            <p:ph type="title"/>
          </p:nvPr>
        </p:nvSpPr>
        <p:spPr>
          <a:xfrm>
            <a:off x="1" y="95002"/>
            <a:ext cx="12191999" cy="1379496"/>
          </a:xfrm>
        </p:spPr>
        <p:txBody>
          <a:bodyPr>
            <a:noAutofit/>
          </a:bodyPr>
          <a:lstStyle/>
          <a:p>
            <a:pPr algn="ctr"/>
            <a:r>
              <a:rPr lang="en-US" sz="3100" b="1" dirty="0">
                <a:latin typeface="Arial" panose="020B0604020202020204" pitchFamily="34" charset="0"/>
                <a:cs typeface="Arial" panose="020B0604020202020204" pitchFamily="34" charset="0"/>
              </a:rPr>
              <a:t>Prevent HIV/STDs, Vaccine-Preventable Diseases and Antimicrobial Resistance, and Healthcare-Associated Infections</a:t>
            </a:r>
          </a:p>
        </p:txBody>
      </p:sp>
      <p:graphicFrame>
        <p:nvGraphicFramePr>
          <p:cNvPr id="4" name="Table 3">
            <a:extLst>
              <a:ext uri="{FF2B5EF4-FFF2-40B4-BE49-F238E27FC236}">
                <a16:creationId xmlns:a16="http://schemas.microsoft.com/office/drawing/2014/main" id="{E39E9041-0A13-47BA-B7F5-58327F4B8C19}"/>
              </a:ext>
            </a:extLst>
          </p:cNvPr>
          <p:cNvGraphicFramePr>
            <a:graphicFrameLocks noGrp="1"/>
          </p:cNvGraphicFramePr>
          <p:nvPr>
            <p:extLst>
              <p:ext uri="{D42A27DB-BD31-4B8C-83A1-F6EECF244321}">
                <p14:modId xmlns:p14="http://schemas.microsoft.com/office/powerpoint/2010/main" val="4069501003"/>
              </p:ext>
            </p:extLst>
          </p:nvPr>
        </p:nvGraphicFramePr>
        <p:xfrm>
          <a:off x="606367" y="1600200"/>
          <a:ext cx="10979266" cy="4274767"/>
        </p:xfrm>
        <a:graphic>
          <a:graphicData uri="http://schemas.openxmlformats.org/drawingml/2006/table">
            <a:tbl>
              <a:tblPr/>
              <a:tblGrid>
                <a:gridCol w="3795487">
                  <a:extLst>
                    <a:ext uri="{9D8B030D-6E8A-4147-A177-3AD203B41FA5}">
                      <a16:colId xmlns:a16="http://schemas.microsoft.com/office/drawing/2014/main" val="2891203133"/>
                    </a:ext>
                  </a:extLst>
                </a:gridCol>
                <a:gridCol w="7183779">
                  <a:extLst>
                    <a:ext uri="{9D8B030D-6E8A-4147-A177-3AD203B41FA5}">
                      <a16:colId xmlns:a16="http://schemas.microsoft.com/office/drawing/2014/main" val="3478173116"/>
                    </a:ext>
                  </a:extLst>
                </a:gridCol>
              </a:tblGrid>
              <a:tr h="391290">
                <a:tc>
                  <a:txBody>
                    <a:bodyPr/>
                    <a:lstStyle/>
                    <a:p>
                      <a:pPr algn="ctr" fontAlgn="t"/>
                      <a:r>
                        <a:rPr lang="en-US" sz="2000" b="1" i="0" u="none" strike="noStrike" dirty="0">
                          <a:solidFill>
                            <a:srgbClr val="000000"/>
                          </a:solidFill>
                          <a:effectLst/>
                          <a:latin typeface="Arial" panose="020B0604020202020204" pitchFamily="34" charset="0"/>
                          <a:cs typeface="Arial" panose="020B0604020202020204" pitchFamily="34" charset="0"/>
                        </a:rPr>
                        <a:t>2019-2024 Focus Areas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effectLst/>
                          <a:latin typeface="Arial" panose="020B0604020202020204" pitchFamily="34" charset="0"/>
                          <a:cs typeface="Arial" panose="020B0604020202020204" pitchFamily="34" charset="0"/>
                        </a:rPr>
                        <a:t>2019-2024 Goals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771166"/>
                  </a:ext>
                </a:extLst>
              </a:tr>
              <a:tr h="415664">
                <a:tc>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Vaccine Preventable Diseases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Improve vaccination rates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9209269"/>
                  </a:ext>
                </a:extLst>
              </a:tr>
              <a:tr h="415664">
                <a:tc rowSpan="2">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Human Immunodeficiency Virus (HIV)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Arial" panose="020B0604020202020204" pitchFamily="34" charset="0"/>
                          <a:cs typeface="Arial" panose="020B0604020202020204" pitchFamily="34" charset="0"/>
                        </a:rPr>
                        <a:t>  Decrease HIV morbidity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3792264"/>
                  </a:ext>
                </a:extLst>
              </a:tr>
              <a:tr h="415664">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Increase viral suppression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0704566"/>
                  </a:ext>
                </a:extLst>
              </a:tr>
              <a:tr h="415664">
                <a:tc>
                  <a:txBody>
                    <a:bodyPr/>
                    <a:lstStyle/>
                    <a:p>
                      <a:pPr algn="ctr" fontAlgn="t"/>
                      <a:r>
                        <a:rPr lang="en-US" sz="1800" b="0" i="0" u="none" strike="noStrike" dirty="0">
                          <a:solidFill>
                            <a:schemeClr val="tx1"/>
                          </a:solidFill>
                          <a:effectLst/>
                          <a:latin typeface="Arial" panose="020B0604020202020204" pitchFamily="34" charset="0"/>
                          <a:cs typeface="Arial" panose="020B0604020202020204" pitchFamily="34" charset="0"/>
                        </a:rPr>
                        <a:t>Sexually Transmitted Diseases (STDs)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Begin to bend the STD curve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7010829"/>
                  </a:ext>
                </a:extLst>
              </a:tr>
              <a:tr h="415664">
                <a:tc rowSpan="2">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Hepatitis C Virus (HCV)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Increase the number of persons treated for HCV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2560878"/>
                  </a:ext>
                </a:extLst>
              </a:tr>
              <a:tr h="415664">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Reduce the number of new HCV cases among people who inject drugs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27606772"/>
                  </a:ext>
                </a:extLst>
              </a:tr>
              <a:tr h="415664">
                <a:tc rowSpan="3">
                  <a:txBody>
                    <a:bodyPr/>
                    <a:lstStyle/>
                    <a:p>
                      <a:pPr algn="ctr" fontAlgn="t"/>
                      <a:r>
                        <a:rPr lang="en-US" sz="1800" b="0" i="0" u="none" strike="noStrike" dirty="0">
                          <a:solidFill>
                            <a:srgbClr val="0070C0"/>
                          </a:solidFill>
                          <a:effectLst/>
                          <a:latin typeface="Arial" panose="020B0604020202020204" pitchFamily="34" charset="0"/>
                          <a:cs typeface="Arial" panose="020B0604020202020204" pitchFamily="34" charset="0"/>
                        </a:rPr>
                        <a:t>Antibiotic Resistance and </a:t>
                      </a:r>
                    </a:p>
                    <a:p>
                      <a:pPr algn="ctr" fontAlgn="t"/>
                      <a:r>
                        <a:rPr lang="en-US" sz="1800" b="0" i="0" u="none" strike="noStrike" dirty="0">
                          <a:solidFill>
                            <a:srgbClr val="0070C0"/>
                          </a:solidFill>
                          <a:effectLst/>
                          <a:latin typeface="Arial" panose="020B0604020202020204" pitchFamily="34" charset="0"/>
                          <a:cs typeface="Arial" panose="020B0604020202020204" pitchFamily="34" charset="0"/>
                        </a:rPr>
                        <a:t>Healthcare-Associated Infections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Improve infection control in healthcare facilities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2135605"/>
                  </a:ext>
                </a:extLst>
              </a:tr>
              <a:tr h="415664">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Reduce infections caused by multidrug resistant organisms and C. difficile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8879023"/>
                  </a:ext>
                </a:extLst>
              </a:tr>
              <a:tr h="415664">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Reduce inappropriate antibiotic 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69139595"/>
                  </a:ext>
                </a:extLst>
              </a:tr>
            </a:tbl>
          </a:graphicData>
        </a:graphic>
      </p:graphicFrame>
      <p:grpSp>
        <p:nvGrpSpPr>
          <p:cNvPr id="5" name="Group 4">
            <a:extLst>
              <a:ext uri="{FF2B5EF4-FFF2-40B4-BE49-F238E27FC236}">
                <a16:creationId xmlns:a16="http://schemas.microsoft.com/office/drawing/2014/main" id="{2256FC5F-D45C-4DB1-BCD6-0DCA3402ABF8}"/>
              </a:ext>
            </a:extLst>
          </p:cNvPr>
          <p:cNvGrpSpPr/>
          <p:nvPr/>
        </p:nvGrpSpPr>
        <p:grpSpPr>
          <a:xfrm>
            <a:off x="4502331" y="6183611"/>
            <a:ext cx="3457304" cy="345477"/>
            <a:chOff x="4763588" y="6341626"/>
            <a:chExt cx="3457304" cy="345477"/>
          </a:xfrm>
        </p:grpSpPr>
        <p:sp>
          <p:nvSpPr>
            <p:cNvPr id="6" name="Rectangle 5">
              <a:extLst>
                <a:ext uri="{FF2B5EF4-FFF2-40B4-BE49-F238E27FC236}">
                  <a16:creationId xmlns:a16="http://schemas.microsoft.com/office/drawing/2014/main" id="{850B6172-DE5C-4C10-A8EF-B256134F471A}"/>
                </a:ext>
              </a:extLst>
            </p:cNvPr>
            <p:cNvSpPr/>
            <p:nvPr/>
          </p:nvSpPr>
          <p:spPr>
            <a:xfrm>
              <a:off x="6326776" y="6400018"/>
              <a:ext cx="252549" cy="2525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Rectangle 6">
              <a:extLst>
                <a:ext uri="{FF2B5EF4-FFF2-40B4-BE49-F238E27FC236}">
                  <a16:creationId xmlns:a16="http://schemas.microsoft.com/office/drawing/2014/main" id="{90415FA2-18FD-486F-8BAA-9FE4FEFD7397}"/>
                </a:ext>
              </a:extLst>
            </p:cNvPr>
            <p:cNvSpPr/>
            <p:nvPr/>
          </p:nvSpPr>
          <p:spPr>
            <a:xfrm>
              <a:off x="4763588" y="6406940"/>
              <a:ext cx="252549" cy="2525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47D82C5-9B2C-495E-A04C-7CCE209FD851}"/>
                </a:ext>
              </a:extLst>
            </p:cNvPr>
            <p:cNvSpPr txBox="1"/>
            <p:nvPr/>
          </p:nvSpPr>
          <p:spPr>
            <a:xfrm>
              <a:off x="5016137" y="6348549"/>
              <a:ext cx="143691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Unchanged</a:t>
              </a:r>
            </a:p>
          </p:txBody>
        </p:sp>
        <p:sp>
          <p:nvSpPr>
            <p:cNvPr id="9" name="TextBox 8">
              <a:extLst>
                <a:ext uri="{FF2B5EF4-FFF2-40B4-BE49-F238E27FC236}">
                  <a16:creationId xmlns:a16="http://schemas.microsoft.com/office/drawing/2014/main" id="{4364F619-657A-4CD8-9CAA-6730571D7719}"/>
                </a:ext>
              </a:extLst>
            </p:cNvPr>
            <p:cNvSpPr txBox="1"/>
            <p:nvPr/>
          </p:nvSpPr>
          <p:spPr>
            <a:xfrm>
              <a:off x="6579326" y="6341626"/>
              <a:ext cx="1641566" cy="33855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New or revised</a:t>
              </a:r>
            </a:p>
          </p:txBody>
        </p:sp>
      </p:grpSp>
      <p:sp>
        <p:nvSpPr>
          <p:cNvPr id="3" name="Slide Number Placeholder 2">
            <a:extLst>
              <a:ext uri="{FF2B5EF4-FFF2-40B4-BE49-F238E27FC236}">
                <a16:creationId xmlns:a16="http://schemas.microsoft.com/office/drawing/2014/main" id="{FDC50483-0E44-4857-9C8B-56278B85DEC4}"/>
              </a:ext>
            </a:extLst>
          </p:cNvPr>
          <p:cNvSpPr>
            <a:spLocks noGrp="1"/>
          </p:cNvSpPr>
          <p:nvPr>
            <p:ph type="sldNum" sz="quarter" idx="12"/>
          </p:nvPr>
        </p:nvSpPr>
        <p:spPr/>
        <p:txBody>
          <a:bodyPr/>
          <a:lstStyle/>
          <a:p>
            <a:fld id="{6CA27CB6-AA62-4C89-9CFC-9C5419393751}" type="slidenum">
              <a:rPr lang="en-US" smtClean="0"/>
              <a:t>34</a:t>
            </a:fld>
            <a:endParaRPr lang="en-US"/>
          </a:p>
        </p:txBody>
      </p:sp>
    </p:spTree>
    <p:extLst>
      <p:ext uri="{BB962C8B-B14F-4D97-AF65-F5344CB8AC3E}">
        <p14:creationId xmlns:p14="http://schemas.microsoft.com/office/powerpoint/2010/main" val="2871397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F3C4-070C-438B-9030-AD1C90203E93}"/>
              </a:ext>
            </a:extLst>
          </p:cNvPr>
          <p:cNvSpPr>
            <a:spLocks noGrp="1"/>
          </p:cNvSpPr>
          <p:nvPr>
            <p:ph type="title"/>
          </p:nvPr>
        </p:nvSpPr>
        <p:spPr>
          <a:xfrm>
            <a:off x="0" y="275167"/>
            <a:ext cx="12192000" cy="909200"/>
          </a:xfrm>
        </p:spPr>
        <p:txBody>
          <a:bodyPr>
            <a:noAutofit/>
          </a:bodyPr>
          <a:lstStyle/>
          <a:p>
            <a:pPr algn="ctr"/>
            <a:r>
              <a:rPr lang="en-US" sz="3400" b="1" dirty="0">
                <a:latin typeface="Arial" panose="020B0604020202020204" pitchFamily="34" charset="0"/>
                <a:cs typeface="Arial" panose="020B0604020202020204" pitchFamily="34" charset="0"/>
              </a:rPr>
              <a:t>Promote Well Being and</a:t>
            </a:r>
            <a:br>
              <a:rPr lang="en-US" sz="3400" b="1" dirty="0">
                <a:latin typeface="Arial" panose="020B0604020202020204" pitchFamily="34" charset="0"/>
                <a:cs typeface="Arial" panose="020B0604020202020204" pitchFamily="34" charset="0"/>
              </a:rPr>
            </a:br>
            <a:r>
              <a:rPr lang="en-US" sz="3400" b="1" dirty="0">
                <a:latin typeface="Arial" panose="020B0604020202020204" pitchFamily="34" charset="0"/>
                <a:cs typeface="Arial" panose="020B0604020202020204" pitchFamily="34" charset="0"/>
              </a:rPr>
              <a:t>Prevent Mental and Substance Use Disorders</a:t>
            </a:r>
          </a:p>
        </p:txBody>
      </p:sp>
      <p:graphicFrame>
        <p:nvGraphicFramePr>
          <p:cNvPr id="4" name="Table 3">
            <a:extLst>
              <a:ext uri="{FF2B5EF4-FFF2-40B4-BE49-F238E27FC236}">
                <a16:creationId xmlns:a16="http://schemas.microsoft.com/office/drawing/2014/main" id="{1F89454F-256E-4EA1-8707-4B99BFF3020C}"/>
              </a:ext>
            </a:extLst>
          </p:cNvPr>
          <p:cNvGraphicFramePr>
            <a:graphicFrameLocks noGrp="1"/>
          </p:cNvGraphicFramePr>
          <p:nvPr>
            <p:extLst>
              <p:ext uri="{D42A27DB-BD31-4B8C-83A1-F6EECF244321}">
                <p14:modId xmlns:p14="http://schemas.microsoft.com/office/powerpoint/2010/main" val="425247505"/>
              </p:ext>
            </p:extLst>
          </p:nvPr>
        </p:nvGraphicFramePr>
        <p:xfrm>
          <a:off x="414251" y="1442906"/>
          <a:ext cx="11363498" cy="4611587"/>
        </p:xfrm>
        <a:graphic>
          <a:graphicData uri="http://schemas.openxmlformats.org/drawingml/2006/table">
            <a:tbl>
              <a:tblPr/>
              <a:tblGrid>
                <a:gridCol w="3125903">
                  <a:extLst>
                    <a:ext uri="{9D8B030D-6E8A-4147-A177-3AD203B41FA5}">
                      <a16:colId xmlns:a16="http://schemas.microsoft.com/office/drawing/2014/main" val="1658197150"/>
                    </a:ext>
                  </a:extLst>
                </a:gridCol>
                <a:gridCol w="8237595">
                  <a:extLst>
                    <a:ext uri="{9D8B030D-6E8A-4147-A177-3AD203B41FA5}">
                      <a16:colId xmlns:a16="http://schemas.microsoft.com/office/drawing/2014/main" val="643089637"/>
                    </a:ext>
                  </a:extLst>
                </a:gridCol>
              </a:tblGrid>
              <a:tr h="317742">
                <a:tc>
                  <a:txBody>
                    <a:bodyPr/>
                    <a:lstStyle/>
                    <a:p>
                      <a:pPr algn="ctr" fontAlgn="t"/>
                      <a:r>
                        <a:rPr lang="en-US" sz="2000" b="1" i="0" u="none" strike="noStrike" dirty="0">
                          <a:solidFill>
                            <a:srgbClr val="000000"/>
                          </a:solidFill>
                          <a:effectLst/>
                          <a:latin typeface="Arial" panose="020B0604020202020204" pitchFamily="34" charset="0"/>
                          <a:cs typeface="Arial" panose="020B0604020202020204" pitchFamily="34" charset="0"/>
                        </a:rPr>
                        <a:t>2019-2024 Focus Areas</a:t>
                      </a:r>
                    </a:p>
                  </a:txBody>
                  <a:tcPr marL="5909" marR="5909" marT="5909"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effectLst/>
                          <a:latin typeface="Arial" panose="020B0604020202020204" pitchFamily="34" charset="0"/>
                          <a:cs typeface="Arial" panose="020B0604020202020204" pitchFamily="34" charset="0"/>
                        </a:rPr>
                        <a:t>2019-2024 Goals</a:t>
                      </a:r>
                    </a:p>
                  </a:txBody>
                  <a:tcPr marL="5909" marR="5909" marT="590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655776"/>
                  </a:ext>
                </a:extLst>
              </a:tr>
              <a:tr h="504761">
                <a:tc rowSpan="3">
                  <a:txBody>
                    <a:bodyPr/>
                    <a:lstStyle/>
                    <a:p>
                      <a:pPr algn="ctr" fontAlgn="t"/>
                      <a:r>
                        <a:rPr lang="en-US" sz="1800" b="0" i="0" u="none" strike="noStrike" dirty="0">
                          <a:solidFill>
                            <a:srgbClr val="0070C0"/>
                          </a:solidFill>
                          <a:effectLst/>
                          <a:latin typeface="Arial" panose="020B0604020202020204" pitchFamily="34" charset="0"/>
                          <a:cs typeface="Arial" panose="020B0604020202020204" pitchFamily="34" charset="0"/>
                        </a:rPr>
                        <a:t>Promote Well-Being</a:t>
                      </a:r>
                    </a:p>
                  </a:txBody>
                  <a:tcPr marL="5909" marR="5909" marT="5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Strengthen economic, education and community opportunities to promote well-being across the lifespan</a:t>
                      </a:r>
                    </a:p>
                  </a:txBody>
                  <a:tcPr marR="5909" marT="5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63256580"/>
                  </a:ext>
                </a:extLst>
              </a:tr>
              <a:tr h="470785">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Increase overall satisfaction with life for people of all ages</a:t>
                      </a:r>
                    </a:p>
                  </a:txBody>
                  <a:tcPr marL="5909" marR="5909" marT="5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7856338"/>
                  </a:ext>
                </a:extLst>
              </a:tr>
              <a:tr h="470785">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Increase support for people seeking help for mental, emotional and substance use disorders</a:t>
                      </a:r>
                    </a:p>
                  </a:txBody>
                  <a:tcPr marR="5909" marT="5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16018096"/>
                  </a:ext>
                </a:extLst>
              </a:tr>
              <a:tr h="470785">
                <a:tc rowSpan="6">
                  <a:txBody>
                    <a:bodyPr/>
                    <a:lstStyle/>
                    <a:p>
                      <a:pPr algn="ctr" fontAlgn="t"/>
                      <a:r>
                        <a:rPr lang="en-US" sz="1800" b="0" i="0" u="none" strike="noStrike" dirty="0">
                          <a:solidFill>
                            <a:srgbClr val="0070C0"/>
                          </a:solidFill>
                          <a:effectLst/>
                          <a:latin typeface="Arial" panose="020B0604020202020204" pitchFamily="34" charset="0"/>
                          <a:cs typeface="Arial" panose="020B0604020202020204" pitchFamily="34" charset="0"/>
                        </a:rPr>
                        <a:t>Prevent Mental Emotional and Substance Use Disorders</a:t>
                      </a:r>
                    </a:p>
                  </a:txBody>
                  <a:tcPr marL="5909" marR="5909" marT="5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Prevent underage drinking and excessive alcohol consumption by adults</a:t>
                      </a:r>
                    </a:p>
                  </a:txBody>
                  <a:tcPr marL="5909" marR="5909" marT="5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86752855"/>
                  </a:ext>
                </a:extLst>
              </a:tr>
              <a:tr h="470785">
                <a:tc vMerge="1">
                  <a:txBody>
                    <a:bodyPr/>
                    <a:lstStyle/>
                    <a:p>
                      <a:endParaRPr lang="en-US"/>
                    </a:p>
                  </a:txBody>
                  <a:tcPr>
                    <a:lnT w="6350" cap="flat" cmpd="sng" algn="ctr">
                      <a:solidFill>
                        <a:srgbClr val="000000"/>
                      </a:solidFill>
                      <a:prstDash val="solid"/>
                      <a:round/>
                      <a:headEnd type="none" w="med" len="med"/>
                      <a:tailEnd type="none" w="med" len="med"/>
                    </a:lnT>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Prevent opioid and other substance misuse and deaths</a:t>
                      </a:r>
                      <a:endParaRPr lang="en-US" sz="1600" b="0" i="0" u="none" strike="sngStrike" dirty="0">
                        <a:solidFill>
                          <a:srgbClr val="0070C0"/>
                        </a:solidFill>
                        <a:effectLst/>
                        <a:latin typeface="Arial" panose="020B0604020202020204" pitchFamily="34" charset="0"/>
                        <a:cs typeface="Arial" panose="020B0604020202020204" pitchFamily="34" charset="0"/>
                      </a:endParaRPr>
                    </a:p>
                  </a:txBody>
                  <a:tcPr marL="5909" marR="5909" marT="5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43429745"/>
                  </a:ext>
                </a:extLst>
              </a:tr>
              <a:tr h="470785">
                <a:tc vMerge="1">
                  <a:txBody>
                    <a:bodyPr/>
                    <a:lstStyle/>
                    <a:p>
                      <a:endParaRPr lang="en-US"/>
                    </a:p>
                  </a:txBody>
                  <a:tcPr>
                    <a:lnT w="6350" cap="flat" cmpd="sng" algn="ctr">
                      <a:solidFill>
                        <a:srgbClr val="000000"/>
                      </a:solidFill>
                      <a:prstDash val="solid"/>
                      <a:round/>
                      <a:headEnd type="none" w="med" len="med"/>
                      <a:tailEnd type="none" w="med" len="med"/>
                    </a:lnT>
                  </a:tcPr>
                </a:tc>
                <a:tc>
                  <a:txBody>
                    <a:bodyPr/>
                    <a:lstStyle/>
                    <a:p>
                      <a:pPr algn="l" fontAlgn="t"/>
                      <a:r>
                        <a:rPr lang="en-US" sz="1600" b="0" i="0" u="none" strike="noStrike" dirty="0">
                          <a:solidFill>
                            <a:srgbClr val="000000"/>
                          </a:solidFill>
                          <a:effectLst/>
                          <a:latin typeface="Arial" panose="020B0604020202020204" pitchFamily="34" charset="0"/>
                          <a:cs typeface="Arial" panose="020B0604020202020204" pitchFamily="34" charset="0"/>
                        </a:rPr>
                        <a:t>  Prevent, reduce and address adverse childhood experiences (ACES)</a:t>
                      </a:r>
                    </a:p>
                  </a:txBody>
                  <a:tcPr marL="5909" marR="5909" marT="5909"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9397682"/>
                  </a:ext>
                </a:extLst>
              </a:tr>
              <a:tr h="470785">
                <a:tc vMerge="1">
                  <a:txBody>
                    <a:bodyPr/>
                    <a:lstStyle/>
                    <a:p>
                      <a:endParaRPr lang="en-US"/>
                    </a:p>
                  </a:txBody>
                  <a:tcPr/>
                </a:tc>
                <a:tc>
                  <a:txBody>
                    <a:bodyPr/>
                    <a:lstStyle/>
                    <a:p>
                      <a:pPr algn="l" fontAlgn="t"/>
                      <a:r>
                        <a:rPr lang="en-US" sz="1600" b="0" i="0" u="none" strike="noStrike" dirty="0">
                          <a:solidFill>
                            <a:srgbClr val="0070C0"/>
                          </a:solidFill>
                          <a:effectLst/>
                          <a:latin typeface="Arial" panose="020B0604020202020204" pitchFamily="34" charset="0"/>
                          <a:cs typeface="Arial" panose="020B0604020202020204" pitchFamily="34" charset="0"/>
                        </a:rPr>
                        <a:t>  Reduce the prevalence of major depressive episodes</a:t>
                      </a:r>
                    </a:p>
                  </a:txBody>
                  <a:tcPr marL="5909" marR="5909" marT="5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77304877"/>
                  </a:ext>
                </a:extLst>
              </a:tr>
              <a:tr h="470785">
                <a:tc vMerge="1">
                  <a:txBody>
                    <a:bodyPr/>
                    <a:lstStyle/>
                    <a:p>
                      <a:endParaRPr lang="en-US"/>
                    </a:p>
                  </a:txBody>
                  <a:tcPr/>
                </a:tc>
                <a:tc>
                  <a:txBody>
                    <a:bodyPr/>
                    <a:lstStyle/>
                    <a:p>
                      <a:pPr algn="l" fontAlgn="t"/>
                      <a:r>
                        <a:rPr lang="en-US" sz="1600" b="0" i="0" u="none" strike="noStrike" dirty="0">
                          <a:solidFill>
                            <a:srgbClr val="000000"/>
                          </a:solidFill>
                          <a:effectLst/>
                          <a:latin typeface="Arial" panose="020B0604020202020204" pitchFamily="34" charset="0"/>
                          <a:cs typeface="Arial" panose="020B0604020202020204" pitchFamily="34" charset="0"/>
                        </a:rPr>
                        <a:t>  Prevent suicides</a:t>
                      </a:r>
                    </a:p>
                  </a:txBody>
                  <a:tcPr marL="5909" marR="5909" marT="5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3749031"/>
                  </a:ext>
                </a:extLst>
              </a:tr>
              <a:tr h="470785">
                <a:tc vMerge="1">
                  <a:txBody>
                    <a:bodyPr/>
                    <a:lstStyle/>
                    <a:p>
                      <a:endParaRPr lang="en-US"/>
                    </a:p>
                  </a:txBody>
                  <a:tcPr/>
                </a:tc>
                <a:tc>
                  <a:txBody>
                    <a:bodyPr/>
                    <a:lstStyle/>
                    <a:p>
                      <a:pPr algn="l" fontAlgn="t"/>
                      <a:r>
                        <a:rPr lang="en-US" sz="1600" b="0" i="0" u="none" strike="noStrike" dirty="0">
                          <a:solidFill>
                            <a:srgbClr val="000000"/>
                          </a:solidFill>
                          <a:effectLst/>
                          <a:latin typeface="Arial" panose="020B0604020202020204" pitchFamily="34" charset="0"/>
                          <a:cs typeface="Arial" panose="020B0604020202020204" pitchFamily="34" charset="0"/>
                        </a:rPr>
                        <a:t>  Reduce tobacco use among adults who report poor mental health</a:t>
                      </a:r>
                    </a:p>
                  </a:txBody>
                  <a:tcPr marL="5909" marR="5909" marT="5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8933870"/>
                  </a:ext>
                </a:extLst>
              </a:tr>
            </a:tbl>
          </a:graphicData>
        </a:graphic>
      </p:graphicFrame>
      <p:grpSp>
        <p:nvGrpSpPr>
          <p:cNvPr id="5" name="Group 4">
            <a:extLst>
              <a:ext uri="{FF2B5EF4-FFF2-40B4-BE49-F238E27FC236}">
                <a16:creationId xmlns:a16="http://schemas.microsoft.com/office/drawing/2014/main" id="{C1A4F641-F68F-43D8-ABFD-E40D0D2C6D5B}"/>
              </a:ext>
            </a:extLst>
          </p:cNvPr>
          <p:cNvGrpSpPr/>
          <p:nvPr/>
        </p:nvGrpSpPr>
        <p:grpSpPr>
          <a:xfrm>
            <a:off x="4763588" y="6341626"/>
            <a:ext cx="3457304" cy="345477"/>
            <a:chOff x="4763588" y="6341626"/>
            <a:chExt cx="3457304" cy="345477"/>
          </a:xfrm>
        </p:grpSpPr>
        <p:sp>
          <p:nvSpPr>
            <p:cNvPr id="6" name="Rectangle 5">
              <a:extLst>
                <a:ext uri="{FF2B5EF4-FFF2-40B4-BE49-F238E27FC236}">
                  <a16:creationId xmlns:a16="http://schemas.microsoft.com/office/drawing/2014/main" id="{CA4B8112-2A4C-4C88-9D3F-900F7D491BD6}"/>
                </a:ext>
              </a:extLst>
            </p:cNvPr>
            <p:cNvSpPr/>
            <p:nvPr/>
          </p:nvSpPr>
          <p:spPr>
            <a:xfrm>
              <a:off x="6326776" y="6400018"/>
              <a:ext cx="252549" cy="2525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Rectangle 6">
              <a:extLst>
                <a:ext uri="{FF2B5EF4-FFF2-40B4-BE49-F238E27FC236}">
                  <a16:creationId xmlns:a16="http://schemas.microsoft.com/office/drawing/2014/main" id="{8C35F83B-0CED-47C8-9578-7EC6653D11AE}"/>
                </a:ext>
              </a:extLst>
            </p:cNvPr>
            <p:cNvSpPr/>
            <p:nvPr/>
          </p:nvSpPr>
          <p:spPr>
            <a:xfrm>
              <a:off x="4763588" y="6406940"/>
              <a:ext cx="252549" cy="2525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F0831A-B614-45A3-BEBB-5300306136C2}"/>
                </a:ext>
              </a:extLst>
            </p:cNvPr>
            <p:cNvSpPr txBox="1"/>
            <p:nvPr/>
          </p:nvSpPr>
          <p:spPr>
            <a:xfrm>
              <a:off x="5016137" y="6348549"/>
              <a:ext cx="143691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Unchanged</a:t>
              </a:r>
            </a:p>
          </p:txBody>
        </p:sp>
        <p:sp>
          <p:nvSpPr>
            <p:cNvPr id="9" name="TextBox 8">
              <a:extLst>
                <a:ext uri="{FF2B5EF4-FFF2-40B4-BE49-F238E27FC236}">
                  <a16:creationId xmlns:a16="http://schemas.microsoft.com/office/drawing/2014/main" id="{7D8558DF-1819-4AD9-8969-8963BA48D329}"/>
                </a:ext>
              </a:extLst>
            </p:cNvPr>
            <p:cNvSpPr txBox="1"/>
            <p:nvPr/>
          </p:nvSpPr>
          <p:spPr>
            <a:xfrm>
              <a:off x="6579326" y="6341626"/>
              <a:ext cx="1641566" cy="33855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New or revised</a:t>
              </a:r>
            </a:p>
          </p:txBody>
        </p:sp>
      </p:grpSp>
      <p:sp>
        <p:nvSpPr>
          <p:cNvPr id="3" name="Slide Number Placeholder 2">
            <a:extLst>
              <a:ext uri="{FF2B5EF4-FFF2-40B4-BE49-F238E27FC236}">
                <a16:creationId xmlns:a16="http://schemas.microsoft.com/office/drawing/2014/main" id="{5C5DAA14-711D-479D-B883-D8EF3ACA79CA}"/>
              </a:ext>
            </a:extLst>
          </p:cNvPr>
          <p:cNvSpPr>
            <a:spLocks noGrp="1"/>
          </p:cNvSpPr>
          <p:nvPr>
            <p:ph type="sldNum" sz="quarter" idx="12"/>
          </p:nvPr>
        </p:nvSpPr>
        <p:spPr/>
        <p:txBody>
          <a:bodyPr/>
          <a:lstStyle/>
          <a:p>
            <a:fld id="{6CA27CB6-AA62-4C89-9CFC-9C5419393751}" type="slidenum">
              <a:rPr lang="en-US" smtClean="0"/>
              <a:t>35</a:t>
            </a:fld>
            <a:endParaRPr lang="en-US" dirty="0"/>
          </a:p>
        </p:txBody>
      </p:sp>
    </p:spTree>
    <p:extLst>
      <p:ext uri="{BB962C8B-B14F-4D97-AF65-F5344CB8AC3E}">
        <p14:creationId xmlns:p14="http://schemas.microsoft.com/office/powerpoint/2010/main" val="2812763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5168-75E9-4C0D-A4B9-50855524B8BB}"/>
              </a:ext>
            </a:extLst>
          </p:cNvPr>
          <p:cNvSpPr>
            <a:spLocks noGrp="1"/>
          </p:cNvSpPr>
          <p:nvPr>
            <p:ph type="title"/>
          </p:nvPr>
        </p:nvSpPr>
        <p:spPr/>
        <p:txBody>
          <a:bodyPr anchor="ctr"/>
          <a:lstStyle/>
          <a:p>
            <a:pPr algn="ctr"/>
            <a:r>
              <a:rPr lang="en-US" b="1" dirty="0">
                <a:latin typeface="Arial" panose="020B0604020202020204" pitchFamily="34" charset="0"/>
                <a:cs typeface="Arial" panose="020B0604020202020204" pitchFamily="34" charset="0"/>
              </a:rPr>
              <a:t>Questions to Consider</a:t>
            </a:r>
          </a:p>
        </p:txBody>
      </p:sp>
      <p:sp>
        <p:nvSpPr>
          <p:cNvPr id="4" name="Slide Number Placeholder 3">
            <a:extLst>
              <a:ext uri="{FF2B5EF4-FFF2-40B4-BE49-F238E27FC236}">
                <a16:creationId xmlns:a16="http://schemas.microsoft.com/office/drawing/2014/main" id="{DF780176-F658-4509-974C-39CD45E7C362}"/>
              </a:ext>
            </a:extLst>
          </p:cNvPr>
          <p:cNvSpPr>
            <a:spLocks noGrp="1"/>
          </p:cNvSpPr>
          <p:nvPr>
            <p:ph type="sldNum" sz="quarter" idx="12"/>
          </p:nvPr>
        </p:nvSpPr>
        <p:spPr/>
        <p:txBody>
          <a:bodyPr/>
          <a:lstStyle/>
          <a:p>
            <a:fld id="{6CA27CB6-AA62-4C89-9CFC-9C5419393751}" type="slidenum">
              <a:rPr lang="en-US" smtClean="0"/>
              <a:t>36</a:t>
            </a:fld>
            <a:endParaRPr lang="en-US"/>
          </a:p>
        </p:txBody>
      </p:sp>
    </p:spTree>
    <p:extLst>
      <p:ext uri="{BB962C8B-B14F-4D97-AF65-F5344CB8AC3E}">
        <p14:creationId xmlns:p14="http://schemas.microsoft.com/office/powerpoint/2010/main" val="970821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37C8-F3A6-4FE3-BDA8-4FB6DA2A5BF3}"/>
              </a:ext>
            </a:extLst>
          </p:cNvPr>
          <p:cNvSpPr>
            <a:spLocks noGrp="1"/>
          </p:cNvSpPr>
          <p:nvPr>
            <p:ph type="title"/>
          </p:nvPr>
        </p:nvSpPr>
        <p:spPr>
          <a:xfrm>
            <a:off x="624444" y="154379"/>
            <a:ext cx="10515600" cy="1325563"/>
          </a:xfrm>
        </p:spPr>
        <p:txBody>
          <a:bodyPr/>
          <a:lstStyle/>
          <a:p>
            <a:r>
              <a:rPr lang="en-US" b="1" dirty="0">
                <a:latin typeface="Arial" panose="020B0604020202020204" pitchFamily="34" charset="0"/>
                <a:cs typeface="Arial" panose="020B0604020202020204" pitchFamily="34" charset="0"/>
              </a:rPr>
              <a:t>Questions for Consideration </a:t>
            </a:r>
          </a:p>
        </p:txBody>
      </p:sp>
      <p:sp>
        <p:nvSpPr>
          <p:cNvPr id="3" name="Content Placeholder 2">
            <a:extLst>
              <a:ext uri="{FF2B5EF4-FFF2-40B4-BE49-F238E27FC236}">
                <a16:creationId xmlns:a16="http://schemas.microsoft.com/office/drawing/2014/main" id="{1FA782C0-A06D-4414-9EC9-C1FF95DDF81C}"/>
              </a:ext>
            </a:extLst>
          </p:cNvPr>
          <p:cNvSpPr>
            <a:spLocks noGrp="1"/>
          </p:cNvSpPr>
          <p:nvPr>
            <p:ph idx="1"/>
          </p:nvPr>
        </p:nvSpPr>
        <p:spPr>
          <a:xfrm>
            <a:off x="624444" y="1401287"/>
            <a:ext cx="10906496" cy="5094514"/>
          </a:xfrm>
        </p:spPr>
        <p:txBody>
          <a:bodyPr>
            <a:normAutofit fontScale="70000" lnSpcReduction="20000"/>
          </a:bodyPr>
          <a:lstStyle/>
          <a:p>
            <a:pPr lvl="0">
              <a:lnSpc>
                <a:spcPct val="120000"/>
              </a:lnSpc>
              <a:spcBef>
                <a:spcPts val="0"/>
              </a:spcBef>
              <a:spcAft>
                <a:spcPts val="0"/>
              </a:spcAft>
            </a:pPr>
            <a:r>
              <a:rPr lang="en-US" dirty="0">
                <a:latin typeface="Arial" panose="020B0604020202020204" pitchFamily="34" charset="0"/>
                <a:cs typeface="Arial" panose="020B0604020202020204" pitchFamily="34" charset="0"/>
              </a:rPr>
              <a:t>Are the proposed focus areas and goals appropriate and the right ones to help address the current health challenges, reduce social determinants of health, promote our goals for healthy aging, and help reduce racial, ethnic and socioeconomic disparities to achieve health equity?  </a:t>
            </a:r>
          </a:p>
          <a:p>
            <a:pPr lvl="0">
              <a:spcAft>
                <a:spcPts val="0"/>
              </a:spcAft>
            </a:pPr>
            <a:endParaRPr lang="en-US" sz="1300" dirty="0">
              <a:latin typeface="Arial" panose="020B0604020202020204" pitchFamily="34" charset="0"/>
              <a:cs typeface="Arial" panose="020B0604020202020204" pitchFamily="34" charset="0"/>
            </a:endParaRPr>
          </a:p>
          <a:p>
            <a:pPr lvl="0">
              <a:lnSpc>
                <a:spcPct val="120000"/>
              </a:lnSpc>
              <a:spcBef>
                <a:spcPts val="0"/>
              </a:spcBef>
            </a:pPr>
            <a:r>
              <a:rPr lang="en-US" dirty="0">
                <a:latin typeface="Arial" panose="020B0604020202020204" pitchFamily="34" charset="0"/>
                <a:cs typeface="Arial" panose="020B0604020202020204" pitchFamily="34" charset="0"/>
              </a:rPr>
              <a:t>How can a diverse set of partners such as community-based organizations, media, academia, businesses, and/or other sectors be engaged at the local level?</a:t>
            </a:r>
          </a:p>
          <a:p>
            <a:pPr lvl="0">
              <a:spcAft>
                <a:spcPts val="0"/>
              </a:spcAft>
            </a:pPr>
            <a:endParaRPr lang="en-US" sz="1300" dirty="0">
              <a:latin typeface="Arial" panose="020B0604020202020204" pitchFamily="34" charset="0"/>
              <a:cs typeface="Arial" panose="020B0604020202020204" pitchFamily="34" charset="0"/>
            </a:endParaRPr>
          </a:p>
          <a:p>
            <a:pPr lvl="0">
              <a:lnSpc>
                <a:spcPct val="120000"/>
              </a:lnSpc>
              <a:spcBef>
                <a:spcPts val="0"/>
              </a:spcBef>
              <a:spcAft>
                <a:spcPts val="0"/>
              </a:spcAft>
            </a:pPr>
            <a:r>
              <a:rPr lang="en-US" dirty="0">
                <a:latin typeface="Arial" panose="020B0604020202020204" pitchFamily="34" charset="0"/>
                <a:cs typeface="Arial" panose="020B0604020202020204" pitchFamily="34" charset="0"/>
              </a:rPr>
              <a:t>To promote health-in-all-policies, how can policy-makers from non-health sectors be engaged at the local level?</a:t>
            </a:r>
          </a:p>
          <a:p>
            <a:pPr lvl="0">
              <a:lnSpc>
                <a:spcPct val="120000"/>
              </a:lnSpc>
              <a:spcBef>
                <a:spcPts val="0"/>
              </a:spcBef>
              <a:spcAft>
                <a:spcPts val="0"/>
              </a:spcAft>
            </a:pPr>
            <a:endParaRPr lang="en-US" sz="1300" dirty="0">
              <a:latin typeface="Arial" panose="020B0604020202020204" pitchFamily="34" charset="0"/>
              <a:cs typeface="Arial" panose="020B0604020202020204" pitchFamily="34" charset="0"/>
            </a:endParaRPr>
          </a:p>
          <a:p>
            <a:pPr lvl="0">
              <a:lnSpc>
                <a:spcPct val="120000"/>
              </a:lnSpc>
              <a:spcBef>
                <a:spcPts val="0"/>
              </a:spcBef>
              <a:spcAft>
                <a:spcPts val="0"/>
              </a:spcAft>
            </a:pPr>
            <a:r>
              <a:rPr lang="en-US" dirty="0">
                <a:latin typeface="Arial" panose="020B0604020202020204" pitchFamily="34" charset="0"/>
                <a:cs typeface="Arial" panose="020B0604020202020204" pitchFamily="34" charset="0"/>
              </a:rPr>
              <a:t>How can NYS and localities make better progress in addressing racial, ethnic, and socioeconomic disparities?</a:t>
            </a:r>
          </a:p>
          <a:p>
            <a:pPr lvl="0">
              <a:spcAft>
                <a:spcPts val="0"/>
              </a:spcAft>
            </a:pPr>
            <a:endParaRPr lang="en-US" sz="1300" dirty="0">
              <a:latin typeface="Arial" panose="020B0604020202020204" pitchFamily="34" charset="0"/>
              <a:cs typeface="Arial" panose="020B0604020202020204" pitchFamily="34" charset="0"/>
            </a:endParaRPr>
          </a:p>
          <a:p>
            <a:pPr lvl="0">
              <a:spcAft>
                <a:spcPts val="0"/>
              </a:spcAft>
            </a:pPr>
            <a:r>
              <a:rPr lang="en-US" dirty="0">
                <a:latin typeface="Arial" panose="020B0604020202020204" pitchFamily="34" charset="0"/>
                <a:cs typeface="Arial" panose="020B0604020202020204" pitchFamily="34" charset="0"/>
              </a:rPr>
              <a:t>How can NYS and localities address health for all ages?</a:t>
            </a:r>
          </a:p>
          <a:p>
            <a:pPr marL="0" lvl="0" indent="0">
              <a:lnSpc>
                <a:spcPct val="120000"/>
              </a:lnSpc>
              <a:spcBef>
                <a:spcPts val="0"/>
              </a:spcBef>
              <a:spcAft>
                <a:spcPts val="0"/>
              </a:spcAft>
              <a:buNone/>
            </a:pPr>
            <a:endParaRPr lang="en-US" sz="1300" dirty="0">
              <a:latin typeface="Arial" panose="020B0604020202020204" pitchFamily="34" charset="0"/>
              <a:cs typeface="Arial" panose="020B0604020202020204" pitchFamily="34" charset="0"/>
            </a:endParaRPr>
          </a:p>
          <a:p>
            <a:pPr lvl="0">
              <a:lnSpc>
                <a:spcPct val="120000"/>
              </a:lnSpc>
              <a:spcBef>
                <a:spcPts val="0"/>
              </a:spcBef>
              <a:spcAft>
                <a:spcPts val="0"/>
              </a:spcAft>
            </a:pPr>
            <a:r>
              <a:rPr lang="en-US" dirty="0">
                <a:latin typeface="Arial" panose="020B0604020202020204" pitchFamily="34" charset="0"/>
                <a:cs typeface="Arial" panose="020B0604020202020204" pitchFamily="34" charset="0"/>
              </a:rPr>
              <a:t>What is needed to support communities to implement evidence-based interventions and measure short-term impacts?</a:t>
            </a:r>
          </a:p>
          <a:p>
            <a:pPr lvl="0">
              <a:spcAft>
                <a:spcPts val="0"/>
              </a:spcAft>
            </a:pPr>
            <a:endParaRPr lang="en-US" b="1" dirty="0"/>
          </a:p>
          <a:p>
            <a:endParaRPr lang="en-US" dirty="0"/>
          </a:p>
        </p:txBody>
      </p:sp>
      <p:sp>
        <p:nvSpPr>
          <p:cNvPr id="5" name="Slide Number Placeholder 4">
            <a:extLst>
              <a:ext uri="{FF2B5EF4-FFF2-40B4-BE49-F238E27FC236}">
                <a16:creationId xmlns:a16="http://schemas.microsoft.com/office/drawing/2014/main" id="{B49124BC-3481-49A5-A181-391502ED7DC5}"/>
              </a:ext>
            </a:extLst>
          </p:cNvPr>
          <p:cNvSpPr>
            <a:spLocks noGrp="1"/>
          </p:cNvSpPr>
          <p:nvPr>
            <p:ph type="sldNum" sz="quarter" idx="12"/>
          </p:nvPr>
        </p:nvSpPr>
        <p:spPr/>
        <p:txBody>
          <a:bodyPr/>
          <a:lstStyle/>
          <a:p>
            <a:fld id="{6CA27CB6-AA62-4C89-9CFC-9C5419393751}" type="slidenum">
              <a:rPr lang="en-US" smtClean="0"/>
              <a:t>37</a:t>
            </a:fld>
            <a:endParaRPr lang="en-US"/>
          </a:p>
        </p:txBody>
      </p:sp>
    </p:spTree>
    <p:extLst>
      <p:ext uri="{BB962C8B-B14F-4D97-AF65-F5344CB8AC3E}">
        <p14:creationId xmlns:p14="http://schemas.microsoft.com/office/powerpoint/2010/main" val="2552179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C9FA232-3511-475B-B448-118D0F0839FE}"/>
              </a:ext>
            </a:extLst>
          </p:cNvPr>
          <p:cNvSpPr>
            <a:spLocks noGrp="1"/>
          </p:cNvSpPr>
          <p:nvPr>
            <p:ph type="title"/>
          </p:nvPr>
        </p:nvSpPr>
        <p:spPr/>
        <p:txBody>
          <a:bodyPr>
            <a:normAutofit/>
          </a:bodyPr>
          <a:lstStyle/>
          <a:p>
            <a:pPr algn="ctr">
              <a:defRPr/>
            </a:pPr>
            <a:r>
              <a:rPr lang="en-US" sz="4800" b="1" dirty="0">
                <a:latin typeface="Arial"/>
                <a:cs typeface="Arial"/>
              </a:rPr>
              <a:t>Opportunities for Participation</a:t>
            </a:r>
          </a:p>
        </p:txBody>
      </p:sp>
      <p:sp>
        <p:nvSpPr>
          <p:cNvPr id="33795" name="Content Placeholder 2">
            <a:extLst>
              <a:ext uri="{FF2B5EF4-FFF2-40B4-BE49-F238E27FC236}">
                <a16:creationId xmlns:a16="http://schemas.microsoft.com/office/drawing/2014/main" id="{E3E93B2F-5E21-407B-A847-BC09A1BE39D4}"/>
              </a:ext>
            </a:extLst>
          </p:cNvPr>
          <p:cNvSpPr>
            <a:spLocks noGrp="1"/>
          </p:cNvSpPr>
          <p:nvPr>
            <p:ph idx="1"/>
          </p:nvPr>
        </p:nvSpPr>
        <p:spPr>
          <a:xfrm>
            <a:off x="1000991" y="1690688"/>
            <a:ext cx="10190018" cy="4351338"/>
          </a:xfrm>
        </p:spPr>
        <p:txBody>
          <a:bodyPr>
            <a:normAutofit fontScale="92500"/>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Engage your members to provide feedback on vision, priorities, and proposed focus areas for the Prevention Agenda 2019-2024</a:t>
            </a:r>
          </a:p>
          <a:p>
            <a:pPr marL="0" indent="0">
              <a:buNone/>
            </a:pPr>
            <a:endParaRPr lang="en-US" altLang="en-US" sz="17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Engage your members in providing feedback on how to strengthen local efforts to help us achieve our vision</a:t>
            </a:r>
          </a:p>
          <a:p>
            <a:pPr marL="0" indent="0">
              <a:buNone/>
            </a:pPr>
            <a:endParaRPr lang="en-US" altLang="en-US" sz="17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Participate in priority-specific planning to develop updated plans</a:t>
            </a:r>
          </a:p>
          <a:p>
            <a:pPr marL="0" indent="0">
              <a:buClr>
                <a:schemeClr val="accent2"/>
              </a:buClr>
              <a:buNone/>
            </a:pPr>
            <a:endParaRPr lang="en-US" altLang="en-US" dirty="0">
              <a:ea typeface="ＭＳ Ｐゴシック" panose="020B0600070205080204" pitchFamily="34" charset="-128"/>
            </a:endParaRPr>
          </a:p>
          <a:p>
            <a:pPr marL="0" indent="0" algn="ctr">
              <a:buClr>
                <a:schemeClr val="accent2"/>
              </a:buClr>
              <a:buNone/>
            </a:pPr>
            <a:r>
              <a:rPr lang="en-US" altLang="en-US" dirty="0">
                <a:latin typeface="Arial" panose="020B0604020202020204" pitchFamily="34" charset="0"/>
                <a:ea typeface="ＭＳ Ｐゴシック" panose="020B0600070205080204" pitchFamily="34" charset="-128"/>
                <a:cs typeface="Arial" panose="020B0604020202020204" pitchFamily="34" charset="0"/>
              </a:rPr>
              <a:t>To indicate how you will participate, please contact us at:</a:t>
            </a:r>
          </a:p>
          <a:p>
            <a:pPr marL="0" indent="0" algn="ctr">
              <a:buClr>
                <a:schemeClr val="accent2"/>
              </a:buClr>
              <a:buNone/>
            </a:pPr>
            <a:r>
              <a:rPr lang="en-US" sz="2800" dirty="0">
                <a:latin typeface="Arial" panose="020B0604020202020204" pitchFamily="34" charset="0"/>
                <a:cs typeface="Arial" panose="020B0604020202020204" pitchFamily="34" charset="0"/>
                <a:hlinkClick r:id="rId3" tooltip="E-mail a question or comment"/>
              </a:rPr>
              <a:t>prevention@health.ny.gov</a:t>
            </a:r>
            <a:endParaRPr lang="en-US" sz="2800" dirty="0">
              <a:latin typeface="Arial" panose="020B0604020202020204" pitchFamily="34" charset="0"/>
              <a:cs typeface="Arial" panose="020B0604020202020204" pitchFamily="34" charset="0"/>
            </a:endParaRPr>
          </a:p>
          <a:p>
            <a:pPr>
              <a:buClr>
                <a:schemeClr val="accent2"/>
              </a:buClr>
            </a:pPr>
            <a:endParaRPr lang="en-US" altLang="en-US"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5E50745F-14F4-4898-B2CE-0BAC87E20CF4}"/>
              </a:ext>
            </a:extLst>
          </p:cNvPr>
          <p:cNvSpPr>
            <a:spLocks noGrp="1"/>
          </p:cNvSpPr>
          <p:nvPr>
            <p:ph type="sldNum" sz="quarter" idx="12"/>
          </p:nvPr>
        </p:nvSpPr>
        <p:spPr/>
        <p:txBody>
          <a:bodyPr/>
          <a:lstStyle/>
          <a:p>
            <a:fld id="{6CA27CB6-AA62-4C89-9CFC-9C5419393751}" type="slidenum">
              <a:rPr lang="en-US" smtClean="0"/>
              <a:t>38</a:t>
            </a:fld>
            <a:endParaRPr lang="en-US" dirty="0"/>
          </a:p>
        </p:txBody>
      </p:sp>
    </p:spTree>
    <p:extLst>
      <p:ext uri="{BB962C8B-B14F-4D97-AF65-F5344CB8AC3E}">
        <p14:creationId xmlns:p14="http://schemas.microsoft.com/office/powerpoint/2010/main" val="156165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38"/>
            <a:ext cx="12192000" cy="985687"/>
          </a:xfrm>
        </p:spPr>
        <p:txBody>
          <a:bodyPr>
            <a:noAutofit/>
          </a:bodyPr>
          <a:lstStyle/>
          <a:p>
            <a:pPr algn="ctr"/>
            <a:r>
              <a:rPr lang="en-US" sz="3200" b="1" dirty="0">
                <a:latin typeface="Arial" panose="020B0604020202020204" pitchFamily="34" charset="0"/>
                <a:cs typeface="Arial" panose="020B0604020202020204" pitchFamily="34" charset="0"/>
              </a:rPr>
              <a:t>Timeline for Updating the Prevention Agenda for 2019-2024</a:t>
            </a:r>
          </a:p>
        </p:txBody>
      </p:sp>
      <p:grpSp>
        <p:nvGrpSpPr>
          <p:cNvPr id="10" name="Group 9">
            <a:extLst>
              <a:ext uri="{FF2B5EF4-FFF2-40B4-BE49-F238E27FC236}">
                <a16:creationId xmlns:a16="http://schemas.microsoft.com/office/drawing/2014/main" id="{D8CC73B2-94E3-47BA-8760-8AB7677BFE38}"/>
              </a:ext>
            </a:extLst>
          </p:cNvPr>
          <p:cNvGrpSpPr/>
          <p:nvPr/>
        </p:nvGrpSpPr>
        <p:grpSpPr>
          <a:xfrm>
            <a:off x="408523" y="1212378"/>
            <a:ext cx="11652179" cy="5223955"/>
            <a:chOff x="408523" y="1212378"/>
            <a:chExt cx="11652179" cy="5223955"/>
          </a:xfrm>
        </p:grpSpPr>
        <p:sp>
          <p:nvSpPr>
            <p:cNvPr id="5" name="Arrow: Right 4">
              <a:extLst>
                <a:ext uri="{FF2B5EF4-FFF2-40B4-BE49-F238E27FC236}">
                  <a16:creationId xmlns:a16="http://schemas.microsoft.com/office/drawing/2014/main" id="{53B9CAA7-D860-458C-8E65-66FEE0912F41}"/>
                </a:ext>
              </a:extLst>
            </p:cNvPr>
            <p:cNvSpPr>
              <a:spLocks noChangeAspect="1"/>
            </p:cNvSpPr>
            <p:nvPr/>
          </p:nvSpPr>
          <p:spPr>
            <a:xfrm>
              <a:off x="408523" y="1951326"/>
              <a:ext cx="11652179" cy="2965058"/>
            </a:xfrm>
            <a:prstGeom prst="rightArrow">
              <a:avLst/>
            </a:prstGeom>
            <a:solidFill>
              <a:schemeClr val="accent1">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33DE477D-DDA8-4490-9E57-72AF49CCC08A}"/>
                </a:ext>
              </a:extLst>
            </p:cNvPr>
            <p:cNvSpPr/>
            <p:nvPr/>
          </p:nvSpPr>
          <p:spPr>
            <a:xfrm>
              <a:off x="876014" y="1224253"/>
              <a:ext cx="3374136" cy="5212080"/>
            </a:xfrm>
            <a:custGeom>
              <a:avLst/>
              <a:gdLst>
                <a:gd name="connsiteX0" fmla="*/ 0 w 3613311"/>
                <a:gd name="connsiteY0" fmla="*/ 602231 h 5078052"/>
                <a:gd name="connsiteX1" fmla="*/ 602231 w 3613311"/>
                <a:gd name="connsiteY1" fmla="*/ 0 h 5078052"/>
                <a:gd name="connsiteX2" fmla="*/ 3011080 w 3613311"/>
                <a:gd name="connsiteY2" fmla="*/ 0 h 5078052"/>
                <a:gd name="connsiteX3" fmla="*/ 3613311 w 3613311"/>
                <a:gd name="connsiteY3" fmla="*/ 602231 h 5078052"/>
                <a:gd name="connsiteX4" fmla="*/ 3613311 w 3613311"/>
                <a:gd name="connsiteY4" fmla="*/ 4475821 h 5078052"/>
                <a:gd name="connsiteX5" fmla="*/ 3011080 w 3613311"/>
                <a:gd name="connsiteY5" fmla="*/ 5078052 h 5078052"/>
                <a:gd name="connsiteX6" fmla="*/ 602231 w 3613311"/>
                <a:gd name="connsiteY6" fmla="*/ 5078052 h 5078052"/>
                <a:gd name="connsiteX7" fmla="*/ 0 w 3613311"/>
                <a:gd name="connsiteY7" fmla="*/ 4475821 h 5078052"/>
                <a:gd name="connsiteX8" fmla="*/ 0 w 3613311"/>
                <a:gd name="connsiteY8" fmla="*/ 602231 h 507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311" h="5078052">
                  <a:moveTo>
                    <a:pt x="0" y="602231"/>
                  </a:moveTo>
                  <a:cubicBezTo>
                    <a:pt x="0" y="269628"/>
                    <a:pt x="269628" y="0"/>
                    <a:pt x="602231" y="0"/>
                  </a:cubicBezTo>
                  <a:lnTo>
                    <a:pt x="3011080" y="0"/>
                  </a:lnTo>
                  <a:cubicBezTo>
                    <a:pt x="3343683" y="0"/>
                    <a:pt x="3613311" y="269628"/>
                    <a:pt x="3613311" y="602231"/>
                  </a:cubicBezTo>
                  <a:lnTo>
                    <a:pt x="3613311" y="4475821"/>
                  </a:lnTo>
                  <a:cubicBezTo>
                    <a:pt x="3613311" y="4808424"/>
                    <a:pt x="3343683" y="5078052"/>
                    <a:pt x="3011080" y="5078052"/>
                  </a:cubicBezTo>
                  <a:lnTo>
                    <a:pt x="602231" y="5078052"/>
                  </a:lnTo>
                  <a:cubicBezTo>
                    <a:pt x="269628" y="5078052"/>
                    <a:pt x="0" y="4808424"/>
                    <a:pt x="0" y="4475821"/>
                  </a:cubicBezTo>
                  <a:lnTo>
                    <a:pt x="0" y="6022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marL="0" lvl="0" indent="0" algn="ctr" defTabSz="889000">
                <a:spcBef>
                  <a:spcPct val="0"/>
                </a:spcBef>
                <a:spcAft>
                  <a:spcPts val="0"/>
                </a:spcAft>
                <a:buNone/>
              </a:pPr>
              <a:r>
                <a:rPr lang="en-US" sz="2000" b="1" kern="1200" dirty="0">
                  <a:latin typeface="Arial" panose="020B0604020202020204" pitchFamily="34" charset="0"/>
                  <a:cs typeface="Arial" panose="020B0604020202020204" pitchFamily="34" charset="0"/>
                </a:rPr>
                <a:t>February – April, 2018</a:t>
              </a:r>
            </a:p>
            <a:p>
              <a:pPr marL="0" lvl="0" indent="0" algn="ctr" defTabSz="889000">
                <a:spcBef>
                  <a:spcPct val="0"/>
                </a:spcBef>
                <a:spcAft>
                  <a:spcPts val="0"/>
                </a:spcAft>
                <a:buNone/>
              </a:pPr>
              <a:endParaRPr lang="en-US" sz="1050" b="1" kern="1200" dirty="0">
                <a:latin typeface="Arial" panose="020B0604020202020204" pitchFamily="34" charset="0"/>
                <a:cs typeface="Arial" panose="020B0604020202020204" pitchFamily="34" charset="0"/>
              </a:endParaRPr>
            </a:p>
            <a:p>
              <a:pPr marL="285750" lvl="0" indent="-285750" algn="l" defTabSz="889000">
                <a:spcBef>
                  <a:spcPct val="0"/>
                </a:spcBef>
                <a:spcAft>
                  <a:spcPts val="0"/>
                </a:spcAft>
                <a:buFont typeface="Arial" panose="020B0604020202020204" pitchFamily="34" charset="0"/>
                <a:buChar char="•"/>
              </a:pPr>
              <a:r>
                <a:rPr lang="en-US" sz="1600" b="0" kern="1200" dirty="0">
                  <a:latin typeface="Arial" panose="020B0604020202020204" pitchFamily="34" charset="0"/>
                  <a:cs typeface="Arial" panose="020B0604020202020204" pitchFamily="34" charset="0"/>
                </a:rPr>
                <a:t>Assess health status and demographic changes, progress on Prevention Agenda objectives and key challenges, progress on local action</a:t>
              </a:r>
            </a:p>
            <a:p>
              <a:pPr marL="0" lvl="0" indent="0" algn="l" defTabSz="889000">
                <a:spcBef>
                  <a:spcPct val="0"/>
                </a:spcBef>
                <a:spcAft>
                  <a:spcPts val="0"/>
                </a:spcAft>
                <a:buNone/>
              </a:pPr>
              <a:endParaRPr lang="en-US" sz="900" b="0" kern="1200" dirty="0">
                <a:latin typeface="Arial" panose="020B0604020202020204" pitchFamily="34" charset="0"/>
                <a:cs typeface="Arial" panose="020B0604020202020204" pitchFamily="34" charset="0"/>
              </a:endParaRPr>
            </a:p>
            <a:p>
              <a:pPr marL="285750" lvl="0" indent="-285750" algn="l" defTabSz="889000">
                <a:spcBef>
                  <a:spcPct val="0"/>
                </a:spcBef>
                <a:spcAft>
                  <a:spcPts val="0"/>
                </a:spcAft>
                <a:buFont typeface="Arial" panose="020B0604020202020204" pitchFamily="34" charset="0"/>
                <a:buChar char="•"/>
              </a:pPr>
              <a:r>
                <a:rPr lang="en-US" sz="1600" b="0" kern="1200" dirty="0">
                  <a:latin typeface="Arial" panose="020B0604020202020204" pitchFamily="34" charset="0"/>
                  <a:cs typeface="Arial" panose="020B0604020202020204" pitchFamily="34" charset="0"/>
                </a:rPr>
                <a:t>Ad Hoc Committee members host meetings to obtain feedback</a:t>
              </a:r>
            </a:p>
            <a:p>
              <a:pPr marL="0" lvl="0" indent="0" algn="l" defTabSz="889000">
                <a:spcBef>
                  <a:spcPct val="0"/>
                </a:spcBef>
                <a:spcAft>
                  <a:spcPts val="0"/>
                </a:spcAft>
                <a:buNone/>
              </a:pPr>
              <a:endParaRPr lang="en-US" sz="1000" b="0" kern="1200" dirty="0">
                <a:latin typeface="Arial" panose="020B0604020202020204" pitchFamily="34" charset="0"/>
                <a:cs typeface="Arial" panose="020B0604020202020204" pitchFamily="34" charset="0"/>
              </a:endParaRPr>
            </a:p>
            <a:p>
              <a:pPr marL="285750" lvl="0" indent="-285750" algn="l" defTabSz="889000">
                <a:spcBef>
                  <a:spcPct val="0"/>
                </a:spcBef>
                <a:spcAft>
                  <a:spcPts val="0"/>
                </a:spcAft>
                <a:buFont typeface="Arial" panose="020B0604020202020204" pitchFamily="34" charset="0"/>
                <a:buChar char="•"/>
              </a:pPr>
              <a:r>
                <a:rPr lang="en-US" sz="1600" b="0" kern="1200" dirty="0">
                  <a:latin typeface="Arial" panose="020B0604020202020204" pitchFamily="34" charset="0"/>
                  <a:cs typeface="Arial" panose="020B0604020202020204" pitchFamily="34" charset="0"/>
                </a:rPr>
                <a:t>Individuals/organizations encouraged to complete survey to provide feedback.</a:t>
              </a:r>
            </a:p>
            <a:p>
              <a:pPr marL="0" lvl="0" indent="0" algn="l" defTabSz="889000">
                <a:spcBef>
                  <a:spcPct val="0"/>
                </a:spcBef>
                <a:spcAft>
                  <a:spcPts val="0"/>
                </a:spcAft>
                <a:buNone/>
              </a:pPr>
              <a:endParaRPr lang="en-US" sz="1100" b="0"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ts val="0"/>
                </a:spcAft>
                <a:buNone/>
              </a:pPr>
              <a:endParaRPr lang="en-US" sz="1800" b="0" kern="1200" dirty="0"/>
            </a:p>
          </p:txBody>
        </p:sp>
        <p:sp>
          <p:nvSpPr>
            <p:cNvPr id="8" name="Freeform: Shape 7">
              <a:extLst>
                <a:ext uri="{FF2B5EF4-FFF2-40B4-BE49-F238E27FC236}">
                  <a16:creationId xmlns:a16="http://schemas.microsoft.com/office/drawing/2014/main" id="{E8F12FA3-C18D-42F3-9357-83A013E8AEC4}"/>
                </a:ext>
              </a:extLst>
            </p:cNvPr>
            <p:cNvSpPr/>
            <p:nvPr/>
          </p:nvSpPr>
          <p:spPr>
            <a:xfrm>
              <a:off x="4548386" y="1224253"/>
              <a:ext cx="3372455" cy="5212080"/>
            </a:xfrm>
            <a:custGeom>
              <a:avLst/>
              <a:gdLst>
                <a:gd name="connsiteX0" fmla="*/ 0 w 3998674"/>
                <a:gd name="connsiteY0" fmla="*/ 666459 h 5134470"/>
                <a:gd name="connsiteX1" fmla="*/ 666459 w 3998674"/>
                <a:gd name="connsiteY1" fmla="*/ 0 h 5134470"/>
                <a:gd name="connsiteX2" fmla="*/ 3332215 w 3998674"/>
                <a:gd name="connsiteY2" fmla="*/ 0 h 5134470"/>
                <a:gd name="connsiteX3" fmla="*/ 3998674 w 3998674"/>
                <a:gd name="connsiteY3" fmla="*/ 666459 h 5134470"/>
                <a:gd name="connsiteX4" fmla="*/ 3998674 w 3998674"/>
                <a:gd name="connsiteY4" fmla="*/ 4468011 h 5134470"/>
                <a:gd name="connsiteX5" fmla="*/ 3332215 w 3998674"/>
                <a:gd name="connsiteY5" fmla="*/ 5134470 h 5134470"/>
                <a:gd name="connsiteX6" fmla="*/ 666459 w 3998674"/>
                <a:gd name="connsiteY6" fmla="*/ 5134470 h 5134470"/>
                <a:gd name="connsiteX7" fmla="*/ 0 w 3998674"/>
                <a:gd name="connsiteY7" fmla="*/ 4468011 h 5134470"/>
                <a:gd name="connsiteX8" fmla="*/ 0 w 3998674"/>
                <a:gd name="connsiteY8" fmla="*/ 666459 h 513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674" h="5134470">
                  <a:moveTo>
                    <a:pt x="0" y="666459"/>
                  </a:moveTo>
                  <a:cubicBezTo>
                    <a:pt x="0" y="298384"/>
                    <a:pt x="298384" y="0"/>
                    <a:pt x="666459" y="0"/>
                  </a:cubicBezTo>
                  <a:lnTo>
                    <a:pt x="3332215" y="0"/>
                  </a:lnTo>
                  <a:cubicBezTo>
                    <a:pt x="3700290" y="0"/>
                    <a:pt x="3998674" y="298384"/>
                    <a:pt x="3998674" y="666459"/>
                  </a:cubicBezTo>
                  <a:lnTo>
                    <a:pt x="3998674" y="4468011"/>
                  </a:lnTo>
                  <a:cubicBezTo>
                    <a:pt x="3998674" y="4836086"/>
                    <a:pt x="3700290" y="5134470"/>
                    <a:pt x="3332215" y="5134470"/>
                  </a:cubicBezTo>
                  <a:lnTo>
                    <a:pt x="666459" y="5134470"/>
                  </a:lnTo>
                  <a:cubicBezTo>
                    <a:pt x="298384" y="5134470"/>
                    <a:pt x="0" y="4836086"/>
                    <a:pt x="0" y="4468011"/>
                  </a:cubicBezTo>
                  <a:lnTo>
                    <a:pt x="0" y="6664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marL="0" lvl="0" indent="0" algn="ctr" defTabSz="889000">
                <a:spcBef>
                  <a:spcPct val="0"/>
                </a:spcBef>
                <a:spcAft>
                  <a:spcPts val="0"/>
                </a:spcAft>
                <a:buNone/>
              </a:pPr>
              <a:r>
                <a:rPr lang="en-US" sz="2000" b="1" kern="1200" dirty="0">
                  <a:latin typeface="Arial" panose="020B0604020202020204" pitchFamily="34" charset="0"/>
                  <a:cs typeface="Arial" panose="020B0604020202020204" pitchFamily="34" charset="0"/>
                </a:rPr>
                <a:t>May – September, 2018</a:t>
              </a:r>
            </a:p>
            <a:p>
              <a:pPr marL="0" lvl="0" indent="0" algn="ctr" defTabSz="889000">
                <a:spcBef>
                  <a:spcPct val="0"/>
                </a:spcBef>
                <a:spcAft>
                  <a:spcPts val="0"/>
                </a:spcAft>
                <a:buNone/>
              </a:pPr>
              <a:endParaRPr lang="en-US" sz="1100" b="1" kern="1200" dirty="0">
                <a:latin typeface="Arial" panose="020B0604020202020204" pitchFamily="34" charset="0"/>
                <a:cs typeface="Arial" panose="020B0604020202020204" pitchFamily="34" charset="0"/>
              </a:endParaRPr>
            </a:p>
            <a:p>
              <a:pPr marL="285750" lvl="0" indent="-285750" algn="l" defTabSz="889000">
                <a:spcBef>
                  <a:spcPct val="0"/>
                </a:spcBef>
                <a:spcAft>
                  <a:spcPts val="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Ad Hoc Committee will meet to finalize focus areas and goals based on stakeholder feedback</a:t>
              </a:r>
            </a:p>
            <a:p>
              <a:pPr marL="0" lvl="0" indent="0" algn="l" defTabSz="889000">
                <a:spcBef>
                  <a:spcPct val="0"/>
                </a:spcBef>
                <a:spcAft>
                  <a:spcPts val="0"/>
                </a:spcAft>
                <a:buNone/>
              </a:pPr>
              <a:endParaRPr lang="en-US" sz="900" kern="1200" dirty="0">
                <a:latin typeface="Arial" panose="020B0604020202020204" pitchFamily="34" charset="0"/>
                <a:cs typeface="Arial" panose="020B0604020202020204" pitchFamily="34" charset="0"/>
              </a:endParaRPr>
            </a:p>
            <a:p>
              <a:pPr marL="285750" lvl="0" indent="-285750" algn="l" defTabSz="889000">
                <a:spcBef>
                  <a:spcPct val="0"/>
                </a:spcBef>
                <a:spcAft>
                  <a:spcPts val="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Committees will develop priority specific action plans</a:t>
              </a:r>
            </a:p>
            <a:p>
              <a:pPr marL="0" lvl="0" indent="0" algn="l" defTabSz="889000">
                <a:spcBef>
                  <a:spcPct val="0"/>
                </a:spcBef>
                <a:spcAft>
                  <a:spcPts val="0"/>
                </a:spcAft>
                <a:buNone/>
              </a:pPr>
              <a:endParaRPr lang="en-US" sz="1000" i="1" kern="1200" dirty="0">
                <a:latin typeface="Arial" panose="020B0604020202020204" pitchFamily="34" charset="0"/>
                <a:cs typeface="Arial" panose="020B0604020202020204" pitchFamily="34" charset="0"/>
              </a:endParaRPr>
            </a:p>
            <a:p>
              <a:pPr marL="285750" lvl="0" indent="-285750" algn="l" defTabSz="889000">
                <a:spcBef>
                  <a:spcPct val="0"/>
                </a:spcBef>
                <a:spcAft>
                  <a:spcPts val="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Already established committees will be used where possible</a:t>
              </a:r>
            </a:p>
            <a:p>
              <a:pPr marL="0" lvl="0" indent="0" algn="l" defTabSz="889000">
                <a:spcBef>
                  <a:spcPct val="0"/>
                </a:spcBef>
                <a:spcAft>
                  <a:spcPts val="0"/>
                </a:spcAft>
                <a:buNone/>
              </a:pPr>
              <a:endParaRPr lang="en-US" sz="900" kern="1200" dirty="0">
                <a:latin typeface="Arial" panose="020B0604020202020204" pitchFamily="34" charset="0"/>
                <a:cs typeface="Arial" panose="020B0604020202020204" pitchFamily="34" charset="0"/>
              </a:endParaRPr>
            </a:p>
            <a:p>
              <a:pPr marL="285750" lvl="0" indent="-285750" algn="l" defTabSz="889000">
                <a:spcBef>
                  <a:spcPct val="0"/>
                </a:spcBef>
                <a:spcAft>
                  <a:spcPts val="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If organizations/individuals want to participate in priority specific efforts, contact: </a:t>
              </a:r>
            </a:p>
            <a:p>
              <a:pPr lvl="0" algn="l" defTabSz="889000">
                <a:spcBef>
                  <a:spcPct val="0"/>
                </a:spcBef>
                <a:spcAft>
                  <a:spcPts val="0"/>
                </a:spcAft>
              </a:pPr>
              <a:endParaRPr lang="en-US" sz="1600" kern="1200" dirty="0">
                <a:latin typeface="Arial" panose="020B0604020202020204" pitchFamily="34" charset="0"/>
                <a:cs typeface="Arial" panose="020B0604020202020204" pitchFamily="34" charset="0"/>
              </a:endParaRPr>
            </a:p>
            <a:p>
              <a:pPr lvl="0" algn="l" defTabSz="889000">
                <a:spcBef>
                  <a:spcPct val="0"/>
                </a:spcBef>
                <a:spcAft>
                  <a:spcPts val="0"/>
                </a:spcAft>
              </a:pPr>
              <a:endParaRPr lang="en-US" sz="400" i="1" kern="1200" dirty="0">
                <a:latin typeface="Arial" panose="020B0604020202020204" pitchFamily="34" charset="0"/>
                <a:cs typeface="Arial" panose="020B0604020202020204" pitchFamily="34" charset="0"/>
              </a:endParaRPr>
            </a:p>
            <a:p>
              <a:pPr marL="0" lvl="0" indent="0" algn="ctr" defTabSz="889000">
                <a:spcBef>
                  <a:spcPct val="0"/>
                </a:spcBef>
                <a:spcAft>
                  <a:spcPts val="0"/>
                </a:spcAft>
                <a:buNone/>
              </a:pPr>
              <a:r>
                <a:rPr lang="en-US" sz="1600" b="1" i="1" kern="1200" dirty="0">
                  <a:latin typeface="Arial" panose="020B0604020202020204" pitchFamily="34" charset="0"/>
                  <a:cs typeface="Arial" panose="020B0604020202020204" pitchFamily="34" charset="0"/>
                </a:rPr>
                <a:t> prevention@health.ny.gov</a:t>
              </a:r>
            </a:p>
            <a:p>
              <a:pPr marL="0" lvl="0" indent="0" algn="l" defTabSz="889000">
                <a:lnSpc>
                  <a:spcPct val="90000"/>
                </a:lnSpc>
                <a:spcBef>
                  <a:spcPct val="0"/>
                </a:spcBef>
                <a:spcAft>
                  <a:spcPts val="0"/>
                </a:spcAft>
                <a:buNone/>
              </a:pPr>
              <a:endParaRPr lang="en-US" sz="1800" i="1" kern="1200" dirty="0"/>
            </a:p>
            <a:p>
              <a:pPr marL="0" lvl="0" indent="0" algn="l" defTabSz="889000">
                <a:lnSpc>
                  <a:spcPct val="90000"/>
                </a:lnSpc>
                <a:spcBef>
                  <a:spcPct val="0"/>
                </a:spcBef>
                <a:spcAft>
                  <a:spcPts val="0"/>
                </a:spcAft>
                <a:buNone/>
              </a:pPr>
              <a:endParaRPr lang="en-US" sz="1800" i="1" kern="1200" dirty="0"/>
            </a:p>
            <a:p>
              <a:pPr marL="0" lvl="0" indent="0" algn="l" defTabSz="889000">
                <a:lnSpc>
                  <a:spcPct val="90000"/>
                </a:lnSpc>
                <a:spcBef>
                  <a:spcPct val="0"/>
                </a:spcBef>
                <a:spcAft>
                  <a:spcPts val="0"/>
                </a:spcAft>
                <a:buNone/>
              </a:pPr>
              <a:endParaRPr lang="en-US" sz="1800" i="1" kern="1200" dirty="0"/>
            </a:p>
            <a:p>
              <a:pPr marL="0" lvl="0" indent="0" algn="l" defTabSz="889000">
                <a:lnSpc>
                  <a:spcPct val="90000"/>
                </a:lnSpc>
                <a:spcBef>
                  <a:spcPct val="0"/>
                </a:spcBef>
                <a:spcAft>
                  <a:spcPts val="0"/>
                </a:spcAft>
                <a:buNone/>
              </a:pPr>
              <a:endParaRPr lang="en-US" sz="1800" kern="1200" dirty="0"/>
            </a:p>
          </p:txBody>
        </p:sp>
        <p:sp>
          <p:nvSpPr>
            <p:cNvPr id="9" name="Freeform: Shape 8">
              <a:extLst>
                <a:ext uri="{FF2B5EF4-FFF2-40B4-BE49-F238E27FC236}">
                  <a16:creationId xmlns:a16="http://schemas.microsoft.com/office/drawing/2014/main" id="{60CA56A6-0E27-4290-97F2-713E57B25BC8}"/>
                </a:ext>
              </a:extLst>
            </p:cNvPr>
            <p:cNvSpPr/>
            <p:nvPr/>
          </p:nvSpPr>
          <p:spPr>
            <a:xfrm>
              <a:off x="8220066" y="1212378"/>
              <a:ext cx="3291840" cy="5212080"/>
            </a:xfrm>
            <a:custGeom>
              <a:avLst/>
              <a:gdLst>
                <a:gd name="connsiteX0" fmla="*/ 0 w 2515717"/>
                <a:gd name="connsiteY0" fmla="*/ 419295 h 4576045"/>
                <a:gd name="connsiteX1" fmla="*/ 419295 w 2515717"/>
                <a:gd name="connsiteY1" fmla="*/ 0 h 4576045"/>
                <a:gd name="connsiteX2" fmla="*/ 2096422 w 2515717"/>
                <a:gd name="connsiteY2" fmla="*/ 0 h 4576045"/>
                <a:gd name="connsiteX3" fmla="*/ 2515717 w 2515717"/>
                <a:gd name="connsiteY3" fmla="*/ 419295 h 4576045"/>
                <a:gd name="connsiteX4" fmla="*/ 2515717 w 2515717"/>
                <a:gd name="connsiteY4" fmla="*/ 4156750 h 4576045"/>
                <a:gd name="connsiteX5" fmla="*/ 2096422 w 2515717"/>
                <a:gd name="connsiteY5" fmla="*/ 4576045 h 4576045"/>
                <a:gd name="connsiteX6" fmla="*/ 419295 w 2515717"/>
                <a:gd name="connsiteY6" fmla="*/ 4576045 h 4576045"/>
                <a:gd name="connsiteX7" fmla="*/ 0 w 2515717"/>
                <a:gd name="connsiteY7" fmla="*/ 4156750 h 4576045"/>
                <a:gd name="connsiteX8" fmla="*/ 0 w 2515717"/>
                <a:gd name="connsiteY8" fmla="*/ 419295 h 457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717" h="4576045">
                  <a:moveTo>
                    <a:pt x="0" y="419295"/>
                  </a:moveTo>
                  <a:cubicBezTo>
                    <a:pt x="0" y="187725"/>
                    <a:pt x="187725" y="0"/>
                    <a:pt x="419295" y="0"/>
                  </a:cubicBezTo>
                  <a:lnTo>
                    <a:pt x="2096422" y="0"/>
                  </a:lnTo>
                  <a:cubicBezTo>
                    <a:pt x="2327992" y="0"/>
                    <a:pt x="2515717" y="187725"/>
                    <a:pt x="2515717" y="419295"/>
                  </a:cubicBezTo>
                  <a:lnTo>
                    <a:pt x="2515717" y="4156750"/>
                  </a:lnTo>
                  <a:cubicBezTo>
                    <a:pt x="2515717" y="4388320"/>
                    <a:pt x="2327992" y="4576045"/>
                    <a:pt x="2096422" y="4576045"/>
                  </a:cubicBezTo>
                  <a:lnTo>
                    <a:pt x="419295" y="4576045"/>
                  </a:lnTo>
                  <a:cubicBezTo>
                    <a:pt x="187725" y="4576045"/>
                    <a:pt x="0" y="4388320"/>
                    <a:pt x="0" y="4156750"/>
                  </a:cubicBezTo>
                  <a:lnTo>
                    <a:pt x="0" y="4192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marL="0" lvl="0" indent="0" algn="ctr" defTabSz="889000">
                <a:spcBef>
                  <a:spcPct val="0"/>
                </a:spcBef>
                <a:spcAft>
                  <a:spcPts val="0"/>
                </a:spcAft>
                <a:buNone/>
              </a:pPr>
              <a:r>
                <a:rPr lang="en-US" b="1" kern="1200" dirty="0">
                  <a:latin typeface="Arial" panose="020B0604020202020204" pitchFamily="34" charset="0"/>
                  <a:cs typeface="Arial" panose="020B0604020202020204" pitchFamily="34" charset="0"/>
                </a:rPr>
                <a:t>October – December, 2018</a:t>
              </a:r>
            </a:p>
            <a:p>
              <a:pPr marL="0" lvl="0" indent="0" algn="ctr" defTabSz="889000">
                <a:spcBef>
                  <a:spcPct val="0"/>
                </a:spcBef>
                <a:spcAft>
                  <a:spcPts val="0"/>
                </a:spcAft>
                <a:buNone/>
              </a:pPr>
              <a:endParaRPr lang="en-US" sz="1050" b="1" kern="1200" dirty="0">
                <a:latin typeface="Arial" panose="020B0604020202020204" pitchFamily="34" charset="0"/>
                <a:cs typeface="Arial" panose="020B0604020202020204" pitchFamily="34" charset="0"/>
              </a:endParaRPr>
            </a:p>
            <a:p>
              <a:pPr marL="285750" lvl="0" indent="-285750" algn="l" defTabSz="889000">
                <a:spcBef>
                  <a:spcPct val="0"/>
                </a:spcBef>
                <a:spcAft>
                  <a:spcPts val="0"/>
                </a:spcAft>
                <a:buFont typeface="Arial" panose="020B0604020202020204" pitchFamily="34" charset="0"/>
                <a:buChar char="•"/>
              </a:pPr>
              <a:r>
                <a:rPr lang="en-US" sz="1600" b="0" kern="1200" dirty="0">
                  <a:latin typeface="Arial" panose="020B0604020202020204" pitchFamily="34" charset="0"/>
                  <a:cs typeface="Arial" panose="020B0604020202020204" pitchFamily="34" charset="0"/>
                </a:rPr>
                <a:t>Ad Hoc Committee with review and finalize Prevention Agenda 2019-2024 with the PHHPC</a:t>
              </a:r>
            </a:p>
            <a:p>
              <a:pPr marL="0" lvl="0" indent="0" algn="l" defTabSz="889000">
                <a:spcBef>
                  <a:spcPct val="0"/>
                </a:spcBef>
                <a:spcAft>
                  <a:spcPts val="0"/>
                </a:spcAft>
                <a:buNone/>
              </a:pPr>
              <a:endParaRPr lang="en-US" sz="1600" b="0" kern="1200" dirty="0">
                <a:latin typeface="Arial" panose="020B0604020202020204" pitchFamily="34" charset="0"/>
                <a:cs typeface="Arial" panose="020B0604020202020204" pitchFamily="34" charset="0"/>
              </a:endParaRPr>
            </a:p>
            <a:p>
              <a:pPr marL="285750" lvl="0" indent="-285750" algn="l" defTabSz="889000">
                <a:spcBef>
                  <a:spcPct val="0"/>
                </a:spcBef>
                <a:spcAft>
                  <a:spcPts val="0"/>
                </a:spcAft>
                <a:buFont typeface="Arial" panose="020B0604020202020204" pitchFamily="34" charset="0"/>
                <a:buChar char="•"/>
              </a:pPr>
              <a:r>
                <a:rPr lang="en-US" sz="1600" b="0" kern="1200" dirty="0">
                  <a:latin typeface="Arial" panose="020B0604020202020204" pitchFamily="34" charset="0"/>
                  <a:cs typeface="Arial" panose="020B0604020202020204" pitchFamily="34" charset="0"/>
                </a:rPr>
                <a:t>NYS will use updated Prevention Agenda to launch next cycle of local planning</a:t>
              </a:r>
            </a:p>
            <a:p>
              <a:pPr marL="0" lvl="0" indent="0" algn="l" defTabSz="889000">
                <a:lnSpc>
                  <a:spcPct val="90000"/>
                </a:lnSpc>
                <a:spcBef>
                  <a:spcPct val="0"/>
                </a:spcBef>
                <a:spcAft>
                  <a:spcPts val="0"/>
                </a:spcAft>
                <a:buNone/>
              </a:pPr>
              <a:endParaRPr lang="en-US" sz="2000" b="0" kern="1200" dirty="0"/>
            </a:p>
          </p:txBody>
        </p:sp>
      </p:grpSp>
      <p:sp>
        <p:nvSpPr>
          <p:cNvPr id="3" name="Slide Number Placeholder 2">
            <a:extLst>
              <a:ext uri="{FF2B5EF4-FFF2-40B4-BE49-F238E27FC236}">
                <a16:creationId xmlns:a16="http://schemas.microsoft.com/office/drawing/2014/main" id="{D8CDFC50-BCE4-48F2-9928-6414EF8DEFC4}"/>
              </a:ext>
            </a:extLst>
          </p:cNvPr>
          <p:cNvSpPr>
            <a:spLocks noGrp="1"/>
          </p:cNvSpPr>
          <p:nvPr>
            <p:ph type="sldNum" sz="quarter" idx="12"/>
          </p:nvPr>
        </p:nvSpPr>
        <p:spPr/>
        <p:txBody>
          <a:bodyPr/>
          <a:lstStyle/>
          <a:p>
            <a:fld id="{6CA27CB6-AA62-4C89-9CFC-9C5419393751}" type="slidenum">
              <a:rPr lang="en-US" smtClean="0"/>
              <a:t>4</a:t>
            </a:fld>
            <a:endParaRPr lang="en-US" dirty="0"/>
          </a:p>
        </p:txBody>
      </p:sp>
    </p:spTree>
    <p:extLst>
      <p:ext uri="{BB962C8B-B14F-4D97-AF65-F5344CB8AC3E}">
        <p14:creationId xmlns:p14="http://schemas.microsoft.com/office/powerpoint/2010/main" val="340626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3287-FAD6-45C3-9838-D75168CA1F6A}"/>
              </a:ext>
            </a:extLst>
          </p:cNvPr>
          <p:cNvSpPr>
            <a:spLocks noGrp="1"/>
          </p:cNvSpPr>
          <p:nvPr>
            <p:ph type="title"/>
          </p:nvPr>
        </p:nvSpPr>
        <p:spPr>
          <a:xfrm>
            <a:off x="470068" y="332550"/>
            <a:ext cx="10918372" cy="946025"/>
          </a:xfrm>
        </p:spPr>
        <p:txBody>
          <a:bodyPr>
            <a:noAutofit/>
          </a:bodyPr>
          <a:lstStyle/>
          <a:p>
            <a:r>
              <a:rPr lang="en-US" sz="3600" b="1" dirty="0">
                <a:latin typeface="Arial" panose="020B0604020202020204" pitchFamily="34" charset="0"/>
                <a:cs typeface="Arial" panose="020B0604020202020204" pitchFamily="34" charset="0"/>
              </a:rPr>
              <a:t>Updating the Prevention Agenda for 2019-2024</a:t>
            </a:r>
          </a:p>
        </p:txBody>
      </p:sp>
      <p:sp>
        <p:nvSpPr>
          <p:cNvPr id="3" name="Content Placeholder 2">
            <a:extLst>
              <a:ext uri="{FF2B5EF4-FFF2-40B4-BE49-F238E27FC236}">
                <a16:creationId xmlns:a16="http://schemas.microsoft.com/office/drawing/2014/main" id="{780D255B-8170-48B3-8F45-794660755721}"/>
              </a:ext>
            </a:extLst>
          </p:cNvPr>
          <p:cNvSpPr>
            <a:spLocks noGrp="1"/>
          </p:cNvSpPr>
          <p:nvPr>
            <p:ph idx="1"/>
          </p:nvPr>
        </p:nvSpPr>
        <p:spPr>
          <a:xfrm>
            <a:off x="517568" y="1397325"/>
            <a:ext cx="10515600" cy="5077775"/>
          </a:xfrm>
        </p:spPr>
        <p:txBody>
          <a:bodyPr>
            <a:normAutofit fontScale="70000" lnSpcReduction="20000"/>
          </a:bodyPr>
          <a:lstStyle/>
          <a:p>
            <a:pPr marL="0" indent="0">
              <a:buNone/>
            </a:pPr>
            <a:r>
              <a:rPr lang="en-US" sz="3200" dirty="0">
                <a:latin typeface="Arial" panose="020B0604020202020204" pitchFamily="34" charset="0"/>
                <a:cs typeface="Arial" panose="020B0604020202020204" pitchFamily="34" charset="0"/>
              </a:rPr>
              <a:t>Prevention Agenda Update will be based on:</a:t>
            </a:r>
          </a:p>
          <a:p>
            <a:pPr marL="0" indent="0">
              <a:buNone/>
            </a:pPr>
            <a:endParaRPr lang="en-US" sz="1700" dirty="0">
              <a:latin typeface="Arial" panose="020B0604020202020204" pitchFamily="34" charset="0"/>
              <a:cs typeface="Arial" panose="020B0604020202020204" pitchFamily="34" charset="0"/>
            </a:endParaRPr>
          </a:p>
          <a:p>
            <a:pPr marL="914400" lvl="1" indent="-457200">
              <a:lnSpc>
                <a:spcPct val="120000"/>
              </a:lnSpc>
              <a:spcBef>
                <a:spcPts val="0"/>
              </a:spcBef>
              <a:buFont typeface="+mj-lt"/>
              <a:buAutoNum type="arabicPeriod"/>
            </a:pPr>
            <a:r>
              <a:rPr lang="en-US" sz="2800" dirty="0">
                <a:latin typeface="Arial" panose="020B0604020202020204" pitchFamily="34" charset="0"/>
                <a:cs typeface="Arial" panose="020B0604020202020204" pitchFamily="34" charset="0"/>
              </a:rPr>
              <a:t>2018 NYS Health Assessment: </a:t>
            </a:r>
          </a:p>
          <a:p>
            <a:pPr lvl="2">
              <a:lnSpc>
                <a:spcPct val="120000"/>
              </a:lnSpc>
              <a:spcBef>
                <a:spcPts val="0"/>
              </a:spcBef>
            </a:pPr>
            <a:r>
              <a:rPr lang="en-US" sz="2400" dirty="0">
                <a:latin typeface="Arial" panose="020B0604020202020204" pitchFamily="34" charset="0"/>
                <a:cs typeface="Arial" panose="020B0604020202020204" pitchFamily="34" charset="0"/>
              </a:rPr>
              <a:t>Changes in NYS demographics and health status since 2012 </a:t>
            </a:r>
          </a:p>
          <a:p>
            <a:pPr lvl="2">
              <a:lnSpc>
                <a:spcPct val="120000"/>
              </a:lnSpc>
              <a:spcBef>
                <a:spcPts val="0"/>
              </a:spcBef>
            </a:pPr>
            <a:r>
              <a:rPr lang="en-US" sz="2400" dirty="0">
                <a:latin typeface="Arial" panose="020B0604020202020204" pitchFamily="34" charset="0"/>
                <a:cs typeface="Arial" panose="020B0604020202020204" pitchFamily="34" charset="0"/>
              </a:rPr>
              <a:t>Progress to date on Prevention Agenda objectives, using </a:t>
            </a:r>
            <a:r>
              <a:rPr lang="en-US" sz="2400" dirty="0">
                <a:latin typeface="Arial" panose="020B0604020202020204" pitchFamily="34" charset="0"/>
                <a:cs typeface="Arial" panose="020B0604020202020204" pitchFamily="34" charset="0"/>
                <a:hlinkClick r:id="rId3"/>
              </a:rPr>
              <a:t>Prevention Agenda dashboard</a:t>
            </a:r>
            <a:endParaRPr lang="en-US" sz="2400" dirty="0">
              <a:latin typeface="Arial" panose="020B0604020202020204" pitchFamily="34" charset="0"/>
              <a:cs typeface="Arial" panose="020B0604020202020204" pitchFamily="34" charset="0"/>
            </a:endParaRPr>
          </a:p>
          <a:p>
            <a:pPr marL="914400" lvl="2" indent="0">
              <a:buNone/>
            </a:pPr>
            <a:endParaRPr lang="en-US" sz="2200" dirty="0">
              <a:latin typeface="Arial" panose="020B0604020202020204" pitchFamily="34" charset="0"/>
              <a:cs typeface="Arial" panose="020B0604020202020204" pitchFamily="34" charset="0"/>
            </a:endParaRPr>
          </a:p>
          <a:p>
            <a:pPr marL="914400" lvl="1" indent="-457200">
              <a:lnSpc>
                <a:spcPct val="120000"/>
              </a:lnSpc>
              <a:spcBef>
                <a:spcPts val="0"/>
              </a:spcBef>
              <a:buFont typeface="+mj-lt"/>
              <a:buAutoNum type="arabicPeriod"/>
            </a:pPr>
            <a:r>
              <a:rPr lang="en-US" sz="2800" dirty="0">
                <a:latin typeface="Arial" panose="020B0604020202020204" pitchFamily="34" charset="0"/>
                <a:cs typeface="Arial" panose="020B0604020202020204" pitchFamily="34" charset="0"/>
              </a:rPr>
              <a:t>Considerations for how to address what influences health, including the social determinants of health, healthy aging and how to make better progress in addressing racial and ethnic disparities and socio-economic status </a:t>
            </a:r>
          </a:p>
          <a:p>
            <a:pPr marL="457200" lvl="1" indent="0">
              <a:lnSpc>
                <a:spcPct val="120000"/>
              </a:lnSpc>
              <a:spcBef>
                <a:spcPts val="0"/>
              </a:spcBef>
              <a:buNone/>
            </a:pPr>
            <a:endParaRPr lang="en-US" sz="2200" dirty="0">
              <a:latin typeface="Arial" panose="020B0604020202020204" pitchFamily="34" charset="0"/>
              <a:cs typeface="Arial" panose="020B0604020202020204" pitchFamily="34" charset="0"/>
            </a:endParaRPr>
          </a:p>
          <a:p>
            <a:pPr marL="971550" lvl="1" indent="-514350">
              <a:lnSpc>
                <a:spcPct val="120000"/>
              </a:lnSpc>
              <a:spcBef>
                <a:spcPts val="0"/>
              </a:spcBef>
              <a:buFont typeface="+mj-lt"/>
              <a:buAutoNum type="arabicPeriod" startAt="3"/>
            </a:pPr>
            <a:r>
              <a:rPr lang="en-US" sz="2800" dirty="0">
                <a:latin typeface="Arial" panose="020B0604020202020204" pitchFamily="34" charset="0"/>
                <a:cs typeface="Arial" panose="020B0604020202020204" pitchFamily="34" charset="0"/>
              </a:rPr>
              <a:t>Considerations for how to strengthen local action including strength and diversity of local collaboration, implementation of evidence based interventions, and regular assessment of local progress</a:t>
            </a:r>
          </a:p>
          <a:p>
            <a:pPr marL="457200" lvl="1" indent="0">
              <a:buNone/>
            </a:pPr>
            <a:endParaRPr lang="en-US" sz="2200" dirty="0">
              <a:latin typeface="Arial" panose="020B0604020202020204" pitchFamily="34" charset="0"/>
              <a:cs typeface="Arial" panose="020B0604020202020204" pitchFamily="34" charset="0"/>
            </a:endParaRPr>
          </a:p>
          <a:p>
            <a:pPr marL="971550" lvl="1" indent="-514350">
              <a:buFont typeface="+mj-lt"/>
              <a:buAutoNum type="arabicPeriod" startAt="4"/>
            </a:pPr>
            <a:r>
              <a:rPr lang="en-US" sz="2800" dirty="0">
                <a:latin typeface="Arial" panose="020B0604020202020204" pitchFamily="34" charset="0"/>
                <a:cs typeface="Arial" panose="020B0604020202020204" pitchFamily="34" charset="0"/>
              </a:rPr>
              <a:t>Feedback on proposed Focus Areas and Goals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28CF0C80-5DD9-4389-AFC3-073E935762EA}"/>
              </a:ext>
            </a:extLst>
          </p:cNvPr>
          <p:cNvSpPr>
            <a:spLocks noGrp="1"/>
          </p:cNvSpPr>
          <p:nvPr>
            <p:ph type="sldNum" sz="quarter" idx="12"/>
          </p:nvPr>
        </p:nvSpPr>
        <p:spPr/>
        <p:txBody>
          <a:bodyPr/>
          <a:lstStyle/>
          <a:p>
            <a:fld id="{6CA27CB6-AA62-4C89-9CFC-9C5419393751}" type="slidenum">
              <a:rPr lang="en-US" smtClean="0"/>
              <a:t>5</a:t>
            </a:fld>
            <a:endParaRPr lang="en-US"/>
          </a:p>
        </p:txBody>
      </p:sp>
    </p:spTree>
    <p:extLst>
      <p:ext uri="{BB962C8B-B14F-4D97-AF65-F5344CB8AC3E}">
        <p14:creationId xmlns:p14="http://schemas.microsoft.com/office/powerpoint/2010/main" val="235054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5A6C-16E2-456E-AC1E-2B3AFDDF6F51}"/>
              </a:ext>
            </a:extLst>
          </p:cNvPr>
          <p:cNvSpPr>
            <a:spLocks noGrp="1"/>
          </p:cNvSpPr>
          <p:nvPr>
            <p:ph type="title"/>
          </p:nvPr>
        </p:nvSpPr>
        <p:spPr>
          <a:xfrm>
            <a:off x="831850" y="723014"/>
            <a:ext cx="10515600" cy="2806995"/>
          </a:xfrm>
        </p:spPr>
        <p:txBody>
          <a:bodyPr>
            <a:normAutofit fontScale="90000"/>
          </a:bodyPr>
          <a:lstStyle/>
          <a:p>
            <a:pPr algn="ctr"/>
            <a:r>
              <a:rPr lang="en-US" sz="7200" b="1" dirty="0">
                <a:latin typeface="Arial" panose="020B0604020202020204" pitchFamily="34" charset="0"/>
                <a:cs typeface="Arial" panose="020B0604020202020204" pitchFamily="34" charset="0"/>
              </a:rPr>
              <a:t>#1 </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2018 NYS Health Assessment</a:t>
            </a:r>
          </a:p>
        </p:txBody>
      </p:sp>
      <p:sp>
        <p:nvSpPr>
          <p:cNvPr id="4" name="Slide Number Placeholder 3">
            <a:extLst>
              <a:ext uri="{FF2B5EF4-FFF2-40B4-BE49-F238E27FC236}">
                <a16:creationId xmlns:a16="http://schemas.microsoft.com/office/drawing/2014/main" id="{2A74D917-7943-4C56-961D-02F1C99AB84E}"/>
              </a:ext>
            </a:extLst>
          </p:cNvPr>
          <p:cNvSpPr>
            <a:spLocks noGrp="1"/>
          </p:cNvSpPr>
          <p:nvPr>
            <p:ph type="sldNum" sz="quarter" idx="12"/>
          </p:nvPr>
        </p:nvSpPr>
        <p:spPr/>
        <p:txBody>
          <a:bodyPr/>
          <a:lstStyle/>
          <a:p>
            <a:fld id="{6CA27CB6-AA62-4C89-9CFC-9C5419393751}" type="slidenum">
              <a:rPr lang="en-US" smtClean="0"/>
              <a:t>6</a:t>
            </a:fld>
            <a:endParaRPr lang="en-US"/>
          </a:p>
        </p:txBody>
      </p:sp>
    </p:spTree>
    <p:extLst>
      <p:ext uri="{BB962C8B-B14F-4D97-AF65-F5344CB8AC3E}">
        <p14:creationId xmlns:p14="http://schemas.microsoft.com/office/powerpoint/2010/main" val="43167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3D2241-1C26-47D3-830D-CED559CE7033}"/>
              </a:ext>
            </a:extLst>
          </p:cNvPr>
          <p:cNvSpPr txBox="1"/>
          <p:nvPr/>
        </p:nvSpPr>
        <p:spPr>
          <a:xfrm>
            <a:off x="610773" y="687175"/>
            <a:ext cx="4958745" cy="387798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Framework for assessing and describing health status and  what influences health</a:t>
            </a:r>
          </a:p>
          <a:p>
            <a:endParaRPr lang="en-US" sz="2800" b="1" dirty="0">
              <a:latin typeface="+mj-lt"/>
            </a:endParaRPr>
          </a:p>
          <a:p>
            <a:endParaRPr lang="en-US" b="1" dirty="0"/>
          </a:p>
        </p:txBody>
      </p:sp>
      <p:pic>
        <p:nvPicPr>
          <p:cNvPr id="5" name="Picture 4">
            <a:extLst>
              <a:ext uri="{FF2B5EF4-FFF2-40B4-BE49-F238E27FC236}">
                <a16:creationId xmlns:a16="http://schemas.microsoft.com/office/drawing/2014/main" id="{D6F02728-02E7-4E1A-9D5B-CBF5F7BAA94A}"/>
              </a:ext>
            </a:extLst>
          </p:cNvPr>
          <p:cNvPicPr>
            <a:picLocks noChangeAspect="1"/>
          </p:cNvPicPr>
          <p:nvPr/>
        </p:nvPicPr>
        <p:blipFill>
          <a:blip r:embed="rId3"/>
          <a:stretch>
            <a:fillRect/>
          </a:stretch>
        </p:blipFill>
        <p:spPr>
          <a:xfrm>
            <a:off x="4921986" y="509047"/>
            <a:ext cx="6797615" cy="6001640"/>
          </a:xfrm>
          <a:prstGeom prst="rect">
            <a:avLst/>
          </a:prstGeom>
        </p:spPr>
      </p:pic>
      <p:sp>
        <p:nvSpPr>
          <p:cNvPr id="2" name="Slide Number Placeholder 1">
            <a:extLst>
              <a:ext uri="{FF2B5EF4-FFF2-40B4-BE49-F238E27FC236}">
                <a16:creationId xmlns:a16="http://schemas.microsoft.com/office/drawing/2014/main" id="{002250F0-65CE-4F69-9933-9DE276BE4476}"/>
              </a:ext>
            </a:extLst>
          </p:cNvPr>
          <p:cNvSpPr>
            <a:spLocks noGrp="1"/>
          </p:cNvSpPr>
          <p:nvPr>
            <p:ph type="sldNum" sz="quarter" idx="12"/>
          </p:nvPr>
        </p:nvSpPr>
        <p:spPr/>
        <p:txBody>
          <a:bodyPr/>
          <a:lstStyle/>
          <a:p>
            <a:fld id="{6CA27CB6-AA62-4C89-9CFC-9C5419393751}" type="slidenum">
              <a:rPr lang="en-US" smtClean="0"/>
              <a:t>7</a:t>
            </a:fld>
            <a:endParaRPr lang="en-US"/>
          </a:p>
        </p:txBody>
      </p:sp>
    </p:spTree>
    <p:extLst>
      <p:ext uri="{BB962C8B-B14F-4D97-AF65-F5344CB8AC3E}">
        <p14:creationId xmlns:p14="http://schemas.microsoft.com/office/powerpoint/2010/main" val="137785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FE6617B-CFB9-4EAF-9E48-48F80883CE57}"/>
              </a:ext>
            </a:extLst>
          </p:cNvPr>
          <p:cNvSpPr txBox="1"/>
          <p:nvPr/>
        </p:nvSpPr>
        <p:spPr>
          <a:xfrm>
            <a:off x="511206" y="207567"/>
            <a:ext cx="11304742" cy="553998"/>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New York State Overall Ranking,  America’s Health Rankings</a:t>
            </a:r>
          </a:p>
        </p:txBody>
      </p:sp>
      <p:pic>
        <p:nvPicPr>
          <p:cNvPr id="12" name="Picture 1" descr="image001">
            <a:extLst>
              <a:ext uri="{FF2B5EF4-FFF2-40B4-BE49-F238E27FC236}">
                <a16:creationId xmlns:a16="http://schemas.microsoft.com/office/drawing/2014/main" id="{EB8F1A61-6395-46AD-80A9-D772DF906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767" y="996151"/>
            <a:ext cx="7751936" cy="526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B1B6D15D-DDC4-4716-8979-F80F4C576DF0}"/>
              </a:ext>
            </a:extLst>
          </p:cNvPr>
          <p:cNvSpPr txBox="1"/>
          <p:nvPr/>
        </p:nvSpPr>
        <p:spPr>
          <a:xfrm>
            <a:off x="511207" y="6402257"/>
            <a:ext cx="4239109" cy="307777"/>
          </a:xfrm>
          <a:prstGeom prst="rect">
            <a:avLst/>
          </a:prstGeom>
          <a:noFill/>
        </p:spPr>
        <p:txBody>
          <a:bodyPr wrap="square" rtlCol="0">
            <a:spAutoFit/>
          </a:bodyPr>
          <a:lstStyle/>
          <a:p>
            <a:r>
              <a:rPr lang="en-US" sz="1400" dirty="0"/>
              <a:t>Data Source: America’s Health Rankings</a:t>
            </a:r>
          </a:p>
        </p:txBody>
      </p:sp>
      <p:sp>
        <p:nvSpPr>
          <p:cNvPr id="14" name="TextBox 13">
            <a:extLst>
              <a:ext uri="{FF2B5EF4-FFF2-40B4-BE49-F238E27FC236}">
                <a16:creationId xmlns:a16="http://schemas.microsoft.com/office/drawing/2014/main" id="{AFD3A85C-5908-4A88-8A4E-1561B3AB091A}"/>
              </a:ext>
            </a:extLst>
          </p:cNvPr>
          <p:cNvSpPr txBox="1"/>
          <p:nvPr/>
        </p:nvSpPr>
        <p:spPr>
          <a:xfrm>
            <a:off x="10137328" y="2095906"/>
            <a:ext cx="1429730" cy="646331"/>
          </a:xfrm>
          <a:prstGeom prst="rect">
            <a:avLst/>
          </a:prstGeom>
          <a:noFill/>
        </p:spPr>
        <p:txBody>
          <a:bodyPr wrap="square" rtlCol="0">
            <a:spAutoFit/>
          </a:bodyPr>
          <a:lstStyle/>
          <a:p>
            <a:pPr algn="ctr"/>
            <a:r>
              <a:rPr lang="en-US" b="1" dirty="0"/>
              <a:t>NYS 2017 Rank = #10</a:t>
            </a:r>
          </a:p>
        </p:txBody>
      </p:sp>
      <p:sp>
        <p:nvSpPr>
          <p:cNvPr id="2" name="Slide Number Placeholder 1">
            <a:extLst>
              <a:ext uri="{FF2B5EF4-FFF2-40B4-BE49-F238E27FC236}">
                <a16:creationId xmlns:a16="http://schemas.microsoft.com/office/drawing/2014/main" id="{7106AF26-95B0-4DB6-8A90-CCEA5652208E}"/>
              </a:ext>
            </a:extLst>
          </p:cNvPr>
          <p:cNvSpPr>
            <a:spLocks noGrp="1"/>
          </p:cNvSpPr>
          <p:nvPr>
            <p:ph type="sldNum" sz="quarter" idx="12"/>
          </p:nvPr>
        </p:nvSpPr>
        <p:spPr/>
        <p:txBody>
          <a:bodyPr/>
          <a:lstStyle/>
          <a:p>
            <a:fld id="{6CA27CB6-AA62-4C89-9CFC-9C5419393751}" type="slidenum">
              <a:rPr lang="en-US" smtClean="0"/>
              <a:t>8</a:t>
            </a:fld>
            <a:endParaRPr lang="en-US"/>
          </a:p>
        </p:txBody>
      </p:sp>
    </p:spTree>
    <p:extLst>
      <p:ext uri="{BB962C8B-B14F-4D97-AF65-F5344CB8AC3E}">
        <p14:creationId xmlns:p14="http://schemas.microsoft.com/office/powerpoint/2010/main" val="244066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3CE71-375A-4317-A7FF-AAB2F877322F}"/>
              </a:ext>
            </a:extLst>
          </p:cNvPr>
          <p:cNvSpPr>
            <a:spLocks noGrp="1"/>
          </p:cNvSpPr>
          <p:nvPr>
            <p:ph type="title"/>
          </p:nvPr>
        </p:nvSpPr>
        <p:spPr>
          <a:xfrm>
            <a:off x="512189" y="283663"/>
            <a:ext cx="10515600" cy="678239"/>
          </a:xfrm>
        </p:spPr>
        <p:txBody>
          <a:bodyPr>
            <a:normAutofit fontScale="90000"/>
          </a:bodyPr>
          <a:lstStyle/>
          <a:p>
            <a:r>
              <a:rPr lang="en-US" b="1" dirty="0">
                <a:latin typeface="Arial" panose="020B0604020202020204" pitchFamily="34" charset="0"/>
                <a:cs typeface="Arial" panose="020B0604020202020204" pitchFamily="34" charset="0"/>
              </a:rPr>
              <a:t>NYS Health Assessment 2018 - Summary</a:t>
            </a:r>
          </a:p>
        </p:txBody>
      </p:sp>
      <p:sp>
        <p:nvSpPr>
          <p:cNvPr id="4" name="Content Placeholder 3">
            <a:extLst>
              <a:ext uri="{FF2B5EF4-FFF2-40B4-BE49-F238E27FC236}">
                <a16:creationId xmlns:a16="http://schemas.microsoft.com/office/drawing/2014/main" id="{8908C08E-3DFA-4D87-901D-DF5EF4882201}"/>
              </a:ext>
            </a:extLst>
          </p:cNvPr>
          <p:cNvSpPr>
            <a:spLocks noGrp="1"/>
          </p:cNvSpPr>
          <p:nvPr>
            <p:ph idx="1"/>
          </p:nvPr>
        </p:nvSpPr>
        <p:spPr>
          <a:xfrm>
            <a:off x="592123" y="1219200"/>
            <a:ext cx="11164448" cy="5514109"/>
          </a:xfrm>
        </p:spPr>
        <p:txBody>
          <a:bodyPr>
            <a:noAutofit/>
          </a:bodyPr>
          <a:lstStyle/>
          <a:p>
            <a:pPr>
              <a:spcAft>
                <a:spcPts val="600"/>
              </a:spcAft>
            </a:pPr>
            <a:r>
              <a:rPr lang="en-US" sz="2200" dirty="0">
                <a:latin typeface="Arial" panose="020B0604020202020204" pitchFamily="34" charset="0"/>
                <a:cs typeface="Arial" panose="020B0604020202020204" pitchFamily="34" charset="0"/>
              </a:rPr>
              <a:t>The NYS population is aging and becoming more diverse. </a:t>
            </a:r>
          </a:p>
          <a:p>
            <a:pPr>
              <a:spcAft>
                <a:spcPts val="600"/>
              </a:spcAft>
            </a:pPr>
            <a:r>
              <a:rPr lang="en-US" sz="2200" dirty="0">
                <a:latin typeface="Arial" panose="020B0604020202020204" pitchFamily="34" charset="0"/>
                <a:cs typeface="Arial" panose="020B0604020202020204" pitchFamily="34" charset="0"/>
              </a:rPr>
              <a:t>Chronic disease continues to be a major burden including heart diseases, cancers, diabetes, and asthma.</a:t>
            </a:r>
          </a:p>
          <a:p>
            <a:pPr>
              <a:spcAft>
                <a:spcPts val="600"/>
              </a:spcAft>
            </a:pPr>
            <a:r>
              <a:rPr lang="en-US" sz="2200" dirty="0">
                <a:latin typeface="Arial" panose="020B0604020202020204" pitchFamily="34" charset="0"/>
                <a:cs typeface="Arial" panose="020B0604020202020204" pitchFamily="34" charset="0"/>
              </a:rPr>
              <a:t>We are making good progress in some maternal and infant health indicators including  teen pregnancy and breastfeeding but more work to be done to address the disparities related to infant mortality, preterm birth, and maternal mortality.</a:t>
            </a:r>
          </a:p>
          <a:p>
            <a:pPr>
              <a:spcAft>
                <a:spcPts val="600"/>
              </a:spcAft>
            </a:pPr>
            <a:r>
              <a:rPr lang="en-US" sz="2200" dirty="0">
                <a:latin typeface="Arial" panose="020B0604020202020204" pitchFamily="34" charset="0"/>
                <a:cs typeface="Arial" panose="020B0604020202020204" pitchFamily="34" charset="0"/>
              </a:rPr>
              <a:t>We are on the path to end AIDS but have challenges reducing STDs as well as Hep C. </a:t>
            </a:r>
          </a:p>
          <a:p>
            <a:pPr>
              <a:spcAft>
                <a:spcPts val="600"/>
              </a:spcAft>
            </a:pPr>
            <a:r>
              <a:rPr lang="en-US" sz="2200" dirty="0">
                <a:latin typeface="Arial" panose="020B0604020202020204" pitchFamily="34" charset="0"/>
                <a:cs typeface="Arial" panose="020B0604020202020204" pitchFamily="34" charset="0"/>
              </a:rPr>
              <a:t>In the past several years, water quality has become a major issue that warrants attention.  </a:t>
            </a:r>
          </a:p>
          <a:p>
            <a:pPr>
              <a:spcAft>
                <a:spcPts val="600"/>
              </a:spcAft>
            </a:pPr>
            <a:r>
              <a:rPr lang="en-US" sz="2200" dirty="0">
                <a:latin typeface="Arial" panose="020B0604020202020204" pitchFamily="34" charset="0"/>
                <a:cs typeface="Arial" panose="020B0604020202020204" pitchFamily="34" charset="0"/>
              </a:rPr>
              <a:t>Most importantly we have identified opioid overdose as a major issue that is contributing to declining life expectancy.</a:t>
            </a:r>
          </a:p>
          <a:p>
            <a:endParaRPr lang="en-US" sz="1800" dirty="0"/>
          </a:p>
        </p:txBody>
      </p:sp>
      <p:sp>
        <p:nvSpPr>
          <p:cNvPr id="2" name="Slide Number Placeholder 1">
            <a:extLst>
              <a:ext uri="{FF2B5EF4-FFF2-40B4-BE49-F238E27FC236}">
                <a16:creationId xmlns:a16="http://schemas.microsoft.com/office/drawing/2014/main" id="{097F8D01-D169-44C0-BA12-C88819B76FD8}"/>
              </a:ext>
            </a:extLst>
          </p:cNvPr>
          <p:cNvSpPr>
            <a:spLocks noGrp="1"/>
          </p:cNvSpPr>
          <p:nvPr>
            <p:ph type="sldNum" sz="quarter" idx="12"/>
          </p:nvPr>
        </p:nvSpPr>
        <p:spPr/>
        <p:txBody>
          <a:bodyPr/>
          <a:lstStyle/>
          <a:p>
            <a:fld id="{6CA27CB6-AA62-4C89-9CFC-9C5419393751}" type="slidenum">
              <a:rPr lang="en-US" smtClean="0"/>
              <a:t>9</a:t>
            </a:fld>
            <a:endParaRPr lang="en-US"/>
          </a:p>
        </p:txBody>
      </p:sp>
    </p:spTree>
    <p:extLst>
      <p:ext uri="{BB962C8B-B14F-4D97-AF65-F5344CB8AC3E}">
        <p14:creationId xmlns:p14="http://schemas.microsoft.com/office/powerpoint/2010/main" val="1688663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DEA76EF-D1F5-47F3-9A99-AF1E113DCCF9}" vid="{68188D0E-7BC5-46F3-95C1-91E302E4C071}"/>
    </a:ext>
  </a:extLst>
</a:theme>
</file>

<file path=ppt/theme/theme3.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5066</Words>
  <Application>Microsoft Office PowerPoint</Application>
  <PresentationFormat>Widescreen</PresentationFormat>
  <Paragraphs>539</Paragraphs>
  <Slides>38</Slides>
  <Notes>37</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38</vt:i4>
      </vt:variant>
    </vt:vector>
  </HeadingPairs>
  <TitlesOfParts>
    <vt:vector size="53" baseType="lpstr">
      <vt:lpstr>ＭＳ Ｐゴシック</vt:lpstr>
      <vt:lpstr>Arial</vt:lpstr>
      <vt:lpstr>Calibri</vt:lpstr>
      <vt:lpstr>Calibri Light</vt:lpstr>
      <vt:lpstr>Times New Roman</vt:lpstr>
      <vt:lpstr>Office Theme</vt:lpstr>
      <vt:lpstr>Theme1</vt:lpstr>
      <vt:lpstr>1_Cover Master</vt:lpstr>
      <vt:lpstr>Section Master</vt:lpstr>
      <vt:lpstr>Content Master</vt:lpstr>
      <vt:lpstr>2_Custom Design</vt:lpstr>
      <vt:lpstr>2_Cover Master</vt:lpstr>
      <vt:lpstr>1_Section Master</vt:lpstr>
      <vt:lpstr>1_Content Master</vt:lpstr>
      <vt:lpstr>3_Custom Design</vt:lpstr>
      <vt:lpstr>  Providing Feedback on the  NYS Prevention Agenda  for 2019-2024  Becoming the Healthiest State  for People of All Ages </vt:lpstr>
      <vt:lpstr>Prevention Agenda 2013-2018</vt:lpstr>
      <vt:lpstr>PowerPoint Presentation</vt:lpstr>
      <vt:lpstr>Timeline for Updating the Prevention Agenda for 2019-2024</vt:lpstr>
      <vt:lpstr>Updating the Prevention Agenda for 2019-2024</vt:lpstr>
      <vt:lpstr>#1   2018 NYS Health Assessment</vt:lpstr>
      <vt:lpstr>PowerPoint Presentation</vt:lpstr>
      <vt:lpstr>PowerPoint Presentation</vt:lpstr>
      <vt:lpstr>NYS Health Assessment 2018 - Summary</vt:lpstr>
      <vt:lpstr>Percent of Population by Age Groups, New York State, 2000-2030*</vt:lpstr>
      <vt:lpstr>PowerPoint Presentation</vt:lpstr>
      <vt:lpstr>PowerPoint Presentation</vt:lpstr>
      <vt:lpstr>PowerPoint Presentation</vt:lpstr>
      <vt:lpstr>PowerPoint Presentation</vt:lpstr>
      <vt:lpstr> #2   Considerations for Addressing Social Determinants of Health, Promoting Healthy Aging and Reducing Racial, Ethnic and Socioeconomic Disparities to Achieve Health Equity</vt:lpstr>
      <vt:lpstr>PowerPoint Presentation</vt:lpstr>
      <vt:lpstr>PowerPoint Presentation</vt:lpstr>
      <vt:lpstr>Health Across All Policies:  A multi-sectoral approach to improving health</vt:lpstr>
      <vt:lpstr>PowerPoint Presentation</vt:lpstr>
      <vt:lpstr>PowerPoint Presentation</vt:lpstr>
      <vt:lpstr>#3  Progress on Local Prevention Agenda Action</vt:lpstr>
      <vt:lpstr>PowerPoint Presentation</vt:lpstr>
      <vt:lpstr>PowerPoint Presentation</vt:lpstr>
      <vt:lpstr>Implementing Evidence-Based Interventions</vt:lpstr>
      <vt:lpstr> #4  Updated Vision and Proposed Cross-Cutting Principles, Priorities, Focus Areas and Goals</vt:lpstr>
      <vt:lpstr>Updated Vision</vt:lpstr>
      <vt:lpstr>Updated Cross-Cutting Principles</vt:lpstr>
      <vt:lpstr>Updated Cross-Cutting Principles</vt:lpstr>
      <vt:lpstr>Updated Priorities</vt:lpstr>
      <vt:lpstr>Proposed Focus Areas  and Goals</vt:lpstr>
      <vt:lpstr>Prevent Chronic Diseases</vt:lpstr>
      <vt:lpstr>Promote a Healthy and Safe Environment</vt:lpstr>
      <vt:lpstr>Promote Healthy Women, Infants, and Children</vt:lpstr>
      <vt:lpstr>Prevent HIV/STDs, Vaccine-Preventable Diseases and Antimicrobial Resistance, and Healthcare-Associated Infections</vt:lpstr>
      <vt:lpstr>Promote Well Being and Prevent Mental and Substance Use Disorders</vt:lpstr>
      <vt:lpstr>Questions to Consider</vt:lpstr>
      <vt:lpstr>Questions for Consideration </vt:lpstr>
      <vt:lpstr>Opportunities for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Updating the NYS Prevention Agenda for 2019-2024  Becoming the Healthiest State  for People of All Ages</dc:title>
  <dc:creator>Pirani, Sylvia J (HEALTH)</dc:creator>
  <cp:lastModifiedBy>Fan, Wei (HEALTH)</cp:lastModifiedBy>
  <cp:revision>169</cp:revision>
  <cp:lastPrinted>2018-02-12T18:25:27Z</cp:lastPrinted>
  <dcterms:created xsi:type="dcterms:W3CDTF">2018-02-09T22:30:31Z</dcterms:created>
  <dcterms:modified xsi:type="dcterms:W3CDTF">2018-03-08T15:12:09Z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