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63" r:id="rId3"/>
    <p:sldId id="257" r:id="rId4"/>
    <p:sldId id="261" r:id="rId5"/>
    <p:sldId id="259" r:id="rId6"/>
    <p:sldId id="265" r:id="rId7"/>
    <p:sldId id="277" r:id="rId8"/>
    <p:sldId id="292" r:id="rId9"/>
    <p:sldId id="293" r:id="rId10"/>
    <p:sldId id="294" r:id="rId11"/>
    <p:sldId id="258" r:id="rId12"/>
    <p:sldId id="260" r:id="rId13"/>
    <p:sldId id="262" r:id="rId14"/>
    <p:sldId id="278" r:id="rId15"/>
    <p:sldId id="273" r:id="rId16"/>
    <p:sldId id="290" r:id="rId17"/>
    <p:sldId id="271" r:id="rId18"/>
    <p:sldId id="283" r:id="rId19"/>
    <p:sldId id="267" r:id="rId20"/>
    <p:sldId id="287" r:id="rId21"/>
    <p:sldId id="285" r:id="rId22"/>
    <p:sldId id="280" r:id="rId23"/>
    <p:sldId id="281" r:id="rId24"/>
    <p:sldId id="286" r:id="rId25"/>
    <p:sldId id="270" r:id="rId26"/>
    <p:sldId id="289"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FB302-3E27-43A7-842C-36AF4A07436C}"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7919B-9F6C-4388-BCE4-77609074D88F}" type="slidenum">
              <a:rPr lang="en-US" smtClean="0"/>
              <a:t>‹#›</a:t>
            </a:fld>
            <a:endParaRPr lang="en-US"/>
          </a:p>
        </p:txBody>
      </p:sp>
    </p:spTree>
    <p:extLst>
      <p:ext uri="{BB962C8B-B14F-4D97-AF65-F5344CB8AC3E}">
        <p14:creationId xmlns:p14="http://schemas.microsoft.com/office/powerpoint/2010/main" val="13013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2B673B3-FA21-4EFA-8267-9D766EBB8C35}"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56E2D-04A9-45F7-A484-F34A937457A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CC68B6-C56B-4B10-A840-6370FB7CD1A4}"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04714E-4F45-42E1-9A23-734CE050970D}" type="datetime1">
              <a:rPr lang="en-US" smtClean="0"/>
              <a:t>1/28/2016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906C3A-96EA-4C80-8D85-E4B4C7BF771F}"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E8940A-B0CC-44A8-9941-0BC12A6E798C}"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5BB576-6C77-48A0-84F8-AB6E99174EA5}" type="datetime1">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A3E3F4-CE36-4802-8D45-6D6CAB34E901}" type="datetime1">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442027-73A3-4406-8984-93E94C8579DC}" type="datetime1">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ED67C-074F-4F01-BF8C-8302DC2458D6}" type="datetime1">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56E2D-04A9-45F7-A484-F34A937457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6237FD-D301-4D6C-ABB4-8A4BA61A8656}" type="datetime1">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56E2D-04A9-45F7-A484-F34A937457A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A6A29E3-EC09-416E-8551-7B2662F7D269}" type="datetime1">
              <a:rPr lang="en-US" smtClean="0"/>
              <a:t>1/28/2016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A456E2D-04A9-45F7-A484-F34A937457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7603FEB-FB94-4D74-9619-CC819F83B9EA}" type="datetime1">
              <a:rPr lang="en-US" smtClean="0"/>
              <a:t>1/28/2016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A456E2D-04A9-45F7-A484-F34A937457A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838200"/>
            <a:ext cx="9067800" cy="3962399"/>
          </a:xfrm>
        </p:spPr>
        <p:txBody>
          <a:bodyPr>
            <a:normAutofit/>
          </a:bodyPr>
          <a:lstStyle/>
          <a:p>
            <a:r>
              <a:rPr lang="en-US" sz="3600" i="1" dirty="0" smtClean="0">
                <a:solidFill>
                  <a:schemeClr val="tx1"/>
                </a:solidFill>
                <a:latin typeface="Arial" panose="020B0604020202020204" pitchFamily="34" charset="0"/>
                <a:cs typeface="Arial" panose="020B0604020202020204" pitchFamily="34" charset="0"/>
              </a:rPr>
              <a:t>Trauma Injury Prevention Initiative:</a:t>
            </a:r>
            <a:r>
              <a:rPr lang="en-US" sz="3600" i="1" dirty="0">
                <a:solidFill>
                  <a:schemeClr val="tx1"/>
                </a:solidFill>
                <a:latin typeface="Arial" panose="020B0604020202020204" pitchFamily="34" charset="0"/>
                <a:cs typeface="Arial" panose="020B0604020202020204" pitchFamily="34" charset="0"/>
              </a:rPr>
              <a:t/>
            </a:r>
            <a:br>
              <a:rPr lang="en-US" sz="3600" i="1" dirty="0">
                <a:solidFill>
                  <a:schemeClr val="tx1"/>
                </a:solidFill>
                <a:latin typeface="Arial" panose="020B0604020202020204" pitchFamily="34" charset="0"/>
                <a:cs typeface="Arial" panose="020B0604020202020204" pitchFamily="34" charset="0"/>
              </a:rPr>
            </a:br>
            <a:r>
              <a:rPr lang="en-US" sz="3600" i="1" dirty="0" smtClean="0">
                <a:solidFill>
                  <a:schemeClr val="tx1"/>
                </a:solidFill>
                <a:latin typeface="Arial" panose="020B0604020202020204" pitchFamily="34" charset="0"/>
                <a:cs typeface="Arial" panose="020B0604020202020204" pitchFamily="34" charset="0"/>
              </a:rPr>
              <a:t/>
            </a:r>
            <a:br>
              <a:rPr lang="en-US" sz="3600" i="1" dirty="0" smtClean="0">
                <a:solidFill>
                  <a:schemeClr val="tx1"/>
                </a:solidFill>
                <a:latin typeface="Arial" panose="020B0604020202020204" pitchFamily="34" charset="0"/>
                <a:cs typeface="Arial" panose="020B0604020202020204" pitchFamily="34" charset="0"/>
              </a:rPr>
            </a:br>
            <a:r>
              <a:rPr lang="en-US" sz="3600" i="1" dirty="0" smtClean="0">
                <a:solidFill>
                  <a:schemeClr val="tx1"/>
                </a:solidFill>
                <a:latin typeface="Arial" panose="020B0604020202020204" pitchFamily="34" charset="0"/>
                <a:cs typeface="Arial" panose="020B0604020202020204" pitchFamily="34" charset="0"/>
              </a:rPr>
              <a:t>Fall  Prevention Comprehensive Screening Project</a:t>
            </a:r>
            <a:r>
              <a:rPr lang="en-US" sz="3600" i="1" dirty="0" smtClean="0">
                <a:solidFill>
                  <a:schemeClr val="tx1"/>
                </a:solidFill>
                <a:latin typeface="Bell MT" pitchFamily="18" charset="0"/>
              </a:rPr>
              <a:t/>
            </a:r>
            <a:br>
              <a:rPr lang="en-US" sz="3600" i="1" dirty="0" smtClean="0">
                <a:solidFill>
                  <a:schemeClr val="tx1"/>
                </a:solidFill>
                <a:latin typeface="Bell MT" pitchFamily="18" charset="0"/>
              </a:rPr>
            </a:br>
            <a:r>
              <a:rPr lang="en-US" sz="3200" i="1" dirty="0" smtClean="0">
                <a:solidFill>
                  <a:schemeClr val="tx1"/>
                </a:solidFill>
              </a:rPr>
              <a:t/>
            </a:r>
            <a:br>
              <a:rPr lang="en-US" sz="3200" i="1" dirty="0" smtClean="0">
                <a:solidFill>
                  <a:schemeClr val="tx1"/>
                </a:solidFill>
              </a:rPr>
            </a:br>
            <a:r>
              <a:rPr lang="en-US" sz="3200" i="1" dirty="0" smtClean="0"/>
              <a:t/>
            </a:r>
            <a:br>
              <a:rPr lang="en-US" sz="3200" i="1" dirty="0" smtClean="0"/>
            </a:br>
            <a:r>
              <a:rPr lang="en-US" sz="3200" i="1" dirty="0" smtClean="0"/>
              <a:t> </a:t>
            </a:r>
            <a:endParaRPr lang="en-US" sz="2700" i="1" dirty="0">
              <a:latin typeface="Bell MT"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0"/>
            <a:ext cx="3086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152400" y="5354782"/>
            <a:ext cx="5507719" cy="1122218"/>
          </a:xfrm>
        </p:spPr>
        <p:txBody>
          <a:bodyPr/>
          <a:lstStyle/>
          <a:p>
            <a:r>
              <a:rPr lang="en-US" b="1" i="1" dirty="0" smtClean="0"/>
              <a:t>Lynn Kemp, RN MA CCRN CFRN CEN   </a:t>
            </a:r>
          </a:p>
          <a:p>
            <a:r>
              <a:rPr lang="en-US" b="1" i="1" dirty="0" smtClean="0"/>
              <a:t>Regional Trauma Administrator</a:t>
            </a:r>
          </a:p>
          <a:p>
            <a:endParaRPr lang="en-US" b="1" i="1" dirty="0"/>
          </a:p>
          <a:p>
            <a:r>
              <a:rPr lang="en-US" b="1" i="1" dirty="0" smtClean="0"/>
              <a:t>Mary McCarthy, BS  </a:t>
            </a:r>
          </a:p>
          <a:p>
            <a:r>
              <a:rPr lang="en-US" b="1" i="1" dirty="0" smtClean="0"/>
              <a:t>Trauma Injury Prevention and Outreach Coordinator</a:t>
            </a:r>
            <a:endParaRPr lang="en-US" b="1" i="1" dirty="0"/>
          </a:p>
        </p:txBody>
      </p:sp>
    </p:spTree>
    <p:extLst>
      <p:ext uri="{BB962C8B-B14F-4D97-AF65-F5344CB8AC3E}">
        <p14:creationId xmlns:p14="http://schemas.microsoft.com/office/powerpoint/2010/main" val="404033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52400"/>
            <a:ext cx="8974402" cy="1251062"/>
          </a:xfrm>
        </p:spPr>
        <p:txBody>
          <a:bodyPr>
            <a:normAutofit/>
          </a:bodyPr>
          <a:lstStyle/>
          <a:p>
            <a:r>
              <a:rPr lang="en-US" sz="3200" dirty="0" smtClean="0">
                <a:solidFill>
                  <a:schemeClr val="tx1"/>
                </a:solidFill>
              </a:rPr>
              <a:t>Fall Prevention In Older Adults Tool Kit (continued)</a:t>
            </a:r>
            <a:endParaRPr lang="en-US" sz="3200" dirty="0">
              <a:solidFill>
                <a:schemeClr val="tx1"/>
              </a:solidFill>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10" y="1429567"/>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080" y="1429567"/>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486" y="1429567"/>
            <a:ext cx="1985774"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68412"/>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206240"/>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206240"/>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09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3:  	Develop </a:t>
            </a:r>
            <a:r>
              <a:rPr lang="en-US" sz="2400" dirty="0">
                <a:solidFill>
                  <a:schemeClr val="tx1"/>
                </a:solidFill>
                <a:latin typeface="Arial" panose="020B0604020202020204" pitchFamily="34" charset="0"/>
                <a:cs typeface="Arial" panose="020B0604020202020204" pitchFamily="34" charset="0"/>
              </a:rPr>
              <a:t>ongoing working relationships with </a:t>
            </a:r>
            <a:r>
              <a:rPr lang="en-US" sz="2400" dirty="0" smtClean="0">
                <a:solidFill>
                  <a:schemeClr val="tx1"/>
                </a:solidFill>
                <a:latin typeface="Arial" panose="020B0604020202020204" pitchFamily="34" charset="0"/>
                <a:cs typeface="Arial" panose="020B0604020202020204" pitchFamily="34" charset="0"/>
              </a:rPr>
              <a:t>	institutional and </a:t>
            </a:r>
            <a:r>
              <a:rPr lang="en-US" sz="2400" dirty="0">
                <a:solidFill>
                  <a:schemeClr val="tx1"/>
                </a:solidFill>
                <a:latin typeface="Arial" panose="020B0604020202020204" pitchFamily="34" charset="0"/>
                <a:cs typeface="Arial" panose="020B0604020202020204" pitchFamily="34" charset="0"/>
              </a:rPr>
              <a:t>c</a:t>
            </a:r>
            <a:r>
              <a:rPr lang="en-US" sz="2400" dirty="0" smtClean="0">
                <a:solidFill>
                  <a:schemeClr val="tx1"/>
                </a:solidFill>
                <a:latin typeface="Arial" panose="020B0604020202020204" pitchFamily="34" charset="0"/>
                <a:cs typeface="Arial" panose="020B0604020202020204" pitchFamily="34" charset="0"/>
              </a:rPr>
              <a:t>ommunity </a:t>
            </a:r>
            <a:r>
              <a:rPr lang="en-US" sz="2400" dirty="0">
                <a:solidFill>
                  <a:schemeClr val="tx1"/>
                </a:solidFill>
                <a:latin typeface="Arial" panose="020B0604020202020204" pitchFamily="34" charset="0"/>
                <a:cs typeface="Arial" panose="020B0604020202020204" pitchFamily="34" charset="0"/>
              </a:rPr>
              <a:t>p</a:t>
            </a:r>
            <a:r>
              <a:rPr lang="en-US" sz="2400" dirty="0" smtClean="0">
                <a:solidFill>
                  <a:schemeClr val="tx1"/>
                </a:solidFill>
                <a:latin typeface="Arial" panose="020B0604020202020204" pitchFamily="34" charset="0"/>
                <a:cs typeface="Arial" panose="020B0604020202020204" pitchFamily="34" charset="0"/>
              </a:rPr>
              <a:t>artners</a:t>
            </a:r>
            <a:endParaRPr lang="en-US" sz="24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600200"/>
            <a:ext cx="5867400" cy="4931664"/>
          </a:xfrm>
        </p:spPr>
        <p:txBody>
          <a:bodyPr>
            <a:normAutofit fontScale="25000" lnSpcReduction="20000"/>
          </a:bodyPr>
          <a:lstStyle/>
          <a:p>
            <a:pPr marL="0" indent="0">
              <a:buNone/>
            </a:pPr>
            <a:r>
              <a:rPr lang="en-US" sz="7200" b="1" dirty="0" smtClean="0">
                <a:latin typeface="Arial" panose="020B0604020202020204" pitchFamily="34" charset="0"/>
                <a:cs typeface="Arial" panose="020B0604020202020204" pitchFamily="34" charset="0"/>
              </a:rPr>
              <a:t>Expanded our approach from “dog and pony shows” to include:</a:t>
            </a:r>
          </a:p>
          <a:p>
            <a:pPr marL="0" indent="0">
              <a:buNone/>
            </a:pPr>
            <a:endParaRPr lang="en-US" sz="7200" b="1" dirty="0" smtClean="0">
              <a:latin typeface="Arial" panose="020B0604020202020204" pitchFamily="34" charset="0"/>
              <a:cs typeface="Arial" panose="020B0604020202020204" pitchFamily="34" charset="0"/>
            </a:endParaRPr>
          </a:p>
          <a:p>
            <a:r>
              <a:rPr lang="en-US" sz="7200" b="1" dirty="0" smtClean="0">
                <a:solidFill>
                  <a:srgbClr val="FFFF00"/>
                </a:solidFill>
                <a:latin typeface="Arial" panose="020B0604020202020204" pitchFamily="34" charset="0"/>
                <a:cs typeface="Arial" panose="020B0604020202020204" pitchFamily="34" charset="0"/>
              </a:rPr>
              <a:t>Development of partnerships</a:t>
            </a:r>
          </a:p>
          <a:p>
            <a:pPr lvl="1"/>
            <a:r>
              <a:rPr lang="en-US" sz="7200" b="1" dirty="0" smtClean="0">
                <a:latin typeface="Arial" panose="020B0604020202020204" pitchFamily="34" charset="0"/>
                <a:cs typeface="Arial" panose="020B0604020202020204" pitchFamily="34" charset="0"/>
              </a:rPr>
              <a:t>Institutional Partners: Pharmacy, PT/OT, Nutrition……</a:t>
            </a:r>
          </a:p>
          <a:p>
            <a:pPr lvl="1"/>
            <a:r>
              <a:rPr lang="en-US" sz="7200" b="1" dirty="0">
                <a:latin typeface="Arial" panose="020B0604020202020204" pitchFamily="34" charset="0"/>
                <a:cs typeface="Arial" panose="020B0604020202020204" pitchFamily="34" charset="0"/>
              </a:rPr>
              <a:t>Primary Care </a:t>
            </a:r>
            <a:r>
              <a:rPr lang="en-US" sz="7200" b="1" dirty="0" smtClean="0">
                <a:latin typeface="Arial" panose="020B0604020202020204" pitchFamily="34" charset="0"/>
                <a:cs typeface="Arial" panose="020B0604020202020204" pitchFamily="34" charset="0"/>
              </a:rPr>
              <a:t>Physicians/Health Centers</a:t>
            </a:r>
            <a:endParaRPr lang="en-US" sz="7200" b="1" dirty="0">
              <a:latin typeface="Arial" panose="020B0604020202020204" pitchFamily="34" charset="0"/>
              <a:cs typeface="Arial" panose="020B0604020202020204" pitchFamily="34" charset="0"/>
            </a:endParaRPr>
          </a:p>
          <a:p>
            <a:pPr lvl="1"/>
            <a:r>
              <a:rPr lang="en-US" sz="7200" b="1" dirty="0" smtClean="0">
                <a:latin typeface="Arial" panose="020B0604020202020204" pitchFamily="34" charset="0"/>
                <a:cs typeface="Arial" panose="020B0604020202020204" pitchFamily="34" charset="0"/>
              </a:rPr>
              <a:t>Office of the Aging</a:t>
            </a:r>
          </a:p>
          <a:p>
            <a:pPr lvl="1"/>
            <a:r>
              <a:rPr lang="en-US" sz="7200" b="1" dirty="0" smtClean="0">
                <a:latin typeface="Arial" panose="020B0604020202020204" pitchFamily="34" charset="0"/>
                <a:cs typeface="Arial" panose="020B0604020202020204" pitchFamily="34" charset="0"/>
              </a:rPr>
              <a:t>EMS</a:t>
            </a:r>
          </a:p>
          <a:p>
            <a:pPr lvl="1"/>
            <a:r>
              <a:rPr lang="en-US" sz="7200" b="1" dirty="0" smtClean="0">
                <a:latin typeface="Arial" panose="020B0604020202020204" pitchFamily="34" charset="0"/>
                <a:cs typeface="Arial" panose="020B0604020202020204" pitchFamily="34" charset="0"/>
              </a:rPr>
              <a:t>Home Safety Collaborations</a:t>
            </a:r>
          </a:p>
          <a:p>
            <a:pPr lvl="2"/>
            <a:r>
              <a:rPr lang="en-US" sz="7200" b="1" dirty="0" smtClean="0">
                <a:latin typeface="Arial" panose="020B0604020202020204" pitchFamily="34" charset="0"/>
                <a:cs typeface="Arial" panose="020B0604020202020204" pitchFamily="34" charset="0"/>
              </a:rPr>
              <a:t>HG Page &amp; Sons-”Falls in Older Adults Gift Registry”.</a:t>
            </a:r>
          </a:p>
          <a:p>
            <a:pPr marL="0" indent="0">
              <a:buNone/>
            </a:pPr>
            <a:endParaRPr lang="en-US" sz="7200" b="1" dirty="0" smtClean="0">
              <a:latin typeface="Arial" panose="020B0604020202020204" pitchFamily="34" charset="0"/>
              <a:cs typeface="Arial" panose="020B0604020202020204" pitchFamily="34" charset="0"/>
            </a:endParaRPr>
          </a:p>
          <a:p>
            <a:r>
              <a:rPr lang="en-US" sz="7200" b="1" dirty="0" smtClean="0">
                <a:solidFill>
                  <a:srgbClr val="FFFF00"/>
                </a:solidFill>
                <a:latin typeface="Arial" panose="020B0604020202020204" pitchFamily="34" charset="0"/>
                <a:cs typeface="Arial" panose="020B0604020202020204" pitchFamily="34" charset="0"/>
              </a:rPr>
              <a:t>Technology </a:t>
            </a:r>
            <a:r>
              <a:rPr lang="en-US" sz="7200" b="1" dirty="0">
                <a:solidFill>
                  <a:srgbClr val="FFFF00"/>
                </a:solidFill>
                <a:latin typeface="Arial" panose="020B0604020202020204" pitchFamily="34" charset="0"/>
                <a:cs typeface="Arial" panose="020B0604020202020204" pitchFamily="34" charset="0"/>
              </a:rPr>
              <a:t>b</a:t>
            </a:r>
            <a:r>
              <a:rPr lang="en-US" sz="7200" b="1" dirty="0" smtClean="0">
                <a:solidFill>
                  <a:srgbClr val="FFFF00"/>
                </a:solidFill>
                <a:latin typeface="Arial" panose="020B0604020202020204" pitchFamily="34" charset="0"/>
                <a:cs typeface="Arial" panose="020B0604020202020204" pitchFamily="34" charset="0"/>
              </a:rPr>
              <a:t>ased </a:t>
            </a:r>
            <a:r>
              <a:rPr lang="en-US" sz="7200" b="1" dirty="0">
                <a:solidFill>
                  <a:srgbClr val="FFFF00"/>
                </a:solidFill>
                <a:latin typeface="Arial" panose="020B0604020202020204" pitchFamily="34" charset="0"/>
                <a:cs typeface="Arial" panose="020B0604020202020204" pitchFamily="34" charset="0"/>
              </a:rPr>
              <a:t>s</a:t>
            </a:r>
            <a:r>
              <a:rPr lang="en-US" sz="7200" b="1" dirty="0" smtClean="0">
                <a:solidFill>
                  <a:srgbClr val="FFFF00"/>
                </a:solidFill>
                <a:latin typeface="Arial" panose="020B0604020202020204" pitchFamily="34" charset="0"/>
                <a:cs typeface="Arial" panose="020B0604020202020204" pitchFamily="34" charset="0"/>
              </a:rPr>
              <a:t>olutions</a:t>
            </a:r>
          </a:p>
          <a:p>
            <a:pPr lvl="1"/>
            <a:r>
              <a:rPr lang="en-US" sz="7200" b="1" dirty="0" smtClean="0">
                <a:latin typeface="Arial" panose="020B0604020202020204" pitchFamily="34" charset="0"/>
                <a:cs typeface="Arial" panose="020B0604020202020204" pitchFamily="34" charset="0"/>
              </a:rPr>
              <a:t>EMMI: Online</a:t>
            </a:r>
            <a:r>
              <a:rPr lang="en-US" sz="7200" b="1" dirty="0">
                <a:latin typeface="Arial" panose="020B0604020202020204" pitchFamily="34" charset="0"/>
                <a:cs typeface="Arial" panose="020B0604020202020204" pitchFamily="34" charset="0"/>
              </a:rPr>
              <a:t>, multimedia programs </a:t>
            </a:r>
            <a:r>
              <a:rPr lang="en-US" sz="7200" b="1" dirty="0" smtClean="0">
                <a:latin typeface="Arial" panose="020B0604020202020204" pitchFamily="34" charset="0"/>
                <a:cs typeface="Arial" panose="020B0604020202020204" pitchFamily="34" charset="0"/>
              </a:rPr>
              <a:t>approach designed to empower </a:t>
            </a:r>
            <a:r>
              <a:rPr lang="en-US" sz="7200" b="1" dirty="0">
                <a:latin typeface="Arial" panose="020B0604020202020204" pitchFamily="34" charset="0"/>
                <a:cs typeface="Arial" panose="020B0604020202020204" pitchFamily="34" charset="0"/>
              </a:rPr>
              <a:t>people to become active in their care.</a:t>
            </a: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r>
              <a:rPr lang="en-US" sz="7200" b="1" dirty="0" smtClean="0">
                <a:solidFill>
                  <a:srgbClr val="FFFF00"/>
                </a:solidFill>
                <a:latin typeface="Arial" panose="020B0604020202020204" pitchFamily="34" charset="0"/>
                <a:cs typeface="Arial" panose="020B0604020202020204" pitchFamily="34" charset="0"/>
              </a:rPr>
              <a:t>Public television cable programming</a:t>
            </a:r>
          </a:p>
          <a:p>
            <a:pPr lvl="1"/>
            <a:r>
              <a:rPr lang="en-US" sz="7200" b="1" dirty="0" err="1" smtClean="0">
                <a:latin typeface="Arial" panose="020B0604020202020204" pitchFamily="34" charset="0"/>
                <a:cs typeface="Arial" panose="020B0604020202020204" pitchFamily="34" charset="0"/>
              </a:rPr>
              <a:t>Greenburgh</a:t>
            </a:r>
            <a:r>
              <a:rPr lang="en-US" sz="7200" b="1" dirty="0" smtClean="0">
                <a:latin typeface="Arial" panose="020B0604020202020204" pitchFamily="34" charset="0"/>
                <a:cs typeface="Arial" panose="020B0604020202020204" pitchFamily="34" charset="0"/>
              </a:rPr>
              <a:t> Cable Programming</a:t>
            </a:r>
          </a:p>
          <a:p>
            <a:endParaRPr lang="en-US" sz="2600" b="1" dirty="0">
              <a:latin typeface="Arial" panose="020B0604020202020204" pitchFamily="34" charset="0"/>
              <a:cs typeface="Arial" panose="020B0604020202020204" pitchFamily="34" charset="0"/>
            </a:endParaRPr>
          </a:p>
          <a:p>
            <a:pPr marL="118872" indent="0">
              <a:buNone/>
            </a:pPr>
            <a:r>
              <a:rPr lang="en-US" sz="2600" b="1" dirty="0" smtClean="0">
                <a:latin typeface="Arial" panose="020B0604020202020204" pitchFamily="34" charset="0"/>
                <a:cs typeface="Arial" panose="020B0604020202020204" pitchFamily="34" charset="0"/>
              </a:rPr>
              <a:t/>
            </a:r>
            <a:br>
              <a:rPr lang="en-US" sz="2600" b="1" dirty="0" smtClean="0">
                <a:latin typeface="Arial" panose="020B0604020202020204" pitchFamily="34" charset="0"/>
                <a:cs typeface="Arial" panose="020B0604020202020204" pitchFamily="34" charset="0"/>
              </a:rPr>
            </a:br>
            <a:endParaRPr lang="en-US" sz="2600" b="1" dirty="0" smtClean="0">
              <a:latin typeface="Arial" panose="020B0604020202020204" pitchFamily="34" charset="0"/>
              <a:cs typeface="Arial" panose="020B0604020202020204" pitchFamily="34" charset="0"/>
            </a:endParaRP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2590800"/>
            <a:ext cx="2894837" cy="1920240"/>
          </a:xfrm>
        </p:spPr>
      </p:pic>
    </p:spTree>
    <p:extLst>
      <p:ext uri="{BB962C8B-B14F-4D97-AF65-F5344CB8AC3E}">
        <p14:creationId xmlns:p14="http://schemas.microsoft.com/office/powerpoint/2010/main" val="188975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3600" b="0" dirty="0" smtClean="0">
                <a:solidFill>
                  <a:schemeClr val="tx1"/>
                </a:solidFill>
                <a:latin typeface="Bell MT" pitchFamily="18" charset="0"/>
              </a:rPr>
              <a:t/>
            </a:r>
            <a:br>
              <a:rPr lang="en-US" sz="3600" b="0" dirty="0" smtClean="0">
                <a:solidFill>
                  <a:schemeClr val="tx1"/>
                </a:solidFill>
                <a:latin typeface="Bell MT" pitchFamily="18" charset="0"/>
              </a:rPr>
            </a:br>
            <a:r>
              <a:rPr lang="en-US" sz="3600" dirty="0" smtClean="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4: 	Measure Project </a:t>
            </a:r>
            <a:r>
              <a:rPr lang="en-US" sz="3600" dirty="0" smtClean="0">
                <a:solidFill>
                  <a:schemeClr val="tx1"/>
                </a:solidFill>
                <a:latin typeface="Arial" panose="020B0604020202020204" pitchFamily="34" charset="0"/>
                <a:cs typeface="Arial" panose="020B0604020202020204" pitchFamily="34" charset="0"/>
              </a:rPr>
              <a:t>Effectiveness</a:t>
            </a:r>
            <a:r>
              <a:rPr lang="en-US" sz="4800" i="1" dirty="0">
                <a:latin typeface="Bell MT" pitchFamily="18" charset="0"/>
              </a:rPr>
              <a:t/>
            </a:r>
            <a:br>
              <a:rPr lang="en-US" sz="4800" i="1" dirty="0">
                <a:latin typeface="Bell MT" pitchFamily="18" charset="0"/>
              </a:rPr>
            </a:br>
            <a:endParaRPr lang="en-US" dirty="0"/>
          </a:p>
        </p:txBody>
      </p:sp>
      <p:sp>
        <p:nvSpPr>
          <p:cNvPr id="3" name="Content Placeholder 2"/>
          <p:cNvSpPr>
            <a:spLocks noGrp="1"/>
          </p:cNvSpPr>
          <p:nvPr>
            <p:ph sz="half" idx="1"/>
          </p:nvPr>
        </p:nvSpPr>
        <p:spPr>
          <a:xfrm>
            <a:off x="457200" y="1905000"/>
            <a:ext cx="4038600" cy="4623816"/>
          </a:xfrm>
        </p:spPr>
        <p:txBody>
          <a:bodyPr>
            <a:normAutofit/>
          </a:bodyPr>
          <a:lstStyle/>
          <a:p>
            <a:r>
              <a:rPr lang="en-US" sz="3200" dirty="0" smtClean="0">
                <a:latin typeface="Arial" panose="020B0604020202020204" pitchFamily="34" charset="0"/>
                <a:cs typeface="Arial" panose="020B0604020202020204" pitchFamily="34" charset="0"/>
              </a:rPr>
              <a:t>Trauma Registry</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Development of Regional </a:t>
            </a:r>
            <a:r>
              <a:rPr lang="en-US" sz="3200" dirty="0">
                <a:latin typeface="Arial" panose="020B0604020202020204" pitchFamily="34" charset="0"/>
                <a:cs typeface="Arial" panose="020B0604020202020204" pitchFamily="34" charset="0"/>
              </a:rPr>
              <a:t>R</a:t>
            </a:r>
            <a:r>
              <a:rPr lang="en-US" sz="3200" dirty="0" smtClean="0">
                <a:latin typeface="Arial" panose="020B0604020202020204" pitchFamily="34" charset="0"/>
                <a:cs typeface="Arial" panose="020B0604020202020204" pitchFamily="34" charset="0"/>
              </a:rPr>
              <a:t>epository</a:t>
            </a:r>
          </a:p>
          <a:p>
            <a:pPr marL="0" indent="0">
              <a:buNone/>
            </a:pP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Long-term Registry </a:t>
            </a:r>
            <a:r>
              <a:rPr lang="en-US" sz="3200" dirty="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nalysis</a:t>
            </a:r>
            <a:endParaRPr lang="en-US" sz="32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2209800"/>
            <a:ext cx="3049113" cy="2560320"/>
          </a:xfrm>
        </p:spPr>
      </p:pic>
    </p:spTree>
    <p:extLst>
      <p:ext uri="{BB962C8B-B14F-4D97-AF65-F5344CB8AC3E}">
        <p14:creationId xmlns:p14="http://schemas.microsoft.com/office/powerpoint/2010/main" val="256392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dirty="0">
                <a:solidFill>
                  <a:schemeClr val="tx1"/>
                </a:solidFill>
                <a:latin typeface="Arial" panose="020B0604020202020204" pitchFamily="34" charset="0"/>
                <a:cs typeface="Arial" panose="020B0604020202020204" pitchFamily="34" charset="0"/>
              </a:rPr>
              <a:t># 5:  </a:t>
            </a:r>
            <a:r>
              <a:rPr lang="en-US" sz="3200" dirty="0" smtClean="0">
                <a:solidFill>
                  <a:schemeClr val="tx1"/>
                </a:solidFill>
                <a:latin typeface="Arial" panose="020B0604020202020204" pitchFamily="34" charset="0"/>
                <a:cs typeface="Arial" panose="020B0604020202020204" pitchFamily="34" charset="0"/>
              </a:rPr>
              <a:t>Research</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b="1" dirty="0" smtClean="0">
                <a:latin typeface="Arial" panose="020B0604020202020204" pitchFamily="34" charset="0"/>
                <a:cs typeface="Arial" panose="020B0604020202020204" pitchFamily="34" charset="0"/>
              </a:rPr>
              <a:t>Development and validation of a Falls Risk Screening </a:t>
            </a:r>
            <a:r>
              <a:rPr lang="en-US" sz="2800" b="1" dirty="0">
                <a:latin typeface="Arial" panose="020B0604020202020204" pitchFamily="34" charset="0"/>
                <a:cs typeface="Arial" panose="020B0604020202020204" pitchFamily="34" charset="0"/>
              </a:rPr>
              <a:t>T</a:t>
            </a:r>
            <a:r>
              <a:rPr lang="en-US" sz="2800" b="1" dirty="0" smtClean="0">
                <a:latin typeface="Arial" panose="020B0604020202020204" pitchFamily="34" charset="0"/>
                <a:cs typeface="Arial" panose="020B0604020202020204" pitchFamily="34" charset="0"/>
              </a:rPr>
              <a:t>ool used for research.</a:t>
            </a:r>
          </a:p>
          <a:p>
            <a:pPr marL="118872" indent="0">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Distribute screening </a:t>
            </a:r>
            <a:r>
              <a:rPr lang="en-US" sz="2800" b="1" dirty="0">
                <a:latin typeface="Arial" panose="020B0604020202020204" pitchFamily="34" charset="0"/>
                <a:cs typeface="Arial" panose="020B0604020202020204" pitchFamily="34" charset="0"/>
              </a:rPr>
              <a:t>t</a:t>
            </a:r>
            <a:r>
              <a:rPr lang="en-US" sz="2800" b="1" dirty="0" smtClean="0">
                <a:latin typeface="Arial" panose="020B0604020202020204" pitchFamily="34" charset="0"/>
                <a:cs typeface="Arial" panose="020B0604020202020204" pitchFamily="34" charset="0"/>
              </a:rPr>
              <a:t>ool to partners and incorporate in all outreach activity.</a:t>
            </a:r>
          </a:p>
          <a:p>
            <a:pPr marL="118872" indent="0">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Establish </a:t>
            </a:r>
            <a:r>
              <a:rPr lang="en-US" sz="2800" b="1" dirty="0">
                <a:latin typeface="Arial" panose="020B0604020202020204" pitchFamily="34" charset="0"/>
                <a:cs typeface="Arial" panose="020B0604020202020204" pitchFamily="34" charset="0"/>
              </a:rPr>
              <a:t>c</a:t>
            </a:r>
            <a:r>
              <a:rPr lang="en-US" sz="2800" b="1" dirty="0" smtClean="0">
                <a:latin typeface="Arial" panose="020B0604020202020204" pitchFamily="34" charset="0"/>
                <a:cs typeface="Arial" panose="020B0604020202020204" pitchFamily="34" charset="0"/>
              </a:rPr>
              <a:t>entralized </a:t>
            </a:r>
            <a:r>
              <a:rPr lang="en-US" sz="2800" b="1" dirty="0">
                <a:latin typeface="Arial" panose="020B0604020202020204" pitchFamily="34" charset="0"/>
                <a:cs typeface="Arial" panose="020B0604020202020204" pitchFamily="34" charset="0"/>
              </a:rPr>
              <a:t>r</a:t>
            </a:r>
            <a:r>
              <a:rPr lang="en-US" sz="2800" b="1" dirty="0" smtClean="0">
                <a:latin typeface="Arial" panose="020B0604020202020204" pitchFamily="34" charset="0"/>
                <a:cs typeface="Arial" panose="020B0604020202020204" pitchFamily="34" charset="0"/>
              </a:rPr>
              <a:t>epository for all falls risk data, including electronic reports.</a:t>
            </a:r>
          </a:p>
          <a:p>
            <a:pPr marL="118872" indent="0">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Analysis and publish data/results collected</a:t>
            </a:r>
          </a:p>
          <a:p>
            <a:pPr marL="118872" indent="0">
              <a:buNone/>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67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fontScale="90000"/>
          </a:bodyPr>
          <a:lstStyle/>
          <a:p>
            <a:r>
              <a:rPr lang="en-US" sz="3600" dirty="0">
                <a:solidFill>
                  <a:schemeClr val="tx1"/>
                </a:solidFill>
                <a:latin typeface="Arial" panose="020B0604020202020204" pitchFamily="34" charset="0"/>
                <a:cs typeface="Arial" panose="020B0604020202020204" pitchFamily="34" charset="0"/>
              </a:rPr>
              <a:t>Event </a:t>
            </a:r>
            <a:r>
              <a:rPr lang="en-US" sz="3600" dirty="0" smtClean="0">
                <a:solidFill>
                  <a:schemeClr val="tx1"/>
                </a:solidFill>
                <a:latin typeface="Arial" panose="020B0604020202020204" pitchFamily="34" charset="0"/>
                <a:cs typeface="Arial" panose="020B0604020202020204" pitchFamily="34" charset="0"/>
              </a:rPr>
              <a:t>Planning,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Screening Stations/Project Timeline</a:t>
            </a:r>
            <a:endParaRPr lang="en-US" sz="3600" dirty="0">
              <a:solidFill>
                <a:schemeClr val="tx1"/>
              </a:solidFill>
              <a:latin typeface="Arial" panose="020B0604020202020204" pitchFamily="34" charset="0"/>
              <a:cs typeface="Arial" panose="020B0604020202020204" pitchFamily="34" charset="0"/>
            </a:endParaRPr>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971800"/>
            <a:ext cx="297654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1524000"/>
            <a:ext cx="8763000" cy="1754326"/>
          </a:xfrm>
          <a:prstGeom prst="rect">
            <a:avLst/>
          </a:prstGeom>
        </p:spPr>
        <p:txBody>
          <a:bodyPr wrap="square">
            <a:spAutoFit/>
          </a:bodyPr>
          <a:lstStyle/>
          <a:p>
            <a:pPr marL="285750" indent="-285750">
              <a:buFont typeface="Arial" pitchFamily="34" charset="0"/>
              <a:buChar char="•"/>
            </a:pPr>
            <a:r>
              <a:rPr lang="en-US" b="1" dirty="0" smtClean="0">
                <a:solidFill>
                  <a:srgbClr val="FFFF00"/>
                </a:solidFill>
                <a:latin typeface="Bell MT" pitchFamily="18" charset="0"/>
                <a:cs typeface="Arial" panose="020B0604020202020204" pitchFamily="34" charset="0"/>
              </a:rPr>
              <a:t>Puzzle Piece Mascot: Highlight </a:t>
            </a:r>
            <a:r>
              <a:rPr lang="en-US" b="1" dirty="0">
                <a:solidFill>
                  <a:srgbClr val="FFFF00"/>
                </a:solidFill>
                <a:latin typeface="Bell MT" pitchFamily="18" charset="0"/>
                <a:cs typeface="Arial" panose="020B0604020202020204" pitchFamily="34" charset="0"/>
              </a:rPr>
              <a:t>the “multi-factorial” </a:t>
            </a:r>
            <a:r>
              <a:rPr lang="en-US" b="1" dirty="0" smtClean="0">
                <a:solidFill>
                  <a:srgbClr val="FFFF00"/>
                </a:solidFill>
                <a:latin typeface="Bell MT" pitchFamily="18" charset="0"/>
                <a:cs typeface="Arial" panose="020B0604020202020204" pitchFamily="34" charset="0"/>
              </a:rPr>
              <a:t>nature/risk factors associated </a:t>
            </a:r>
            <a:r>
              <a:rPr lang="en-US" b="1" dirty="0">
                <a:solidFill>
                  <a:srgbClr val="FFFF00"/>
                </a:solidFill>
                <a:latin typeface="Bell MT" pitchFamily="18" charset="0"/>
                <a:cs typeface="Arial" panose="020B0604020202020204" pitchFamily="34" charset="0"/>
              </a:rPr>
              <a:t>with </a:t>
            </a:r>
            <a:r>
              <a:rPr lang="en-US" b="1" dirty="0" smtClean="0">
                <a:solidFill>
                  <a:srgbClr val="FFFF00"/>
                </a:solidFill>
                <a:latin typeface="Bell MT" pitchFamily="18" charset="0"/>
                <a:cs typeface="Arial" panose="020B0604020202020204" pitchFamily="34" charset="0"/>
              </a:rPr>
              <a:t>falls in </a:t>
            </a:r>
            <a:r>
              <a:rPr lang="en-US" b="1" dirty="0">
                <a:solidFill>
                  <a:srgbClr val="FFFF00"/>
                </a:solidFill>
                <a:latin typeface="Bell MT" pitchFamily="18" charset="0"/>
                <a:cs typeface="Arial" panose="020B0604020202020204" pitchFamily="34" charset="0"/>
              </a:rPr>
              <a:t>older adults</a:t>
            </a:r>
            <a:r>
              <a:rPr lang="en-US" b="1" dirty="0" smtClean="0">
                <a:solidFill>
                  <a:srgbClr val="FFFF00"/>
                </a:solidFill>
                <a:latin typeface="Bell MT" pitchFamily="18" charset="0"/>
              </a:rPr>
              <a:t>.</a:t>
            </a:r>
          </a:p>
          <a:p>
            <a:pPr marL="285750" indent="-285750">
              <a:buFont typeface="Arial" pitchFamily="34" charset="0"/>
              <a:buChar char="•"/>
            </a:pPr>
            <a:r>
              <a:rPr lang="en-US" b="1" dirty="0" smtClean="0">
                <a:solidFill>
                  <a:srgbClr val="FFFF00"/>
                </a:solidFill>
                <a:latin typeface="Bell MT" pitchFamily="18" charset="0"/>
              </a:rPr>
              <a:t> “Big Picture”: Communicate to providers, caregivers and those individuals at risk the institutional and community resources available to assist in reducing falls.</a:t>
            </a:r>
          </a:p>
          <a:p>
            <a:pPr algn="ctr"/>
            <a:endParaRPr lang="en-US" dirty="0">
              <a:latin typeface="Bell MT" pitchFamily="18" charset="0"/>
            </a:endParaRPr>
          </a:p>
          <a:p>
            <a:endParaRPr lang="en-US" dirty="0">
              <a:latin typeface="Bell MT" pitchFamily="18" charset="0"/>
            </a:endParaRPr>
          </a:p>
        </p:txBody>
      </p:sp>
      <p:sp>
        <p:nvSpPr>
          <p:cNvPr id="3" name="TextBox 2"/>
          <p:cNvSpPr txBox="1"/>
          <p:nvPr/>
        </p:nvSpPr>
        <p:spPr>
          <a:xfrm>
            <a:off x="4038600" y="2667000"/>
            <a:ext cx="4953000" cy="4247317"/>
          </a:xfrm>
          <a:prstGeom prst="rect">
            <a:avLst/>
          </a:prstGeom>
          <a:noFill/>
        </p:spPr>
        <p:txBody>
          <a:bodyPr wrap="square" rtlCol="0">
            <a:spAutoFit/>
          </a:bodyPr>
          <a:lstStyle/>
          <a:p>
            <a:pPr marL="285750" indent="-285750">
              <a:buFont typeface="Arial" pitchFamily="34" charset="0"/>
              <a:buChar char="•"/>
            </a:pPr>
            <a:r>
              <a:rPr lang="en-US" dirty="0" smtClean="0"/>
              <a:t>Pre-registration-Approximately 80 participants were preregistered (waiting list).	</a:t>
            </a:r>
          </a:p>
          <a:p>
            <a:pPr marL="285750" indent="-285750">
              <a:buFont typeface="Arial" pitchFamily="34" charset="0"/>
              <a:buChar char="•"/>
            </a:pPr>
            <a:r>
              <a:rPr lang="en-US" dirty="0" smtClean="0"/>
              <a:t>All participants complete fall survey.</a:t>
            </a:r>
          </a:p>
          <a:p>
            <a:pPr marL="285750" indent="-285750">
              <a:buFont typeface="Arial" pitchFamily="34" charset="0"/>
              <a:buChar char="•"/>
            </a:pPr>
            <a:r>
              <a:rPr lang="en-US" dirty="0" smtClean="0"/>
              <a:t>All participants screened for risk at 10 stations.</a:t>
            </a:r>
          </a:p>
          <a:p>
            <a:pPr marL="285750" indent="-285750">
              <a:buFont typeface="Arial" pitchFamily="34" charset="0"/>
              <a:buChar char="•"/>
            </a:pPr>
            <a:r>
              <a:rPr lang="en-US" dirty="0" smtClean="0"/>
              <a:t>All participants to be provided consult /recommendations at stations.</a:t>
            </a:r>
          </a:p>
          <a:p>
            <a:pPr marL="285750" indent="-285750">
              <a:buFont typeface="Arial" pitchFamily="34" charset="0"/>
              <a:buChar char="•"/>
            </a:pPr>
            <a:r>
              <a:rPr lang="en-US" dirty="0" smtClean="0"/>
              <a:t>All participants who consent; risk profile sent to Healthcare provider.</a:t>
            </a:r>
          </a:p>
          <a:p>
            <a:pPr marL="285750" indent="-285750">
              <a:buFont typeface="Arial" pitchFamily="34" charset="0"/>
              <a:buChar char="•"/>
            </a:pPr>
            <a:r>
              <a:rPr lang="en-US" dirty="0" smtClean="0"/>
              <a:t>Assessments collected and risk profile established.</a:t>
            </a:r>
          </a:p>
          <a:p>
            <a:pPr marL="285750" indent="-285750">
              <a:buFont typeface="Arial" pitchFamily="34" charset="0"/>
              <a:buChar char="•"/>
            </a:pPr>
            <a:r>
              <a:rPr lang="en-US" dirty="0" smtClean="0"/>
              <a:t>Healthcare Provider Packets delivered to over 40 physicians.</a:t>
            </a:r>
          </a:p>
          <a:p>
            <a:endParaRPr lang="en-US" sz="800" dirty="0" smtClean="0">
              <a:solidFill>
                <a:srgbClr val="FFFF00"/>
              </a:solidFill>
            </a:endParaRPr>
          </a:p>
          <a:p>
            <a:r>
              <a:rPr lang="en-US" dirty="0" smtClean="0">
                <a:solidFill>
                  <a:srgbClr val="FFFF00"/>
                </a:solidFill>
              </a:rPr>
              <a:t>Marketing-Multiple Media Outlets, Office of Aging, Falls Presentations, Flyer Distribution.</a:t>
            </a:r>
            <a:endParaRPr lang="en-US" dirty="0">
              <a:solidFill>
                <a:srgbClr val="FFFF00"/>
              </a:solidFill>
            </a:endParaRPr>
          </a:p>
        </p:txBody>
      </p:sp>
    </p:spTree>
    <p:extLst>
      <p:ext uri="{BB962C8B-B14F-4D97-AF65-F5344CB8AC3E}">
        <p14:creationId xmlns:p14="http://schemas.microsoft.com/office/powerpoint/2010/main" val="1077235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Screening Station Inclusion and Criteria</a:t>
            </a:r>
            <a:endParaRPr lang="en-US" sz="32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228600" y="1676400"/>
            <a:ext cx="8763000" cy="2769989"/>
          </a:xfrm>
          <a:prstGeom prst="rect">
            <a:avLst/>
          </a:prstGeom>
          <a:noFill/>
        </p:spPr>
        <p:txBody>
          <a:bodyPr wrap="square" rtlCol="0">
            <a:spAutoFit/>
          </a:bodyPr>
          <a:lstStyle/>
          <a:p>
            <a:pPr algn="ctr"/>
            <a:r>
              <a:rPr lang="en-US" sz="2400" dirty="0" smtClean="0"/>
              <a:t>All assets to “share the stage” </a:t>
            </a:r>
          </a:p>
          <a:p>
            <a:pPr algn="ctr"/>
            <a:r>
              <a:rPr lang="en-US" sz="2400" dirty="0" smtClean="0"/>
              <a:t>for the consumer of education and resource in falls prevention.</a:t>
            </a:r>
          </a:p>
          <a:p>
            <a:endParaRPr lang="en-US" dirty="0" smtClean="0"/>
          </a:p>
          <a:p>
            <a:r>
              <a:rPr lang="en-US" dirty="0" smtClean="0"/>
              <a:t>Screening criteria must be “Evidence Based”</a:t>
            </a:r>
          </a:p>
          <a:p>
            <a:pPr marL="285750" indent="-285750">
              <a:buFont typeface="Arial" pitchFamily="34" charset="0"/>
              <a:buChar char="•"/>
            </a:pPr>
            <a:r>
              <a:rPr lang="en-US" dirty="0" smtClean="0"/>
              <a:t>Poly-Pharmacy, Anticoagulant</a:t>
            </a:r>
          </a:p>
          <a:p>
            <a:pPr marL="285750" indent="-285750">
              <a:buFont typeface="Arial" pitchFamily="34" charset="0"/>
              <a:buChar char="•"/>
            </a:pPr>
            <a:r>
              <a:rPr lang="en-US" dirty="0" smtClean="0"/>
              <a:t>CDC STEADI KIT (Stopping Elderly Accidents, Death and Injury)</a:t>
            </a:r>
          </a:p>
          <a:p>
            <a:pPr marL="285750" indent="-285750">
              <a:buFont typeface="Arial" pitchFamily="34" charset="0"/>
              <a:buChar char="•"/>
            </a:pPr>
            <a:r>
              <a:rPr lang="en-US" dirty="0" smtClean="0"/>
              <a:t>TUG Test, 4-Stage Balance Test, 30 Second Chair Stand</a:t>
            </a:r>
          </a:p>
          <a:p>
            <a:pPr marL="285750" indent="-285750">
              <a:buFont typeface="Arial" pitchFamily="34" charset="0"/>
              <a:buChar char="•"/>
            </a:pPr>
            <a:r>
              <a:rPr lang="en-US" dirty="0" smtClean="0"/>
              <a:t>Tai Chi</a:t>
            </a:r>
          </a:p>
          <a:p>
            <a:r>
              <a:rPr lang="en-US"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11" y="4525151"/>
            <a:ext cx="2804160" cy="21031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715173"/>
            <a:ext cx="2331720" cy="31089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4172373"/>
            <a:ext cx="2926080" cy="2194560"/>
          </a:xfrm>
          <a:prstGeom prst="rect">
            <a:avLst/>
          </a:prstGeom>
        </p:spPr>
      </p:pic>
    </p:spTree>
    <p:extLst>
      <p:ext uri="{BB962C8B-B14F-4D97-AF65-F5344CB8AC3E}">
        <p14:creationId xmlns:p14="http://schemas.microsoft.com/office/powerpoint/2010/main" val="250893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90" y="2258568"/>
            <a:ext cx="1950720" cy="14630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259" y="2292594"/>
            <a:ext cx="1950720" cy="14630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24" y="4539124"/>
            <a:ext cx="1950720" cy="14630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085" y="4539124"/>
            <a:ext cx="1950720" cy="146304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7917" y="46911"/>
            <a:ext cx="1702441" cy="146304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5259" y="57797"/>
            <a:ext cx="1950720" cy="146304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7916" y="2269454"/>
            <a:ext cx="1838376" cy="146304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5572" y="4539124"/>
            <a:ext cx="1950720" cy="146304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480" y="73384"/>
            <a:ext cx="2102568" cy="1463040"/>
          </a:xfrm>
          <a:prstGeom prst="rect">
            <a:avLst/>
          </a:prstGeom>
        </p:spPr>
      </p:pic>
      <p:sp>
        <p:nvSpPr>
          <p:cNvPr id="8" name="TextBox 7"/>
          <p:cNvSpPr txBox="1"/>
          <p:nvPr/>
        </p:nvSpPr>
        <p:spPr>
          <a:xfrm>
            <a:off x="505120" y="1553494"/>
            <a:ext cx="1348767" cy="369332"/>
          </a:xfrm>
          <a:prstGeom prst="rect">
            <a:avLst/>
          </a:prstGeom>
          <a:noFill/>
        </p:spPr>
        <p:txBody>
          <a:bodyPr wrap="none" rtlCol="0">
            <a:spAutoFit/>
          </a:bodyPr>
          <a:lstStyle/>
          <a:p>
            <a:r>
              <a:rPr lang="en-US" dirty="0" smtClean="0"/>
              <a:t>Registration</a:t>
            </a:r>
            <a:endParaRPr lang="en-US" dirty="0"/>
          </a:p>
        </p:txBody>
      </p:sp>
      <p:sp>
        <p:nvSpPr>
          <p:cNvPr id="12" name="TextBox 11"/>
          <p:cNvSpPr txBox="1"/>
          <p:nvPr/>
        </p:nvSpPr>
        <p:spPr>
          <a:xfrm>
            <a:off x="3154680" y="1555147"/>
            <a:ext cx="3079882" cy="646331"/>
          </a:xfrm>
          <a:prstGeom prst="rect">
            <a:avLst/>
          </a:prstGeom>
          <a:noFill/>
        </p:spPr>
        <p:txBody>
          <a:bodyPr wrap="none" rtlCol="0">
            <a:spAutoFit/>
          </a:bodyPr>
          <a:lstStyle/>
          <a:p>
            <a:r>
              <a:rPr lang="en-US" dirty="0" smtClean="0"/>
              <a:t> Medical Screening/Vital Signs:</a:t>
            </a:r>
          </a:p>
          <a:p>
            <a:r>
              <a:rPr lang="en-US" dirty="0" smtClean="0"/>
              <a:t> Staffed by EMS</a:t>
            </a:r>
            <a:endParaRPr lang="en-US" dirty="0"/>
          </a:p>
        </p:txBody>
      </p:sp>
      <p:sp>
        <p:nvSpPr>
          <p:cNvPr id="13" name="TextBox 12"/>
          <p:cNvSpPr txBox="1"/>
          <p:nvPr/>
        </p:nvSpPr>
        <p:spPr>
          <a:xfrm>
            <a:off x="6602550" y="1520837"/>
            <a:ext cx="2380780" cy="646331"/>
          </a:xfrm>
          <a:prstGeom prst="rect">
            <a:avLst/>
          </a:prstGeom>
          <a:noFill/>
        </p:spPr>
        <p:txBody>
          <a:bodyPr wrap="none" rtlCol="0">
            <a:spAutoFit/>
          </a:bodyPr>
          <a:lstStyle/>
          <a:p>
            <a:r>
              <a:rPr lang="en-US" dirty="0" smtClean="0"/>
              <a:t>Pharmacy: Staffed </a:t>
            </a:r>
          </a:p>
          <a:p>
            <a:r>
              <a:rPr lang="en-US" dirty="0" smtClean="0"/>
              <a:t>by Hospital Pharmacist</a:t>
            </a:r>
            <a:endParaRPr lang="en-US" dirty="0"/>
          </a:p>
        </p:txBody>
      </p:sp>
      <p:sp>
        <p:nvSpPr>
          <p:cNvPr id="14" name="TextBox 13"/>
          <p:cNvSpPr txBox="1"/>
          <p:nvPr/>
        </p:nvSpPr>
        <p:spPr>
          <a:xfrm>
            <a:off x="103794" y="3688951"/>
            <a:ext cx="2357312" cy="923330"/>
          </a:xfrm>
          <a:prstGeom prst="rect">
            <a:avLst/>
          </a:prstGeom>
          <a:noFill/>
        </p:spPr>
        <p:txBody>
          <a:bodyPr wrap="none" rtlCol="0">
            <a:spAutoFit/>
          </a:bodyPr>
          <a:lstStyle/>
          <a:p>
            <a:r>
              <a:rPr lang="en-US" dirty="0" smtClean="0"/>
              <a:t>Nutrition Screening:</a:t>
            </a:r>
          </a:p>
          <a:p>
            <a:r>
              <a:rPr lang="en-US" dirty="0" smtClean="0"/>
              <a:t>Staffed by  Outpatient </a:t>
            </a:r>
          </a:p>
          <a:p>
            <a:r>
              <a:rPr lang="en-US" dirty="0" smtClean="0"/>
              <a:t>Nutritionist</a:t>
            </a:r>
            <a:endParaRPr lang="en-US" dirty="0"/>
          </a:p>
        </p:txBody>
      </p:sp>
      <p:sp>
        <p:nvSpPr>
          <p:cNvPr id="15" name="TextBox 14"/>
          <p:cNvSpPr txBox="1"/>
          <p:nvPr/>
        </p:nvSpPr>
        <p:spPr>
          <a:xfrm>
            <a:off x="3276600" y="3721608"/>
            <a:ext cx="2525689" cy="646331"/>
          </a:xfrm>
          <a:prstGeom prst="rect">
            <a:avLst/>
          </a:prstGeom>
          <a:noFill/>
        </p:spPr>
        <p:txBody>
          <a:bodyPr wrap="square" rtlCol="0">
            <a:spAutoFit/>
          </a:bodyPr>
          <a:lstStyle/>
          <a:p>
            <a:r>
              <a:rPr lang="en-US" dirty="0" smtClean="0"/>
              <a:t> Hearing Screening:</a:t>
            </a:r>
          </a:p>
          <a:p>
            <a:r>
              <a:rPr lang="en-US" dirty="0" smtClean="0"/>
              <a:t> Staffed by Audiologists</a:t>
            </a:r>
            <a:endParaRPr lang="en-US" dirty="0"/>
          </a:p>
        </p:txBody>
      </p:sp>
      <p:sp>
        <p:nvSpPr>
          <p:cNvPr id="16" name="TextBox 15"/>
          <p:cNvSpPr txBox="1"/>
          <p:nvPr/>
        </p:nvSpPr>
        <p:spPr>
          <a:xfrm>
            <a:off x="6586586" y="3755634"/>
            <a:ext cx="2458815" cy="646331"/>
          </a:xfrm>
          <a:prstGeom prst="rect">
            <a:avLst/>
          </a:prstGeom>
          <a:noFill/>
        </p:spPr>
        <p:txBody>
          <a:bodyPr wrap="none" rtlCol="0">
            <a:spAutoFit/>
          </a:bodyPr>
          <a:lstStyle/>
          <a:p>
            <a:r>
              <a:rPr lang="en-US" dirty="0" smtClean="0"/>
              <a:t>Foot Health: Staffed by </a:t>
            </a:r>
          </a:p>
          <a:p>
            <a:r>
              <a:rPr lang="en-US" dirty="0" smtClean="0"/>
              <a:t>Independent Podiatrists</a:t>
            </a:r>
            <a:endParaRPr lang="en-US" dirty="0"/>
          </a:p>
        </p:txBody>
      </p:sp>
      <p:sp>
        <p:nvSpPr>
          <p:cNvPr id="17" name="TextBox 16"/>
          <p:cNvSpPr txBox="1"/>
          <p:nvPr/>
        </p:nvSpPr>
        <p:spPr>
          <a:xfrm>
            <a:off x="165737" y="6096000"/>
            <a:ext cx="1963166" cy="646331"/>
          </a:xfrm>
          <a:prstGeom prst="rect">
            <a:avLst/>
          </a:prstGeom>
          <a:noFill/>
        </p:spPr>
        <p:txBody>
          <a:bodyPr wrap="none" rtlCol="0">
            <a:spAutoFit/>
          </a:bodyPr>
          <a:lstStyle/>
          <a:p>
            <a:r>
              <a:rPr lang="en-US" dirty="0" smtClean="0"/>
              <a:t>Vision Screening:   </a:t>
            </a:r>
          </a:p>
          <a:p>
            <a:r>
              <a:rPr lang="en-US" dirty="0" smtClean="0"/>
              <a:t>Staffed by OT</a:t>
            </a:r>
            <a:endParaRPr lang="en-US" dirty="0"/>
          </a:p>
        </p:txBody>
      </p:sp>
      <p:sp>
        <p:nvSpPr>
          <p:cNvPr id="18" name="TextBox 17"/>
          <p:cNvSpPr txBox="1"/>
          <p:nvPr/>
        </p:nvSpPr>
        <p:spPr>
          <a:xfrm>
            <a:off x="3352801" y="6002164"/>
            <a:ext cx="2449488" cy="646331"/>
          </a:xfrm>
          <a:prstGeom prst="rect">
            <a:avLst/>
          </a:prstGeom>
          <a:noFill/>
        </p:spPr>
        <p:txBody>
          <a:bodyPr wrap="square" rtlCol="0">
            <a:spAutoFit/>
          </a:bodyPr>
          <a:lstStyle/>
          <a:p>
            <a:r>
              <a:rPr lang="en-US" dirty="0" smtClean="0"/>
              <a:t>Balance and mobility: </a:t>
            </a:r>
          </a:p>
          <a:p>
            <a:r>
              <a:rPr lang="en-US" dirty="0" smtClean="0"/>
              <a:t>Staffed by PT/OT</a:t>
            </a:r>
            <a:endParaRPr lang="en-US" dirty="0"/>
          </a:p>
        </p:txBody>
      </p:sp>
      <p:sp>
        <p:nvSpPr>
          <p:cNvPr id="19" name="TextBox 18"/>
          <p:cNvSpPr txBox="1"/>
          <p:nvPr/>
        </p:nvSpPr>
        <p:spPr>
          <a:xfrm>
            <a:off x="6376623" y="6004341"/>
            <a:ext cx="2668778" cy="923330"/>
          </a:xfrm>
          <a:prstGeom prst="rect">
            <a:avLst/>
          </a:prstGeom>
          <a:noFill/>
        </p:spPr>
        <p:txBody>
          <a:bodyPr wrap="square" rtlCol="0">
            <a:spAutoFit/>
          </a:bodyPr>
          <a:lstStyle/>
          <a:p>
            <a:r>
              <a:rPr lang="en-US" dirty="0" smtClean="0"/>
              <a:t>Home Safety: </a:t>
            </a:r>
          </a:p>
          <a:p>
            <a:r>
              <a:rPr lang="en-US" dirty="0" smtClean="0"/>
              <a:t>Staffed by Home Care, PT/OT</a:t>
            </a:r>
            <a:endParaRPr lang="en-US" dirty="0"/>
          </a:p>
        </p:txBody>
      </p:sp>
    </p:spTree>
    <p:extLst>
      <p:ext uri="{BB962C8B-B14F-4D97-AF65-F5344CB8AC3E}">
        <p14:creationId xmlns:p14="http://schemas.microsoft.com/office/powerpoint/2010/main" val="1687382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tx1"/>
                </a:solidFill>
                <a:latin typeface="Arial" panose="020B0604020202020204" pitchFamily="34" charset="0"/>
                <a:cs typeface="Arial" panose="020B0604020202020204" pitchFamily="34" charset="0"/>
              </a:rPr>
              <a:t>Chair Exercise</a:t>
            </a:r>
            <a:br>
              <a:rPr lang="en-US" sz="3200" dirty="0" smtClean="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T</a:t>
            </a:r>
            <a:r>
              <a:rPr lang="en-US" sz="3200" dirty="0" smtClean="0">
                <a:solidFill>
                  <a:schemeClr val="tx1"/>
                </a:solidFill>
                <a:latin typeface="Arial" panose="020B0604020202020204" pitchFamily="34" charset="0"/>
                <a:cs typeface="Arial" panose="020B0604020202020204" pitchFamily="34" charset="0"/>
              </a:rPr>
              <a:t>ai Chi Instruction</a:t>
            </a:r>
            <a:br>
              <a:rPr lang="en-US" sz="3200" dirty="0" smtClean="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2133600"/>
            <a:ext cx="2660068" cy="164592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914" y="2133600"/>
            <a:ext cx="3439240" cy="1920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038600"/>
            <a:ext cx="4255160" cy="24688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688" y="4267200"/>
            <a:ext cx="3738880" cy="2103120"/>
          </a:xfrm>
          <a:prstGeom prst="rect">
            <a:avLst/>
          </a:prstGeom>
        </p:spPr>
      </p:pic>
      <p:sp>
        <p:nvSpPr>
          <p:cNvPr id="3" name="TextBox 2"/>
          <p:cNvSpPr txBox="1"/>
          <p:nvPr/>
        </p:nvSpPr>
        <p:spPr>
          <a:xfrm>
            <a:off x="533400" y="1589705"/>
            <a:ext cx="6601807" cy="369332"/>
          </a:xfrm>
          <a:prstGeom prst="rect">
            <a:avLst/>
          </a:prstGeom>
          <a:noFill/>
        </p:spPr>
        <p:txBody>
          <a:bodyPr wrap="none" rtlCol="0">
            <a:spAutoFit/>
          </a:bodyPr>
          <a:lstStyle/>
          <a:p>
            <a:r>
              <a:rPr lang="en-US" dirty="0" smtClean="0"/>
              <a:t>Instruction provided by community partners: YWCA, Office of Aging.</a:t>
            </a:r>
            <a:endParaRPr lang="en-US" dirty="0"/>
          </a:p>
        </p:txBody>
      </p:sp>
    </p:spTree>
    <p:extLst>
      <p:ext uri="{BB962C8B-B14F-4D97-AF65-F5344CB8AC3E}">
        <p14:creationId xmlns:p14="http://schemas.microsoft.com/office/powerpoint/2010/main" val="2202603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1"/>
                </a:solidFill>
                <a:latin typeface="Arial" panose="020B0604020202020204" pitchFamily="34" charset="0"/>
                <a:cs typeface="Arial" panose="020B0604020202020204" pitchFamily="34" charset="0"/>
              </a:rPr>
              <a:t>Home Safety Station</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HG Page &amp; Sons</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Falls Prevention in Older Adults Gift Registry</a:t>
            </a:r>
            <a:endParaRPr lang="en-US" sz="28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228600" y="1676400"/>
            <a:ext cx="8763000" cy="2339102"/>
          </a:xfrm>
          <a:prstGeom prst="rect">
            <a:avLst/>
          </a:prstGeom>
        </p:spPr>
        <p:txBody>
          <a:bodyPr wrap="square">
            <a:spAutoFit/>
          </a:bodyPr>
          <a:lstStyle/>
          <a:p>
            <a:r>
              <a:rPr lang="en-US" sz="1600" dirty="0" smtClean="0"/>
              <a:t>MHRH </a:t>
            </a:r>
            <a:r>
              <a:rPr lang="en-US" sz="1600" dirty="0"/>
              <a:t>Division of Trauma Services </a:t>
            </a:r>
            <a:r>
              <a:rPr lang="en-US" sz="1600" dirty="0" smtClean="0"/>
              <a:t>reached out to local hardware store, HG Page &amp; Sons, to </a:t>
            </a:r>
            <a:r>
              <a:rPr lang="en-US" sz="1600" dirty="0"/>
              <a:t>partner with </a:t>
            </a:r>
            <a:r>
              <a:rPr lang="en-US" sz="1600" dirty="0" smtClean="0"/>
              <a:t>them </a:t>
            </a:r>
            <a:r>
              <a:rPr lang="en-US" sz="1600" dirty="0"/>
              <a:t>to create a “Home Safety Gift Registry-How to Prevent Falls in the Home”. </a:t>
            </a:r>
            <a:r>
              <a:rPr lang="en-US" sz="1600" dirty="0" smtClean="0"/>
              <a:t> The store participated in the event to </a:t>
            </a:r>
            <a:r>
              <a:rPr lang="en-US" sz="1600" dirty="0"/>
              <a:t>showcase resources </a:t>
            </a:r>
            <a:r>
              <a:rPr lang="en-US" sz="1600" dirty="0" smtClean="0"/>
              <a:t>in their inventory </a:t>
            </a:r>
            <a:r>
              <a:rPr lang="en-US" sz="1600" dirty="0"/>
              <a:t>that can reduce </a:t>
            </a:r>
            <a:r>
              <a:rPr lang="en-US" sz="1600" dirty="0" smtClean="0"/>
              <a:t>falls, and other home safety equipment available.</a:t>
            </a:r>
            <a:endParaRPr lang="en-US" sz="1600" dirty="0"/>
          </a:p>
          <a:p>
            <a:r>
              <a:rPr lang="en-US" sz="1600" dirty="0"/>
              <a:t> </a:t>
            </a:r>
          </a:p>
          <a:p>
            <a:r>
              <a:rPr lang="en-US" sz="1600" dirty="0" smtClean="0"/>
              <a:t>Event participants were instructed </a:t>
            </a:r>
            <a:r>
              <a:rPr lang="en-US" sz="1600" dirty="0"/>
              <a:t>on how to make their homes safer by reducing tripping hazards, adding grab bars inside and outside the tub or shower and next to the toilet, adding railings on both sides of stairways, and improving the lighting in their </a:t>
            </a:r>
            <a:r>
              <a:rPr lang="en-US" sz="1600" dirty="0" smtClean="0"/>
              <a:t>homes, etc.</a:t>
            </a:r>
            <a:endParaRPr lang="en-US" sz="1600" dirty="0"/>
          </a:p>
          <a:p>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16" y="3810000"/>
            <a:ext cx="3274788" cy="21945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182" y="4419600"/>
            <a:ext cx="4766460" cy="2194560"/>
          </a:xfrm>
          <a:prstGeom prst="rect">
            <a:avLst/>
          </a:prstGeom>
        </p:spPr>
      </p:pic>
    </p:spTree>
    <p:extLst>
      <p:ext uri="{BB962C8B-B14F-4D97-AF65-F5344CB8AC3E}">
        <p14:creationId xmlns:p14="http://schemas.microsoft.com/office/powerpoint/2010/main" val="438263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Post Event </a:t>
            </a:r>
            <a:r>
              <a:rPr lang="en-US" sz="3200" dirty="0">
                <a:solidFill>
                  <a:schemeClr val="tx1"/>
                </a:solidFill>
                <a:latin typeface="Arial" panose="020B0604020202020204" pitchFamily="34" charset="0"/>
                <a:cs typeface="Arial" panose="020B0604020202020204" pitchFamily="34" charset="0"/>
              </a:rPr>
              <a:t>D</a:t>
            </a:r>
            <a:r>
              <a:rPr lang="en-US" sz="3200" dirty="0" smtClean="0">
                <a:solidFill>
                  <a:schemeClr val="tx1"/>
                </a:solidFill>
                <a:latin typeface="Arial" panose="020B0604020202020204" pitchFamily="34" charset="0"/>
                <a:cs typeface="Arial" panose="020B0604020202020204" pitchFamily="34" charset="0"/>
              </a:rPr>
              <a:t>ata </a:t>
            </a:r>
            <a:r>
              <a:rPr lang="en-US" sz="3200" dirty="0">
                <a:solidFill>
                  <a:schemeClr val="tx1"/>
                </a:solidFill>
                <a:latin typeface="Arial" panose="020B0604020202020204" pitchFamily="34" charset="0"/>
                <a:cs typeface="Arial" panose="020B0604020202020204" pitchFamily="34" charset="0"/>
              </a:rPr>
              <a:t>C</a:t>
            </a:r>
            <a:r>
              <a:rPr lang="en-US" sz="3200" dirty="0" smtClean="0">
                <a:solidFill>
                  <a:schemeClr val="tx1"/>
                </a:solidFill>
                <a:latin typeface="Arial" panose="020B0604020202020204" pitchFamily="34" charset="0"/>
                <a:cs typeface="Arial" panose="020B0604020202020204" pitchFamily="34" charset="0"/>
              </a:rPr>
              <a:t>ollection</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Information on each individual participant measurement collated into Excel</a:t>
            </a:r>
          </a:p>
          <a:p>
            <a:pPr marL="118872"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Information entered into SPSS for analysis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99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47246031"/>
              </p:ext>
            </p:extLst>
          </p:nvPr>
        </p:nvGraphicFramePr>
        <p:xfrm>
          <a:off x="304800" y="128155"/>
          <a:ext cx="8462682" cy="6539345"/>
        </p:xfrm>
        <a:graphic>
          <a:graphicData uri="http://schemas.openxmlformats.org/presentationml/2006/ole">
            <mc:AlternateContent xmlns:mc="http://schemas.openxmlformats.org/markup-compatibility/2006">
              <mc:Choice xmlns:v="urn:schemas-microsoft-com:vml" Requires="v">
                <p:oleObj spid="_x0000_s2094" name="Acrobat Document" r:id="rId3" imgW="7543665" imgH="5829194" progId="AcroExch.Document.7">
                  <p:embed/>
                </p:oleObj>
              </mc:Choice>
              <mc:Fallback>
                <p:oleObj name="Acrobat Document" r:id="rId3" imgW="7543665" imgH="5829194" progId="AcroExch.Document.7">
                  <p:embed/>
                  <p:pic>
                    <p:nvPicPr>
                      <p:cNvPr id="0" name=""/>
                      <p:cNvPicPr/>
                      <p:nvPr/>
                    </p:nvPicPr>
                    <p:blipFill>
                      <a:blip r:embed="rId4"/>
                      <a:stretch>
                        <a:fillRect/>
                      </a:stretch>
                    </p:blipFill>
                    <p:spPr>
                      <a:xfrm>
                        <a:off x="304800" y="128155"/>
                        <a:ext cx="8462682" cy="6539345"/>
                      </a:xfrm>
                      <a:prstGeom prst="rect">
                        <a:avLst/>
                      </a:prstGeom>
                    </p:spPr>
                  </p:pic>
                </p:oleObj>
              </mc:Fallback>
            </mc:AlternateContent>
          </a:graphicData>
        </a:graphic>
      </p:graphicFrame>
    </p:spTree>
    <p:extLst>
      <p:ext uri="{BB962C8B-B14F-4D97-AF65-F5344CB8AC3E}">
        <p14:creationId xmlns:p14="http://schemas.microsoft.com/office/powerpoint/2010/main" val="219941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latin typeface="Arial" panose="020B0604020202020204" pitchFamily="34" charset="0"/>
                <a:cs typeface="Arial" panose="020B0604020202020204" pitchFamily="34" charset="0"/>
              </a:rPr>
              <a:t>Post Event </a:t>
            </a:r>
            <a:r>
              <a:rPr lang="en-US" sz="2800" dirty="0" smtClean="0">
                <a:solidFill>
                  <a:schemeClr val="tx1"/>
                </a:solidFill>
                <a:latin typeface="Arial" panose="020B0604020202020204" pitchFamily="34" charset="0"/>
                <a:cs typeface="Arial" panose="020B0604020202020204" pitchFamily="34" charset="0"/>
              </a:rPr>
              <a:t>Follow-Up</a:t>
            </a:r>
            <a:r>
              <a:rPr lang="en-US" sz="2800" dirty="0">
                <a:solidFill>
                  <a:schemeClr val="tx1"/>
                </a:solidFill>
                <a:latin typeface="Arial" panose="020B0604020202020204" pitchFamily="34" charset="0"/>
                <a:cs typeface="Arial" panose="020B0604020202020204" pitchFamily="34" charset="0"/>
              </a:rPr>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Forging Partnership with Healthcare Provider</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685800" y="1752600"/>
            <a:ext cx="8001000" cy="3508653"/>
          </a:xfrm>
          <a:prstGeom prst="rect">
            <a:avLst/>
          </a:prstGeom>
        </p:spPr>
        <p:txBody>
          <a:bodyPr wrap="square">
            <a:spAutoFit/>
          </a:bodyPr>
          <a:lstStyle/>
          <a:p>
            <a:pPr marL="800100" lvl="1" indent="-342900">
              <a:buFont typeface="Arial" pitchFamily="34" charset="0"/>
              <a:buChar char="•"/>
            </a:pPr>
            <a:r>
              <a:rPr lang="en-US" b="1" i="1" dirty="0" smtClean="0">
                <a:latin typeface="Arial" panose="020B0604020202020204" pitchFamily="34" charset="0"/>
                <a:cs typeface="Arial" panose="020B0604020202020204" pitchFamily="34" charset="0"/>
              </a:rPr>
              <a:t>HCP Mailing Included:</a:t>
            </a:r>
          </a:p>
          <a:p>
            <a:pPr marL="2171700" lvl="4" indent="-342900">
              <a:buFont typeface="Arial" pitchFamily="34" charset="0"/>
              <a:buChar char="•"/>
            </a:pPr>
            <a:r>
              <a:rPr lang="en-US" b="1" dirty="0" smtClean="0">
                <a:latin typeface="Arial" panose="020B0604020202020204" pitchFamily="34" charset="0"/>
                <a:cs typeface="Arial" panose="020B0604020202020204" pitchFamily="34" charset="0"/>
              </a:rPr>
              <a:t>Cover </a:t>
            </a:r>
            <a:r>
              <a:rPr lang="en-US" b="1" dirty="0">
                <a:latin typeface="Arial" panose="020B0604020202020204" pitchFamily="34" charset="0"/>
                <a:cs typeface="Arial" panose="020B0604020202020204" pitchFamily="34" charset="0"/>
              </a:rPr>
              <a:t>L</a:t>
            </a:r>
            <a:r>
              <a:rPr lang="en-US" b="1" dirty="0" smtClean="0">
                <a:latin typeface="Arial" panose="020B0604020202020204" pitchFamily="34" charset="0"/>
                <a:cs typeface="Arial" panose="020B0604020202020204" pitchFamily="34" charset="0"/>
              </a:rPr>
              <a:t>etter </a:t>
            </a:r>
            <a:r>
              <a:rPr lang="en-US" b="1" dirty="0">
                <a:latin typeface="Arial" panose="020B0604020202020204" pitchFamily="34" charset="0"/>
                <a:cs typeface="Arial" panose="020B0604020202020204" pitchFamily="34" charset="0"/>
              </a:rPr>
              <a:t>to H</a:t>
            </a:r>
            <a:r>
              <a:rPr lang="en-US" b="1" dirty="0" smtClean="0">
                <a:latin typeface="Arial" panose="020B0604020202020204" pitchFamily="34" charset="0"/>
                <a:cs typeface="Arial" panose="020B0604020202020204" pitchFamily="34" charset="0"/>
              </a:rPr>
              <a:t>ealthcare </a:t>
            </a:r>
            <a:r>
              <a:rPr lang="en-US" b="1" dirty="0">
                <a:latin typeface="Arial" panose="020B0604020202020204" pitchFamily="34" charset="0"/>
                <a:cs typeface="Arial" panose="020B0604020202020204" pitchFamily="34" charset="0"/>
              </a:rPr>
              <a:t>P</a:t>
            </a:r>
            <a:r>
              <a:rPr lang="en-US" b="1" dirty="0" smtClean="0">
                <a:latin typeface="Arial" panose="020B0604020202020204" pitchFamily="34" charset="0"/>
                <a:cs typeface="Arial" panose="020B0604020202020204" pitchFamily="34" charset="0"/>
              </a:rPr>
              <a:t>rovider</a:t>
            </a:r>
          </a:p>
          <a:p>
            <a:pPr marL="2171700" lvl="4" indent="-342900">
              <a:buFont typeface="Arial" pitchFamily="34" charset="0"/>
              <a:buChar char="•"/>
            </a:pPr>
            <a:r>
              <a:rPr lang="en-US" b="1" dirty="0" smtClean="0">
                <a:latin typeface="Arial" panose="020B0604020202020204" pitchFamily="34" charset="0"/>
                <a:cs typeface="Arial" panose="020B0604020202020204" pitchFamily="34" charset="0"/>
              </a:rPr>
              <a:t>Individual Participant Screening Assessment Reports    </a:t>
            </a:r>
          </a:p>
          <a:p>
            <a:pPr marL="2171700" lvl="4" indent="-342900">
              <a:buFont typeface="Arial" pitchFamily="34" charset="0"/>
              <a:buChar char="•"/>
            </a:pPr>
            <a:r>
              <a:rPr lang="en-US" b="1" dirty="0" smtClean="0">
                <a:latin typeface="Arial" panose="020B0604020202020204" pitchFamily="34" charset="0"/>
                <a:cs typeface="Arial" panose="020B0604020202020204" pitchFamily="34" charset="0"/>
              </a:rPr>
              <a:t>MHRH </a:t>
            </a:r>
            <a:r>
              <a:rPr lang="en-US" b="1" dirty="0">
                <a:latin typeface="Arial" panose="020B0604020202020204" pitchFamily="34" charset="0"/>
                <a:cs typeface="Arial" panose="020B0604020202020204" pitchFamily="34" charset="0"/>
              </a:rPr>
              <a:t>Falls in Older Adults Resource </a:t>
            </a:r>
            <a:r>
              <a:rPr lang="en-US" b="1" dirty="0" smtClean="0">
                <a:latin typeface="Arial" panose="020B0604020202020204" pitchFamily="34" charset="0"/>
                <a:cs typeface="Arial" panose="020B0604020202020204" pitchFamily="34" charset="0"/>
              </a:rPr>
              <a:t>Listing and recommendations.</a:t>
            </a:r>
          </a:p>
          <a:p>
            <a:pPr marL="2171700" lvl="4" indent="-342900">
              <a:buFont typeface="Arial" pitchFamily="34" charset="0"/>
              <a:buChar char="•"/>
            </a:pPr>
            <a:r>
              <a:rPr lang="en-US" b="1" dirty="0" smtClean="0">
                <a:latin typeface="Arial" panose="020B0604020202020204" pitchFamily="34" charset="0"/>
                <a:cs typeface="Arial" panose="020B0604020202020204" pitchFamily="34" charset="0"/>
              </a:rPr>
              <a:t>CDC </a:t>
            </a:r>
            <a:r>
              <a:rPr lang="en-US" b="1" dirty="0">
                <a:latin typeface="Arial" panose="020B0604020202020204" pitchFamily="34" charset="0"/>
                <a:cs typeface="Arial" panose="020B0604020202020204" pitchFamily="34" charset="0"/>
              </a:rPr>
              <a:t>STEADI KIT for Primary </a:t>
            </a:r>
            <a:r>
              <a:rPr lang="en-US" b="1" dirty="0" smtClean="0">
                <a:latin typeface="Arial" panose="020B0604020202020204" pitchFamily="34" charset="0"/>
                <a:cs typeface="Arial" panose="020B0604020202020204" pitchFamily="34" charset="0"/>
              </a:rPr>
              <a:t>Care</a:t>
            </a:r>
          </a:p>
          <a:p>
            <a:pPr lvl="1"/>
            <a:endParaRPr lang="en-US" sz="2400" i="1" dirty="0">
              <a:latin typeface="Bell MT" pitchFamily="18" charset="0"/>
            </a:endParaRPr>
          </a:p>
          <a:p>
            <a:pPr marL="800100" lvl="1" indent="-342900">
              <a:buFont typeface="Arial" pitchFamily="34" charset="0"/>
              <a:buChar char="•"/>
            </a:pPr>
            <a:r>
              <a:rPr lang="en-US" sz="2400" b="1" dirty="0" smtClean="0">
                <a:latin typeface="Arial" panose="020B0604020202020204" pitchFamily="34" charset="0"/>
                <a:cs typeface="Arial" panose="020B0604020202020204" pitchFamily="34" charset="0"/>
              </a:rPr>
              <a:t>HCP </a:t>
            </a:r>
            <a:r>
              <a:rPr lang="en-US" sz="2400" b="1" dirty="0">
                <a:latin typeface="Arial" panose="020B0604020202020204" pitchFamily="34" charset="0"/>
                <a:cs typeface="Arial" panose="020B0604020202020204" pitchFamily="34" charset="0"/>
              </a:rPr>
              <a:t>Follow-Up Meeting </a:t>
            </a:r>
            <a:r>
              <a:rPr lang="en-US" sz="2400" b="1" dirty="0" smtClean="0">
                <a:latin typeface="Arial" panose="020B0604020202020204" pitchFamily="34" charset="0"/>
                <a:cs typeface="Arial" panose="020B0604020202020204" pitchFamily="34" charset="0"/>
              </a:rPr>
              <a:t>with Trauma </a:t>
            </a:r>
            <a:r>
              <a:rPr lang="en-US" sz="2400" b="1" dirty="0">
                <a:latin typeface="Arial" panose="020B0604020202020204" pitchFamily="34" charset="0"/>
                <a:cs typeface="Arial" panose="020B0604020202020204" pitchFamily="34" charset="0"/>
              </a:rPr>
              <a:t>Injury Prevention and Outreach </a:t>
            </a:r>
            <a:r>
              <a:rPr lang="en-US" sz="2400" b="1" dirty="0" smtClean="0">
                <a:latin typeface="Arial" panose="020B0604020202020204" pitchFamily="34" charset="0"/>
                <a:cs typeface="Arial" panose="020B0604020202020204" pitchFamily="34" charset="0"/>
              </a:rPr>
              <a:t>Coordinator</a:t>
            </a:r>
          </a:p>
          <a:p>
            <a:pPr lvl="1"/>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5029200"/>
            <a:ext cx="3429000" cy="1554480"/>
          </a:xfrm>
          <a:prstGeom prst="rect">
            <a:avLst/>
          </a:prstGeom>
        </p:spPr>
      </p:pic>
      <p:pic>
        <p:nvPicPr>
          <p:cNvPr id="16386" name="Picture 2" descr="C:\Users\mccarthymary\AppData\Local\Microsoft\Windows\Temporary Internet Files\Content.IE5\856IO8HK\3D_Realty_Handshak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8600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7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Bell MT" pitchFamily="18" charset="0"/>
              </a:rPr>
              <a:t>HCP Cover Letter to PCP </a:t>
            </a:r>
            <a:br>
              <a:rPr lang="en-US" sz="3600" dirty="0" smtClean="0">
                <a:solidFill>
                  <a:schemeClr val="tx1"/>
                </a:solidFill>
                <a:latin typeface="Bell MT" pitchFamily="18" charset="0"/>
              </a:rPr>
            </a:br>
            <a:r>
              <a:rPr lang="en-US" sz="3600" dirty="0" smtClean="0">
                <a:solidFill>
                  <a:schemeClr val="tx1"/>
                </a:solidFill>
                <a:latin typeface="Bell MT" pitchFamily="18" charset="0"/>
              </a:rPr>
              <a:t>My Falls Free Plan</a:t>
            </a:r>
            <a:endParaRPr lang="en-US" sz="3600" dirty="0">
              <a:solidFill>
                <a:schemeClr val="tx1"/>
              </a:solidFill>
              <a:latin typeface="Bell MT"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42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43195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050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Screening Station Assessment, Recommendation/Referral</a:t>
            </a:r>
            <a:endParaRPr lang="en-US" sz="3200" dirty="0">
              <a:solidFill>
                <a:schemeClr val="tx1"/>
              </a:solidFill>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585260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033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Resource Guide Development</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58368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647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CDC STEADI KIT for Primary Care</a:t>
            </a:r>
            <a:endParaRPr lang="en-US" sz="32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4022"/>
            <a:ext cx="3782112" cy="24688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195" y="2133600"/>
            <a:ext cx="3831163" cy="2011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139" y="4572000"/>
            <a:ext cx="3508743" cy="2011680"/>
          </a:xfrm>
          <a:prstGeom prst="rect">
            <a:avLst/>
          </a:prstGeom>
        </p:spPr>
      </p:pic>
    </p:spTree>
    <p:extLst>
      <p:ext uri="{BB962C8B-B14F-4D97-AF65-F5344CB8AC3E}">
        <p14:creationId xmlns:p14="http://schemas.microsoft.com/office/powerpoint/2010/main" val="16498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2016 STEADI Kit for Primary Care Physician/Provider</a:t>
            </a:r>
            <a:r>
              <a:rPr lang="en-US" sz="3200" dirty="0">
                <a:solidFill>
                  <a:schemeClr val="tx1"/>
                </a:solidFill>
                <a:latin typeface="Arial" panose="020B0604020202020204" pitchFamily="34" charset="0"/>
                <a:cs typeface="Arial" panose="020B0604020202020204" pitchFamily="34" charset="0"/>
              </a:rPr>
              <a:t> </a:t>
            </a:r>
            <a:r>
              <a:rPr lang="en-US" sz="3200" dirty="0" smtClean="0">
                <a:solidFill>
                  <a:schemeClr val="tx1"/>
                </a:solidFill>
                <a:latin typeface="Arial" panose="020B0604020202020204" pitchFamily="34" charset="0"/>
                <a:cs typeface="Arial" panose="020B0604020202020204" pitchFamily="34" charset="0"/>
              </a:rPr>
              <a:t>Educational Event</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b="1" dirty="0" smtClean="0">
                <a:latin typeface="Arial" panose="020B0604020202020204" pitchFamily="34" charset="0"/>
                <a:cs typeface="Arial" panose="020B0604020202020204" pitchFamily="34" charset="0"/>
              </a:rPr>
              <a:t>Identify Primary Care Physician Champion</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Conference planning</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Plan: To integrate falls prevention screening tool into routine primary care evaluations/H &amp; P</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Goal:  To measure and increase awareness of fall potential of patients when considering medications, therapies, etc.</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Identify fall risk and provide proactive strategies for prevention</a:t>
            </a:r>
          </a:p>
          <a:p>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4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1098662"/>
          </a:xfrm>
        </p:spPr>
        <p:txBody>
          <a:bodyPr>
            <a:noAutofit/>
          </a:bodyPr>
          <a:lstStyle/>
          <a:p>
            <a:r>
              <a:rPr lang="en-US" sz="2800" dirty="0" smtClean="0">
                <a:solidFill>
                  <a:schemeClr val="tx1"/>
                </a:solidFill>
              </a:rPr>
              <a:t>Legislative Partnership/Support</a:t>
            </a:r>
            <a:br>
              <a:rPr lang="en-US" sz="2800" dirty="0" smtClean="0">
                <a:solidFill>
                  <a:schemeClr val="tx1"/>
                </a:solidFill>
              </a:rPr>
            </a:br>
            <a:r>
              <a:rPr lang="en-US" sz="1800" dirty="0" smtClean="0">
                <a:solidFill>
                  <a:schemeClr val="tx1"/>
                </a:solidFill>
              </a:rPr>
              <a:t>Senator Sue </a:t>
            </a:r>
            <a:r>
              <a:rPr lang="en-US" sz="1800" dirty="0" err="1" smtClean="0">
                <a:solidFill>
                  <a:schemeClr val="tx1"/>
                </a:solidFill>
              </a:rPr>
              <a:t>Serino</a:t>
            </a:r>
            <a:r>
              <a:rPr lang="en-US" sz="1800" dirty="0" smtClean="0">
                <a:solidFill>
                  <a:schemeClr val="tx1"/>
                </a:solidFill>
              </a:rPr>
              <a:t>: 41</a:t>
            </a:r>
            <a:r>
              <a:rPr lang="en-US" sz="1800" baseline="30000" dirty="0" smtClean="0">
                <a:solidFill>
                  <a:schemeClr val="tx1"/>
                </a:solidFill>
              </a:rPr>
              <a:t>St</a:t>
            </a:r>
            <a:r>
              <a:rPr lang="en-US" sz="1800" dirty="0" smtClean="0">
                <a:solidFill>
                  <a:schemeClr val="tx1"/>
                </a:solidFill>
              </a:rPr>
              <a:t> District of New York</a:t>
            </a:r>
            <a:br>
              <a:rPr lang="en-US" sz="1800" dirty="0" smtClean="0">
                <a:solidFill>
                  <a:schemeClr val="tx1"/>
                </a:solidFill>
              </a:rPr>
            </a:br>
            <a:r>
              <a:rPr lang="en-US" sz="1800" dirty="0" err="1" smtClean="0">
                <a:solidFill>
                  <a:schemeClr val="tx1"/>
                </a:solidFill>
              </a:rPr>
              <a:t>Dutchess</a:t>
            </a:r>
            <a:r>
              <a:rPr lang="en-US" sz="1800" dirty="0" smtClean="0">
                <a:solidFill>
                  <a:schemeClr val="tx1"/>
                </a:solidFill>
              </a:rPr>
              <a:t> County Executive Marcus </a:t>
            </a:r>
            <a:r>
              <a:rPr lang="en-US" sz="1800" dirty="0" err="1" smtClean="0">
                <a:solidFill>
                  <a:schemeClr val="tx1"/>
                </a:solidFill>
              </a:rPr>
              <a:t>Molinaro</a:t>
            </a:r>
            <a:r>
              <a:rPr lang="en-US" sz="1800" dirty="0" smtClean="0">
                <a:solidFill>
                  <a:schemeClr val="tx1"/>
                </a:solidFill>
              </a:rPr>
              <a:t/>
            </a:r>
            <a:br>
              <a:rPr lang="en-US" sz="1800" dirty="0" smtClean="0">
                <a:solidFill>
                  <a:schemeClr val="tx1"/>
                </a:solidFill>
              </a:rPr>
            </a:br>
            <a:r>
              <a:rPr lang="en-US" sz="1800" dirty="0" smtClean="0">
                <a:solidFill>
                  <a:schemeClr val="tx1"/>
                </a:solidFill>
              </a:rPr>
              <a:t>City of Poughkeepsie Mayor Rob </a:t>
            </a:r>
            <a:r>
              <a:rPr lang="en-US" sz="1800" dirty="0" err="1" smtClean="0">
                <a:solidFill>
                  <a:schemeClr val="tx1"/>
                </a:solidFill>
              </a:rPr>
              <a:t>Rollison</a:t>
            </a:r>
            <a:r>
              <a:rPr lang="en-US" sz="2800" dirty="0" smtClean="0"/>
              <a:t/>
            </a:r>
            <a:br>
              <a:rPr lang="en-US" sz="2800" dirty="0" smtClean="0"/>
            </a:b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584960"/>
            <a:ext cx="2238075" cy="16459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548384"/>
            <a:ext cx="2057400" cy="27432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8514" y="1752600"/>
            <a:ext cx="4023363"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427" y="3611880"/>
            <a:ext cx="1988820" cy="26517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5074920"/>
            <a:ext cx="2719593" cy="164592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72" y="4471416"/>
            <a:ext cx="1645920" cy="2194560"/>
          </a:xfrm>
          <a:prstGeom prst="rect">
            <a:avLst/>
          </a:prstGeom>
        </p:spPr>
      </p:pic>
    </p:spTree>
    <p:extLst>
      <p:ext uri="{BB962C8B-B14F-4D97-AF65-F5344CB8AC3E}">
        <p14:creationId xmlns:p14="http://schemas.microsoft.com/office/powerpoint/2010/main" val="3393171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Questions???</a:t>
            </a:r>
            <a:r>
              <a:rPr lang="en-US" dirty="0" smtClean="0"/>
              <a:t>	</a:t>
            </a:r>
            <a:endParaRPr lang="en-US" dirty="0"/>
          </a:p>
        </p:txBody>
      </p:sp>
      <p:sp>
        <p:nvSpPr>
          <p:cNvPr id="3" name="Content Placeholder 2"/>
          <p:cNvSpPr>
            <a:spLocks noGrp="1"/>
          </p:cNvSpPr>
          <p:nvPr>
            <p:ph idx="1"/>
          </p:nvPr>
        </p:nvSpPr>
        <p:spPr/>
        <p:txBody>
          <a:bodyPr/>
          <a:lstStyle/>
          <a:p>
            <a:pPr marL="118872" indent="0">
              <a:buNone/>
            </a:pPr>
            <a:r>
              <a:rPr lang="en-US" dirty="0" smtClean="0">
                <a:latin typeface="Arial" panose="020B0604020202020204" pitchFamily="34" charset="0"/>
                <a:cs typeface="Arial" panose="020B0604020202020204" pitchFamily="34" charset="0"/>
              </a:rPr>
              <a:t>Thank you for your attention!</a:t>
            </a:r>
          </a:p>
          <a:p>
            <a:pPr marL="118872" indent="0" algn="r">
              <a:buNone/>
            </a:pPr>
            <a:r>
              <a:rPr lang="en-US" sz="2000" dirty="0" smtClean="0">
                <a:latin typeface="Arial" panose="020B0604020202020204" pitchFamily="34" charset="0"/>
                <a:cs typeface="Arial" panose="020B0604020202020204" pitchFamily="34" charset="0"/>
              </a:rPr>
              <a:t>WMC Trauma Injury Prevention and Outreach</a:t>
            </a:r>
          </a:p>
          <a:p>
            <a:pPr marL="118872" indent="0" algn="r">
              <a:buNone/>
            </a:pPr>
            <a:r>
              <a:rPr lang="en-US" sz="2000" dirty="0" smtClean="0">
                <a:latin typeface="Arial" panose="020B0604020202020204" pitchFamily="34" charset="0"/>
                <a:cs typeface="Arial" panose="020B0604020202020204" pitchFamily="34" charset="0"/>
              </a:rPr>
              <a:t>Office: 914-493-5846</a:t>
            </a:r>
          </a:p>
          <a:p>
            <a:pPr marL="118872" indent="0" algn="r">
              <a:buNone/>
            </a:pPr>
            <a:r>
              <a:rPr lang="en-US" sz="2000" dirty="0" smtClean="0">
                <a:latin typeface="Arial" panose="020B0604020202020204" pitchFamily="34" charset="0"/>
                <a:cs typeface="Arial" panose="020B0604020202020204" pitchFamily="34" charset="0"/>
              </a:rPr>
              <a:t>Cell: 914-598-6349 </a:t>
            </a:r>
            <a:endParaRPr lang="en-US" sz="20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21526"/>
            <a:ext cx="2877693"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893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r>
              <a:rPr lang="en-US" sz="3600" dirty="0" smtClean="0">
                <a:solidFill>
                  <a:schemeClr val="tx1"/>
                </a:solidFill>
                <a:latin typeface="Arial" panose="020B0604020202020204" pitchFamily="34" charset="0"/>
                <a:cs typeface="Arial" panose="020B0604020202020204" pitchFamily="34" charset="0"/>
              </a:rPr>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Fall Prevention In Older Adults Project Goals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1600200"/>
            <a:ext cx="4800600" cy="4953000"/>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 1:  	</a:t>
            </a:r>
            <a:r>
              <a:rPr lang="en-US" sz="2400" b="1" dirty="0" smtClean="0">
                <a:solidFill>
                  <a:srgbClr val="FFFF00"/>
                </a:solidFill>
                <a:latin typeface="Arial" panose="020B0604020202020204" pitchFamily="34" charset="0"/>
                <a:cs typeface="Arial" panose="020B0604020202020204" pitchFamily="34" charset="0"/>
              </a:rPr>
              <a:t>Sustainability</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2:  	Standardize and deploy 	education resources</a:t>
            </a: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3:  	Develop ongoing working 	relationships with</a:t>
            </a:r>
          </a:p>
          <a:p>
            <a:pPr marL="0" indent="0">
              <a:buNone/>
            </a:pPr>
            <a:r>
              <a:rPr lang="en-US" sz="2400" dirty="0">
                <a:latin typeface="Arial" panose="020B0604020202020204" pitchFamily="34" charset="0"/>
                <a:cs typeface="Arial" panose="020B0604020202020204" pitchFamily="34" charset="0"/>
              </a:rPr>
              <a:t>	i</a:t>
            </a:r>
            <a:r>
              <a:rPr lang="en-US" sz="2400" dirty="0" smtClean="0">
                <a:latin typeface="Arial" panose="020B0604020202020204" pitchFamily="34" charset="0"/>
                <a:cs typeface="Arial" panose="020B0604020202020204" pitchFamily="34" charset="0"/>
              </a:rPr>
              <a:t>nstitutional and 	community partners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4: 	Measure project 	effectiveness</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5:  	Research</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2667000"/>
            <a:ext cx="2857500" cy="2857500"/>
          </a:xfrm>
          <a:solidFill>
            <a:schemeClr val="bg2"/>
          </a:solidFill>
        </p:spPr>
      </p:pic>
    </p:spTree>
    <p:extLst>
      <p:ext uri="{BB962C8B-B14F-4D97-AF65-F5344CB8AC3E}">
        <p14:creationId xmlns:p14="http://schemas.microsoft.com/office/powerpoint/2010/main" val="131646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#1. 	Sustainability</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773936"/>
            <a:ext cx="4648200" cy="4931664"/>
          </a:xfrm>
        </p:spPr>
        <p:txBody>
          <a:bodyPr>
            <a:normAutofit/>
          </a:bodyPr>
          <a:lstStyle/>
          <a:p>
            <a:r>
              <a:rPr lang="en-US" sz="2000" b="1" dirty="0" smtClean="0">
                <a:solidFill>
                  <a:srgbClr val="FFFF00"/>
                </a:solidFill>
                <a:latin typeface="Arial" panose="020B0604020202020204" pitchFamily="34" charset="0"/>
                <a:cs typeface="Arial" panose="020B0604020202020204" pitchFamily="34" charset="0"/>
              </a:rPr>
              <a:t>Hardwire </a:t>
            </a:r>
            <a:r>
              <a:rPr lang="en-US" sz="2000" dirty="0" smtClean="0">
                <a:latin typeface="Arial" panose="020B0604020202020204" pitchFamily="34" charset="0"/>
                <a:cs typeface="Arial" panose="020B0604020202020204" pitchFamily="34" charset="0"/>
              </a:rPr>
              <a:t>screening tool and prevention awareness into main stream healthcare system.</a:t>
            </a:r>
          </a:p>
          <a:p>
            <a:pPr marL="0" indent="0">
              <a:buNone/>
            </a:pPr>
            <a:endParaRPr lang="en-US" sz="2000" dirty="0" smtClean="0">
              <a:latin typeface="Arial" panose="020B0604020202020204" pitchFamily="34" charset="0"/>
              <a:cs typeface="Arial" panose="020B0604020202020204" pitchFamily="34" charset="0"/>
            </a:endParaRPr>
          </a:p>
          <a:p>
            <a:r>
              <a:rPr lang="en-US" sz="2000" b="1" dirty="0" smtClean="0">
                <a:solidFill>
                  <a:srgbClr val="FFFF00"/>
                </a:solidFill>
                <a:latin typeface="Arial" panose="020B0604020202020204" pitchFamily="34" charset="0"/>
                <a:cs typeface="Arial" panose="020B0604020202020204" pitchFamily="34" charset="0"/>
              </a:rPr>
              <a:t>Deputize Others:</a:t>
            </a:r>
          </a:p>
          <a:p>
            <a:pPr marL="457200" lvl="1" indent="0">
              <a:buNone/>
            </a:pPr>
            <a:r>
              <a:rPr lang="en-US" sz="2000" dirty="0" smtClean="0">
                <a:latin typeface="Arial" panose="020B0604020202020204" pitchFamily="34" charset="0"/>
                <a:cs typeface="Arial" panose="020B0604020202020204" pitchFamily="34" charset="0"/>
              </a:rPr>
              <a:t>Integrate healthcare providers, institutional </a:t>
            </a: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ervices, community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artners.</a:t>
            </a:r>
          </a:p>
          <a:p>
            <a:pPr lvl="1"/>
            <a:endParaRPr lang="en-US" sz="2000" dirty="0" smtClean="0">
              <a:latin typeface="Arial" panose="020B0604020202020204" pitchFamily="34" charset="0"/>
              <a:cs typeface="Arial" panose="020B0604020202020204" pitchFamily="34" charset="0"/>
            </a:endParaRPr>
          </a:p>
          <a:p>
            <a:r>
              <a:rPr lang="en-US" sz="2000" b="1" dirty="0" smtClean="0">
                <a:solidFill>
                  <a:srgbClr val="FFFF00"/>
                </a:solidFill>
                <a:latin typeface="Arial" panose="020B0604020202020204" pitchFamily="34" charset="0"/>
                <a:cs typeface="Arial" panose="020B0604020202020204" pitchFamily="34" charset="0"/>
              </a:rPr>
              <a:t>Provide Support</a:t>
            </a:r>
            <a:r>
              <a:rPr lang="en-US" sz="2000" b="1" dirty="0" smtClean="0">
                <a:latin typeface="Arial" panose="020B0604020202020204" pitchFamily="34" charset="0"/>
                <a:cs typeface="Arial" panose="020B0604020202020204" pitchFamily="34" charset="0"/>
              </a:rPr>
              <a:t>:</a:t>
            </a:r>
          </a:p>
          <a:p>
            <a:pPr marL="457200" lvl="1" indent="0">
              <a:buNone/>
            </a:pPr>
            <a:r>
              <a:rPr lang="en-US" sz="2000" dirty="0" smtClean="0">
                <a:latin typeface="Arial" panose="020B0604020202020204" pitchFamily="34" charset="0"/>
                <a:cs typeface="Arial" panose="020B0604020202020204" pitchFamily="34" charset="0"/>
              </a:rPr>
              <a:t>Support sustainability by providing education </a:t>
            </a: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aterials and systems to partners.</a:t>
            </a:r>
          </a:p>
        </p:txBody>
      </p:sp>
      <p:pic>
        <p:nvPicPr>
          <p:cNvPr id="1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438400"/>
            <a:ext cx="3473593" cy="2834640"/>
          </a:xfrm>
          <a:prstGeom prst="rect">
            <a:avLst/>
          </a:prstGeom>
        </p:spPr>
      </p:pic>
    </p:spTree>
    <p:extLst>
      <p:ext uri="{BB962C8B-B14F-4D97-AF65-F5344CB8AC3E}">
        <p14:creationId xmlns:p14="http://schemas.microsoft.com/office/powerpoint/2010/main" val="3997637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800" dirty="0">
                <a:solidFill>
                  <a:schemeClr val="tx1"/>
                </a:solidFill>
                <a:latin typeface="Arial" panose="020B0604020202020204" pitchFamily="34" charset="0"/>
                <a:cs typeface="Arial" panose="020B0604020202020204" pitchFamily="34" charset="0"/>
              </a:rPr>
              <a:t># 2:  </a:t>
            </a:r>
            <a:r>
              <a:rPr lang="en-US" sz="2800" dirty="0" smtClean="0">
                <a:solidFill>
                  <a:schemeClr val="tx1"/>
                </a:solidFill>
                <a:latin typeface="Arial" panose="020B0604020202020204" pitchFamily="34" charset="0"/>
                <a:cs typeface="Arial" panose="020B0604020202020204" pitchFamily="34" charset="0"/>
              </a:rPr>
              <a:t>	Standardize and Deploy Education     	Resources</a:t>
            </a:r>
            <a:endParaRPr lang="en-US"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75191"/>
            <a:ext cx="8229600" cy="4854209"/>
          </a:xfrm>
        </p:spPr>
        <p:txBody>
          <a:bodyPr>
            <a:normAutofit fontScale="70000" lnSpcReduction="20000"/>
          </a:bodyPr>
          <a:lstStyle/>
          <a:p>
            <a:r>
              <a:rPr lang="en-US" b="1" dirty="0" smtClean="0">
                <a:solidFill>
                  <a:srgbClr val="FFFF00"/>
                </a:solidFill>
                <a:latin typeface="Arial" panose="020B0604020202020204" pitchFamily="34" charset="0"/>
                <a:cs typeface="Arial" panose="020B0604020202020204" pitchFamily="34" charset="0"/>
              </a:rPr>
              <a:t>Development of:</a:t>
            </a:r>
          </a:p>
          <a:p>
            <a:pPr lvl="1"/>
            <a:r>
              <a:rPr lang="en-US" b="1" dirty="0" smtClean="0">
                <a:latin typeface="Arial" panose="020B0604020202020204" pitchFamily="34" charset="0"/>
                <a:cs typeface="Arial" panose="020B0604020202020204" pitchFamily="34" charset="0"/>
              </a:rPr>
              <a:t>Falls Risk Assessment Tool</a:t>
            </a:r>
          </a:p>
          <a:p>
            <a:pPr lvl="1"/>
            <a:r>
              <a:rPr lang="en-US" b="1" dirty="0" smtClean="0">
                <a:latin typeface="Arial" panose="020B0604020202020204" pitchFamily="34" charset="0"/>
                <a:cs typeface="Arial" panose="020B0604020202020204" pitchFamily="34" charset="0"/>
              </a:rPr>
              <a:t>Falls </a:t>
            </a:r>
            <a:r>
              <a:rPr lang="en-US" b="1" dirty="0">
                <a:latin typeface="Arial" panose="020B0604020202020204" pitchFamily="34" charset="0"/>
                <a:cs typeface="Arial" panose="020B0604020202020204" pitchFamily="34" charset="0"/>
              </a:rPr>
              <a:t>Prevention in Older Adults Tool </a:t>
            </a:r>
            <a:r>
              <a:rPr lang="en-US" b="1" dirty="0" smtClean="0">
                <a:latin typeface="Arial" panose="020B0604020202020204" pitchFamily="34" charset="0"/>
                <a:cs typeface="Arial" panose="020B0604020202020204" pitchFamily="34" charset="0"/>
              </a:rPr>
              <a:t>Kit</a:t>
            </a:r>
          </a:p>
          <a:p>
            <a:pPr lvl="1"/>
            <a:r>
              <a:rPr lang="en-US" b="1" dirty="0" smtClean="0">
                <a:latin typeface="Arial" panose="020B0604020202020204" pitchFamily="34" charset="0"/>
                <a:cs typeface="Arial" panose="020B0604020202020204" pitchFamily="34" charset="0"/>
              </a:rPr>
              <a:t>My </a:t>
            </a:r>
            <a:r>
              <a:rPr lang="en-US" b="1" dirty="0">
                <a:latin typeface="Arial" panose="020B0604020202020204" pitchFamily="34" charset="0"/>
                <a:cs typeface="Arial" panose="020B0604020202020204" pitchFamily="34" charset="0"/>
              </a:rPr>
              <a:t>Falls Free </a:t>
            </a:r>
            <a:r>
              <a:rPr lang="en-US" b="1" dirty="0" smtClean="0">
                <a:latin typeface="Arial" panose="020B0604020202020204" pitchFamily="34" charset="0"/>
                <a:cs typeface="Arial" panose="020B0604020202020204" pitchFamily="34" charset="0"/>
              </a:rPr>
              <a:t>Plan</a:t>
            </a:r>
          </a:p>
          <a:p>
            <a:pPr marL="457200" lvl="1"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Comprehensive Screening Event to be held bi-annually at both Level I and Level II sites.</a:t>
            </a:r>
          </a:p>
          <a:p>
            <a:pPr marL="118872" indent="0">
              <a:buNone/>
            </a:pPr>
            <a:endParaRPr lang="en-US" b="1" dirty="0" smtClean="0">
              <a:latin typeface="Arial" panose="020B0604020202020204" pitchFamily="34" charset="0"/>
              <a:cs typeface="Arial" panose="020B0604020202020204" pitchFamily="34" charset="0"/>
            </a:endParaRPr>
          </a:p>
          <a:p>
            <a:pPr marL="118872" indent="0">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Open/Share materials and event organization with regional/state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rauma partners.</a:t>
            </a: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2016 STEADI KIT for Primary </a:t>
            </a:r>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are </a:t>
            </a:r>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onference.</a:t>
            </a:r>
          </a:p>
          <a:p>
            <a:pPr marL="0" indent="0">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Video</a:t>
            </a:r>
          </a:p>
          <a:p>
            <a:endParaRPr lang="en-US" dirty="0"/>
          </a:p>
        </p:txBody>
      </p:sp>
    </p:spTree>
    <p:extLst>
      <p:ext uri="{BB962C8B-B14F-4D97-AF65-F5344CB8AC3E}">
        <p14:creationId xmlns:p14="http://schemas.microsoft.com/office/powerpoint/2010/main" val="102174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Fall Risk Assessment </a:t>
            </a:r>
            <a:r>
              <a:rPr lang="en-US" sz="3200" dirty="0">
                <a:solidFill>
                  <a:schemeClr val="tx1"/>
                </a:solidFill>
                <a:latin typeface="Arial" panose="020B0604020202020204" pitchFamily="34" charset="0"/>
                <a:cs typeface="Arial" panose="020B0604020202020204" pitchFamily="34" charset="0"/>
              </a:rPr>
              <a:t>T</a:t>
            </a:r>
            <a:r>
              <a:rPr lang="en-US" sz="3200" dirty="0" smtClean="0">
                <a:solidFill>
                  <a:schemeClr val="tx1"/>
                </a:solidFill>
                <a:latin typeface="Arial" panose="020B0604020202020204" pitchFamily="34" charset="0"/>
                <a:cs typeface="Arial" panose="020B0604020202020204" pitchFamily="34" charset="0"/>
              </a:rPr>
              <a:t>ool</a:t>
            </a:r>
            <a:endParaRPr lang="en-US" sz="3200" dirty="0">
              <a:solidFill>
                <a:schemeClr val="tx1"/>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222" y="1828800"/>
            <a:ext cx="342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828162"/>
            <a:ext cx="3429479" cy="457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77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Fall Prevention In Older Adults Tool Kit</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“My Falls Free Plan”</a:t>
            </a:r>
            <a:endParaRPr lang="en-US" sz="32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52655"/>
            <a:ext cx="246888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52655"/>
            <a:ext cx="246888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1552545"/>
            <a:ext cx="8763000" cy="400110"/>
          </a:xfrm>
          <a:prstGeom prst="rect">
            <a:avLst/>
          </a:prstGeom>
          <a:noFill/>
        </p:spPr>
        <p:txBody>
          <a:bodyPr wrap="square" rtlCol="0">
            <a:spAutoFit/>
          </a:bodyPr>
          <a:lstStyle/>
          <a:p>
            <a:pPr marL="118872" indent="0" algn="ctr">
              <a:buNone/>
            </a:pPr>
            <a:r>
              <a:rPr lang="en-US" sz="2000" b="1" dirty="0">
                <a:solidFill>
                  <a:srgbClr val="FFFF00"/>
                </a:solidFill>
                <a:latin typeface="Bell MT" pitchFamily="18" charset="0"/>
                <a:cs typeface="Arial" panose="020B0604020202020204" pitchFamily="34" charset="0"/>
              </a:rPr>
              <a:t>Reduce</a:t>
            </a:r>
            <a:r>
              <a:rPr lang="en-US" sz="2000" b="1" dirty="0">
                <a:solidFill>
                  <a:srgbClr val="FFFF00"/>
                </a:solidFill>
                <a:latin typeface="Bell MT" pitchFamily="18" charset="0"/>
              </a:rPr>
              <a:t> </a:t>
            </a:r>
            <a:r>
              <a:rPr lang="en-US" sz="2000" b="1" dirty="0" smtClean="0">
                <a:solidFill>
                  <a:srgbClr val="FFFF00"/>
                </a:solidFill>
                <a:latin typeface="Bell MT" pitchFamily="18" charset="0"/>
              </a:rPr>
              <a:t>Falls </a:t>
            </a:r>
            <a:r>
              <a:rPr lang="en-US" sz="2000" b="1" dirty="0">
                <a:solidFill>
                  <a:srgbClr val="FFFF00"/>
                </a:solidFill>
                <a:latin typeface="Bell MT" pitchFamily="18" charset="0"/>
              </a:rPr>
              <a:t>in </a:t>
            </a:r>
            <a:r>
              <a:rPr lang="en-US" sz="2000" b="1" dirty="0" smtClean="0">
                <a:solidFill>
                  <a:srgbClr val="FFFF00"/>
                </a:solidFill>
                <a:latin typeface="Bell MT" pitchFamily="18" charset="0"/>
              </a:rPr>
              <a:t>Older Adults </a:t>
            </a:r>
            <a:r>
              <a:rPr lang="en-US" sz="2000" b="1" dirty="0">
                <a:solidFill>
                  <a:srgbClr val="FFFF00"/>
                </a:solidFill>
                <a:latin typeface="Bell MT" pitchFamily="18" charset="0"/>
              </a:rPr>
              <a:t>through E</a:t>
            </a:r>
            <a:r>
              <a:rPr lang="en-US" sz="2000" b="1" dirty="0" smtClean="0">
                <a:solidFill>
                  <a:srgbClr val="FFFF00"/>
                </a:solidFill>
                <a:latin typeface="Bell MT" pitchFamily="18" charset="0"/>
              </a:rPr>
              <a:t>ducation </a:t>
            </a:r>
            <a:r>
              <a:rPr lang="en-US" sz="2000" b="1" dirty="0">
                <a:solidFill>
                  <a:srgbClr val="FFFF00"/>
                </a:solidFill>
                <a:latin typeface="Bell MT" pitchFamily="18" charset="0"/>
              </a:rPr>
              <a:t>and </a:t>
            </a:r>
            <a:r>
              <a:rPr lang="en-US" sz="2000" b="1" dirty="0" smtClean="0">
                <a:solidFill>
                  <a:srgbClr val="FFFF00"/>
                </a:solidFill>
                <a:latin typeface="Bell MT" pitchFamily="18" charset="0"/>
              </a:rPr>
              <a:t>Empowerment</a:t>
            </a:r>
            <a:endParaRPr lang="en-US" sz="2000" b="1" dirty="0">
              <a:solidFill>
                <a:srgbClr val="FFFF00"/>
              </a:solidFill>
              <a:latin typeface="Bell MT" pitchFamily="18" charset="0"/>
            </a:endParaRPr>
          </a:p>
        </p:txBody>
      </p:sp>
      <p:sp>
        <p:nvSpPr>
          <p:cNvPr id="6" name="TextBox 5"/>
          <p:cNvSpPr txBox="1"/>
          <p:nvPr/>
        </p:nvSpPr>
        <p:spPr>
          <a:xfrm>
            <a:off x="0" y="5410200"/>
            <a:ext cx="9359303" cy="1384995"/>
          </a:xfrm>
          <a:prstGeom prst="rect">
            <a:avLst/>
          </a:prstGeom>
          <a:noFill/>
        </p:spPr>
        <p:txBody>
          <a:bodyPr wrap="square" rtlCol="0">
            <a:spAutoFit/>
          </a:bodyPr>
          <a:lstStyle/>
          <a:p>
            <a:pPr marL="285750" indent="-285750">
              <a:buFont typeface="Wingdings" pitchFamily="2" charset="2"/>
              <a:buChar char="ü"/>
            </a:pPr>
            <a:r>
              <a:rPr lang="en-US" sz="1400" dirty="0" smtClean="0"/>
              <a:t>Tool Kit was assembled to offer individuals practical tools/recommendations to incorporate in their daily lives. Tools/recommendations that can be shared with healthcare provider, caregivers and family.</a:t>
            </a:r>
          </a:p>
          <a:p>
            <a:endParaRPr lang="en-US" sz="1400" dirty="0" smtClean="0"/>
          </a:p>
          <a:p>
            <a:pPr marL="285750" indent="-285750">
              <a:buFont typeface="Wingdings" pitchFamily="2" charset="2"/>
              <a:buChar char="ü"/>
            </a:pPr>
            <a:r>
              <a:rPr lang="en-US" sz="1400" dirty="0" smtClean="0"/>
              <a:t>My Falls Free Plan is a very proactive tool  individuals can use in their planning to reduce falls. Individuals are encouraged to actively share this plan with their healthcare provider, caregiver and family. Includes proactive	 steps/recommendations to reduce the opportunity for a fall.</a:t>
            </a:r>
            <a:endParaRPr lang="en-US" sz="1400" dirty="0"/>
          </a:p>
        </p:txBody>
      </p:sp>
    </p:spTree>
    <p:extLst>
      <p:ext uri="{BB962C8B-B14F-4D97-AF65-F5344CB8AC3E}">
        <p14:creationId xmlns:p14="http://schemas.microsoft.com/office/powerpoint/2010/main" val="4102709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Fall Prevention In Older Adults Tool Kit</a:t>
            </a:r>
            <a:endParaRPr lang="en-US" sz="3600" dirty="0">
              <a:solidFill>
                <a:schemeClr val="tx1"/>
              </a:solidFill>
            </a:endParaRPr>
          </a:p>
        </p:txBody>
      </p:sp>
      <p:sp>
        <p:nvSpPr>
          <p:cNvPr id="3" name="Content Placeholder 2"/>
          <p:cNvSpPr>
            <a:spLocks noGrp="1"/>
          </p:cNvSpPr>
          <p:nvPr>
            <p:ph idx="1"/>
          </p:nvPr>
        </p:nvSpPr>
        <p:spPr/>
        <p:txBody>
          <a:bodyPr>
            <a:normAutofit fontScale="92500"/>
          </a:bodyPr>
          <a:lstStyle/>
          <a:p>
            <a:pPr>
              <a:buClr>
                <a:schemeClr val="tx1"/>
              </a:buClr>
              <a:buFont typeface="Arial" pitchFamily="34" charset="0"/>
              <a:buChar char="•"/>
            </a:pPr>
            <a:r>
              <a:rPr lang="en-US" sz="2600" dirty="0" smtClean="0"/>
              <a:t>Consists of 11 individual sheets including a</a:t>
            </a:r>
          </a:p>
          <a:p>
            <a:pPr marL="118872" indent="0">
              <a:buClr>
                <a:schemeClr val="tx1"/>
              </a:buClr>
              <a:buNone/>
            </a:pPr>
            <a:r>
              <a:rPr lang="en-US" sz="2600" dirty="0" smtClean="0"/>
              <a:t>      Overview and Welcome Letter/Mission </a:t>
            </a:r>
            <a:r>
              <a:rPr lang="en-US" sz="2600" dirty="0"/>
              <a:t>S</a:t>
            </a:r>
            <a:r>
              <a:rPr lang="en-US" sz="2600" dirty="0" smtClean="0"/>
              <a:t>tatement.</a:t>
            </a:r>
          </a:p>
          <a:p>
            <a:pPr>
              <a:buClr>
                <a:schemeClr val="tx1"/>
              </a:buClr>
              <a:buFont typeface="Arial" pitchFamily="34" charset="0"/>
              <a:buChar char="•"/>
            </a:pPr>
            <a:r>
              <a:rPr lang="en-US" sz="2600" dirty="0" smtClean="0"/>
              <a:t>Incorporates </a:t>
            </a:r>
            <a:r>
              <a:rPr lang="en-US" sz="2600" i="1" dirty="0" smtClean="0"/>
              <a:t>“puzzle piece” </a:t>
            </a:r>
            <a:r>
              <a:rPr lang="en-US" sz="2600" dirty="0" smtClean="0"/>
              <a:t>theme that represents the multifactorial nature of falls.</a:t>
            </a:r>
          </a:p>
          <a:p>
            <a:pPr>
              <a:buClr>
                <a:schemeClr val="tx1"/>
              </a:buClr>
              <a:buFont typeface="Arial" pitchFamily="34" charset="0"/>
              <a:buChar char="•"/>
            </a:pPr>
            <a:r>
              <a:rPr lang="en-US" sz="2600" u="sng" dirty="0" smtClean="0"/>
              <a:t>My Falls Free Plan </a:t>
            </a:r>
            <a:r>
              <a:rPr lang="en-US" sz="2600" dirty="0" smtClean="0"/>
              <a:t>is the centerpiece of the packet and challenges the individual to proactively address risks associated with falls and to devise a long term plan to reduce falls.</a:t>
            </a:r>
          </a:p>
          <a:p>
            <a:pPr>
              <a:buClr>
                <a:schemeClr val="tx1"/>
              </a:buClr>
              <a:buFont typeface="Arial" pitchFamily="34" charset="0"/>
              <a:buChar char="•"/>
            </a:pPr>
            <a:r>
              <a:rPr lang="en-US" sz="2600" dirty="0" smtClean="0"/>
              <a:t>Tool Kit focuses on practical elements necessary to reduce falls.</a:t>
            </a:r>
          </a:p>
          <a:p>
            <a:pPr>
              <a:buClr>
                <a:schemeClr val="tx1"/>
              </a:buClr>
              <a:buFont typeface="Arial" pitchFamily="34" charset="0"/>
              <a:buChar char="•"/>
            </a:pPr>
            <a:r>
              <a:rPr lang="en-US" sz="2600" dirty="0" smtClean="0"/>
              <a:t>Remains a work in progress and can be modified to reflect institutional and demographic needs and resources. </a:t>
            </a:r>
          </a:p>
          <a:p>
            <a:endParaRPr lang="en-US" dirty="0"/>
          </a:p>
        </p:txBody>
      </p:sp>
    </p:spTree>
    <p:extLst>
      <p:ext uri="{BB962C8B-B14F-4D97-AF65-F5344CB8AC3E}">
        <p14:creationId xmlns:p14="http://schemas.microsoft.com/office/powerpoint/2010/main" val="268144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Fall Prevention in Older Adults Tool Kit</a:t>
            </a:r>
            <a:endParaRPr lang="en-US" sz="3600" dirty="0">
              <a:solidFill>
                <a:schemeClr val="tx1"/>
              </a:solidFill>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00051"/>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620" y="4217126"/>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515292"/>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763" y="4199709"/>
            <a:ext cx="198882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249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2935</TotalTime>
  <Words>880</Words>
  <Application>Microsoft Office PowerPoint</Application>
  <PresentationFormat>On-screen Show (4:3)</PresentationFormat>
  <Paragraphs>167</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Bell MT</vt:lpstr>
      <vt:lpstr>Calibri</vt:lpstr>
      <vt:lpstr>Corbel</vt:lpstr>
      <vt:lpstr>Wingdings</vt:lpstr>
      <vt:lpstr>Wingdings 2</vt:lpstr>
      <vt:lpstr>Wingdings 3</vt:lpstr>
      <vt:lpstr>Module</vt:lpstr>
      <vt:lpstr>Acrobat Document</vt:lpstr>
      <vt:lpstr>Trauma Injury Prevention Initiative:  Fall  Prevention Comprehensive Screening Project    </vt:lpstr>
      <vt:lpstr>PowerPoint Presentation</vt:lpstr>
      <vt:lpstr> Fall Prevention In Older Adults Project Goals </vt:lpstr>
      <vt:lpstr>#1.  Sustainability</vt:lpstr>
      <vt:lpstr># 2:   Standardize and Deploy Education      Resources</vt:lpstr>
      <vt:lpstr>Fall Risk Assessment Tool</vt:lpstr>
      <vt:lpstr>Fall Prevention In Older Adults Tool Kit “My Falls Free Plan”</vt:lpstr>
      <vt:lpstr>Fall Prevention In Older Adults Tool Kit</vt:lpstr>
      <vt:lpstr>Fall Prevention in Older Adults Tool Kit</vt:lpstr>
      <vt:lpstr>Fall Prevention In Older Adults Tool Kit (continued)</vt:lpstr>
      <vt:lpstr># 3:   Develop ongoing working relationships with  institutional and community partners</vt:lpstr>
      <vt:lpstr> # 4:  Measure Project Effectiveness </vt:lpstr>
      <vt:lpstr># 5:  Research</vt:lpstr>
      <vt:lpstr>Event Planning,   Screening Stations/Project Timeline</vt:lpstr>
      <vt:lpstr>Screening Station Inclusion and Criteria</vt:lpstr>
      <vt:lpstr>PowerPoint Presentation</vt:lpstr>
      <vt:lpstr>Chair Exercise Tai Chi Instruction </vt:lpstr>
      <vt:lpstr>Home Safety Station HG Page &amp; Sons Falls Prevention in Older Adults Gift Registry</vt:lpstr>
      <vt:lpstr>Post Event Data Collection</vt:lpstr>
      <vt:lpstr>Post Event Follow-Up Forging Partnership with Healthcare Provider</vt:lpstr>
      <vt:lpstr>HCP Cover Letter to PCP  My Falls Free Plan</vt:lpstr>
      <vt:lpstr>Screening Station Assessment, Recommendation/Referral</vt:lpstr>
      <vt:lpstr>Resource Guide Development</vt:lpstr>
      <vt:lpstr>CDC STEADI KIT for Primary Care</vt:lpstr>
      <vt:lpstr>2016 STEADI Kit for Primary Care Physician/Provider Educational Event</vt:lpstr>
      <vt:lpstr>Legislative Partnership/Support Senator Sue Serino: 41St District of New York Dutchess County Executive Marcus Molinaro City of Poughkeepsie Mayor Rob Rollison </vt:lpstr>
      <vt:lpstr>Questions??? </vt:lpstr>
    </vt:vector>
  </TitlesOfParts>
  <Company>Westchester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Kemp, Lynn</dc:creator>
  <cp:lastModifiedBy>Linda M. Tripoli</cp:lastModifiedBy>
  <cp:revision>78</cp:revision>
  <dcterms:created xsi:type="dcterms:W3CDTF">2015-12-18T19:05:09Z</dcterms:created>
  <dcterms:modified xsi:type="dcterms:W3CDTF">2016-01-28T19:57:11Z</dcterms:modified>
</cp:coreProperties>
</file>