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2"/>
  </p:notesMasterIdLst>
  <p:sldIdLst>
    <p:sldId id="256" r:id="rId2"/>
    <p:sldId id="258" r:id="rId3"/>
    <p:sldId id="263" r:id="rId4"/>
    <p:sldId id="260" r:id="rId5"/>
    <p:sldId id="261" r:id="rId6"/>
    <p:sldId id="265" r:id="rId7"/>
    <p:sldId id="266" r:id="rId8"/>
    <p:sldId id="267" r:id="rId9"/>
    <p:sldId id="259" r:id="rId10"/>
    <p:sldId id="269" r:id="rId11"/>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14" autoAdjust="0"/>
  </p:normalViewPr>
  <p:slideViewPr>
    <p:cSldViewPr snapToGrid="0">
      <p:cViewPr varScale="1">
        <p:scale>
          <a:sx n="97" d="100"/>
          <a:sy n="97" d="100"/>
        </p:scale>
        <p:origin x="96" y="16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37D0BCC9-D608-42F7-B5CD-ABD88E9128C7}" type="datetimeFigureOut">
              <a:rPr lang="en-US" smtClean="0"/>
              <a:t>10/13/2017</a:t>
            </a:fld>
            <a:endParaRPr lang="en-US" dirty="0"/>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51C92781-5DC5-4941-A2BE-6BDC84C6762A}" type="slidenum">
              <a:rPr lang="en-US" smtClean="0"/>
              <a:t>‹#›</a:t>
            </a:fld>
            <a:endParaRPr lang="en-US" dirty="0"/>
          </a:p>
        </p:txBody>
      </p:sp>
    </p:spTree>
    <p:extLst>
      <p:ext uri="{BB962C8B-B14F-4D97-AF65-F5344CB8AC3E}">
        <p14:creationId xmlns:p14="http://schemas.microsoft.com/office/powerpoint/2010/main" val="36540440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C92781-5DC5-4941-A2BE-6BDC84C6762A}" type="slidenum">
              <a:rPr lang="en-US" smtClean="0"/>
              <a:t>2</a:t>
            </a:fld>
            <a:endParaRPr lang="en-US" dirty="0"/>
          </a:p>
        </p:txBody>
      </p:sp>
    </p:spTree>
    <p:extLst>
      <p:ext uri="{BB962C8B-B14F-4D97-AF65-F5344CB8AC3E}">
        <p14:creationId xmlns:p14="http://schemas.microsoft.com/office/powerpoint/2010/main" val="3747527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C92781-5DC5-4941-A2BE-6BDC84C6762A}" type="slidenum">
              <a:rPr lang="en-US" smtClean="0"/>
              <a:t>5</a:t>
            </a:fld>
            <a:endParaRPr lang="en-US" dirty="0"/>
          </a:p>
        </p:txBody>
      </p:sp>
    </p:spTree>
    <p:extLst>
      <p:ext uri="{BB962C8B-B14F-4D97-AF65-F5344CB8AC3E}">
        <p14:creationId xmlns:p14="http://schemas.microsoft.com/office/powerpoint/2010/main" val="355207514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C92781-5DC5-4941-A2BE-6BDC84C6762A}" type="slidenum">
              <a:rPr lang="en-US" smtClean="0"/>
              <a:t>7</a:t>
            </a:fld>
            <a:endParaRPr lang="en-US" dirty="0"/>
          </a:p>
        </p:txBody>
      </p:sp>
    </p:spTree>
    <p:extLst>
      <p:ext uri="{BB962C8B-B14F-4D97-AF65-F5344CB8AC3E}">
        <p14:creationId xmlns:p14="http://schemas.microsoft.com/office/powerpoint/2010/main" val="16457535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51C92781-5DC5-4941-A2BE-6BDC84C6762A}" type="slidenum">
              <a:rPr lang="en-US" smtClean="0"/>
              <a:t>10</a:t>
            </a:fld>
            <a:endParaRPr lang="en-US" dirty="0"/>
          </a:p>
        </p:txBody>
      </p:sp>
    </p:spTree>
    <p:extLst>
      <p:ext uri="{BB962C8B-B14F-4D97-AF65-F5344CB8AC3E}">
        <p14:creationId xmlns:p14="http://schemas.microsoft.com/office/powerpoint/2010/main" val="18638305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2199C-63C2-4433-BDB8-301A538CF31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33414CB-D720-406C-8059-150B9DDAD96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39BD4DE-5859-49F5-8F4B-67FB73B35252}"/>
              </a:ext>
            </a:extLst>
          </p:cNvPr>
          <p:cNvSpPr>
            <a:spLocks noGrp="1"/>
          </p:cNvSpPr>
          <p:nvPr>
            <p:ph type="dt" sz="half" idx="10"/>
          </p:nvPr>
        </p:nvSpPr>
        <p:spPr/>
        <p:txBody>
          <a:bodyPr/>
          <a:lstStyle/>
          <a:p>
            <a:fld id="{0E937FFE-3F24-448C-A894-AFF37D359C6A}" type="datetime1">
              <a:rPr lang="en-US" smtClean="0"/>
              <a:t>10/13/2017</a:t>
            </a:fld>
            <a:endParaRPr lang="en-US" dirty="0"/>
          </a:p>
        </p:txBody>
      </p:sp>
      <p:sp>
        <p:nvSpPr>
          <p:cNvPr id="5" name="Footer Placeholder 4">
            <a:extLst>
              <a:ext uri="{FF2B5EF4-FFF2-40B4-BE49-F238E27FC236}">
                <a16:creationId xmlns:a16="http://schemas.microsoft.com/office/drawing/2014/main" id="{FC0153D8-DEC4-42B3-BF9B-A56A62D5F79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C8E9DD2-37FB-4725-A3A7-70297ED524C2}"/>
              </a:ext>
            </a:extLst>
          </p:cNvPr>
          <p:cNvSpPr>
            <a:spLocks noGrp="1"/>
          </p:cNvSpPr>
          <p:nvPr>
            <p:ph type="sldNum" sz="quarter" idx="12"/>
          </p:nvPr>
        </p:nvSpPr>
        <p:spPr/>
        <p:txBody>
          <a:bodyPr/>
          <a:lstStyle/>
          <a:p>
            <a:fld id="{7A88A7CF-1FD2-4A81-A448-0EE1303B603A}" type="slidenum">
              <a:rPr lang="en-US" smtClean="0"/>
              <a:t>‹#›</a:t>
            </a:fld>
            <a:endParaRPr lang="en-US" dirty="0"/>
          </a:p>
        </p:txBody>
      </p:sp>
    </p:spTree>
    <p:extLst>
      <p:ext uri="{BB962C8B-B14F-4D97-AF65-F5344CB8AC3E}">
        <p14:creationId xmlns:p14="http://schemas.microsoft.com/office/powerpoint/2010/main" val="719170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F856F7-5BBE-4DC8-BFE0-0080D54A5DF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E660898-EABA-4506-BB81-C69221E307F1}"/>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C1D3E8-67AB-45A2-8C84-245220F8250B}"/>
              </a:ext>
            </a:extLst>
          </p:cNvPr>
          <p:cNvSpPr>
            <a:spLocks noGrp="1"/>
          </p:cNvSpPr>
          <p:nvPr>
            <p:ph type="dt" sz="half" idx="10"/>
          </p:nvPr>
        </p:nvSpPr>
        <p:spPr/>
        <p:txBody>
          <a:bodyPr/>
          <a:lstStyle/>
          <a:p>
            <a:fld id="{886CB7C2-E702-443E-B18E-8D27F6C45C8C}" type="datetime1">
              <a:rPr lang="en-US" smtClean="0"/>
              <a:t>10/13/2017</a:t>
            </a:fld>
            <a:endParaRPr lang="en-US" dirty="0"/>
          </a:p>
        </p:txBody>
      </p:sp>
      <p:sp>
        <p:nvSpPr>
          <p:cNvPr id="5" name="Footer Placeholder 4">
            <a:extLst>
              <a:ext uri="{FF2B5EF4-FFF2-40B4-BE49-F238E27FC236}">
                <a16:creationId xmlns:a16="http://schemas.microsoft.com/office/drawing/2014/main" id="{292BA495-317C-4181-ACC0-DABD10D55C3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52F8698-4802-40E2-8735-418F22935A6C}"/>
              </a:ext>
            </a:extLst>
          </p:cNvPr>
          <p:cNvSpPr>
            <a:spLocks noGrp="1"/>
          </p:cNvSpPr>
          <p:nvPr>
            <p:ph type="sldNum" sz="quarter" idx="12"/>
          </p:nvPr>
        </p:nvSpPr>
        <p:spPr/>
        <p:txBody>
          <a:bodyPr/>
          <a:lstStyle/>
          <a:p>
            <a:fld id="{7A88A7CF-1FD2-4A81-A448-0EE1303B603A}" type="slidenum">
              <a:rPr lang="en-US" smtClean="0"/>
              <a:t>‹#›</a:t>
            </a:fld>
            <a:endParaRPr lang="en-US" dirty="0"/>
          </a:p>
        </p:txBody>
      </p:sp>
    </p:spTree>
    <p:extLst>
      <p:ext uri="{BB962C8B-B14F-4D97-AF65-F5344CB8AC3E}">
        <p14:creationId xmlns:p14="http://schemas.microsoft.com/office/powerpoint/2010/main" val="30327167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F8882F0-7F4B-4489-8137-790B93DEF1D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7DD97E4-4866-4724-B7CD-F61FBE537809}"/>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D16A8AA-A487-4E8E-BFAF-911559E87DA1}"/>
              </a:ext>
            </a:extLst>
          </p:cNvPr>
          <p:cNvSpPr>
            <a:spLocks noGrp="1"/>
          </p:cNvSpPr>
          <p:nvPr>
            <p:ph type="dt" sz="half" idx="10"/>
          </p:nvPr>
        </p:nvSpPr>
        <p:spPr/>
        <p:txBody>
          <a:bodyPr/>
          <a:lstStyle/>
          <a:p>
            <a:fld id="{B295A219-40BD-4544-AF5C-4D875B9C0E6E}" type="datetime1">
              <a:rPr lang="en-US" smtClean="0"/>
              <a:t>10/13/2017</a:t>
            </a:fld>
            <a:endParaRPr lang="en-US" dirty="0"/>
          </a:p>
        </p:txBody>
      </p:sp>
      <p:sp>
        <p:nvSpPr>
          <p:cNvPr id="5" name="Footer Placeholder 4">
            <a:extLst>
              <a:ext uri="{FF2B5EF4-FFF2-40B4-BE49-F238E27FC236}">
                <a16:creationId xmlns:a16="http://schemas.microsoft.com/office/drawing/2014/main" id="{F22D29C8-91DA-4356-B73C-28FDBBE10B7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2D37827-28DA-4801-A36F-DE15FD9F7496}"/>
              </a:ext>
            </a:extLst>
          </p:cNvPr>
          <p:cNvSpPr>
            <a:spLocks noGrp="1"/>
          </p:cNvSpPr>
          <p:nvPr>
            <p:ph type="sldNum" sz="quarter" idx="12"/>
          </p:nvPr>
        </p:nvSpPr>
        <p:spPr/>
        <p:txBody>
          <a:bodyPr/>
          <a:lstStyle/>
          <a:p>
            <a:fld id="{7A88A7CF-1FD2-4A81-A448-0EE1303B603A}" type="slidenum">
              <a:rPr lang="en-US" smtClean="0"/>
              <a:t>‹#›</a:t>
            </a:fld>
            <a:endParaRPr lang="en-US" dirty="0"/>
          </a:p>
        </p:txBody>
      </p:sp>
    </p:spTree>
    <p:extLst>
      <p:ext uri="{BB962C8B-B14F-4D97-AF65-F5344CB8AC3E}">
        <p14:creationId xmlns:p14="http://schemas.microsoft.com/office/powerpoint/2010/main" val="1429863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FADC9-09B1-431C-822E-4EA5258743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7349254-1F16-48EE-8829-8A52BAF14D04}"/>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9A0CEBF-94A6-450F-B614-372AE67BF0CE}"/>
              </a:ext>
            </a:extLst>
          </p:cNvPr>
          <p:cNvSpPr>
            <a:spLocks noGrp="1"/>
          </p:cNvSpPr>
          <p:nvPr>
            <p:ph type="dt" sz="half" idx="10"/>
          </p:nvPr>
        </p:nvSpPr>
        <p:spPr/>
        <p:txBody>
          <a:bodyPr/>
          <a:lstStyle/>
          <a:p>
            <a:fld id="{494C5D1D-092D-4B40-93C0-C3436FE1C9B8}" type="datetime1">
              <a:rPr lang="en-US" smtClean="0"/>
              <a:t>10/13/2017</a:t>
            </a:fld>
            <a:endParaRPr lang="en-US" dirty="0"/>
          </a:p>
        </p:txBody>
      </p:sp>
      <p:sp>
        <p:nvSpPr>
          <p:cNvPr id="5" name="Footer Placeholder 4">
            <a:extLst>
              <a:ext uri="{FF2B5EF4-FFF2-40B4-BE49-F238E27FC236}">
                <a16:creationId xmlns:a16="http://schemas.microsoft.com/office/drawing/2014/main" id="{DC104BCC-CEED-4317-B52E-2F956BB4596E}"/>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95E039-F71D-43E8-ABC7-E5F6B301A59D}"/>
              </a:ext>
            </a:extLst>
          </p:cNvPr>
          <p:cNvSpPr>
            <a:spLocks noGrp="1"/>
          </p:cNvSpPr>
          <p:nvPr>
            <p:ph type="sldNum" sz="quarter" idx="12"/>
          </p:nvPr>
        </p:nvSpPr>
        <p:spPr/>
        <p:txBody>
          <a:bodyPr/>
          <a:lstStyle/>
          <a:p>
            <a:fld id="{7A88A7CF-1FD2-4A81-A448-0EE1303B603A}" type="slidenum">
              <a:rPr lang="en-US" smtClean="0"/>
              <a:t>‹#›</a:t>
            </a:fld>
            <a:endParaRPr lang="en-US" dirty="0"/>
          </a:p>
        </p:txBody>
      </p:sp>
    </p:spTree>
    <p:extLst>
      <p:ext uri="{BB962C8B-B14F-4D97-AF65-F5344CB8AC3E}">
        <p14:creationId xmlns:p14="http://schemas.microsoft.com/office/powerpoint/2010/main" val="2914544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FBF7B4-E14B-41E7-8140-C054CBE5FE5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3E2AA5DA-A867-4191-9F40-67DA5993D47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61FF1C68-06E8-4A7F-B8F1-CC20FB712DA8}"/>
              </a:ext>
            </a:extLst>
          </p:cNvPr>
          <p:cNvSpPr>
            <a:spLocks noGrp="1"/>
          </p:cNvSpPr>
          <p:nvPr>
            <p:ph type="dt" sz="half" idx="10"/>
          </p:nvPr>
        </p:nvSpPr>
        <p:spPr/>
        <p:txBody>
          <a:bodyPr/>
          <a:lstStyle/>
          <a:p>
            <a:fld id="{338C40F6-9D8C-451A-851A-7C906461D989}" type="datetime1">
              <a:rPr lang="en-US" smtClean="0"/>
              <a:t>10/13/2017</a:t>
            </a:fld>
            <a:endParaRPr lang="en-US" dirty="0"/>
          </a:p>
        </p:txBody>
      </p:sp>
      <p:sp>
        <p:nvSpPr>
          <p:cNvPr id="5" name="Footer Placeholder 4">
            <a:extLst>
              <a:ext uri="{FF2B5EF4-FFF2-40B4-BE49-F238E27FC236}">
                <a16:creationId xmlns:a16="http://schemas.microsoft.com/office/drawing/2014/main" id="{30633671-7557-4E18-A860-0948CE37377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0B5C59E8-7E37-4CCA-AB7B-DB112597640B}"/>
              </a:ext>
            </a:extLst>
          </p:cNvPr>
          <p:cNvSpPr>
            <a:spLocks noGrp="1"/>
          </p:cNvSpPr>
          <p:nvPr>
            <p:ph type="sldNum" sz="quarter" idx="12"/>
          </p:nvPr>
        </p:nvSpPr>
        <p:spPr/>
        <p:txBody>
          <a:bodyPr/>
          <a:lstStyle/>
          <a:p>
            <a:fld id="{7A88A7CF-1FD2-4A81-A448-0EE1303B603A}" type="slidenum">
              <a:rPr lang="en-US" smtClean="0"/>
              <a:t>‹#›</a:t>
            </a:fld>
            <a:endParaRPr lang="en-US" dirty="0"/>
          </a:p>
        </p:txBody>
      </p:sp>
    </p:spTree>
    <p:extLst>
      <p:ext uri="{BB962C8B-B14F-4D97-AF65-F5344CB8AC3E}">
        <p14:creationId xmlns:p14="http://schemas.microsoft.com/office/powerpoint/2010/main" val="2128665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F322EB-5A88-4344-A0C6-72DB18370C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6B1AD4-1858-4585-AA69-8A11A37228F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BCAD63B-795C-4C6A-8C41-0BC00FA4509F}"/>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7DE7D19-AB54-4935-8E1D-CFF2B4B9962C}"/>
              </a:ext>
            </a:extLst>
          </p:cNvPr>
          <p:cNvSpPr>
            <a:spLocks noGrp="1"/>
          </p:cNvSpPr>
          <p:nvPr>
            <p:ph type="dt" sz="half" idx="10"/>
          </p:nvPr>
        </p:nvSpPr>
        <p:spPr/>
        <p:txBody>
          <a:bodyPr/>
          <a:lstStyle/>
          <a:p>
            <a:fld id="{64FF44A5-2EB3-435B-B817-A164EBB64660}" type="datetime1">
              <a:rPr lang="en-US" smtClean="0"/>
              <a:t>10/13/2017</a:t>
            </a:fld>
            <a:endParaRPr lang="en-US" dirty="0"/>
          </a:p>
        </p:txBody>
      </p:sp>
      <p:sp>
        <p:nvSpPr>
          <p:cNvPr id="6" name="Footer Placeholder 5">
            <a:extLst>
              <a:ext uri="{FF2B5EF4-FFF2-40B4-BE49-F238E27FC236}">
                <a16:creationId xmlns:a16="http://schemas.microsoft.com/office/drawing/2014/main" id="{D66291C3-41E1-41FD-995B-53C81C874A02}"/>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CAA06D7-9626-4DA1-AAD8-9F5B98921C5A}"/>
              </a:ext>
            </a:extLst>
          </p:cNvPr>
          <p:cNvSpPr>
            <a:spLocks noGrp="1"/>
          </p:cNvSpPr>
          <p:nvPr>
            <p:ph type="sldNum" sz="quarter" idx="12"/>
          </p:nvPr>
        </p:nvSpPr>
        <p:spPr/>
        <p:txBody>
          <a:bodyPr/>
          <a:lstStyle/>
          <a:p>
            <a:fld id="{7A88A7CF-1FD2-4A81-A448-0EE1303B603A}" type="slidenum">
              <a:rPr lang="en-US" smtClean="0"/>
              <a:t>‹#›</a:t>
            </a:fld>
            <a:endParaRPr lang="en-US" dirty="0"/>
          </a:p>
        </p:txBody>
      </p:sp>
    </p:spTree>
    <p:extLst>
      <p:ext uri="{BB962C8B-B14F-4D97-AF65-F5344CB8AC3E}">
        <p14:creationId xmlns:p14="http://schemas.microsoft.com/office/powerpoint/2010/main" val="9656565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521BB-B9CE-4FBE-A155-871462EA5FC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2DB3632-18A6-4B26-BE42-78B3183A414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19A0A0CF-A974-43E0-BCD5-0F5A003BBA9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E731F84-4DF5-4DA9-B35F-922437A9DF1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865DF000-D713-4537-879F-54E61E5EFB99}"/>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C5578A2-7B3A-4862-9CC3-A4C2098CF1EF}"/>
              </a:ext>
            </a:extLst>
          </p:cNvPr>
          <p:cNvSpPr>
            <a:spLocks noGrp="1"/>
          </p:cNvSpPr>
          <p:nvPr>
            <p:ph type="dt" sz="half" idx="10"/>
          </p:nvPr>
        </p:nvSpPr>
        <p:spPr/>
        <p:txBody>
          <a:bodyPr/>
          <a:lstStyle/>
          <a:p>
            <a:fld id="{0E1935D1-4291-49DA-A9BC-381383EC4507}" type="datetime1">
              <a:rPr lang="en-US" smtClean="0"/>
              <a:t>10/13/2017</a:t>
            </a:fld>
            <a:endParaRPr lang="en-US" dirty="0"/>
          </a:p>
        </p:txBody>
      </p:sp>
      <p:sp>
        <p:nvSpPr>
          <p:cNvPr id="8" name="Footer Placeholder 7">
            <a:extLst>
              <a:ext uri="{FF2B5EF4-FFF2-40B4-BE49-F238E27FC236}">
                <a16:creationId xmlns:a16="http://schemas.microsoft.com/office/drawing/2014/main" id="{549E56B5-FEF6-4E21-B971-4C3581FAE997}"/>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7B0BC1AD-ACF5-4619-8A97-5FA81B403C12}"/>
              </a:ext>
            </a:extLst>
          </p:cNvPr>
          <p:cNvSpPr>
            <a:spLocks noGrp="1"/>
          </p:cNvSpPr>
          <p:nvPr>
            <p:ph type="sldNum" sz="quarter" idx="12"/>
          </p:nvPr>
        </p:nvSpPr>
        <p:spPr/>
        <p:txBody>
          <a:bodyPr/>
          <a:lstStyle/>
          <a:p>
            <a:fld id="{7A88A7CF-1FD2-4A81-A448-0EE1303B603A}" type="slidenum">
              <a:rPr lang="en-US" smtClean="0"/>
              <a:t>‹#›</a:t>
            </a:fld>
            <a:endParaRPr lang="en-US" dirty="0"/>
          </a:p>
        </p:txBody>
      </p:sp>
    </p:spTree>
    <p:extLst>
      <p:ext uri="{BB962C8B-B14F-4D97-AF65-F5344CB8AC3E}">
        <p14:creationId xmlns:p14="http://schemas.microsoft.com/office/powerpoint/2010/main" val="5536432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CBA532-497A-450B-8B68-9BCD32C3B32F}"/>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5D93A66-4E9A-4E30-BAD4-7ABD2AEE9B0A}"/>
              </a:ext>
            </a:extLst>
          </p:cNvPr>
          <p:cNvSpPr>
            <a:spLocks noGrp="1"/>
          </p:cNvSpPr>
          <p:nvPr>
            <p:ph type="dt" sz="half" idx="10"/>
          </p:nvPr>
        </p:nvSpPr>
        <p:spPr/>
        <p:txBody>
          <a:bodyPr/>
          <a:lstStyle/>
          <a:p>
            <a:fld id="{89FE1A4C-DFC2-41BC-BC91-14B53A15F893}" type="datetime1">
              <a:rPr lang="en-US" smtClean="0"/>
              <a:t>10/13/2017</a:t>
            </a:fld>
            <a:endParaRPr lang="en-US" dirty="0"/>
          </a:p>
        </p:txBody>
      </p:sp>
      <p:sp>
        <p:nvSpPr>
          <p:cNvPr id="4" name="Footer Placeholder 3">
            <a:extLst>
              <a:ext uri="{FF2B5EF4-FFF2-40B4-BE49-F238E27FC236}">
                <a16:creationId xmlns:a16="http://schemas.microsoft.com/office/drawing/2014/main" id="{5021FD7E-3540-4224-BD74-53F6C1B7BC11}"/>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A5038DE7-BCDB-43C5-BAB5-EE98ED095C48}"/>
              </a:ext>
            </a:extLst>
          </p:cNvPr>
          <p:cNvSpPr>
            <a:spLocks noGrp="1"/>
          </p:cNvSpPr>
          <p:nvPr>
            <p:ph type="sldNum" sz="quarter" idx="12"/>
          </p:nvPr>
        </p:nvSpPr>
        <p:spPr/>
        <p:txBody>
          <a:bodyPr/>
          <a:lstStyle/>
          <a:p>
            <a:fld id="{7A88A7CF-1FD2-4A81-A448-0EE1303B603A}" type="slidenum">
              <a:rPr lang="en-US" smtClean="0"/>
              <a:t>‹#›</a:t>
            </a:fld>
            <a:endParaRPr lang="en-US" dirty="0"/>
          </a:p>
        </p:txBody>
      </p:sp>
    </p:spTree>
    <p:extLst>
      <p:ext uri="{BB962C8B-B14F-4D97-AF65-F5344CB8AC3E}">
        <p14:creationId xmlns:p14="http://schemas.microsoft.com/office/powerpoint/2010/main" val="6242562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9EE17A8-7B70-443A-BDEB-BF477847EAC6}"/>
              </a:ext>
            </a:extLst>
          </p:cNvPr>
          <p:cNvSpPr>
            <a:spLocks noGrp="1"/>
          </p:cNvSpPr>
          <p:nvPr>
            <p:ph type="dt" sz="half" idx="10"/>
          </p:nvPr>
        </p:nvSpPr>
        <p:spPr/>
        <p:txBody>
          <a:bodyPr/>
          <a:lstStyle/>
          <a:p>
            <a:fld id="{685E2B4D-79E4-4855-A79A-AABC11C21C23}" type="datetime1">
              <a:rPr lang="en-US" smtClean="0"/>
              <a:t>10/13/2017</a:t>
            </a:fld>
            <a:endParaRPr lang="en-US" dirty="0"/>
          </a:p>
        </p:txBody>
      </p:sp>
      <p:sp>
        <p:nvSpPr>
          <p:cNvPr id="3" name="Footer Placeholder 2">
            <a:extLst>
              <a:ext uri="{FF2B5EF4-FFF2-40B4-BE49-F238E27FC236}">
                <a16:creationId xmlns:a16="http://schemas.microsoft.com/office/drawing/2014/main" id="{0299BCEC-BEE6-48A3-A081-4A4DF1AA1EEA}"/>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89532DB8-E98C-4762-9E07-5B1550781DF3}"/>
              </a:ext>
            </a:extLst>
          </p:cNvPr>
          <p:cNvSpPr>
            <a:spLocks noGrp="1"/>
          </p:cNvSpPr>
          <p:nvPr>
            <p:ph type="sldNum" sz="quarter" idx="12"/>
          </p:nvPr>
        </p:nvSpPr>
        <p:spPr/>
        <p:txBody>
          <a:bodyPr/>
          <a:lstStyle/>
          <a:p>
            <a:fld id="{7A88A7CF-1FD2-4A81-A448-0EE1303B603A}" type="slidenum">
              <a:rPr lang="en-US" smtClean="0"/>
              <a:t>‹#›</a:t>
            </a:fld>
            <a:endParaRPr lang="en-US" dirty="0"/>
          </a:p>
        </p:txBody>
      </p:sp>
    </p:spTree>
    <p:extLst>
      <p:ext uri="{BB962C8B-B14F-4D97-AF65-F5344CB8AC3E}">
        <p14:creationId xmlns:p14="http://schemas.microsoft.com/office/powerpoint/2010/main" val="29285915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015C2D-B84F-4554-BC6F-581DD10E46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6D19156-D7F9-4F1D-9D77-8B1B7D8C220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059D8B3-6948-460D-BF5F-F27B6820C5A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5BADED2-DF32-476F-9857-98D4343A27DE}"/>
              </a:ext>
            </a:extLst>
          </p:cNvPr>
          <p:cNvSpPr>
            <a:spLocks noGrp="1"/>
          </p:cNvSpPr>
          <p:nvPr>
            <p:ph type="dt" sz="half" idx="10"/>
          </p:nvPr>
        </p:nvSpPr>
        <p:spPr/>
        <p:txBody>
          <a:bodyPr/>
          <a:lstStyle/>
          <a:p>
            <a:fld id="{756AD910-29AE-4BBB-BB7E-928BC9486E73}" type="datetime1">
              <a:rPr lang="en-US" smtClean="0"/>
              <a:t>10/13/2017</a:t>
            </a:fld>
            <a:endParaRPr lang="en-US" dirty="0"/>
          </a:p>
        </p:txBody>
      </p:sp>
      <p:sp>
        <p:nvSpPr>
          <p:cNvPr id="6" name="Footer Placeholder 5">
            <a:extLst>
              <a:ext uri="{FF2B5EF4-FFF2-40B4-BE49-F238E27FC236}">
                <a16:creationId xmlns:a16="http://schemas.microsoft.com/office/drawing/2014/main" id="{53BE36EF-2412-49C9-B782-7F464CF694BB}"/>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0DFA564B-408A-40F1-9829-6FACD292EE3C}"/>
              </a:ext>
            </a:extLst>
          </p:cNvPr>
          <p:cNvSpPr>
            <a:spLocks noGrp="1"/>
          </p:cNvSpPr>
          <p:nvPr>
            <p:ph type="sldNum" sz="quarter" idx="12"/>
          </p:nvPr>
        </p:nvSpPr>
        <p:spPr/>
        <p:txBody>
          <a:bodyPr/>
          <a:lstStyle/>
          <a:p>
            <a:fld id="{7A88A7CF-1FD2-4A81-A448-0EE1303B603A}" type="slidenum">
              <a:rPr lang="en-US" smtClean="0"/>
              <a:t>‹#›</a:t>
            </a:fld>
            <a:endParaRPr lang="en-US" dirty="0"/>
          </a:p>
        </p:txBody>
      </p:sp>
    </p:spTree>
    <p:extLst>
      <p:ext uri="{BB962C8B-B14F-4D97-AF65-F5344CB8AC3E}">
        <p14:creationId xmlns:p14="http://schemas.microsoft.com/office/powerpoint/2010/main" val="3119081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E11D11-92F3-4016-8877-3EC061FE78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068BC93-5526-4D04-8959-2E53FAB88AC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E4B544CD-26AB-4CA5-9A07-806887CBF5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C23FD0E-4C31-4FCE-BFB3-98AE876187B3}"/>
              </a:ext>
            </a:extLst>
          </p:cNvPr>
          <p:cNvSpPr>
            <a:spLocks noGrp="1"/>
          </p:cNvSpPr>
          <p:nvPr>
            <p:ph type="dt" sz="half" idx="10"/>
          </p:nvPr>
        </p:nvSpPr>
        <p:spPr/>
        <p:txBody>
          <a:bodyPr/>
          <a:lstStyle/>
          <a:p>
            <a:fld id="{ECEF3EC2-765F-42E9-A2D7-A1E2018E9AFE}" type="datetime1">
              <a:rPr lang="en-US" smtClean="0"/>
              <a:t>10/13/2017</a:t>
            </a:fld>
            <a:endParaRPr lang="en-US" dirty="0"/>
          </a:p>
        </p:txBody>
      </p:sp>
      <p:sp>
        <p:nvSpPr>
          <p:cNvPr id="6" name="Footer Placeholder 5">
            <a:extLst>
              <a:ext uri="{FF2B5EF4-FFF2-40B4-BE49-F238E27FC236}">
                <a16:creationId xmlns:a16="http://schemas.microsoft.com/office/drawing/2014/main" id="{135F5C41-CAA5-44F9-8772-ED6576469276}"/>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81A8F6D-68EA-40DE-9B08-200D7D6FDD26}"/>
              </a:ext>
            </a:extLst>
          </p:cNvPr>
          <p:cNvSpPr>
            <a:spLocks noGrp="1"/>
          </p:cNvSpPr>
          <p:nvPr>
            <p:ph type="sldNum" sz="quarter" idx="12"/>
          </p:nvPr>
        </p:nvSpPr>
        <p:spPr/>
        <p:txBody>
          <a:bodyPr/>
          <a:lstStyle/>
          <a:p>
            <a:fld id="{7A88A7CF-1FD2-4A81-A448-0EE1303B603A}" type="slidenum">
              <a:rPr lang="en-US" smtClean="0"/>
              <a:t>‹#›</a:t>
            </a:fld>
            <a:endParaRPr lang="en-US" dirty="0"/>
          </a:p>
        </p:txBody>
      </p:sp>
    </p:spTree>
    <p:extLst>
      <p:ext uri="{BB962C8B-B14F-4D97-AF65-F5344CB8AC3E}">
        <p14:creationId xmlns:p14="http://schemas.microsoft.com/office/powerpoint/2010/main" val="18628672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CCE801-E5F4-402B-90EB-5249D8BE7D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A97E364B-98AD-411F-8077-99AF63BE784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F6BA17A-AD91-4D45-949B-5B4241A281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71308C1-CEE7-4CE6-9683-781174EC4A90}" type="datetime1">
              <a:rPr lang="en-US" smtClean="0"/>
              <a:t>10/13/2017</a:t>
            </a:fld>
            <a:endParaRPr lang="en-US" dirty="0"/>
          </a:p>
        </p:txBody>
      </p:sp>
      <p:sp>
        <p:nvSpPr>
          <p:cNvPr id="5" name="Footer Placeholder 4">
            <a:extLst>
              <a:ext uri="{FF2B5EF4-FFF2-40B4-BE49-F238E27FC236}">
                <a16:creationId xmlns:a16="http://schemas.microsoft.com/office/drawing/2014/main" id="{5C9DA981-3917-48DC-9597-26CB98D02F9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C9D53769-B603-4D3A-BD9F-47F7BF86E92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88A7CF-1FD2-4A81-A448-0EE1303B603A}" type="slidenum">
              <a:rPr lang="en-US" smtClean="0"/>
              <a:t>‹#›</a:t>
            </a:fld>
            <a:endParaRPr lang="en-US" dirty="0"/>
          </a:p>
        </p:txBody>
      </p:sp>
    </p:spTree>
    <p:extLst>
      <p:ext uri="{BB962C8B-B14F-4D97-AF65-F5344CB8AC3E}">
        <p14:creationId xmlns:p14="http://schemas.microsoft.com/office/powerpoint/2010/main" val="24065392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NYSOO_DOH_rgb.jpg">
            <a:extLst>
              <a:ext uri="{FF2B5EF4-FFF2-40B4-BE49-F238E27FC236}">
                <a16:creationId xmlns:a16="http://schemas.microsoft.com/office/drawing/2014/main" id="{E3B1A38C-CC91-4C1B-A539-563F8C736FD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3400" y="361950"/>
            <a:ext cx="3603190" cy="810768"/>
          </a:xfrm>
          <a:prstGeom prst="rect">
            <a:avLst/>
          </a:prstGeom>
        </p:spPr>
      </p:pic>
      <p:sp>
        <p:nvSpPr>
          <p:cNvPr id="7" name="Rectangle 6">
            <a:extLst>
              <a:ext uri="{FF2B5EF4-FFF2-40B4-BE49-F238E27FC236}">
                <a16:creationId xmlns:a16="http://schemas.microsoft.com/office/drawing/2014/main" id="{F91C1D02-47EA-47DE-8553-C70F047B8B40}"/>
              </a:ext>
            </a:extLst>
          </p:cNvPr>
          <p:cNvSpPr/>
          <p:nvPr/>
        </p:nvSpPr>
        <p:spPr>
          <a:xfrm>
            <a:off x="0" y="4935682"/>
            <a:ext cx="12192000" cy="117330"/>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a:extLst>
              <a:ext uri="{FF2B5EF4-FFF2-40B4-BE49-F238E27FC236}">
                <a16:creationId xmlns:a16="http://schemas.microsoft.com/office/drawing/2014/main" id="{6DFD4A84-33AD-488D-B081-EFAA0BDB374A}"/>
              </a:ext>
            </a:extLst>
          </p:cNvPr>
          <p:cNvSpPr/>
          <p:nvPr/>
        </p:nvSpPr>
        <p:spPr>
          <a:xfrm>
            <a:off x="0" y="5053012"/>
            <a:ext cx="12192000" cy="1485900"/>
          </a:xfrm>
          <a:prstGeom prst="rect">
            <a:avLst/>
          </a:prstGeom>
          <a:solidFill>
            <a:srgbClr val="002D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Date Placeholder 1">
            <a:extLst>
              <a:ext uri="{FF2B5EF4-FFF2-40B4-BE49-F238E27FC236}">
                <a16:creationId xmlns:a16="http://schemas.microsoft.com/office/drawing/2014/main" id="{0C1934A0-B1C6-463C-BBEE-5205B5ED0F55}"/>
              </a:ext>
            </a:extLst>
          </p:cNvPr>
          <p:cNvSpPr txBox="1">
            <a:spLocks/>
          </p:cNvSpPr>
          <p:nvPr/>
        </p:nvSpPr>
        <p:spPr>
          <a:xfrm>
            <a:off x="533400" y="5293915"/>
            <a:ext cx="2133600" cy="273844"/>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600" dirty="0">
                <a:solidFill>
                  <a:schemeClr val="bg1"/>
                </a:solidFill>
              </a:rPr>
              <a:t>October 16, 2017</a:t>
            </a:r>
          </a:p>
        </p:txBody>
      </p:sp>
      <p:sp>
        <p:nvSpPr>
          <p:cNvPr id="10" name="TextBox 9">
            <a:extLst>
              <a:ext uri="{FF2B5EF4-FFF2-40B4-BE49-F238E27FC236}">
                <a16:creationId xmlns:a16="http://schemas.microsoft.com/office/drawing/2014/main" id="{A0C8DAA3-3970-4108-9683-564973A8DA89}"/>
              </a:ext>
            </a:extLst>
          </p:cNvPr>
          <p:cNvSpPr txBox="1"/>
          <p:nvPr/>
        </p:nvSpPr>
        <p:spPr>
          <a:xfrm>
            <a:off x="72736" y="1828799"/>
            <a:ext cx="12043064" cy="3170099"/>
          </a:xfrm>
          <a:prstGeom prst="rect">
            <a:avLst/>
          </a:prstGeom>
          <a:noFill/>
        </p:spPr>
        <p:txBody>
          <a:bodyPr wrap="square" rtlCol="0">
            <a:spAutoFit/>
          </a:bodyPr>
          <a:lstStyle/>
          <a:p>
            <a:pPr algn="ctr"/>
            <a:r>
              <a:rPr lang="en-US" sz="4000" dirty="0"/>
              <a:t>HEALTH CARE REGULATORY MODERNIZATION INITIATIVE</a:t>
            </a:r>
          </a:p>
          <a:p>
            <a:pPr algn="ctr"/>
            <a:endParaRPr lang="en-US" sz="4000" dirty="0"/>
          </a:p>
          <a:p>
            <a:pPr algn="ctr"/>
            <a:r>
              <a:rPr lang="en-US" sz="4000" dirty="0"/>
              <a:t>CARDIAC SURGERY AND PCI SERVICES</a:t>
            </a:r>
          </a:p>
          <a:p>
            <a:pPr algn="ctr"/>
            <a:endParaRPr lang="en-US" sz="4000" dirty="0"/>
          </a:p>
          <a:p>
            <a:pPr algn="ctr"/>
            <a:r>
              <a:rPr lang="en-US" sz="4000" dirty="0"/>
              <a:t>Overview of Current CON Process</a:t>
            </a:r>
          </a:p>
        </p:txBody>
      </p:sp>
    </p:spTree>
    <p:extLst>
      <p:ext uri="{BB962C8B-B14F-4D97-AF65-F5344CB8AC3E}">
        <p14:creationId xmlns:p14="http://schemas.microsoft.com/office/powerpoint/2010/main" val="32232352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NYSOO_DOH_rgb.jpg">
            <a:extLst>
              <a:ext uri="{FF2B5EF4-FFF2-40B4-BE49-F238E27FC236}">
                <a16:creationId xmlns:a16="http://schemas.microsoft.com/office/drawing/2014/main" id="{6A91DFAC-9561-4F4F-95E8-11880CD225B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055223" y="5712967"/>
            <a:ext cx="2518884" cy="566784"/>
          </a:xfrm>
          <a:prstGeom prst="rect">
            <a:avLst/>
          </a:prstGeom>
        </p:spPr>
      </p:pic>
      <p:sp>
        <p:nvSpPr>
          <p:cNvPr id="5" name="Slide Number Placeholder 4">
            <a:extLst>
              <a:ext uri="{FF2B5EF4-FFF2-40B4-BE49-F238E27FC236}">
                <a16:creationId xmlns:a16="http://schemas.microsoft.com/office/drawing/2014/main" id="{E88B19A2-7895-4F35-8E1F-FF55D3742CB6}"/>
              </a:ext>
            </a:extLst>
          </p:cNvPr>
          <p:cNvSpPr>
            <a:spLocks noGrp="1"/>
          </p:cNvSpPr>
          <p:nvPr>
            <p:ph type="sldNum" sz="quarter" idx="12"/>
          </p:nvPr>
        </p:nvSpPr>
        <p:spPr/>
        <p:txBody>
          <a:bodyPr/>
          <a:lstStyle/>
          <a:p>
            <a:fld id="{7A88A7CF-1FD2-4A81-A448-0EE1303B603A}" type="slidenum">
              <a:rPr lang="en-US" smtClean="0"/>
              <a:t>10</a:t>
            </a:fld>
            <a:endParaRPr lang="en-US" dirty="0"/>
          </a:p>
        </p:txBody>
      </p:sp>
      <p:sp>
        <p:nvSpPr>
          <p:cNvPr id="6" name="Rectangle 5">
            <a:extLst>
              <a:ext uri="{FF2B5EF4-FFF2-40B4-BE49-F238E27FC236}">
                <a16:creationId xmlns:a16="http://schemas.microsoft.com/office/drawing/2014/main" id="{E3E9578A-19B6-4E9F-9B5E-10C9FF30DA7B}"/>
              </a:ext>
            </a:extLst>
          </p:cNvPr>
          <p:cNvSpPr/>
          <p:nvPr/>
        </p:nvSpPr>
        <p:spPr>
          <a:xfrm>
            <a:off x="0" y="62344"/>
            <a:ext cx="12192000" cy="477983"/>
          </a:xfrm>
          <a:prstGeom prst="rect">
            <a:avLst/>
          </a:prstGeom>
          <a:solidFill>
            <a:srgbClr val="002D73"/>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7" name="Rectangle 6">
            <a:extLst>
              <a:ext uri="{FF2B5EF4-FFF2-40B4-BE49-F238E27FC236}">
                <a16:creationId xmlns:a16="http://schemas.microsoft.com/office/drawing/2014/main" id="{ABEB520A-8887-4725-B1D2-D5107933032A}"/>
              </a:ext>
            </a:extLst>
          </p:cNvPr>
          <p:cNvSpPr/>
          <p:nvPr/>
        </p:nvSpPr>
        <p:spPr>
          <a:xfrm>
            <a:off x="-1" y="0"/>
            <a:ext cx="12192001" cy="6234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Date Placeholder 1">
            <a:extLst>
              <a:ext uri="{FF2B5EF4-FFF2-40B4-BE49-F238E27FC236}">
                <a16:creationId xmlns:a16="http://schemas.microsoft.com/office/drawing/2014/main" id="{EDE56BF9-EAAE-4B53-BDCA-E855AA40C12D}"/>
              </a:ext>
            </a:extLst>
          </p:cNvPr>
          <p:cNvSpPr txBox="1">
            <a:spLocks/>
          </p:cNvSpPr>
          <p:nvPr/>
        </p:nvSpPr>
        <p:spPr>
          <a:xfrm>
            <a:off x="152400" y="88105"/>
            <a:ext cx="10965366" cy="452222"/>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t>October 16, 2017, Health Care RMI:  Cardiac Surgery and PCI Services</a:t>
            </a:r>
          </a:p>
        </p:txBody>
      </p:sp>
      <p:sp>
        <p:nvSpPr>
          <p:cNvPr id="9" name="TextBox 8">
            <a:extLst>
              <a:ext uri="{FF2B5EF4-FFF2-40B4-BE49-F238E27FC236}">
                <a16:creationId xmlns:a16="http://schemas.microsoft.com/office/drawing/2014/main" id="{E8BF249D-329C-49EF-A97D-0668B9E8D8C9}"/>
              </a:ext>
            </a:extLst>
          </p:cNvPr>
          <p:cNvSpPr txBox="1"/>
          <p:nvPr/>
        </p:nvSpPr>
        <p:spPr>
          <a:xfrm>
            <a:off x="235526" y="602671"/>
            <a:ext cx="11874698" cy="7078861"/>
          </a:xfrm>
          <a:prstGeom prst="rect">
            <a:avLst/>
          </a:prstGeom>
          <a:noFill/>
        </p:spPr>
        <p:txBody>
          <a:bodyPr wrap="square" rtlCol="0">
            <a:spAutoFit/>
          </a:bodyPr>
          <a:lstStyle/>
          <a:p>
            <a:pPr lvl="0" algn="r"/>
            <a:endParaRPr lang="en-US" sz="1200" dirty="0"/>
          </a:p>
          <a:p>
            <a:pPr lvl="0"/>
            <a:r>
              <a:rPr lang="en-US" sz="1200" b="1" dirty="0"/>
              <a:t>                                                   </a:t>
            </a:r>
            <a:r>
              <a:rPr lang="en-US" sz="3000" b="1" dirty="0"/>
              <a:t>Challenges with Existing Cardiac Regulations </a:t>
            </a:r>
            <a:br>
              <a:rPr lang="en-US" sz="3000" b="1" dirty="0"/>
            </a:br>
            <a:r>
              <a:rPr lang="en-US" sz="3000" b="1" dirty="0"/>
              <a:t>                                   Review of Recent PCI Examples  </a:t>
            </a:r>
          </a:p>
          <a:p>
            <a:pPr lvl="0"/>
            <a:endParaRPr lang="en-US" sz="1200" b="1" dirty="0"/>
          </a:p>
          <a:p>
            <a:pPr lvl="0"/>
            <a:r>
              <a:rPr lang="en-US" sz="3000" dirty="0"/>
              <a:t>Challenge Questions</a:t>
            </a:r>
            <a:endParaRPr lang="en-US" sz="2000" dirty="0"/>
          </a:p>
          <a:p>
            <a:pPr marL="342900" lvl="0" indent="-342900">
              <a:buFont typeface="Wingdings" panose="05000000000000000000" pitchFamily="2" charset="2"/>
              <a:buChar char="Ø"/>
            </a:pPr>
            <a:r>
              <a:rPr lang="en-US" sz="2000" dirty="0"/>
              <a:t>Are minimum volume thresholds still a valid regulatory tool to effect quality outcomes? </a:t>
            </a:r>
          </a:p>
          <a:p>
            <a:pPr marL="342900" lvl="0" indent="-342900">
              <a:buFont typeface="Wingdings" panose="05000000000000000000" pitchFamily="2" charset="2"/>
              <a:buChar char="Ø"/>
            </a:pPr>
            <a:r>
              <a:rPr lang="en-US" sz="2000" dirty="0"/>
              <a:t>If yes, are the existing volume thresholds appropriate and to whom should they be applied (facility, surgeon, cardiologist, surgical/medical cardiac team, and/or health system?</a:t>
            </a:r>
          </a:p>
          <a:p>
            <a:pPr marL="342900" lvl="0" indent="-342900">
              <a:buFont typeface="Wingdings" panose="05000000000000000000" pitchFamily="2" charset="2"/>
              <a:buChar char="Ø"/>
            </a:pPr>
            <a:r>
              <a:rPr lang="en-US" sz="2000" dirty="0"/>
              <a:t>What other standards or regulatory tools are available to ensure high quality cardiac services?</a:t>
            </a:r>
          </a:p>
          <a:p>
            <a:pPr lvl="0"/>
            <a:endParaRPr lang="en-US" sz="3000" b="1" dirty="0"/>
          </a:p>
          <a:p>
            <a:pPr lvl="0"/>
            <a:endParaRPr lang="en-US" sz="1200" b="1" dirty="0"/>
          </a:p>
          <a:p>
            <a:pPr lvl="0"/>
            <a:r>
              <a:rPr lang="en-US" sz="3000" dirty="0"/>
              <a:t>Recent Examples</a:t>
            </a:r>
          </a:p>
          <a:p>
            <a:pPr marL="342900" lvl="0" indent="-342900">
              <a:buFont typeface="Wingdings" panose="05000000000000000000" pitchFamily="2" charset="2"/>
              <a:buChar char="Ø"/>
            </a:pPr>
            <a:r>
              <a:rPr lang="en-US" sz="2200" dirty="0"/>
              <a:t>Competitive Adult PCI CONs to serve East End of Long Island; minimum volume regulations allowed approval of one Center </a:t>
            </a:r>
          </a:p>
          <a:p>
            <a:pPr marL="342900" lvl="0" indent="-342900">
              <a:buFont typeface="Wingdings" panose="05000000000000000000" pitchFamily="2" charset="2"/>
              <a:buChar char="Ø"/>
            </a:pPr>
            <a:endParaRPr lang="en-US" sz="1200" dirty="0"/>
          </a:p>
          <a:p>
            <a:pPr marL="342900" lvl="0" indent="-342900">
              <a:buFont typeface="Wingdings" panose="05000000000000000000" pitchFamily="2" charset="2"/>
              <a:buChar char="Ø"/>
            </a:pPr>
            <a:r>
              <a:rPr lang="en-US" sz="2200" dirty="0"/>
              <a:t>New Adult PCI CON in Brooklyn NY; existing Centers not at required minimal volume thresholds</a:t>
            </a:r>
            <a:br>
              <a:rPr lang="en-US" sz="2200" dirty="0"/>
            </a:br>
            <a:br>
              <a:rPr lang="en-US" sz="2200" dirty="0"/>
            </a:br>
            <a:endParaRPr lang="en-US" sz="2200" dirty="0"/>
          </a:p>
          <a:p>
            <a:pPr marL="457200" lvl="0" indent="-457200">
              <a:buFont typeface="Wingdings" panose="05000000000000000000" pitchFamily="2" charset="2"/>
              <a:buChar char="Ø"/>
            </a:pPr>
            <a:endParaRPr lang="en-US" sz="2200" b="1" dirty="0"/>
          </a:p>
          <a:p>
            <a:pPr marL="457200" lvl="0" indent="-457200">
              <a:buFont typeface="Wingdings" panose="05000000000000000000" pitchFamily="2" charset="2"/>
              <a:buChar char="Ø"/>
            </a:pPr>
            <a:endParaRPr lang="en-US" sz="2200" b="1" dirty="0"/>
          </a:p>
          <a:p>
            <a:pPr marL="457200" lvl="0" indent="-457200">
              <a:buFont typeface="Wingdings" panose="05000000000000000000" pitchFamily="2" charset="2"/>
              <a:buChar char="Ø"/>
            </a:pPr>
            <a:endParaRPr lang="en-US" sz="2200" b="1" dirty="0"/>
          </a:p>
        </p:txBody>
      </p:sp>
    </p:spTree>
    <p:extLst>
      <p:ext uri="{BB962C8B-B14F-4D97-AF65-F5344CB8AC3E}">
        <p14:creationId xmlns:p14="http://schemas.microsoft.com/office/powerpoint/2010/main" val="84062190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NYSOO_DOH_rgb.jpg">
            <a:extLst>
              <a:ext uri="{FF2B5EF4-FFF2-40B4-BE49-F238E27FC236}">
                <a16:creationId xmlns:a16="http://schemas.microsoft.com/office/drawing/2014/main" id="{6A91DFAC-9561-4F4F-95E8-11880CD225B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055223" y="5712967"/>
            <a:ext cx="2518884" cy="566784"/>
          </a:xfrm>
          <a:prstGeom prst="rect">
            <a:avLst/>
          </a:prstGeom>
        </p:spPr>
      </p:pic>
      <p:sp>
        <p:nvSpPr>
          <p:cNvPr id="5" name="Slide Number Placeholder 4">
            <a:extLst>
              <a:ext uri="{FF2B5EF4-FFF2-40B4-BE49-F238E27FC236}">
                <a16:creationId xmlns:a16="http://schemas.microsoft.com/office/drawing/2014/main" id="{E88B19A2-7895-4F35-8E1F-FF55D3742CB6}"/>
              </a:ext>
            </a:extLst>
          </p:cNvPr>
          <p:cNvSpPr>
            <a:spLocks noGrp="1"/>
          </p:cNvSpPr>
          <p:nvPr>
            <p:ph type="sldNum" sz="quarter" idx="12"/>
          </p:nvPr>
        </p:nvSpPr>
        <p:spPr/>
        <p:txBody>
          <a:bodyPr/>
          <a:lstStyle/>
          <a:p>
            <a:fld id="{7A88A7CF-1FD2-4A81-A448-0EE1303B603A}" type="slidenum">
              <a:rPr lang="en-US" smtClean="0"/>
              <a:t>2</a:t>
            </a:fld>
            <a:endParaRPr lang="en-US" dirty="0"/>
          </a:p>
        </p:txBody>
      </p:sp>
      <p:sp>
        <p:nvSpPr>
          <p:cNvPr id="7" name="Rectangle 6">
            <a:extLst>
              <a:ext uri="{FF2B5EF4-FFF2-40B4-BE49-F238E27FC236}">
                <a16:creationId xmlns:a16="http://schemas.microsoft.com/office/drawing/2014/main" id="{ABEB520A-8887-4725-B1D2-D5107933032A}"/>
              </a:ext>
            </a:extLst>
          </p:cNvPr>
          <p:cNvSpPr/>
          <p:nvPr/>
        </p:nvSpPr>
        <p:spPr>
          <a:xfrm>
            <a:off x="-1" y="0"/>
            <a:ext cx="12192001" cy="6234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Date Placeholder 1">
            <a:extLst>
              <a:ext uri="{FF2B5EF4-FFF2-40B4-BE49-F238E27FC236}">
                <a16:creationId xmlns:a16="http://schemas.microsoft.com/office/drawing/2014/main" id="{EDE56BF9-EAAE-4B53-BDCA-E855AA40C12D}"/>
              </a:ext>
            </a:extLst>
          </p:cNvPr>
          <p:cNvSpPr txBox="1">
            <a:spLocks/>
          </p:cNvSpPr>
          <p:nvPr/>
        </p:nvSpPr>
        <p:spPr>
          <a:xfrm>
            <a:off x="152399" y="88105"/>
            <a:ext cx="11804071" cy="452222"/>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400" dirty="0"/>
          </a:p>
        </p:txBody>
      </p:sp>
      <p:sp>
        <p:nvSpPr>
          <p:cNvPr id="9" name="TextBox 8">
            <a:extLst>
              <a:ext uri="{FF2B5EF4-FFF2-40B4-BE49-F238E27FC236}">
                <a16:creationId xmlns:a16="http://schemas.microsoft.com/office/drawing/2014/main" id="{E8BF249D-329C-49EF-A97D-0668B9E8D8C9}"/>
              </a:ext>
            </a:extLst>
          </p:cNvPr>
          <p:cNvSpPr txBox="1"/>
          <p:nvPr/>
        </p:nvSpPr>
        <p:spPr>
          <a:xfrm>
            <a:off x="235527" y="739773"/>
            <a:ext cx="11118274" cy="7109639"/>
          </a:xfrm>
          <a:prstGeom prst="rect">
            <a:avLst/>
          </a:prstGeom>
          <a:noFill/>
        </p:spPr>
        <p:txBody>
          <a:bodyPr wrap="square" rtlCol="0">
            <a:spAutoFit/>
          </a:bodyPr>
          <a:lstStyle/>
          <a:p>
            <a:pPr algn="ctr"/>
            <a:r>
              <a:rPr lang="en-US" sz="3000" b="1" dirty="0"/>
              <a:t>Overview of CON Process for Cardiac Services </a:t>
            </a:r>
          </a:p>
          <a:p>
            <a:pPr algn="ctr"/>
            <a:endParaRPr lang="en-US" sz="1200" dirty="0"/>
          </a:p>
          <a:p>
            <a:pPr marL="342900" lvl="0" indent="-342900">
              <a:buFont typeface="Wingdings" panose="05000000000000000000" pitchFamily="2" charset="2"/>
              <a:buChar char="Ø"/>
            </a:pPr>
            <a:r>
              <a:rPr lang="en-US" sz="2200" dirty="0"/>
              <a:t>Certificate of Need process requires the Commissioner’s review and approval prior to the commencement of construction of a project for new cardiac services.</a:t>
            </a:r>
            <a:br>
              <a:rPr lang="en-US" sz="2200" dirty="0"/>
            </a:br>
            <a:endParaRPr lang="en-US" sz="2200" dirty="0"/>
          </a:p>
          <a:p>
            <a:pPr marL="342900" lvl="0" indent="-342900">
              <a:buFont typeface="Wingdings" panose="05000000000000000000" pitchFamily="2" charset="2"/>
              <a:buChar char="Ø"/>
            </a:pPr>
            <a:r>
              <a:rPr lang="en-US" sz="2200" dirty="0"/>
              <a:t>Public Health Law 2802(2) defines the prior review process to include evaluation of:</a:t>
            </a:r>
          </a:p>
          <a:p>
            <a:pPr marL="800100" lvl="1" indent="-342900">
              <a:buFont typeface="Courier New" panose="02070309020205020404" pitchFamily="49" charset="0"/>
              <a:buChar char="o"/>
            </a:pPr>
            <a:r>
              <a:rPr lang="en-US" sz="2200" dirty="0"/>
              <a:t>The public need for the service</a:t>
            </a:r>
          </a:p>
          <a:p>
            <a:pPr marL="800100" lvl="1" indent="-342900">
              <a:buFont typeface="Courier New" panose="02070309020205020404" pitchFamily="49" charset="0"/>
              <a:buChar char="o"/>
            </a:pPr>
            <a:r>
              <a:rPr lang="en-US" sz="2200" dirty="0"/>
              <a:t>Financial capability and feasibility of the project</a:t>
            </a:r>
          </a:p>
          <a:p>
            <a:pPr marL="800100" lvl="1" indent="-342900">
              <a:buFont typeface="Courier New" panose="02070309020205020404" pitchFamily="49" charset="0"/>
              <a:buChar char="o"/>
            </a:pPr>
            <a:r>
              <a:rPr lang="en-US" sz="2200" dirty="0"/>
              <a:t>Applicant’s current compliance with existing codes, rules and regulations.</a:t>
            </a:r>
            <a:br>
              <a:rPr lang="en-US" sz="2200" dirty="0"/>
            </a:br>
            <a:endParaRPr lang="en-US" sz="2200" dirty="0"/>
          </a:p>
          <a:p>
            <a:pPr marL="342900" indent="-342900">
              <a:buFont typeface="Wingdings" panose="05000000000000000000" pitchFamily="2" charset="2"/>
              <a:buChar char="Ø"/>
            </a:pPr>
            <a:r>
              <a:rPr lang="en-US" sz="2200" dirty="0"/>
              <a:t>Department reviews a CON application submitted by an applicant and makes recommendation to the Public Health and Health Planning Council (PHHPC); PHHPC makes a recommendation to the Commissioner.</a:t>
            </a:r>
            <a:br>
              <a:rPr lang="en-US" sz="2200" dirty="0"/>
            </a:br>
            <a:endParaRPr lang="en-US" sz="2200" dirty="0"/>
          </a:p>
          <a:p>
            <a:pPr marL="342900" indent="-342900">
              <a:buFont typeface="Wingdings" panose="05000000000000000000" pitchFamily="2" charset="2"/>
              <a:buChar char="Ø"/>
            </a:pPr>
            <a:r>
              <a:rPr lang="en-US" sz="2200" dirty="0"/>
              <a:t>In some instances, the Cardiac Advisory Committee is convened to review CON proposals and make recommendations to the Commissioner.</a:t>
            </a:r>
          </a:p>
          <a:p>
            <a:br>
              <a:rPr lang="en-US" sz="2400" dirty="0"/>
            </a:br>
            <a:endParaRPr lang="en-US" sz="2400" dirty="0"/>
          </a:p>
          <a:p>
            <a:pPr marL="342900" indent="-342900">
              <a:buFont typeface="Wingdings" panose="05000000000000000000" pitchFamily="2" charset="2"/>
              <a:buChar char="Ø"/>
            </a:pPr>
            <a:endParaRPr lang="en-US" sz="2400" dirty="0"/>
          </a:p>
          <a:p>
            <a:pPr lvl="0"/>
            <a:br>
              <a:rPr lang="en-US" sz="1600" dirty="0"/>
            </a:br>
            <a:endParaRPr lang="en-US" dirty="0"/>
          </a:p>
        </p:txBody>
      </p:sp>
      <p:sp>
        <p:nvSpPr>
          <p:cNvPr id="11" name="Rectangle 10">
            <a:extLst>
              <a:ext uri="{FF2B5EF4-FFF2-40B4-BE49-F238E27FC236}">
                <a16:creationId xmlns:a16="http://schemas.microsoft.com/office/drawing/2014/main" id="{D0CCEA1D-207A-417E-9B15-80EC9D577497}"/>
              </a:ext>
            </a:extLst>
          </p:cNvPr>
          <p:cNvSpPr/>
          <p:nvPr/>
        </p:nvSpPr>
        <p:spPr>
          <a:xfrm>
            <a:off x="-1" y="75224"/>
            <a:ext cx="12192000" cy="477983"/>
          </a:xfrm>
          <a:prstGeom prst="rect">
            <a:avLst/>
          </a:prstGeom>
          <a:solidFill>
            <a:srgbClr val="002D73"/>
          </a:solidFill>
          <a:ln w="25400" cap="flat" cmpd="sng" algn="ctr">
            <a:noFill/>
            <a:prstDash val="solid"/>
          </a:ln>
          <a:effectLst/>
        </p:spPr>
        <p:txBody>
          <a:bodyPr rtlCol="0" anchor="ctr"/>
          <a:lstStyle/>
          <a:p>
            <a:pPr lvl="0"/>
            <a:r>
              <a:rPr lang="en-US" sz="1400" b="1" dirty="0">
                <a:solidFill>
                  <a:schemeClr val="bg1"/>
                </a:solidFill>
                <a:latin typeface="Arial" panose="020B0604020202020204" pitchFamily="34" charset="0"/>
              </a:rPr>
              <a:t>October 16, 2017,  Health Care RMI: Cardiac Surgery and PCI Services </a:t>
            </a:r>
          </a:p>
        </p:txBody>
      </p:sp>
    </p:spTree>
    <p:extLst>
      <p:ext uri="{BB962C8B-B14F-4D97-AF65-F5344CB8AC3E}">
        <p14:creationId xmlns:p14="http://schemas.microsoft.com/office/powerpoint/2010/main" val="26253854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NYSOO_DOH_rgb.jpg">
            <a:extLst>
              <a:ext uri="{FF2B5EF4-FFF2-40B4-BE49-F238E27FC236}">
                <a16:creationId xmlns:a16="http://schemas.microsoft.com/office/drawing/2014/main" id="{6A91DFAC-9561-4F4F-95E8-11880CD225B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55223" y="5712967"/>
            <a:ext cx="2518884" cy="566784"/>
          </a:xfrm>
          <a:prstGeom prst="rect">
            <a:avLst/>
          </a:prstGeom>
        </p:spPr>
      </p:pic>
      <p:sp>
        <p:nvSpPr>
          <p:cNvPr id="5" name="Slide Number Placeholder 4">
            <a:extLst>
              <a:ext uri="{FF2B5EF4-FFF2-40B4-BE49-F238E27FC236}">
                <a16:creationId xmlns:a16="http://schemas.microsoft.com/office/drawing/2014/main" id="{E88B19A2-7895-4F35-8E1F-FF55D3742CB6}"/>
              </a:ext>
            </a:extLst>
          </p:cNvPr>
          <p:cNvSpPr>
            <a:spLocks noGrp="1"/>
          </p:cNvSpPr>
          <p:nvPr>
            <p:ph type="sldNum" sz="quarter" idx="12"/>
          </p:nvPr>
        </p:nvSpPr>
        <p:spPr/>
        <p:txBody>
          <a:bodyPr/>
          <a:lstStyle/>
          <a:p>
            <a:fld id="{7A88A7CF-1FD2-4A81-A448-0EE1303B603A}" type="slidenum">
              <a:rPr lang="en-US" smtClean="0"/>
              <a:t>3</a:t>
            </a:fld>
            <a:endParaRPr lang="en-US" dirty="0"/>
          </a:p>
        </p:txBody>
      </p:sp>
      <p:sp>
        <p:nvSpPr>
          <p:cNvPr id="7" name="Rectangle 6">
            <a:extLst>
              <a:ext uri="{FF2B5EF4-FFF2-40B4-BE49-F238E27FC236}">
                <a16:creationId xmlns:a16="http://schemas.microsoft.com/office/drawing/2014/main" id="{ABEB520A-8887-4725-B1D2-D5107933032A}"/>
              </a:ext>
            </a:extLst>
          </p:cNvPr>
          <p:cNvSpPr/>
          <p:nvPr/>
        </p:nvSpPr>
        <p:spPr>
          <a:xfrm>
            <a:off x="-1" y="0"/>
            <a:ext cx="12192001" cy="6234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Date Placeholder 1">
            <a:extLst>
              <a:ext uri="{FF2B5EF4-FFF2-40B4-BE49-F238E27FC236}">
                <a16:creationId xmlns:a16="http://schemas.microsoft.com/office/drawing/2014/main" id="{EDE56BF9-EAAE-4B53-BDCA-E855AA40C12D}"/>
              </a:ext>
            </a:extLst>
          </p:cNvPr>
          <p:cNvSpPr txBox="1">
            <a:spLocks/>
          </p:cNvSpPr>
          <p:nvPr/>
        </p:nvSpPr>
        <p:spPr>
          <a:xfrm>
            <a:off x="152399" y="88105"/>
            <a:ext cx="11804071" cy="452222"/>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sz="1400" dirty="0"/>
          </a:p>
        </p:txBody>
      </p:sp>
      <p:sp>
        <p:nvSpPr>
          <p:cNvPr id="9" name="TextBox 8">
            <a:extLst>
              <a:ext uri="{FF2B5EF4-FFF2-40B4-BE49-F238E27FC236}">
                <a16:creationId xmlns:a16="http://schemas.microsoft.com/office/drawing/2014/main" id="{E8BF249D-329C-49EF-A97D-0668B9E8D8C9}"/>
              </a:ext>
            </a:extLst>
          </p:cNvPr>
          <p:cNvSpPr txBox="1"/>
          <p:nvPr/>
        </p:nvSpPr>
        <p:spPr>
          <a:xfrm>
            <a:off x="235526" y="739773"/>
            <a:ext cx="11720945" cy="6124754"/>
          </a:xfrm>
          <a:prstGeom prst="rect">
            <a:avLst/>
          </a:prstGeom>
          <a:noFill/>
        </p:spPr>
        <p:txBody>
          <a:bodyPr wrap="square" rtlCol="0">
            <a:spAutoFit/>
          </a:bodyPr>
          <a:lstStyle/>
          <a:p>
            <a:pPr algn="ctr"/>
            <a:r>
              <a:rPr lang="en-US" sz="3000" b="1" dirty="0"/>
              <a:t>Overview of CON Process for Cardiac Services </a:t>
            </a:r>
          </a:p>
          <a:p>
            <a:pPr algn="ctr"/>
            <a:endParaRPr lang="en-US" sz="1200" dirty="0"/>
          </a:p>
          <a:p>
            <a:pPr marL="342900" lvl="0" indent="-342900">
              <a:buFont typeface="Wingdings" panose="05000000000000000000" pitchFamily="2" charset="2"/>
              <a:buChar char="Ø"/>
            </a:pPr>
            <a:r>
              <a:rPr lang="en-US" sz="2400" dirty="0"/>
              <a:t>Section 709.14 of 10 NYCRR provides standards to evaluate the public need for cardiac services (last updated in 2009).</a:t>
            </a:r>
          </a:p>
          <a:p>
            <a:pPr lvl="0"/>
            <a:endParaRPr lang="en-US" sz="1200" dirty="0"/>
          </a:p>
          <a:p>
            <a:pPr marL="342900" lvl="0" indent="-342900">
              <a:buFont typeface="Wingdings" panose="05000000000000000000" pitchFamily="2" charset="2"/>
              <a:buChar char="Ø"/>
            </a:pPr>
            <a:r>
              <a:rPr lang="en-US" sz="2400" dirty="0"/>
              <a:t>Section 405.29 of 10 NYCRR provides programmatic standards for cardiac services.</a:t>
            </a:r>
          </a:p>
          <a:p>
            <a:pPr lvl="0"/>
            <a:endParaRPr lang="en-US" sz="1200" dirty="0"/>
          </a:p>
          <a:p>
            <a:pPr marL="342900" lvl="0" indent="-342900">
              <a:buFont typeface="Wingdings" panose="05000000000000000000" pitchFamily="2" charset="2"/>
              <a:buChar char="Ø"/>
            </a:pPr>
            <a:r>
              <a:rPr lang="en-US" sz="2400" dirty="0"/>
              <a:t>Existing standards are based on a general premise that a minimum volume of procedures at a facility per year is required to ensure an acceptable level of quality. </a:t>
            </a:r>
          </a:p>
          <a:p>
            <a:pPr marL="800100" lvl="1" indent="-342900">
              <a:buFont typeface="Courier New" panose="02070309020205020404" pitchFamily="49" charset="0"/>
              <a:buChar char="o"/>
            </a:pPr>
            <a:r>
              <a:rPr lang="en-US" sz="2000" dirty="0"/>
              <a:t>When utilization at existing facilities in a planning area is not at the regulatory minimum volume thresholds, new cardiac service projects are generally not approvable.</a:t>
            </a:r>
            <a:endParaRPr lang="en-US" sz="2400" dirty="0"/>
          </a:p>
          <a:p>
            <a:pPr lvl="1"/>
            <a:endParaRPr lang="en-US" sz="1200" dirty="0"/>
          </a:p>
          <a:p>
            <a:pPr marL="342900" lvl="0" indent="-342900">
              <a:buFont typeface="Wingdings" panose="05000000000000000000" pitchFamily="2" charset="2"/>
              <a:buChar char="Ø"/>
            </a:pPr>
            <a:r>
              <a:rPr lang="en-US" sz="2400" dirty="0"/>
              <a:t>Given many changes in the delivery of cardiac services since 2009, the Department is exploring whether it is appropriate to consider factors other than facility-specific volume requirements in approving or disapproving the pubic need for new cardiac services.</a:t>
            </a:r>
            <a:br>
              <a:rPr lang="en-US" sz="2400" dirty="0"/>
            </a:br>
            <a:endParaRPr lang="en-US" sz="2400" dirty="0"/>
          </a:p>
          <a:p>
            <a:pPr marL="342900" indent="-342900">
              <a:buFont typeface="Wingdings" panose="05000000000000000000" pitchFamily="2" charset="2"/>
              <a:buChar char="Ø"/>
            </a:pPr>
            <a:endParaRPr lang="en-US" sz="2400" dirty="0"/>
          </a:p>
          <a:p>
            <a:pPr lvl="0"/>
            <a:br>
              <a:rPr lang="en-US" sz="1600" dirty="0"/>
            </a:br>
            <a:endParaRPr lang="en-US" dirty="0"/>
          </a:p>
        </p:txBody>
      </p:sp>
      <p:sp>
        <p:nvSpPr>
          <p:cNvPr id="11" name="Rectangle 10">
            <a:extLst>
              <a:ext uri="{FF2B5EF4-FFF2-40B4-BE49-F238E27FC236}">
                <a16:creationId xmlns:a16="http://schemas.microsoft.com/office/drawing/2014/main" id="{D0CCEA1D-207A-417E-9B15-80EC9D577497}"/>
              </a:ext>
            </a:extLst>
          </p:cNvPr>
          <p:cNvSpPr/>
          <p:nvPr/>
        </p:nvSpPr>
        <p:spPr>
          <a:xfrm>
            <a:off x="-1" y="75224"/>
            <a:ext cx="12192000" cy="477983"/>
          </a:xfrm>
          <a:prstGeom prst="rect">
            <a:avLst/>
          </a:prstGeom>
          <a:solidFill>
            <a:srgbClr val="002D73"/>
          </a:solidFill>
          <a:ln w="25400" cap="flat" cmpd="sng" algn="ctr">
            <a:noFill/>
            <a:prstDash val="solid"/>
          </a:ln>
          <a:effectLst/>
        </p:spPr>
        <p:txBody>
          <a:bodyPr rtlCol="0" anchor="ctr"/>
          <a:lstStyle/>
          <a:p>
            <a:pPr lvl="0"/>
            <a:r>
              <a:rPr lang="en-US" sz="1400" b="1" dirty="0">
                <a:solidFill>
                  <a:schemeClr val="bg1"/>
                </a:solidFill>
                <a:latin typeface="Arial" panose="020B0604020202020204" pitchFamily="34" charset="0"/>
              </a:rPr>
              <a:t>October 16, 2017,  Health Care RMI: Cardiac Surgery and PCI Services </a:t>
            </a:r>
          </a:p>
        </p:txBody>
      </p:sp>
    </p:spTree>
    <p:extLst>
      <p:ext uri="{BB962C8B-B14F-4D97-AF65-F5344CB8AC3E}">
        <p14:creationId xmlns:p14="http://schemas.microsoft.com/office/powerpoint/2010/main" val="29501173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NYSOO_DOH_rgb.jpg">
            <a:extLst>
              <a:ext uri="{FF2B5EF4-FFF2-40B4-BE49-F238E27FC236}">
                <a16:creationId xmlns:a16="http://schemas.microsoft.com/office/drawing/2014/main" id="{6A91DFAC-9561-4F4F-95E8-11880CD225B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55223" y="5712967"/>
            <a:ext cx="2518884" cy="566784"/>
          </a:xfrm>
          <a:prstGeom prst="rect">
            <a:avLst/>
          </a:prstGeom>
        </p:spPr>
      </p:pic>
      <p:sp>
        <p:nvSpPr>
          <p:cNvPr id="5" name="Slide Number Placeholder 4">
            <a:extLst>
              <a:ext uri="{FF2B5EF4-FFF2-40B4-BE49-F238E27FC236}">
                <a16:creationId xmlns:a16="http://schemas.microsoft.com/office/drawing/2014/main" id="{E88B19A2-7895-4F35-8E1F-FF55D3742CB6}"/>
              </a:ext>
            </a:extLst>
          </p:cNvPr>
          <p:cNvSpPr>
            <a:spLocks noGrp="1"/>
          </p:cNvSpPr>
          <p:nvPr>
            <p:ph type="sldNum" sz="quarter" idx="12"/>
          </p:nvPr>
        </p:nvSpPr>
        <p:spPr/>
        <p:txBody>
          <a:bodyPr/>
          <a:lstStyle/>
          <a:p>
            <a:fld id="{7A88A7CF-1FD2-4A81-A448-0EE1303B603A}" type="slidenum">
              <a:rPr lang="en-US" smtClean="0"/>
              <a:t>4</a:t>
            </a:fld>
            <a:endParaRPr lang="en-US" dirty="0"/>
          </a:p>
        </p:txBody>
      </p:sp>
      <p:sp>
        <p:nvSpPr>
          <p:cNvPr id="6" name="Rectangle 5">
            <a:extLst>
              <a:ext uri="{FF2B5EF4-FFF2-40B4-BE49-F238E27FC236}">
                <a16:creationId xmlns:a16="http://schemas.microsoft.com/office/drawing/2014/main" id="{E3E9578A-19B6-4E9F-9B5E-10C9FF30DA7B}"/>
              </a:ext>
            </a:extLst>
          </p:cNvPr>
          <p:cNvSpPr/>
          <p:nvPr/>
        </p:nvSpPr>
        <p:spPr>
          <a:xfrm>
            <a:off x="0" y="62344"/>
            <a:ext cx="12192000" cy="477983"/>
          </a:xfrm>
          <a:prstGeom prst="rect">
            <a:avLst/>
          </a:prstGeom>
          <a:solidFill>
            <a:srgbClr val="002D73"/>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7" name="Rectangle 6">
            <a:extLst>
              <a:ext uri="{FF2B5EF4-FFF2-40B4-BE49-F238E27FC236}">
                <a16:creationId xmlns:a16="http://schemas.microsoft.com/office/drawing/2014/main" id="{ABEB520A-8887-4725-B1D2-D5107933032A}"/>
              </a:ext>
            </a:extLst>
          </p:cNvPr>
          <p:cNvSpPr/>
          <p:nvPr/>
        </p:nvSpPr>
        <p:spPr>
          <a:xfrm>
            <a:off x="-1" y="0"/>
            <a:ext cx="12192001" cy="6234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Date Placeholder 1">
            <a:extLst>
              <a:ext uri="{FF2B5EF4-FFF2-40B4-BE49-F238E27FC236}">
                <a16:creationId xmlns:a16="http://schemas.microsoft.com/office/drawing/2014/main" id="{EDE56BF9-EAAE-4B53-BDCA-E855AA40C12D}"/>
              </a:ext>
            </a:extLst>
          </p:cNvPr>
          <p:cNvSpPr txBox="1">
            <a:spLocks/>
          </p:cNvSpPr>
          <p:nvPr/>
        </p:nvSpPr>
        <p:spPr>
          <a:xfrm>
            <a:off x="152399" y="88105"/>
            <a:ext cx="11421707" cy="452222"/>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t>October 16, 2017, Health Care RMI:  Cardiac Surgery and PCI Services </a:t>
            </a:r>
          </a:p>
        </p:txBody>
      </p:sp>
      <p:sp>
        <p:nvSpPr>
          <p:cNvPr id="9" name="TextBox 8">
            <a:extLst>
              <a:ext uri="{FF2B5EF4-FFF2-40B4-BE49-F238E27FC236}">
                <a16:creationId xmlns:a16="http://schemas.microsoft.com/office/drawing/2014/main" id="{E8BF249D-329C-49EF-A97D-0668B9E8D8C9}"/>
              </a:ext>
            </a:extLst>
          </p:cNvPr>
          <p:cNvSpPr txBox="1"/>
          <p:nvPr/>
        </p:nvSpPr>
        <p:spPr>
          <a:xfrm>
            <a:off x="235526" y="739773"/>
            <a:ext cx="11720945" cy="5047536"/>
          </a:xfrm>
          <a:prstGeom prst="rect">
            <a:avLst/>
          </a:prstGeom>
          <a:noFill/>
        </p:spPr>
        <p:txBody>
          <a:bodyPr wrap="square" rtlCol="0">
            <a:spAutoFit/>
          </a:bodyPr>
          <a:lstStyle/>
          <a:p>
            <a:pPr algn="ctr"/>
            <a:r>
              <a:rPr lang="en-US" sz="3000" b="1" dirty="0"/>
              <a:t>PCI Capable Cardiac Catheterization Lab Centers (no Cardiac Surgery)</a:t>
            </a:r>
          </a:p>
          <a:p>
            <a:pPr algn="ctr"/>
            <a:r>
              <a:rPr lang="en-US" sz="3000" b="1" dirty="0"/>
              <a:t>Public Need Determination</a:t>
            </a:r>
            <a:r>
              <a:rPr lang="en-US" sz="3000" dirty="0"/>
              <a:t> </a:t>
            </a:r>
          </a:p>
          <a:p>
            <a:pPr algn="ctr"/>
            <a:endParaRPr lang="en-US" sz="1200" dirty="0"/>
          </a:p>
          <a:p>
            <a:pPr marL="285750" lvl="0" indent="-285750">
              <a:buFont typeface="Wingdings" panose="05000000000000000000" pitchFamily="2" charset="2"/>
              <a:buChar char="Ø"/>
            </a:pPr>
            <a:r>
              <a:rPr lang="en-US" sz="2200" dirty="0"/>
              <a:t>Planning or use area: One hour average surface travel time from applicant facility, adjusted for traffic patterns and weather conditions.</a:t>
            </a:r>
            <a:br>
              <a:rPr lang="en-US" sz="2200" dirty="0"/>
            </a:br>
            <a:endParaRPr lang="en-US" sz="2200" dirty="0"/>
          </a:p>
          <a:p>
            <a:pPr marL="285750" lvl="0" indent="-285750">
              <a:buFont typeface="Wingdings" panose="05000000000000000000" pitchFamily="2" charset="2"/>
              <a:buChar char="Ø"/>
            </a:pPr>
            <a:r>
              <a:rPr lang="en-US" sz="2200" dirty="0"/>
              <a:t>Minimum threshold volume requirement for new applicant facility:</a:t>
            </a:r>
          </a:p>
          <a:p>
            <a:pPr marL="800100" lvl="1" indent="-342900">
              <a:buFont typeface="Courier New" panose="02070309020205020404" pitchFamily="49" charset="0"/>
              <a:buChar char="o"/>
            </a:pPr>
            <a:r>
              <a:rPr lang="en-US" sz="2000" dirty="0"/>
              <a:t>36 Emergency PCI procedures in first year</a:t>
            </a:r>
          </a:p>
          <a:p>
            <a:pPr marL="800100" lvl="1" indent="-342900">
              <a:buFont typeface="Courier New" panose="02070309020205020404" pitchFamily="49" charset="0"/>
              <a:buChar char="o"/>
            </a:pPr>
            <a:r>
              <a:rPr lang="en-US" sz="2000" dirty="0"/>
              <a:t>200 total PCI procedures within two years of operation</a:t>
            </a:r>
          </a:p>
          <a:p>
            <a:pPr marL="800100" lvl="1" indent="-342900">
              <a:buFont typeface="Courier New" panose="02070309020205020404" pitchFamily="49" charset="0"/>
              <a:buChar char="o"/>
            </a:pPr>
            <a:r>
              <a:rPr lang="en-US" sz="2000" dirty="0"/>
              <a:t>300 total PCI procedures per year at a steady state</a:t>
            </a:r>
          </a:p>
          <a:p>
            <a:pPr marL="342900" indent="-342900">
              <a:buFont typeface="Courier New" panose="02070309020205020404" pitchFamily="49" charset="0"/>
              <a:buChar char="o"/>
            </a:pPr>
            <a:endParaRPr lang="en-US" sz="1600" dirty="0"/>
          </a:p>
          <a:p>
            <a:pPr marL="342900" indent="-342900">
              <a:buFont typeface="Wingdings" panose="05000000000000000000" pitchFamily="2" charset="2"/>
              <a:buChar char="Ø"/>
            </a:pPr>
            <a:r>
              <a:rPr lang="en-US" sz="2200" dirty="0"/>
              <a:t>To approve a new PCI Center, all existing facilities in the planning area must continue to meet the minimum facility volume requirement of 300 total PCI procedures per year after the addition of the proposed new program.</a:t>
            </a:r>
            <a:endParaRPr lang="en-US" sz="1600" dirty="0"/>
          </a:p>
          <a:p>
            <a:pPr marL="342900" indent="-342900">
              <a:buFont typeface="Wingdings" panose="05000000000000000000" pitchFamily="2" charset="2"/>
              <a:buChar char="Ø"/>
            </a:pPr>
            <a:endParaRPr lang="en-US" sz="1600" dirty="0"/>
          </a:p>
        </p:txBody>
      </p:sp>
    </p:spTree>
    <p:extLst>
      <p:ext uri="{BB962C8B-B14F-4D97-AF65-F5344CB8AC3E}">
        <p14:creationId xmlns:p14="http://schemas.microsoft.com/office/powerpoint/2010/main" val="106665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NYSOO_DOH_rgb.jpg">
            <a:extLst>
              <a:ext uri="{FF2B5EF4-FFF2-40B4-BE49-F238E27FC236}">
                <a16:creationId xmlns:a16="http://schemas.microsoft.com/office/drawing/2014/main" id="{6A91DFAC-9561-4F4F-95E8-11880CD225B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055223" y="5712967"/>
            <a:ext cx="2518884" cy="566784"/>
          </a:xfrm>
          <a:prstGeom prst="rect">
            <a:avLst/>
          </a:prstGeom>
        </p:spPr>
      </p:pic>
      <p:sp>
        <p:nvSpPr>
          <p:cNvPr id="5" name="Slide Number Placeholder 4">
            <a:extLst>
              <a:ext uri="{FF2B5EF4-FFF2-40B4-BE49-F238E27FC236}">
                <a16:creationId xmlns:a16="http://schemas.microsoft.com/office/drawing/2014/main" id="{E88B19A2-7895-4F35-8E1F-FF55D3742CB6}"/>
              </a:ext>
            </a:extLst>
          </p:cNvPr>
          <p:cNvSpPr>
            <a:spLocks noGrp="1"/>
          </p:cNvSpPr>
          <p:nvPr>
            <p:ph type="sldNum" sz="quarter" idx="12"/>
          </p:nvPr>
        </p:nvSpPr>
        <p:spPr/>
        <p:txBody>
          <a:bodyPr/>
          <a:lstStyle/>
          <a:p>
            <a:fld id="{7A88A7CF-1FD2-4A81-A448-0EE1303B603A}" type="slidenum">
              <a:rPr lang="en-US" smtClean="0"/>
              <a:t>5</a:t>
            </a:fld>
            <a:endParaRPr lang="en-US" dirty="0"/>
          </a:p>
        </p:txBody>
      </p:sp>
      <p:sp>
        <p:nvSpPr>
          <p:cNvPr id="6" name="Rectangle 5">
            <a:extLst>
              <a:ext uri="{FF2B5EF4-FFF2-40B4-BE49-F238E27FC236}">
                <a16:creationId xmlns:a16="http://schemas.microsoft.com/office/drawing/2014/main" id="{E3E9578A-19B6-4E9F-9B5E-10C9FF30DA7B}"/>
              </a:ext>
            </a:extLst>
          </p:cNvPr>
          <p:cNvSpPr/>
          <p:nvPr/>
        </p:nvSpPr>
        <p:spPr>
          <a:xfrm>
            <a:off x="0" y="62344"/>
            <a:ext cx="12192000" cy="477983"/>
          </a:xfrm>
          <a:prstGeom prst="rect">
            <a:avLst/>
          </a:prstGeom>
          <a:solidFill>
            <a:srgbClr val="002D73"/>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7" name="Rectangle 6">
            <a:extLst>
              <a:ext uri="{FF2B5EF4-FFF2-40B4-BE49-F238E27FC236}">
                <a16:creationId xmlns:a16="http://schemas.microsoft.com/office/drawing/2014/main" id="{ABEB520A-8887-4725-B1D2-D5107933032A}"/>
              </a:ext>
            </a:extLst>
          </p:cNvPr>
          <p:cNvSpPr/>
          <p:nvPr/>
        </p:nvSpPr>
        <p:spPr>
          <a:xfrm>
            <a:off x="-1" y="0"/>
            <a:ext cx="12192001" cy="6234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Date Placeholder 1">
            <a:extLst>
              <a:ext uri="{FF2B5EF4-FFF2-40B4-BE49-F238E27FC236}">
                <a16:creationId xmlns:a16="http://schemas.microsoft.com/office/drawing/2014/main" id="{EDE56BF9-EAAE-4B53-BDCA-E855AA40C12D}"/>
              </a:ext>
            </a:extLst>
          </p:cNvPr>
          <p:cNvSpPr txBox="1">
            <a:spLocks/>
          </p:cNvSpPr>
          <p:nvPr/>
        </p:nvSpPr>
        <p:spPr>
          <a:xfrm>
            <a:off x="152400" y="88105"/>
            <a:ext cx="10965366" cy="452222"/>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t>October 16, 2017, Health Care RMI:  Cardiac Surgery and PCI Services</a:t>
            </a:r>
          </a:p>
        </p:txBody>
      </p:sp>
      <p:sp>
        <p:nvSpPr>
          <p:cNvPr id="9" name="TextBox 8">
            <a:extLst>
              <a:ext uri="{FF2B5EF4-FFF2-40B4-BE49-F238E27FC236}">
                <a16:creationId xmlns:a16="http://schemas.microsoft.com/office/drawing/2014/main" id="{E8BF249D-329C-49EF-A97D-0668B9E8D8C9}"/>
              </a:ext>
            </a:extLst>
          </p:cNvPr>
          <p:cNvSpPr txBox="1"/>
          <p:nvPr/>
        </p:nvSpPr>
        <p:spPr>
          <a:xfrm>
            <a:off x="235526" y="602671"/>
            <a:ext cx="11720945" cy="6186309"/>
          </a:xfrm>
          <a:prstGeom prst="rect">
            <a:avLst/>
          </a:prstGeom>
          <a:noFill/>
        </p:spPr>
        <p:txBody>
          <a:bodyPr wrap="square" rtlCol="0">
            <a:spAutoFit/>
          </a:bodyPr>
          <a:lstStyle/>
          <a:p>
            <a:pPr algn="ctr"/>
            <a:r>
              <a:rPr lang="en-US" sz="3000" b="1" dirty="0"/>
              <a:t>PCI Capable Cardiac Catheterization Lab Centers (no Cardiac Surgery)</a:t>
            </a:r>
          </a:p>
          <a:p>
            <a:pPr algn="ctr"/>
            <a:r>
              <a:rPr lang="en-US" sz="3000" b="1" dirty="0"/>
              <a:t>Program Workload Requirements</a:t>
            </a:r>
          </a:p>
          <a:p>
            <a:pPr lvl="0"/>
            <a:endParaRPr lang="en-US" sz="1200" dirty="0"/>
          </a:p>
          <a:p>
            <a:pPr marL="285750" lvl="0" indent="-285750">
              <a:buFont typeface="Wingdings" panose="05000000000000000000" pitchFamily="2" charset="2"/>
              <a:buChar char="Ø"/>
            </a:pPr>
            <a:r>
              <a:rPr lang="en-US" sz="2200" dirty="0"/>
              <a:t>Requires formal executed written agreement with a licensed Cardiac Surgery Center.</a:t>
            </a:r>
          </a:p>
          <a:p>
            <a:pPr lvl="0"/>
            <a:endParaRPr lang="en-US" sz="2200" dirty="0"/>
          </a:p>
          <a:p>
            <a:pPr marL="285750" lvl="0" indent="-285750">
              <a:buFont typeface="Wingdings" panose="05000000000000000000" pitchFamily="2" charset="2"/>
              <a:buChar char="Ø"/>
            </a:pPr>
            <a:r>
              <a:rPr lang="en-US" sz="2200" dirty="0"/>
              <a:t>Minimum facility volume to remain viable from a quality standpoint is 150 PCI procedures per year including at least 36 emergency cases per year. PCI Centers who do not meet these minimal volume standards for two consecutive calendar years, shall surrender their license or have approval revoked.</a:t>
            </a:r>
          </a:p>
          <a:p>
            <a:pPr marL="285750" lvl="0" indent="-285750">
              <a:buFont typeface="Wingdings" panose="05000000000000000000" pitchFamily="2" charset="2"/>
              <a:buChar char="Ø"/>
            </a:pPr>
            <a:endParaRPr lang="en-US" sz="2200" dirty="0"/>
          </a:p>
          <a:p>
            <a:pPr marL="285750" lvl="0" indent="-285750">
              <a:buFont typeface="Wingdings" panose="05000000000000000000" pitchFamily="2" charset="2"/>
              <a:buChar char="Ø"/>
            </a:pPr>
            <a:r>
              <a:rPr lang="en-US" sz="2200" dirty="0"/>
              <a:t>PCI Centers with annual volume between 300 and 400 cases shall undergo a review of cases and outcome trends conducted by the Department to evaluate the appropriateness and quality of care provided by the Center.</a:t>
            </a:r>
          </a:p>
          <a:p>
            <a:pPr marL="285750" lvl="0" indent="-285750">
              <a:buFont typeface="Wingdings" panose="05000000000000000000" pitchFamily="2" charset="2"/>
              <a:buChar char="Ø"/>
            </a:pPr>
            <a:endParaRPr lang="en-US" sz="2200" dirty="0"/>
          </a:p>
          <a:p>
            <a:pPr marL="285750" lvl="0" indent="-285750">
              <a:buFont typeface="Wingdings" panose="05000000000000000000" pitchFamily="2" charset="2"/>
              <a:buChar char="Ø"/>
            </a:pPr>
            <a:r>
              <a:rPr lang="en-US" sz="2200" dirty="0"/>
              <a:t>PCI Centers with annual volume between 150 and 300 cases a year must procure the services of an independent physician consultant.</a:t>
            </a:r>
          </a:p>
          <a:p>
            <a:pPr lvl="0"/>
            <a:endParaRPr lang="en-US" sz="2000" dirty="0"/>
          </a:p>
          <a:p>
            <a:endParaRPr lang="en-US" dirty="0"/>
          </a:p>
        </p:txBody>
      </p:sp>
    </p:spTree>
    <p:extLst>
      <p:ext uri="{BB962C8B-B14F-4D97-AF65-F5344CB8AC3E}">
        <p14:creationId xmlns:p14="http://schemas.microsoft.com/office/powerpoint/2010/main" val="27958678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NYSOO_DOH_rgb.jpg">
            <a:extLst>
              <a:ext uri="{FF2B5EF4-FFF2-40B4-BE49-F238E27FC236}">
                <a16:creationId xmlns:a16="http://schemas.microsoft.com/office/drawing/2014/main" id="{6A91DFAC-9561-4F4F-95E8-11880CD225B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55223" y="5712967"/>
            <a:ext cx="2518884" cy="566784"/>
          </a:xfrm>
          <a:prstGeom prst="rect">
            <a:avLst/>
          </a:prstGeom>
        </p:spPr>
      </p:pic>
      <p:sp>
        <p:nvSpPr>
          <p:cNvPr id="5" name="Slide Number Placeholder 4">
            <a:extLst>
              <a:ext uri="{FF2B5EF4-FFF2-40B4-BE49-F238E27FC236}">
                <a16:creationId xmlns:a16="http://schemas.microsoft.com/office/drawing/2014/main" id="{E88B19A2-7895-4F35-8E1F-FF55D3742CB6}"/>
              </a:ext>
            </a:extLst>
          </p:cNvPr>
          <p:cNvSpPr>
            <a:spLocks noGrp="1"/>
          </p:cNvSpPr>
          <p:nvPr>
            <p:ph type="sldNum" sz="quarter" idx="12"/>
          </p:nvPr>
        </p:nvSpPr>
        <p:spPr/>
        <p:txBody>
          <a:bodyPr/>
          <a:lstStyle/>
          <a:p>
            <a:fld id="{7A88A7CF-1FD2-4A81-A448-0EE1303B603A}" type="slidenum">
              <a:rPr lang="en-US" smtClean="0"/>
              <a:t>6</a:t>
            </a:fld>
            <a:endParaRPr lang="en-US" dirty="0"/>
          </a:p>
        </p:txBody>
      </p:sp>
      <p:sp>
        <p:nvSpPr>
          <p:cNvPr id="6" name="Rectangle 5">
            <a:extLst>
              <a:ext uri="{FF2B5EF4-FFF2-40B4-BE49-F238E27FC236}">
                <a16:creationId xmlns:a16="http://schemas.microsoft.com/office/drawing/2014/main" id="{E3E9578A-19B6-4E9F-9B5E-10C9FF30DA7B}"/>
              </a:ext>
            </a:extLst>
          </p:cNvPr>
          <p:cNvSpPr/>
          <p:nvPr/>
        </p:nvSpPr>
        <p:spPr>
          <a:xfrm>
            <a:off x="0" y="62344"/>
            <a:ext cx="12192000" cy="477983"/>
          </a:xfrm>
          <a:prstGeom prst="rect">
            <a:avLst/>
          </a:prstGeom>
          <a:solidFill>
            <a:srgbClr val="002D73"/>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7" name="Rectangle 6">
            <a:extLst>
              <a:ext uri="{FF2B5EF4-FFF2-40B4-BE49-F238E27FC236}">
                <a16:creationId xmlns:a16="http://schemas.microsoft.com/office/drawing/2014/main" id="{ABEB520A-8887-4725-B1D2-D5107933032A}"/>
              </a:ext>
            </a:extLst>
          </p:cNvPr>
          <p:cNvSpPr/>
          <p:nvPr/>
        </p:nvSpPr>
        <p:spPr>
          <a:xfrm>
            <a:off x="-1" y="0"/>
            <a:ext cx="12192001" cy="6234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Date Placeholder 1">
            <a:extLst>
              <a:ext uri="{FF2B5EF4-FFF2-40B4-BE49-F238E27FC236}">
                <a16:creationId xmlns:a16="http://schemas.microsoft.com/office/drawing/2014/main" id="{EDE56BF9-EAAE-4B53-BDCA-E855AA40C12D}"/>
              </a:ext>
            </a:extLst>
          </p:cNvPr>
          <p:cNvSpPr txBox="1">
            <a:spLocks/>
          </p:cNvSpPr>
          <p:nvPr/>
        </p:nvSpPr>
        <p:spPr>
          <a:xfrm>
            <a:off x="152399" y="88105"/>
            <a:ext cx="11421707" cy="452222"/>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t>October 16, 2017, Health Care RMI:  Cardiac Surgery and PCI Services </a:t>
            </a:r>
          </a:p>
        </p:txBody>
      </p:sp>
      <p:sp>
        <p:nvSpPr>
          <p:cNvPr id="9" name="TextBox 8">
            <a:extLst>
              <a:ext uri="{FF2B5EF4-FFF2-40B4-BE49-F238E27FC236}">
                <a16:creationId xmlns:a16="http://schemas.microsoft.com/office/drawing/2014/main" id="{E8BF249D-329C-49EF-A97D-0668B9E8D8C9}"/>
              </a:ext>
            </a:extLst>
          </p:cNvPr>
          <p:cNvSpPr txBox="1"/>
          <p:nvPr/>
        </p:nvSpPr>
        <p:spPr>
          <a:xfrm>
            <a:off x="235526" y="739773"/>
            <a:ext cx="11720945" cy="4370427"/>
          </a:xfrm>
          <a:prstGeom prst="rect">
            <a:avLst/>
          </a:prstGeom>
          <a:noFill/>
        </p:spPr>
        <p:txBody>
          <a:bodyPr wrap="square" rtlCol="0">
            <a:spAutoFit/>
          </a:bodyPr>
          <a:lstStyle/>
          <a:p>
            <a:pPr algn="ctr"/>
            <a:r>
              <a:rPr lang="en-US" sz="3000" b="1" dirty="0"/>
              <a:t>Adult Cardiac Surgery</a:t>
            </a:r>
          </a:p>
          <a:p>
            <a:pPr algn="ctr"/>
            <a:r>
              <a:rPr lang="en-US" sz="3000" b="1" dirty="0"/>
              <a:t>Public Need Determination</a:t>
            </a:r>
            <a:r>
              <a:rPr lang="en-US" sz="3000" dirty="0"/>
              <a:t> </a:t>
            </a:r>
          </a:p>
          <a:p>
            <a:pPr algn="ctr"/>
            <a:endParaRPr lang="en-US" sz="1200" dirty="0"/>
          </a:p>
          <a:p>
            <a:pPr marL="285750" lvl="0" indent="-285750">
              <a:buFont typeface="Wingdings" panose="05000000000000000000" pitchFamily="2" charset="2"/>
              <a:buChar char="Ø"/>
            </a:pPr>
            <a:r>
              <a:rPr lang="en-US" sz="2200" dirty="0"/>
              <a:t>Planning or use area: 100 mile radius from applicant facility.</a:t>
            </a:r>
            <a:br>
              <a:rPr lang="en-US" sz="2200" dirty="0"/>
            </a:br>
            <a:endParaRPr lang="en-US" sz="2200" dirty="0"/>
          </a:p>
          <a:p>
            <a:pPr marL="285750" lvl="0" indent="-285750">
              <a:buFont typeface="Wingdings" panose="05000000000000000000" pitchFamily="2" charset="2"/>
              <a:buChar char="Ø"/>
            </a:pPr>
            <a:r>
              <a:rPr lang="en-US" sz="2200" dirty="0"/>
              <a:t>Minimum threshold volume requirement for new applicant facility:</a:t>
            </a:r>
            <a:endParaRPr lang="en-US" sz="2000" dirty="0"/>
          </a:p>
          <a:p>
            <a:pPr marL="800100" lvl="1" indent="-342900">
              <a:buFont typeface="Courier New" panose="02070309020205020404" pitchFamily="49" charset="0"/>
              <a:buChar char="o"/>
            </a:pPr>
            <a:r>
              <a:rPr lang="en-US" sz="2000" dirty="0"/>
              <a:t>300 cases within first two years of operatio</a:t>
            </a:r>
            <a:r>
              <a:rPr lang="en-US" sz="2200" dirty="0"/>
              <a:t>n</a:t>
            </a:r>
          </a:p>
          <a:p>
            <a:pPr marL="800100" lvl="1" indent="-342900">
              <a:buFont typeface="Courier New" panose="02070309020205020404" pitchFamily="49" charset="0"/>
              <a:buChar char="o"/>
            </a:pPr>
            <a:r>
              <a:rPr lang="en-US" sz="2000" dirty="0"/>
              <a:t>500 cases per year at a steady state.</a:t>
            </a:r>
          </a:p>
          <a:p>
            <a:pPr marL="342900" indent="-342900">
              <a:buFont typeface="Courier New" panose="02070309020205020404" pitchFamily="49" charset="0"/>
              <a:buChar char="o"/>
            </a:pPr>
            <a:endParaRPr lang="en-US" sz="1600" dirty="0"/>
          </a:p>
          <a:p>
            <a:pPr marL="342900" indent="-342900">
              <a:buFont typeface="Wingdings" panose="05000000000000000000" pitchFamily="2" charset="2"/>
              <a:buChar char="Ø"/>
            </a:pPr>
            <a:r>
              <a:rPr lang="en-US" sz="2200" dirty="0"/>
              <a:t>To approve a new Adult Cardiac Surgery Center, all existing Centers in the planning area must continue to meet the minimum facility volume requirement of 500 cases per year after the addition of the proposed new program.</a:t>
            </a:r>
            <a:endParaRPr lang="en-US" sz="1600" dirty="0"/>
          </a:p>
          <a:p>
            <a:pPr marL="342900" indent="-342900">
              <a:buFont typeface="Wingdings" panose="05000000000000000000" pitchFamily="2" charset="2"/>
              <a:buChar char="Ø"/>
            </a:pPr>
            <a:endParaRPr lang="en-US" sz="1600" dirty="0"/>
          </a:p>
        </p:txBody>
      </p:sp>
    </p:spTree>
    <p:extLst>
      <p:ext uri="{BB962C8B-B14F-4D97-AF65-F5344CB8AC3E}">
        <p14:creationId xmlns:p14="http://schemas.microsoft.com/office/powerpoint/2010/main" val="11625389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NYSOO_DOH_rgb.jpg">
            <a:extLst>
              <a:ext uri="{FF2B5EF4-FFF2-40B4-BE49-F238E27FC236}">
                <a16:creationId xmlns:a16="http://schemas.microsoft.com/office/drawing/2014/main" id="{6A91DFAC-9561-4F4F-95E8-11880CD225B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055223" y="5712967"/>
            <a:ext cx="2518884" cy="566784"/>
          </a:xfrm>
          <a:prstGeom prst="rect">
            <a:avLst/>
          </a:prstGeom>
        </p:spPr>
      </p:pic>
      <p:sp>
        <p:nvSpPr>
          <p:cNvPr id="5" name="Slide Number Placeholder 4">
            <a:extLst>
              <a:ext uri="{FF2B5EF4-FFF2-40B4-BE49-F238E27FC236}">
                <a16:creationId xmlns:a16="http://schemas.microsoft.com/office/drawing/2014/main" id="{E88B19A2-7895-4F35-8E1F-FF55D3742CB6}"/>
              </a:ext>
            </a:extLst>
          </p:cNvPr>
          <p:cNvSpPr>
            <a:spLocks noGrp="1"/>
          </p:cNvSpPr>
          <p:nvPr>
            <p:ph type="sldNum" sz="quarter" idx="12"/>
          </p:nvPr>
        </p:nvSpPr>
        <p:spPr/>
        <p:txBody>
          <a:bodyPr/>
          <a:lstStyle/>
          <a:p>
            <a:fld id="{7A88A7CF-1FD2-4A81-A448-0EE1303B603A}" type="slidenum">
              <a:rPr lang="en-US" smtClean="0"/>
              <a:t>7</a:t>
            </a:fld>
            <a:endParaRPr lang="en-US" dirty="0"/>
          </a:p>
        </p:txBody>
      </p:sp>
      <p:sp>
        <p:nvSpPr>
          <p:cNvPr id="6" name="Rectangle 5">
            <a:extLst>
              <a:ext uri="{FF2B5EF4-FFF2-40B4-BE49-F238E27FC236}">
                <a16:creationId xmlns:a16="http://schemas.microsoft.com/office/drawing/2014/main" id="{E3E9578A-19B6-4E9F-9B5E-10C9FF30DA7B}"/>
              </a:ext>
            </a:extLst>
          </p:cNvPr>
          <p:cNvSpPr/>
          <p:nvPr/>
        </p:nvSpPr>
        <p:spPr>
          <a:xfrm>
            <a:off x="0" y="62344"/>
            <a:ext cx="12192000" cy="477983"/>
          </a:xfrm>
          <a:prstGeom prst="rect">
            <a:avLst/>
          </a:prstGeom>
          <a:solidFill>
            <a:srgbClr val="002D73"/>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7" name="Rectangle 6">
            <a:extLst>
              <a:ext uri="{FF2B5EF4-FFF2-40B4-BE49-F238E27FC236}">
                <a16:creationId xmlns:a16="http://schemas.microsoft.com/office/drawing/2014/main" id="{ABEB520A-8887-4725-B1D2-D5107933032A}"/>
              </a:ext>
            </a:extLst>
          </p:cNvPr>
          <p:cNvSpPr/>
          <p:nvPr/>
        </p:nvSpPr>
        <p:spPr>
          <a:xfrm>
            <a:off x="-1" y="0"/>
            <a:ext cx="12192001" cy="6234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Date Placeholder 1">
            <a:extLst>
              <a:ext uri="{FF2B5EF4-FFF2-40B4-BE49-F238E27FC236}">
                <a16:creationId xmlns:a16="http://schemas.microsoft.com/office/drawing/2014/main" id="{EDE56BF9-EAAE-4B53-BDCA-E855AA40C12D}"/>
              </a:ext>
            </a:extLst>
          </p:cNvPr>
          <p:cNvSpPr txBox="1">
            <a:spLocks/>
          </p:cNvSpPr>
          <p:nvPr/>
        </p:nvSpPr>
        <p:spPr>
          <a:xfrm>
            <a:off x="152400" y="88105"/>
            <a:ext cx="10965366" cy="452222"/>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t>October 16, 2017, Health Care RMI:  Cardiac Surgery and PCI Services</a:t>
            </a:r>
          </a:p>
        </p:txBody>
      </p:sp>
      <p:sp>
        <p:nvSpPr>
          <p:cNvPr id="9" name="TextBox 8">
            <a:extLst>
              <a:ext uri="{FF2B5EF4-FFF2-40B4-BE49-F238E27FC236}">
                <a16:creationId xmlns:a16="http://schemas.microsoft.com/office/drawing/2014/main" id="{E8BF249D-329C-49EF-A97D-0668B9E8D8C9}"/>
              </a:ext>
            </a:extLst>
          </p:cNvPr>
          <p:cNvSpPr txBox="1"/>
          <p:nvPr/>
        </p:nvSpPr>
        <p:spPr>
          <a:xfrm>
            <a:off x="235526" y="602671"/>
            <a:ext cx="11720945" cy="5724644"/>
          </a:xfrm>
          <a:prstGeom prst="rect">
            <a:avLst/>
          </a:prstGeom>
          <a:noFill/>
        </p:spPr>
        <p:txBody>
          <a:bodyPr wrap="square" rtlCol="0">
            <a:spAutoFit/>
          </a:bodyPr>
          <a:lstStyle/>
          <a:p>
            <a:pPr algn="ctr"/>
            <a:r>
              <a:rPr lang="en-US" sz="3000" b="1" dirty="0"/>
              <a:t>Adult Cardiac Surgery</a:t>
            </a:r>
          </a:p>
          <a:p>
            <a:pPr algn="ctr"/>
            <a:r>
              <a:rPr lang="en-US" sz="3000" b="1" dirty="0"/>
              <a:t>Program Workload Requirements</a:t>
            </a:r>
          </a:p>
          <a:p>
            <a:pPr lvl="0"/>
            <a:br>
              <a:rPr lang="en-US" sz="1200" dirty="0"/>
            </a:br>
            <a:endParaRPr lang="en-US" sz="1200" dirty="0"/>
          </a:p>
          <a:p>
            <a:pPr marL="342900" lvl="0" indent="-342900">
              <a:buFont typeface="Wingdings" panose="05000000000000000000" pitchFamily="2" charset="2"/>
              <a:buChar char="Ø"/>
            </a:pPr>
            <a:r>
              <a:rPr lang="en-US" sz="2200" dirty="0"/>
              <a:t>All hospitals approved as Adult Cardiac Surgery Centers shall be approved as PCI Capable Cardiac Catheterization Laboratory Centers.</a:t>
            </a:r>
            <a:br>
              <a:rPr lang="en-US" sz="2200" dirty="0"/>
            </a:br>
            <a:endParaRPr lang="en-US" sz="2200" dirty="0"/>
          </a:p>
          <a:p>
            <a:pPr marL="342900" lvl="0" indent="-342900">
              <a:buFont typeface="Wingdings" panose="05000000000000000000" pitchFamily="2" charset="2"/>
              <a:buChar char="Ø"/>
            </a:pPr>
            <a:r>
              <a:rPr lang="en-US" sz="2200" dirty="0"/>
              <a:t>Adult Cardiac Surgery Centers shall maintain an annual minimum volume of 100 procedures to remain viable from a quality standpoint.</a:t>
            </a:r>
            <a:br>
              <a:rPr lang="en-US" sz="2200" dirty="0"/>
            </a:br>
            <a:endParaRPr lang="en-US" sz="2200" dirty="0"/>
          </a:p>
          <a:p>
            <a:pPr marL="342900" lvl="0" indent="-342900">
              <a:buFont typeface="Wingdings" panose="05000000000000000000" pitchFamily="2" charset="2"/>
              <a:buChar char="Ø"/>
            </a:pPr>
            <a:r>
              <a:rPr lang="en-US" sz="2200" dirty="0"/>
              <a:t>Physicians performing adult cardiac surgery are required to perform a minimum of 50 surgeries per year.</a:t>
            </a:r>
            <a:br>
              <a:rPr lang="en-US" sz="2200" dirty="0"/>
            </a:br>
            <a:endParaRPr lang="en-US" sz="2200" dirty="0"/>
          </a:p>
          <a:p>
            <a:pPr marL="342900" lvl="0" indent="-342900">
              <a:buFont typeface="Wingdings" panose="05000000000000000000" pitchFamily="2" charset="2"/>
              <a:buChar char="Ø"/>
            </a:pPr>
            <a:r>
              <a:rPr lang="en-US" sz="2200" dirty="0"/>
              <a:t>With advice from the Cardiac Advisory Committee, the Commissioner may waive the workload requirements.</a:t>
            </a:r>
          </a:p>
          <a:p>
            <a:pPr lvl="0"/>
            <a:endParaRPr lang="en-US" sz="2200" dirty="0"/>
          </a:p>
          <a:p>
            <a:endParaRPr lang="en-US" dirty="0"/>
          </a:p>
        </p:txBody>
      </p:sp>
    </p:spTree>
    <p:extLst>
      <p:ext uri="{BB962C8B-B14F-4D97-AF65-F5344CB8AC3E}">
        <p14:creationId xmlns:p14="http://schemas.microsoft.com/office/powerpoint/2010/main" val="23232835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NYSOO_DOH_rgb.jpg">
            <a:extLst>
              <a:ext uri="{FF2B5EF4-FFF2-40B4-BE49-F238E27FC236}">
                <a16:creationId xmlns:a16="http://schemas.microsoft.com/office/drawing/2014/main" id="{6A91DFAC-9561-4F4F-95E8-11880CD225B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55223" y="5712967"/>
            <a:ext cx="2518884" cy="566784"/>
          </a:xfrm>
          <a:prstGeom prst="rect">
            <a:avLst/>
          </a:prstGeom>
        </p:spPr>
      </p:pic>
      <p:sp>
        <p:nvSpPr>
          <p:cNvPr id="5" name="Slide Number Placeholder 4">
            <a:extLst>
              <a:ext uri="{FF2B5EF4-FFF2-40B4-BE49-F238E27FC236}">
                <a16:creationId xmlns:a16="http://schemas.microsoft.com/office/drawing/2014/main" id="{E88B19A2-7895-4F35-8E1F-FF55D3742CB6}"/>
              </a:ext>
            </a:extLst>
          </p:cNvPr>
          <p:cNvSpPr>
            <a:spLocks noGrp="1"/>
          </p:cNvSpPr>
          <p:nvPr>
            <p:ph type="sldNum" sz="quarter" idx="12"/>
          </p:nvPr>
        </p:nvSpPr>
        <p:spPr/>
        <p:txBody>
          <a:bodyPr/>
          <a:lstStyle/>
          <a:p>
            <a:fld id="{7A88A7CF-1FD2-4A81-A448-0EE1303B603A}" type="slidenum">
              <a:rPr lang="en-US" smtClean="0"/>
              <a:t>8</a:t>
            </a:fld>
            <a:endParaRPr lang="en-US" dirty="0"/>
          </a:p>
        </p:txBody>
      </p:sp>
      <p:sp>
        <p:nvSpPr>
          <p:cNvPr id="6" name="Rectangle 5">
            <a:extLst>
              <a:ext uri="{FF2B5EF4-FFF2-40B4-BE49-F238E27FC236}">
                <a16:creationId xmlns:a16="http://schemas.microsoft.com/office/drawing/2014/main" id="{E3E9578A-19B6-4E9F-9B5E-10C9FF30DA7B}"/>
              </a:ext>
            </a:extLst>
          </p:cNvPr>
          <p:cNvSpPr/>
          <p:nvPr/>
        </p:nvSpPr>
        <p:spPr>
          <a:xfrm>
            <a:off x="0" y="62344"/>
            <a:ext cx="12192000" cy="477983"/>
          </a:xfrm>
          <a:prstGeom prst="rect">
            <a:avLst/>
          </a:prstGeom>
          <a:solidFill>
            <a:srgbClr val="002D73"/>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7" name="Rectangle 6">
            <a:extLst>
              <a:ext uri="{FF2B5EF4-FFF2-40B4-BE49-F238E27FC236}">
                <a16:creationId xmlns:a16="http://schemas.microsoft.com/office/drawing/2014/main" id="{ABEB520A-8887-4725-B1D2-D5107933032A}"/>
              </a:ext>
            </a:extLst>
          </p:cNvPr>
          <p:cNvSpPr/>
          <p:nvPr/>
        </p:nvSpPr>
        <p:spPr>
          <a:xfrm>
            <a:off x="-1" y="0"/>
            <a:ext cx="12192001" cy="6234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Date Placeholder 1">
            <a:extLst>
              <a:ext uri="{FF2B5EF4-FFF2-40B4-BE49-F238E27FC236}">
                <a16:creationId xmlns:a16="http://schemas.microsoft.com/office/drawing/2014/main" id="{EDE56BF9-EAAE-4B53-BDCA-E855AA40C12D}"/>
              </a:ext>
            </a:extLst>
          </p:cNvPr>
          <p:cNvSpPr txBox="1">
            <a:spLocks/>
          </p:cNvSpPr>
          <p:nvPr/>
        </p:nvSpPr>
        <p:spPr>
          <a:xfrm>
            <a:off x="152399" y="88105"/>
            <a:ext cx="11421707" cy="452222"/>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t>October 16, 2017, Health Care RMI:  Cardiac Surgery and PCI Services </a:t>
            </a:r>
          </a:p>
        </p:txBody>
      </p:sp>
      <p:sp>
        <p:nvSpPr>
          <p:cNvPr id="9" name="TextBox 8">
            <a:extLst>
              <a:ext uri="{FF2B5EF4-FFF2-40B4-BE49-F238E27FC236}">
                <a16:creationId xmlns:a16="http://schemas.microsoft.com/office/drawing/2014/main" id="{E8BF249D-329C-49EF-A97D-0668B9E8D8C9}"/>
              </a:ext>
            </a:extLst>
          </p:cNvPr>
          <p:cNvSpPr txBox="1"/>
          <p:nvPr/>
        </p:nvSpPr>
        <p:spPr>
          <a:xfrm>
            <a:off x="235526" y="739773"/>
            <a:ext cx="11720945" cy="4739759"/>
          </a:xfrm>
          <a:prstGeom prst="rect">
            <a:avLst/>
          </a:prstGeom>
          <a:noFill/>
        </p:spPr>
        <p:txBody>
          <a:bodyPr wrap="square" rtlCol="0">
            <a:spAutoFit/>
          </a:bodyPr>
          <a:lstStyle/>
          <a:p>
            <a:pPr algn="ctr"/>
            <a:r>
              <a:rPr lang="en-US" sz="3000" b="1" dirty="0"/>
              <a:t>Pediatric Cardiac Surgery</a:t>
            </a:r>
          </a:p>
          <a:p>
            <a:pPr algn="ctr"/>
            <a:r>
              <a:rPr lang="en-US" sz="3000" b="1" dirty="0"/>
              <a:t>Public Need Determination</a:t>
            </a:r>
            <a:r>
              <a:rPr lang="en-US" sz="3000" dirty="0"/>
              <a:t> </a:t>
            </a:r>
          </a:p>
          <a:p>
            <a:pPr algn="ctr"/>
            <a:endParaRPr lang="en-US" sz="1200" dirty="0"/>
          </a:p>
          <a:p>
            <a:pPr marL="285750" lvl="0" indent="-285750">
              <a:buFont typeface="Wingdings" panose="05000000000000000000" pitchFamily="2" charset="2"/>
              <a:buChar char="Ø"/>
            </a:pPr>
            <a:r>
              <a:rPr lang="en-US" sz="2200" dirty="0"/>
              <a:t>Planning or use area: 100 mile radius from applicant facility.</a:t>
            </a:r>
            <a:br>
              <a:rPr lang="en-US" sz="2200" dirty="0"/>
            </a:br>
            <a:endParaRPr lang="en-US" sz="2200" dirty="0"/>
          </a:p>
          <a:p>
            <a:pPr marL="285750" lvl="0" indent="-285750">
              <a:buFont typeface="Wingdings" panose="05000000000000000000" pitchFamily="2" charset="2"/>
              <a:buChar char="Ø"/>
            </a:pPr>
            <a:r>
              <a:rPr lang="en-US" sz="2200" dirty="0"/>
              <a:t>Minimum threshold volume requirement for new applicant facility:</a:t>
            </a:r>
            <a:endParaRPr lang="en-US" sz="2000" dirty="0"/>
          </a:p>
          <a:p>
            <a:pPr marL="800100" lvl="1" indent="-342900">
              <a:buFont typeface="Courier New" panose="02070309020205020404" pitchFamily="49" charset="0"/>
              <a:buChar char="o"/>
            </a:pPr>
            <a:r>
              <a:rPr lang="en-US" sz="2000" dirty="0"/>
              <a:t>200 cases within first two years of operatio</a:t>
            </a:r>
            <a:r>
              <a:rPr lang="en-US" sz="2200" dirty="0"/>
              <a:t>n; or</a:t>
            </a:r>
          </a:p>
          <a:p>
            <a:pPr marL="800100" lvl="1" indent="-342900">
              <a:buFont typeface="Courier New" panose="02070309020205020404" pitchFamily="49" charset="0"/>
              <a:buChar char="o"/>
            </a:pPr>
            <a:r>
              <a:rPr lang="en-US" sz="2200" dirty="0"/>
              <a:t>50 cases a year on-site and operate a part of a coordinated program with another pediatric surgery center with a fully executed written agreement approved by the Commissioner.</a:t>
            </a:r>
          </a:p>
          <a:p>
            <a:pPr marL="342900" indent="-342900">
              <a:buFont typeface="Courier New" panose="02070309020205020404" pitchFamily="49" charset="0"/>
              <a:buChar char="o"/>
            </a:pPr>
            <a:endParaRPr lang="en-US" sz="1600" dirty="0"/>
          </a:p>
          <a:p>
            <a:pPr marL="342900" indent="-342900">
              <a:buFont typeface="Wingdings" panose="05000000000000000000" pitchFamily="2" charset="2"/>
              <a:buChar char="Ø"/>
            </a:pPr>
            <a:r>
              <a:rPr lang="en-US" sz="2200" dirty="0"/>
              <a:t>To approve a new Pediatric Surgery Center, all existing Centers in the planning area must continue to meet the minimum facility volume requirement of 200 cases per year after the addition of the proposed new program.</a:t>
            </a:r>
            <a:endParaRPr lang="en-US" sz="1600" dirty="0"/>
          </a:p>
          <a:p>
            <a:pPr marL="342900" indent="-342900">
              <a:buFont typeface="Wingdings" panose="05000000000000000000" pitchFamily="2" charset="2"/>
              <a:buChar char="Ø"/>
            </a:pPr>
            <a:endParaRPr lang="en-US" sz="1600" dirty="0"/>
          </a:p>
        </p:txBody>
      </p:sp>
    </p:spTree>
    <p:extLst>
      <p:ext uri="{BB962C8B-B14F-4D97-AF65-F5344CB8AC3E}">
        <p14:creationId xmlns:p14="http://schemas.microsoft.com/office/powerpoint/2010/main" val="25063834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NYSOO_DOH_rgb.jpg">
            <a:extLst>
              <a:ext uri="{FF2B5EF4-FFF2-40B4-BE49-F238E27FC236}">
                <a16:creationId xmlns:a16="http://schemas.microsoft.com/office/drawing/2014/main" id="{6A91DFAC-9561-4F4F-95E8-11880CD225B2}"/>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9055223" y="5712967"/>
            <a:ext cx="2518884" cy="566784"/>
          </a:xfrm>
          <a:prstGeom prst="rect">
            <a:avLst/>
          </a:prstGeom>
        </p:spPr>
      </p:pic>
      <p:sp>
        <p:nvSpPr>
          <p:cNvPr id="5" name="Slide Number Placeholder 4">
            <a:extLst>
              <a:ext uri="{FF2B5EF4-FFF2-40B4-BE49-F238E27FC236}">
                <a16:creationId xmlns:a16="http://schemas.microsoft.com/office/drawing/2014/main" id="{E88B19A2-7895-4F35-8E1F-FF55D3742CB6}"/>
              </a:ext>
            </a:extLst>
          </p:cNvPr>
          <p:cNvSpPr>
            <a:spLocks noGrp="1"/>
          </p:cNvSpPr>
          <p:nvPr>
            <p:ph type="sldNum" sz="quarter" idx="12"/>
          </p:nvPr>
        </p:nvSpPr>
        <p:spPr/>
        <p:txBody>
          <a:bodyPr/>
          <a:lstStyle/>
          <a:p>
            <a:fld id="{7A88A7CF-1FD2-4A81-A448-0EE1303B603A}" type="slidenum">
              <a:rPr lang="en-US" smtClean="0"/>
              <a:t>9</a:t>
            </a:fld>
            <a:endParaRPr lang="en-US" dirty="0"/>
          </a:p>
        </p:txBody>
      </p:sp>
      <p:sp>
        <p:nvSpPr>
          <p:cNvPr id="6" name="Rectangle 5">
            <a:extLst>
              <a:ext uri="{FF2B5EF4-FFF2-40B4-BE49-F238E27FC236}">
                <a16:creationId xmlns:a16="http://schemas.microsoft.com/office/drawing/2014/main" id="{E3E9578A-19B6-4E9F-9B5E-10C9FF30DA7B}"/>
              </a:ext>
            </a:extLst>
          </p:cNvPr>
          <p:cNvSpPr/>
          <p:nvPr/>
        </p:nvSpPr>
        <p:spPr>
          <a:xfrm>
            <a:off x="0" y="62344"/>
            <a:ext cx="12192000" cy="477983"/>
          </a:xfrm>
          <a:prstGeom prst="rect">
            <a:avLst/>
          </a:prstGeom>
          <a:solidFill>
            <a:srgbClr val="002D73"/>
          </a:solidFill>
          <a:ln w="25400"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dirty="0">
              <a:ln>
                <a:noFill/>
              </a:ln>
              <a:solidFill>
                <a:prstClr val="white"/>
              </a:solidFill>
              <a:effectLst/>
              <a:uLnTx/>
              <a:uFillTx/>
              <a:latin typeface="Calibri"/>
              <a:ea typeface="+mn-ea"/>
              <a:cs typeface="+mn-cs"/>
            </a:endParaRPr>
          </a:p>
        </p:txBody>
      </p:sp>
      <p:sp>
        <p:nvSpPr>
          <p:cNvPr id="7" name="Rectangle 6">
            <a:extLst>
              <a:ext uri="{FF2B5EF4-FFF2-40B4-BE49-F238E27FC236}">
                <a16:creationId xmlns:a16="http://schemas.microsoft.com/office/drawing/2014/main" id="{ABEB520A-8887-4725-B1D2-D5107933032A}"/>
              </a:ext>
            </a:extLst>
          </p:cNvPr>
          <p:cNvSpPr/>
          <p:nvPr/>
        </p:nvSpPr>
        <p:spPr>
          <a:xfrm>
            <a:off x="-1" y="0"/>
            <a:ext cx="12192001" cy="62344"/>
          </a:xfrm>
          <a:prstGeom prst="rect">
            <a:avLst/>
          </a:prstGeom>
          <a:solidFill>
            <a:srgbClr val="55327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Date Placeholder 1">
            <a:extLst>
              <a:ext uri="{FF2B5EF4-FFF2-40B4-BE49-F238E27FC236}">
                <a16:creationId xmlns:a16="http://schemas.microsoft.com/office/drawing/2014/main" id="{EDE56BF9-EAAE-4B53-BDCA-E855AA40C12D}"/>
              </a:ext>
            </a:extLst>
          </p:cNvPr>
          <p:cNvSpPr txBox="1">
            <a:spLocks/>
          </p:cNvSpPr>
          <p:nvPr/>
        </p:nvSpPr>
        <p:spPr>
          <a:xfrm>
            <a:off x="152399" y="88105"/>
            <a:ext cx="10095571" cy="452222"/>
          </a:xfrm>
          <a:prstGeom prst="rect">
            <a:avLst/>
          </a:prstGeom>
        </p:spPr>
        <p:txBody>
          <a:bodyPr/>
          <a:lstStyle>
            <a:defPPr>
              <a:defRPr lang="en-US"/>
            </a:defPPr>
            <a:lvl1pPr marL="0" algn="l" defTabSz="914400" rtl="0" eaLnBrk="1" latinLnBrk="0" hangingPunct="1">
              <a:defRPr sz="1800" b="1" kern="1200">
                <a:solidFill>
                  <a:schemeClr val="bg1"/>
                </a:solidFill>
                <a:latin typeface="Arial" panose="020B0604020202020204" pitchFamily="34" charset="0"/>
                <a:ea typeface="+mn-ea"/>
                <a:cs typeface="Arial" panose="020B0604020202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400" dirty="0"/>
              <a:t>October 16, 2017, Health Care RMI: Cardiac Surgery and PCI Services </a:t>
            </a:r>
          </a:p>
        </p:txBody>
      </p:sp>
      <p:sp>
        <p:nvSpPr>
          <p:cNvPr id="9" name="TextBox 8">
            <a:extLst>
              <a:ext uri="{FF2B5EF4-FFF2-40B4-BE49-F238E27FC236}">
                <a16:creationId xmlns:a16="http://schemas.microsoft.com/office/drawing/2014/main" id="{E8BF249D-329C-49EF-A97D-0668B9E8D8C9}"/>
              </a:ext>
            </a:extLst>
          </p:cNvPr>
          <p:cNvSpPr txBox="1"/>
          <p:nvPr/>
        </p:nvSpPr>
        <p:spPr>
          <a:xfrm>
            <a:off x="235526" y="739773"/>
            <a:ext cx="11720945" cy="6555641"/>
          </a:xfrm>
          <a:prstGeom prst="rect">
            <a:avLst/>
          </a:prstGeom>
          <a:noFill/>
        </p:spPr>
        <p:txBody>
          <a:bodyPr wrap="square" rtlCol="0">
            <a:spAutoFit/>
          </a:bodyPr>
          <a:lstStyle/>
          <a:p>
            <a:pPr algn="ctr"/>
            <a:r>
              <a:rPr lang="en-US" sz="3000" b="1" dirty="0"/>
              <a:t>Pediatric Cardiac Surgery</a:t>
            </a:r>
            <a:br>
              <a:rPr lang="en-US" sz="3000" b="1" dirty="0"/>
            </a:br>
            <a:r>
              <a:rPr lang="en-US" sz="3000" b="1" dirty="0"/>
              <a:t>Program Workload Requirements</a:t>
            </a:r>
          </a:p>
          <a:p>
            <a:endParaRPr lang="en-US" sz="1200" dirty="0"/>
          </a:p>
          <a:p>
            <a:pPr marL="285750" indent="-285750">
              <a:buFont typeface="Wingdings" panose="05000000000000000000" pitchFamily="2" charset="2"/>
              <a:buChar char="Ø"/>
            </a:pPr>
            <a:r>
              <a:rPr lang="en-US" sz="2200" dirty="0"/>
              <a:t>Pediatric Surgery Centers must maintain an annual minimum volume of 75 surgeries pediatric surgeries to remain viable from a quality standpoint, excluding the number of isolated Patent Ductus Arteriosus (PDA) repairs. </a:t>
            </a:r>
          </a:p>
          <a:p>
            <a:endParaRPr lang="en-US" sz="2200" dirty="0"/>
          </a:p>
          <a:p>
            <a:pPr marL="285750" indent="-285750">
              <a:buFont typeface="Wingdings" panose="05000000000000000000" pitchFamily="2" charset="2"/>
              <a:buChar char="Ø"/>
            </a:pPr>
            <a:r>
              <a:rPr lang="en-US" sz="2200" dirty="0"/>
              <a:t>The annual minimum volume shall be deemed to be met when two or more Pediatric Cardiac Surgery Centers, at least one of which must perform a minimum of 75 pediatric surgeries a year (excluding isolated PDA repairs), join in a coordinated program based on a fully executed written agreement, approved by the Commissioner, and the combined volume of the collaborating Pediatric Cardiac Surgery Centers (excluding the number of PDA repairs) is greater than 100 procedures a year. </a:t>
            </a:r>
          </a:p>
          <a:p>
            <a:pPr marL="285750" indent="-285750">
              <a:buFont typeface="Wingdings" panose="05000000000000000000" pitchFamily="2" charset="2"/>
              <a:buChar char="Ø"/>
            </a:pPr>
            <a:endParaRPr lang="en-US" sz="1200" dirty="0"/>
          </a:p>
          <a:p>
            <a:pPr marL="285750" indent="-285750">
              <a:buFont typeface="Wingdings" panose="05000000000000000000" pitchFamily="2" charset="2"/>
              <a:buChar char="Ø"/>
            </a:pPr>
            <a:r>
              <a:rPr lang="en-US" sz="2200" dirty="0"/>
              <a:t>With advice from the Cardiac Advisory Committee, the Commissioner may waive the minimum workload requirements.</a:t>
            </a:r>
          </a:p>
          <a:p>
            <a:pPr marL="285750" indent="-285750">
              <a:buFont typeface="Wingdings" panose="05000000000000000000" pitchFamily="2" charset="2"/>
              <a:buChar char="Ø"/>
            </a:pPr>
            <a:endParaRPr lang="en-US" sz="2200" dirty="0"/>
          </a:p>
          <a:p>
            <a:pPr marL="285750" indent="-285750">
              <a:buFont typeface="Wingdings" panose="05000000000000000000" pitchFamily="2" charset="2"/>
              <a:buChar char="Ø"/>
            </a:pPr>
            <a:endParaRPr lang="en-US" sz="2200" dirty="0"/>
          </a:p>
          <a:p>
            <a:endParaRPr lang="en-US" dirty="0"/>
          </a:p>
        </p:txBody>
      </p:sp>
    </p:spTree>
    <p:extLst>
      <p:ext uri="{BB962C8B-B14F-4D97-AF65-F5344CB8AC3E}">
        <p14:creationId xmlns:p14="http://schemas.microsoft.com/office/powerpoint/2010/main" val="233748131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456</TotalTime>
  <Words>547</Words>
  <Application>Microsoft Office PowerPoint</Application>
  <PresentationFormat>Widescreen</PresentationFormat>
  <Paragraphs>119</Paragraphs>
  <Slides>10</Slides>
  <Notes>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10</vt:i4>
      </vt:variant>
    </vt:vector>
  </HeadingPairs>
  <TitlesOfParts>
    <vt:vector size="16" baseType="lpstr">
      <vt:lpstr>Arial</vt:lpstr>
      <vt:lpstr>Calibri</vt:lpstr>
      <vt:lpstr>Calibri Light</vt:lpstr>
      <vt:lpstr>Courier New</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Noe, Mark R (HEALTH)</dc:creator>
  <cp:lastModifiedBy>Raleigh, Tracy (HEALTH)</cp:lastModifiedBy>
  <cp:revision>41</cp:revision>
  <cp:lastPrinted>2017-10-13T15:53:54Z</cp:lastPrinted>
  <dcterms:created xsi:type="dcterms:W3CDTF">2017-10-11T19:57:36Z</dcterms:created>
  <dcterms:modified xsi:type="dcterms:W3CDTF">2017-10-13T15:58:22Z</dcterms:modified>
</cp:coreProperties>
</file>