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 id="2147483687" r:id="rId4"/>
  </p:sldMasterIdLst>
  <p:notesMasterIdLst>
    <p:notesMasterId r:id="rId19"/>
  </p:notesMasterIdLst>
  <p:handoutMasterIdLst>
    <p:handoutMasterId r:id="rId20"/>
  </p:handoutMasterIdLst>
  <p:sldIdLst>
    <p:sldId id="432" r:id="rId5"/>
    <p:sldId id="424" r:id="rId6"/>
    <p:sldId id="428" r:id="rId7"/>
    <p:sldId id="347" r:id="rId8"/>
    <p:sldId id="380" r:id="rId9"/>
    <p:sldId id="381" r:id="rId10"/>
    <p:sldId id="413" r:id="rId11"/>
    <p:sldId id="414" r:id="rId12"/>
    <p:sldId id="418" r:id="rId13"/>
    <p:sldId id="429" r:id="rId14"/>
    <p:sldId id="430" r:id="rId15"/>
    <p:sldId id="431" r:id="rId16"/>
    <p:sldId id="419" r:id="rId17"/>
    <p:sldId id="42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Ivey Boufford" initials="JIB" lastIdx="15" clrIdx="0">
    <p:extLst>
      <p:ext uri="{19B8F6BF-5375-455C-9EA6-DF929625EA0E}">
        <p15:presenceInfo xmlns:p15="http://schemas.microsoft.com/office/powerpoint/2012/main" userId="S-1-5-21-4123936156-1846312820-3932347359-2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63F"/>
    <a:srgbClr val="EB6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6" autoAdjust="0"/>
    <p:restoredTop sz="78190" autoAdjust="0"/>
  </p:normalViewPr>
  <p:slideViewPr>
    <p:cSldViewPr snapToGrid="0">
      <p:cViewPr varScale="1">
        <p:scale>
          <a:sx n="68" d="100"/>
          <a:sy n="68" d="100"/>
        </p:scale>
        <p:origin x="1200"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07"/>
    </p:cViewPr>
  </p:sorterViewPr>
  <p:notesViewPr>
    <p:cSldViewPr snapToGrid="0">
      <p:cViewPr varScale="1">
        <p:scale>
          <a:sx n="86" d="100"/>
          <a:sy n="86" d="100"/>
        </p:scale>
        <p:origin x="3816"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Sheet1!$A$1</c:f>
              <c:strCache>
                <c:ptCount val="1"/>
                <c:pt idx="0">
                  <c:v>Physical Environment</c:v>
                </c:pt>
              </c:strCache>
            </c:strRef>
          </c:tx>
          <c:spPr>
            <a:solidFill>
              <a:srgbClr val="A8B1D5"/>
            </a:solidFill>
            <a:ln>
              <a:noFill/>
            </a:ln>
            <a:effectLst/>
          </c:spPr>
          <c:invertIfNegative val="0"/>
          <c:val>
            <c:numRef>
              <c:f>Sheet1!$B$1:$C$1</c:f>
              <c:numCache>
                <c:formatCode>0%</c:formatCode>
                <c:ptCount val="2"/>
                <c:pt idx="0">
                  <c:v>0.1</c:v>
                </c:pt>
                <c:pt idx="1">
                  <c:v>0</c:v>
                </c:pt>
              </c:numCache>
            </c:numRef>
          </c:val>
          <c:extLst>
            <c:ext xmlns:c16="http://schemas.microsoft.com/office/drawing/2014/chart" uri="{C3380CC4-5D6E-409C-BE32-E72D297353CC}">
              <c16:uniqueId val="{00000000-C8A5-4E79-92A8-12FD5C991D04}"/>
            </c:ext>
          </c:extLst>
        </c:ser>
        <c:ser>
          <c:idx val="1"/>
          <c:order val="1"/>
          <c:tx>
            <c:strRef>
              <c:f>Sheet1!$A$2</c:f>
              <c:strCache>
                <c:ptCount val="1"/>
                <c:pt idx="0">
                  <c:v>Social and Economic Factors</c:v>
                </c:pt>
              </c:strCache>
            </c:strRef>
          </c:tx>
          <c:spPr>
            <a:solidFill>
              <a:srgbClr val="215096"/>
            </a:solidFill>
            <a:ln>
              <a:noFill/>
            </a:ln>
            <a:effectLst/>
          </c:spPr>
          <c:invertIfNegative val="0"/>
          <c:val>
            <c:numRef>
              <c:f>Sheet1!$B$2:$C$2</c:f>
              <c:numCache>
                <c:formatCode>0%</c:formatCode>
                <c:ptCount val="2"/>
                <c:pt idx="0">
                  <c:v>0.4</c:v>
                </c:pt>
                <c:pt idx="1">
                  <c:v>0</c:v>
                </c:pt>
              </c:numCache>
            </c:numRef>
          </c:val>
          <c:extLst>
            <c:ext xmlns:c16="http://schemas.microsoft.com/office/drawing/2014/chart" uri="{C3380CC4-5D6E-409C-BE32-E72D297353CC}">
              <c16:uniqueId val="{00000001-C8A5-4E79-92A8-12FD5C991D04}"/>
            </c:ext>
          </c:extLst>
        </c:ser>
        <c:ser>
          <c:idx val="2"/>
          <c:order val="2"/>
          <c:tx>
            <c:strRef>
              <c:f>Sheet1!$A$3</c:f>
              <c:strCache>
                <c:ptCount val="1"/>
                <c:pt idx="0">
                  <c:v>Clinical Care</c:v>
                </c:pt>
              </c:strCache>
            </c:strRef>
          </c:tx>
          <c:spPr>
            <a:solidFill>
              <a:srgbClr val="7988BA"/>
            </a:solidFill>
            <a:ln>
              <a:noFill/>
            </a:ln>
            <a:effectLst/>
          </c:spPr>
          <c:invertIfNegative val="0"/>
          <c:val>
            <c:numRef>
              <c:f>Sheet1!$B$3:$C$3</c:f>
              <c:numCache>
                <c:formatCode>0%</c:formatCode>
                <c:ptCount val="2"/>
                <c:pt idx="0">
                  <c:v>0.2</c:v>
                </c:pt>
                <c:pt idx="1">
                  <c:v>0</c:v>
                </c:pt>
              </c:numCache>
            </c:numRef>
          </c:val>
          <c:extLst>
            <c:ext xmlns:c16="http://schemas.microsoft.com/office/drawing/2014/chart" uri="{C3380CC4-5D6E-409C-BE32-E72D297353CC}">
              <c16:uniqueId val="{00000002-C8A5-4E79-92A8-12FD5C991D04}"/>
            </c:ext>
          </c:extLst>
        </c:ser>
        <c:ser>
          <c:idx val="3"/>
          <c:order val="3"/>
          <c:tx>
            <c:strRef>
              <c:f>Sheet1!$A$4</c:f>
              <c:strCache>
                <c:ptCount val="1"/>
                <c:pt idx="0">
                  <c:v>Health Behaviors</c:v>
                </c:pt>
              </c:strCache>
            </c:strRef>
          </c:tx>
          <c:spPr>
            <a:solidFill>
              <a:srgbClr val="02448E"/>
            </a:solidFill>
            <a:ln>
              <a:noFill/>
            </a:ln>
            <a:effectLst/>
          </c:spPr>
          <c:invertIfNegative val="0"/>
          <c:val>
            <c:numRef>
              <c:f>Sheet1!$B$4:$C$4</c:f>
              <c:numCache>
                <c:formatCode>0%</c:formatCode>
                <c:ptCount val="2"/>
                <c:pt idx="0">
                  <c:v>0.3</c:v>
                </c:pt>
                <c:pt idx="1">
                  <c:v>0</c:v>
                </c:pt>
              </c:numCache>
            </c:numRef>
          </c:val>
          <c:extLst>
            <c:ext xmlns:c16="http://schemas.microsoft.com/office/drawing/2014/chart" uri="{C3380CC4-5D6E-409C-BE32-E72D297353CC}">
              <c16:uniqueId val="{00000003-C8A5-4E79-92A8-12FD5C991D04}"/>
            </c:ext>
          </c:extLst>
        </c:ser>
        <c:ser>
          <c:idx val="4"/>
          <c:order val="4"/>
          <c:tx>
            <c:strRef>
              <c:f>Sheet1!$A$5</c:f>
              <c:strCache>
                <c:ptCount val="1"/>
                <c:pt idx="0">
                  <c:v>Medical Services</c:v>
                </c:pt>
              </c:strCache>
            </c:strRef>
          </c:tx>
          <c:spPr>
            <a:solidFill>
              <a:srgbClr val="92D050"/>
            </a:solidFill>
            <a:ln>
              <a:noFill/>
            </a:ln>
            <a:effectLst/>
          </c:spPr>
          <c:invertIfNegative val="0"/>
          <c:dPt>
            <c:idx val="1"/>
            <c:invertIfNegative val="0"/>
            <c:bubble3D val="0"/>
            <c:spPr>
              <a:solidFill>
                <a:srgbClr val="4563A2"/>
              </a:solidFill>
              <a:ln>
                <a:noFill/>
              </a:ln>
              <a:effectLst/>
            </c:spPr>
            <c:extLst>
              <c:ext xmlns:c16="http://schemas.microsoft.com/office/drawing/2014/chart" uri="{C3380CC4-5D6E-409C-BE32-E72D297353CC}">
                <c16:uniqueId val="{00000005-C8A5-4E79-92A8-12FD5C991D04}"/>
              </c:ext>
            </c:extLst>
          </c:dPt>
          <c:val>
            <c:numRef>
              <c:f>Sheet1!$B$5:$C$5</c:f>
              <c:numCache>
                <c:formatCode>0%</c:formatCode>
                <c:ptCount val="2"/>
                <c:pt idx="0">
                  <c:v>0</c:v>
                </c:pt>
                <c:pt idx="1">
                  <c:v>0.96</c:v>
                </c:pt>
              </c:numCache>
            </c:numRef>
          </c:val>
          <c:extLst>
            <c:ext xmlns:c16="http://schemas.microsoft.com/office/drawing/2014/chart" uri="{C3380CC4-5D6E-409C-BE32-E72D297353CC}">
              <c16:uniqueId val="{00000006-C8A5-4E79-92A8-12FD5C991D04}"/>
            </c:ext>
          </c:extLst>
        </c:ser>
        <c:ser>
          <c:idx val="5"/>
          <c:order val="5"/>
          <c:tx>
            <c:strRef>
              <c:f>Sheet1!$A$6</c:f>
              <c:strCache>
                <c:ptCount val="1"/>
                <c:pt idx="0">
                  <c:v>Prevention</c:v>
                </c:pt>
              </c:strCache>
            </c:strRef>
          </c:tx>
          <c:spPr>
            <a:solidFill>
              <a:srgbClr val="B0AF05"/>
            </a:solidFill>
            <a:ln>
              <a:noFill/>
            </a:ln>
            <a:effectLst/>
          </c:spPr>
          <c:invertIfNegative val="0"/>
          <c:val>
            <c:numRef>
              <c:f>Sheet1!$B$6:$C$6</c:f>
              <c:numCache>
                <c:formatCode>0%</c:formatCode>
                <c:ptCount val="2"/>
                <c:pt idx="0">
                  <c:v>0</c:v>
                </c:pt>
                <c:pt idx="1">
                  <c:v>0.04</c:v>
                </c:pt>
              </c:numCache>
            </c:numRef>
          </c:val>
          <c:extLst>
            <c:ext xmlns:c16="http://schemas.microsoft.com/office/drawing/2014/chart" uri="{C3380CC4-5D6E-409C-BE32-E72D297353CC}">
              <c16:uniqueId val="{00000007-C8A5-4E79-92A8-12FD5C991D04}"/>
            </c:ext>
          </c:extLst>
        </c:ser>
        <c:dLbls>
          <c:showLegendKey val="0"/>
          <c:showVal val="0"/>
          <c:showCatName val="0"/>
          <c:showSerName val="0"/>
          <c:showPercent val="0"/>
          <c:showBubbleSize val="0"/>
        </c:dLbls>
        <c:gapWidth val="50"/>
        <c:overlap val="100"/>
        <c:axId val="219787392"/>
        <c:axId val="219786608"/>
      </c:barChart>
      <c:catAx>
        <c:axId val="219787392"/>
        <c:scaling>
          <c:orientation val="minMax"/>
        </c:scaling>
        <c:delete val="1"/>
        <c:axPos val="b"/>
        <c:numFmt formatCode="General" sourceLinked="1"/>
        <c:majorTickMark val="none"/>
        <c:minorTickMark val="none"/>
        <c:tickLblPos val="nextTo"/>
        <c:crossAx val="219786608"/>
        <c:crosses val="autoZero"/>
        <c:auto val="1"/>
        <c:lblAlgn val="ctr"/>
        <c:lblOffset val="100"/>
        <c:noMultiLvlLbl val="0"/>
      </c:catAx>
      <c:valAx>
        <c:axId val="219786608"/>
        <c:scaling>
          <c:orientation val="minMax"/>
        </c:scaling>
        <c:delete val="1"/>
        <c:axPos val="l"/>
        <c:numFmt formatCode="0%" sourceLinked="1"/>
        <c:majorTickMark val="none"/>
        <c:minorTickMark val="none"/>
        <c:tickLblPos val="nextTo"/>
        <c:crossAx val="21978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A6E59A4A-B2E8-4229-A94E-FF0278D5842A}" type="datetimeFigureOut">
              <a:rPr lang="en-US" smtClean="0"/>
              <a:t>11/20/2017</a:t>
            </a:fld>
            <a:endParaRPr lang="en-US"/>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6D6751DB-D458-4305-BC35-94A9CD88175B}" type="slidenum">
              <a:rPr lang="en-US" smtClean="0"/>
              <a:t>‹#›</a:t>
            </a:fld>
            <a:endParaRPr lang="en-US"/>
          </a:p>
        </p:txBody>
      </p:sp>
    </p:spTree>
    <p:extLst>
      <p:ext uri="{BB962C8B-B14F-4D97-AF65-F5344CB8AC3E}">
        <p14:creationId xmlns:p14="http://schemas.microsoft.com/office/powerpoint/2010/main" val="142931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2F3F7C71-BCF7-4D68-8810-2BD3DF4D5AC1}"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C9870E7-15E9-4C10-B7D3-6A3A95A15849}" type="slidenum">
              <a:rPr lang="en-US" smtClean="0"/>
              <a:t>‹#›</a:t>
            </a:fld>
            <a:endParaRPr lang="en-US"/>
          </a:p>
        </p:txBody>
      </p:sp>
    </p:spTree>
    <p:extLst>
      <p:ext uri="{BB962C8B-B14F-4D97-AF65-F5344CB8AC3E}">
        <p14:creationId xmlns:p14="http://schemas.microsoft.com/office/powerpoint/2010/main" val="281210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DD1E1-C768-49E5-8BA3-6B6183B0B7A5}" type="slidenum">
              <a:rPr lang="en-US" smtClean="0"/>
              <a:t>2</a:t>
            </a:fld>
            <a:endParaRPr lang="en-US"/>
          </a:p>
        </p:txBody>
      </p:sp>
    </p:spTree>
    <p:extLst>
      <p:ext uri="{BB962C8B-B14F-4D97-AF65-F5344CB8AC3E}">
        <p14:creationId xmlns:p14="http://schemas.microsoft.com/office/powerpoint/2010/main" val="347104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a:t>
            </a:fld>
            <a:endParaRPr lang="en-US"/>
          </a:p>
        </p:txBody>
      </p:sp>
    </p:spTree>
    <p:extLst>
      <p:ext uri="{BB962C8B-B14F-4D97-AF65-F5344CB8AC3E}">
        <p14:creationId xmlns:p14="http://schemas.microsoft.com/office/powerpoint/2010/main" val="47303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invest in a health in all policies approach…..</a:t>
            </a:r>
          </a:p>
        </p:txBody>
      </p:sp>
      <p:sp>
        <p:nvSpPr>
          <p:cNvPr id="4" name="Slide Number Placeholder 3"/>
          <p:cNvSpPr>
            <a:spLocks noGrp="1"/>
          </p:cNvSpPr>
          <p:nvPr>
            <p:ph type="sldNum" sz="quarter" idx="10"/>
          </p:nvPr>
        </p:nvSpPr>
        <p:spPr/>
        <p:txBody>
          <a:bodyPr/>
          <a:lstStyle/>
          <a:p>
            <a:fld id="{548DD1E1-C768-49E5-8BA3-6B6183B0B7A5}" type="slidenum">
              <a:rPr lang="en-US" smtClean="0"/>
              <a:t>4</a:t>
            </a:fld>
            <a:endParaRPr lang="en-US"/>
          </a:p>
        </p:txBody>
      </p:sp>
    </p:spTree>
    <p:extLst>
      <p:ext uri="{BB962C8B-B14F-4D97-AF65-F5344CB8AC3E}">
        <p14:creationId xmlns:p14="http://schemas.microsoft.com/office/powerpoint/2010/main" val="384866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DD1E1-C768-49E5-8BA3-6B6183B0B7A5}" type="slidenum">
              <a:rPr lang="en-US" smtClean="0"/>
              <a:t>5</a:t>
            </a:fld>
            <a:endParaRPr lang="en-US"/>
          </a:p>
        </p:txBody>
      </p:sp>
    </p:spTree>
    <p:extLst>
      <p:ext uri="{BB962C8B-B14F-4D97-AF65-F5344CB8AC3E}">
        <p14:creationId xmlns:p14="http://schemas.microsoft.com/office/powerpoint/2010/main" val="224618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DD1E1-C768-49E5-8BA3-6B6183B0B7A5}" type="slidenum">
              <a:rPr lang="en-US" smtClean="0"/>
              <a:t>6</a:t>
            </a:fld>
            <a:endParaRPr lang="en-US"/>
          </a:p>
        </p:txBody>
      </p:sp>
    </p:spTree>
    <p:extLst>
      <p:ext uri="{BB962C8B-B14F-4D97-AF65-F5344CB8AC3E}">
        <p14:creationId xmlns:p14="http://schemas.microsoft.com/office/powerpoint/2010/main" val="66700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While older populations have more health challenges, they also contribute to the state’s economy: </a:t>
            </a:r>
          </a:p>
          <a:p>
            <a:endParaRPr lang="en-US" dirty="0"/>
          </a:p>
        </p:txBody>
      </p:sp>
      <p:sp>
        <p:nvSpPr>
          <p:cNvPr id="4" name="Slide Number Placeholder 3"/>
          <p:cNvSpPr>
            <a:spLocks noGrp="1"/>
          </p:cNvSpPr>
          <p:nvPr>
            <p:ph type="sldNum" sz="quarter" idx="10"/>
          </p:nvPr>
        </p:nvSpPr>
        <p:spPr/>
        <p:txBody>
          <a:bodyPr/>
          <a:lstStyle/>
          <a:p>
            <a:fld id="{548DD1E1-C768-49E5-8BA3-6B6183B0B7A5}" type="slidenum">
              <a:rPr lang="en-US" smtClean="0"/>
              <a:t>7</a:t>
            </a:fld>
            <a:endParaRPr lang="en-US"/>
          </a:p>
        </p:txBody>
      </p:sp>
    </p:spTree>
    <p:extLst>
      <p:ext uri="{BB962C8B-B14F-4D97-AF65-F5344CB8AC3E}">
        <p14:creationId xmlns:p14="http://schemas.microsoft.com/office/powerpoint/2010/main" val="347433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While older populations have more health challenges, they also contribute to the state’s economy: </a:t>
            </a:r>
          </a:p>
          <a:p>
            <a:endParaRPr lang="en-US" dirty="0"/>
          </a:p>
        </p:txBody>
      </p:sp>
      <p:sp>
        <p:nvSpPr>
          <p:cNvPr id="4" name="Slide Number Placeholder 3"/>
          <p:cNvSpPr>
            <a:spLocks noGrp="1"/>
          </p:cNvSpPr>
          <p:nvPr>
            <p:ph type="sldNum" sz="quarter" idx="10"/>
          </p:nvPr>
        </p:nvSpPr>
        <p:spPr/>
        <p:txBody>
          <a:bodyPr/>
          <a:lstStyle/>
          <a:p>
            <a:fld id="{548DD1E1-C768-49E5-8BA3-6B6183B0B7A5}" type="slidenum">
              <a:rPr lang="en-US" smtClean="0"/>
              <a:t>8</a:t>
            </a:fld>
            <a:endParaRPr lang="en-US"/>
          </a:p>
        </p:txBody>
      </p:sp>
    </p:spTree>
    <p:extLst>
      <p:ext uri="{BB962C8B-B14F-4D97-AF65-F5344CB8AC3E}">
        <p14:creationId xmlns:p14="http://schemas.microsoft.com/office/powerpoint/2010/main" val="329280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82688"/>
            <a:ext cx="5675312" cy="319405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D449EF2C-0298-4B8C-BFF1-1DCBC0F8C745}" type="slidenum">
              <a:rPr lang="en-US" smtClean="0"/>
              <a:pPr/>
              <a:t>9</a:t>
            </a:fld>
            <a:endParaRPr lang="en-US" dirty="0"/>
          </a:p>
        </p:txBody>
      </p:sp>
    </p:spTree>
    <p:extLst>
      <p:ext uri="{BB962C8B-B14F-4D97-AF65-F5344CB8AC3E}">
        <p14:creationId xmlns:p14="http://schemas.microsoft.com/office/powerpoint/2010/main" val="266068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DD1E1-C768-49E5-8BA3-6B6183B0B7A5}" type="slidenum">
              <a:rPr lang="en-US" smtClean="0"/>
              <a:t>13</a:t>
            </a:fld>
            <a:endParaRPr lang="en-US"/>
          </a:p>
        </p:txBody>
      </p:sp>
    </p:spTree>
    <p:extLst>
      <p:ext uri="{BB962C8B-B14F-4D97-AF65-F5344CB8AC3E}">
        <p14:creationId xmlns:p14="http://schemas.microsoft.com/office/powerpoint/2010/main" val="111171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12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BC39C-0892-4AF1-9E4A-A3FBEBB88B30}" type="datetime1">
              <a:rPr lang="en-US" smtClean="0">
                <a:solidFill>
                  <a:prstClr val="black">
                    <a:tint val="75000"/>
                  </a:prstClr>
                </a:solidFill>
              </a:r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0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BBFAA2-D831-49CE-A881-EB762B5866BB}"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29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ECA56F-B68A-4816-90DC-AD28519ECC53}"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614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F211DB-A28C-483A-B98D-AD7C70C362C5}"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134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DDA763-E5F1-42B1-887A-DAF10871E5AD}"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16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712590-7B33-42A5-BC91-D23E430724C3}"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564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F68F8F-EF07-4F81-8C4C-F0FC301B5D59}" type="datetime1">
              <a:rPr lang="en-US" smtClean="0">
                <a:solidFill>
                  <a:prstClr val="black">
                    <a:tint val="75000"/>
                  </a:prstClr>
                </a:solidFill>
              </a:r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871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709133-BF2C-4C10-9DED-3704BD54CCD2}" type="datetime1">
              <a:rPr lang="en-US" smtClean="0">
                <a:solidFill>
                  <a:prstClr val="black">
                    <a:tint val="75000"/>
                  </a:prstClr>
                </a:solidFill>
              </a:r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658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942F06-3FFE-48F5-A279-ABED9D0B7656}" type="datetime1">
              <a:rPr lang="en-US" smtClean="0">
                <a:solidFill>
                  <a:prstClr val="black">
                    <a:tint val="75000"/>
                  </a:prstClr>
                </a:solidFill>
              </a:r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05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E156B-0DFC-4A9D-9362-FB595A9C3850}" type="datetime1">
              <a:rPr lang="en-US" smtClean="0">
                <a:solidFill>
                  <a:prstClr val="black">
                    <a:tint val="75000"/>
                  </a:prstClr>
                </a:solidFill>
              </a:r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92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45A341-85C9-406B-9A9E-9C2DDEF42312}"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569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BCBEF80-4944-4043-BD3A-B1093270777A}" type="datetime1">
              <a:rPr lang="en-US" smtClean="0">
                <a:solidFill>
                  <a:prstClr val="black">
                    <a:tint val="75000"/>
                  </a:prstClr>
                </a:solidFill>
              </a:r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345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0E1B085-D5C8-4E33-9400-43DEA3E42AC8}" type="datetime1">
              <a:rPr lang="en-US" smtClean="0">
                <a:solidFill>
                  <a:prstClr val="black">
                    <a:tint val="75000"/>
                  </a:prstClr>
                </a:solidFill>
              </a:r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633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574EB-203A-4B5F-BAE5-A64A8F7D1BB1}"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31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B1379-80DF-4287-A6F0-A998C1CBFA21}"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746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98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0E377-E7D1-44C2-890F-4EB196C55D6E}"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72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8B959-C21F-484D-B1CF-09ED9F06E056}"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1C2A11-C9EE-4708-A3D3-3569A899934B}" type="datetime1">
              <a:rPr lang="en-US" smtClean="0">
                <a:solidFill>
                  <a:prstClr val="black">
                    <a:tint val="75000"/>
                  </a:prstClr>
                </a:solidFill>
              </a:r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30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EE1960-46CC-4875-8473-8169DDF32175}" type="datetime1">
              <a:rPr lang="en-US" smtClean="0">
                <a:solidFill>
                  <a:prstClr val="black">
                    <a:tint val="75000"/>
                  </a:prstClr>
                </a:solidFill>
              </a:r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7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E7F610-7F2C-4228-8A85-9D591B5C5FAF}" type="datetime1">
              <a:rPr lang="en-US" smtClean="0">
                <a:solidFill>
                  <a:prstClr val="black">
                    <a:tint val="75000"/>
                  </a:prstClr>
                </a:solidFill>
              </a:r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15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47C61-60F5-4662-A8F5-921625F37F08}" type="datetime1">
              <a:rPr lang="en-US" smtClean="0">
                <a:solidFill>
                  <a:prstClr val="black">
                    <a:tint val="75000"/>
                  </a:prstClr>
                </a:solidFill>
              </a:r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48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03963-3983-4981-B345-980852256DCA}" type="datetime1">
              <a:rPr lang="en-US" smtClean="0">
                <a:solidFill>
                  <a:prstClr val="black">
                    <a:tint val="75000"/>
                  </a:prstClr>
                </a:solidFill>
              </a:r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705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11201" y="482602"/>
            <a:ext cx="4876800" cy="1096423"/>
          </a:xfrm>
          <a:prstGeom prst="rect">
            <a:avLst/>
          </a:prstGeom>
        </p:spPr>
      </p:pic>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75F37109-DEAB-46D7-8000-DF5F58D965BE}"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67" dirty="0">
                <a:solidFill>
                  <a:prstClr val="white"/>
                </a:solidFill>
              </a:rPr>
              <a:t>August 18, 2017</a:t>
            </a:r>
          </a:p>
        </p:txBody>
      </p:sp>
    </p:spTree>
    <p:extLst>
      <p:ext uri="{BB962C8B-B14F-4D97-AF65-F5344CB8AC3E}">
        <p14:creationId xmlns:p14="http://schemas.microsoft.com/office/powerpoint/2010/main" val="56217401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CD2A5-DF28-46B6-9F09-0AA907AD514F}"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33E7D-553C-4B1A-8C13-33F974C01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5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p:nvPicPr>
        <p:blipFill>
          <a:blip r:embed="rId14" cstate="print">
            <a:alphaModFix/>
            <a:extLst>
              <a:ext uri="{28A0092B-C50C-407E-A947-70E740481C1C}">
                <a14:useLocalDpi xmlns:a14="http://schemas.microsoft.com/office/drawing/2010/main" val="0"/>
              </a:ext>
            </a:extLst>
          </a:blip>
          <a:stretch>
            <a:fillRect/>
          </a:stretch>
        </p:blipFill>
        <p:spPr>
          <a:xfrm>
            <a:off x="9480786" y="6016038"/>
            <a:ext cx="2221879" cy="499532"/>
          </a:xfrm>
          <a:prstGeom prst="rect">
            <a:avLst/>
          </a:prstGeom>
        </p:spPr>
      </p:pic>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EB17FCE-F448-4230-83ED-55A21CDBA9C6}" type="datetime1">
              <a:rPr lang="en-US" smtClean="0">
                <a:solidFill>
                  <a:prstClr val="black">
                    <a:tint val="75000"/>
                  </a:prstClr>
                </a:solidFill>
              </a:r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rPr>
              <a:t>May 12, 2017</a:t>
            </a:r>
          </a:p>
        </p:txBody>
      </p:sp>
      <p:sp>
        <p:nvSpPr>
          <p:cNvPr id="9"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prstClr val="white"/>
                </a:solidFill>
              </a:rPr>
              <a:pPr/>
              <a:t>‹#›</a:t>
            </a:fld>
            <a:endParaRPr lang="en-US" sz="1600" dirty="0">
              <a:solidFill>
                <a:prstClr val="white"/>
              </a:solidFill>
            </a:endParaRPr>
          </a:p>
        </p:txBody>
      </p:sp>
      <p:sp>
        <p:nvSpPr>
          <p:cNvPr id="10" name="Rectangle 9"/>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12619269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_DOH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 y="482600"/>
            <a:ext cx="4804253" cy="1081024"/>
          </a:xfrm>
          <a:prstGeom prst="rect">
            <a:avLst/>
          </a:prstGeom>
        </p:spPr>
      </p:pic>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11/20/2017</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dirty="0">
              <a:solidFill>
                <a:schemeClr val="bg1"/>
              </a:solidFill>
            </a:endParaRPr>
          </a:p>
        </p:txBody>
      </p:sp>
    </p:spTree>
    <p:extLst>
      <p:ext uri="{BB962C8B-B14F-4D97-AF65-F5344CB8AC3E}">
        <p14:creationId xmlns:p14="http://schemas.microsoft.com/office/powerpoint/2010/main" val="1637688378"/>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uwphi.pophealth.wisc.edu/publications/other/different-perspectives-for-assigning-weights-to-determinants-of-health.pdf" TargetMode="External"/><Relationship Id="rId4" Type="http://schemas.openxmlformats.org/officeDocument/2006/relationships/hyperlink" Target="https://www.cms.gov/Research-Statistics-Data-and-Systems/Statistics-Trends-and-Reports/NationalHealthExpendData/downloads/dsm-14.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http://www.agefriendlynyc.org/images/respect.gif" TargetMode="External"/><Relationship Id="rId1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http://www.agefriendlynyc.org/images/subway-cut.jpg" TargetMode="External"/><Relationship Id="rId12" Type="http://schemas.openxmlformats.org/officeDocument/2006/relationships/image" Target="../media/image10.png"/><Relationship Id="rId17" Type="http://schemas.openxmlformats.org/officeDocument/2006/relationships/image" Target="http://www.agefriendlynyc.org/images/employment.gif" TargetMode="External"/><Relationship Id="rId2" Type="http://schemas.openxmlformats.org/officeDocument/2006/relationships/notesSlide" Target="../notesSlides/notesSlide8.xml"/><Relationship Id="rId16"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7.jpeg"/><Relationship Id="rId11" Type="http://schemas.openxmlformats.org/officeDocument/2006/relationships/image" Target="http://www.agefriendlynyc.org/images/housing.gif" TargetMode="External"/><Relationship Id="rId5" Type="http://schemas.openxmlformats.org/officeDocument/2006/relationships/image" Target="http://www.agefriendlynyc.org/images/park-cut.jpg" TargetMode="External"/><Relationship Id="rId15" Type="http://schemas.openxmlformats.org/officeDocument/2006/relationships/image" Target="http://www.agefriendlynyc.org/images/social.gif" TargetMode="External"/><Relationship Id="rId10" Type="http://schemas.openxmlformats.org/officeDocument/2006/relationships/image" Target="../media/image9.png"/><Relationship Id="rId19" Type="http://schemas.openxmlformats.org/officeDocument/2006/relationships/image" Target="http://www.agefriendlynyc.org/images/health.gif" TargetMode="External"/><Relationship Id="rId4" Type="http://schemas.openxmlformats.org/officeDocument/2006/relationships/image" Target="../media/image6.jpeg"/><Relationship Id="rId9" Type="http://schemas.openxmlformats.org/officeDocument/2006/relationships/image" Target="http://www.agefriendlynyc.org/images/communication-cut.jpg" TargetMode="Externa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05000"/>
            <a:ext cx="10871200" cy="4032258"/>
          </a:xfrm>
          <a:prstGeom prst="rect">
            <a:avLst/>
          </a:prstGeom>
        </p:spPr>
        <p:txBody>
          <a:bodyPr wrap="square">
            <a:spAutoFit/>
          </a:bodyPr>
          <a:lstStyle/>
          <a:p>
            <a:pPr algn="ctr"/>
            <a:r>
              <a:rPr lang="en-US" sz="4267" b="1" dirty="0"/>
              <a:t> </a:t>
            </a:r>
          </a:p>
          <a:p>
            <a:pPr algn="ctr"/>
            <a:r>
              <a:rPr lang="en-US" sz="4267" b="1" dirty="0"/>
              <a:t>RMI Workgroup Meeting #1 - LTC Need Methodologies and Innovative Models </a:t>
            </a:r>
            <a:endParaRPr lang="en-US" sz="4267" b="1" dirty="0"/>
          </a:p>
          <a:p>
            <a:pPr algn="ctr"/>
            <a:endParaRPr lang="en-US" sz="4267" b="1" dirty="0"/>
          </a:p>
          <a:p>
            <a:pPr algn="ctr"/>
            <a:endParaRPr lang="en-US" sz="4267" b="1" dirty="0"/>
          </a:p>
          <a:p>
            <a:pPr algn="ctr"/>
            <a:endParaRPr lang="en-US" sz="4267" b="1" dirty="0"/>
          </a:p>
        </p:txBody>
      </p:sp>
    </p:spTree>
    <p:extLst>
      <p:ext uri="{BB962C8B-B14F-4D97-AF65-F5344CB8AC3E}">
        <p14:creationId xmlns:p14="http://schemas.microsoft.com/office/powerpoint/2010/main" val="64492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57" y="365127"/>
            <a:ext cx="11815948" cy="739280"/>
          </a:xfrm>
        </p:spPr>
        <p:txBody>
          <a:bodyPr>
            <a:normAutofit/>
          </a:bodyPr>
          <a:lstStyle/>
          <a:p>
            <a:pPr algn="ctr"/>
            <a:r>
              <a:rPr lang="en-US" sz="3800" b="1" dirty="0"/>
              <a:t>8 Domains of Age Friendly/Livable Communities</a:t>
            </a:r>
          </a:p>
        </p:txBody>
      </p:sp>
      <p:sp>
        <p:nvSpPr>
          <p:cNvPr id="3" name="Content Placeholder 2"/>
          <p:cNvSpPr>
            <a:spLocks noGrp="1"/>
          </p:cNvSpPr>
          <p:nvPr>
            <p:ph idx="1"/>
          </p:nvPr>
        </p:nvSpPr>
        <p:spPr>
          <a:xfrm>
            <a:off x="213757" y="1825625"/>
            <a:ext cx="11815948" cy="4351339"/>
          </a:xfrm>
        </p:spPr>
        <p:txBody>
          <a:bodyPr>
            <a:normAutofit fontScale="62500" lnSpcReduction="20000"/>
          </a:bodyPr>
          <a:lstStyle/>
          <a:p>
            <a:pPr marL="0" indent="0">
              <a:buNone/>
            </a:pPr>
            <a:r>
              <a:rPr lang="en-US" dirty="0"/>
              <a:t>1. </a:t>
            </a:r>
            <a:r>
              <a:rPr lang="en-US" b="1" dirty="0"/>
              <a:t>Outdoor Spaces and Buildings</a:t>
            </a:r>
          </a:p>
          <a:p>
            <a:pPr marL="0" indent="0">
              <a:buNone/>
            </a:pPr>
            <a:r>
              <a:rPr lang="en-US" dirty="0"/>
              <a:t>People need public places to gather — indoors and out. Green spaces, safe streets, sidewalks, outdoor seating and accessible buildings (think elevators, stairs with railings, etc.) can be used and enjoyed by people of all ages.</a:t>
            </a:r>
          </a:p>
          <a:p>
            <a:pPr marL="0" indent="0">
              <a:buNone/>
            </a:pPr>
            <a:endParaRPr lang="en-US" dirty="0"/>
          </a:p>
          <a:p>
            <a:endParaRPr lang="en-US" dirty="0"/>
          </a:p>
          <a:p>
            <a:pPr marL="0" indent="0">
              <a:buNone/>
            </a:pPr>
            <a:r>
              <a:rPr lang="en-US" b="1" dirty="0"/>
              <a:t>2. Transportation</a:t>
            </a:r>
          </a:p>
          <a:p>
            <a:pPr marL="0" indent="0">
              <a:buNone/>
            </a:pPr>
            <a:r>
              <a:rPr lang="en-US" dirty="0"/>
              <a:t>Driving shouldn't be the only way to get around. Public transit options can be as expansive and as infrastructure dependent as a train system or as targeted as a taxi service that provides non-drivers with rides to and from a doctor's office. </a:t>
            </a:r>
          </a:p>
          <a:p>
            <a:pPr marL="0" indent="0">
              <a:buNone/>
            </a:pPr>
            <a:endParaRPr lang="en-US" dirty="0"/>
          </a:p>
        </p:txBody>
      </p:sp>
    </p:spTree>
    <p:extLst>
      <p:ext uri="{BB962C8B-B14F-4D97-AF65-F5344CB8AC3E}">
        <p14:creationId xmlns:p14="http://schemas.microsoft.com/office/powerpoint/2010/main" val="385861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2" y="365126"/>
            <a:ext cx="11792197" cy="846159"/>
          </a:xfrm>
        </p:spPr>
        <p:txBody>
          <a:bodyPr>
            <a:normAutofit/>
          </a:bodyPr>
          <a:lstStyle/>
          <a:p>
            <a:pPr algn="ctr"/>
            <a:r>
              <a:rPr lang="en-US" sz="3800" b="1" dirty="0"/>
              <a:t>8 Domains of Age Friendly/Livable Communities</a:t>
            </a:r>
            <a:endParaRPr lang="en-US" sz="3800" dirty="0"/>
          </a:p>
        </p:txBody>
      </p:sp>
      <p:sp>
        <p:nvSpPr>
          <p:cNvPr id="3" name="Content Placeholder 2"/>
          <p:cNvSpPr>
            <a:spLocks noGrp="1"/>
          </p:cNvSpPr>
          <p:nvPr>
            <p:ph idx="1"/>
          </p:nvPr>
        </p:nvSpPr>
        <p:spPr>
          <a:xfrm>
            <a:off x="296884" y="1825626"/>
            <a:ext cx="11056917" cy="4907684"/>
          </a:xfrm>
        </p:spPr>
        <p:txBody>
          <a:bodyPr>
            <a:normAutofit fontScale="55000" lnSpcReduction="20000"/>
          </a:bodyPr>
          <a:lstStyle/>
          <a:p>
            <a:pPr marL="0" indent="0">
              <a:buNone/>
            </a:pPr>
            <a:r>
              <a:rPr lang="en-US" b="1" dirty="0"/>
              <a:t>3. Housing</a:t>
            </a:r>
          </a:p>
          <a:p>
            <a:r>
              <a:rPr lang="en-US" dirty="0"/>
              <a:t>Most people want to remain in their own home and community as they age. Doing so</a:t>
            </a:r>
            <a:r>
              <a:rPr lang="en-US" i="1" dirty="0"/>
              <a:t> is</a:t>
            </a:r>
            <a:r>
              <a:rPr lang="en-US" dirty="0"/>
              <a:t> possible if housing is designed or modified for aging in place and a community has affordable housing options for varying life stages.</a:t>
            </a:r>
          </a:p>
          <a:p>
            <a:pPr marL="0" indent="0">
              <a:buNone/>
            </a:pPr>
            <a:endParaRPr lang="en-US" b="1" dirty="0"/>
          </a:p>
          <a:p>
            <a:pPr marL="0" indent="0">
              <a:buNone/>
            </a:pPr>
            <a:r>
              <a:rPr lang="en-US" b="1" dirty="0"/>
              <a:t>4. Social Participation</a:t>
            </a:r>
          </a:p>
          <a:p>
            <a:r>
              <a:rPr lang="en-US" dirty="0"/>
              <a:t>Regardless of a person's age, loneliness is often as debilitating a health condition as having a chronic illness or disease. Sadness and isolation can be combatted by the availability of accessible, affordable and fun social activities</a:t>
            </a:r>
          </a:p>
          <a:p>
            <a:pPr marL="0" indent="0">
              <a:buNone/>
            </a:pPr>
            <a:endParaRPr lang="en-US" dirty="0"/>
          </a:p>
          <a:p>
            <a:pPr marL="0" indent="0">
              <a:buNone/>
            </a:pPr>
            <a:r>
              <a:rPr lang="en-US" b="1" dirty="0"/>
              <a:t>5. Respect and Social Inclusion</a:t>
            </a:r>
          </a:p>
          <a:p>
            <a:r>
              <a:rPr lang="en-US" dirty="0"/>
              <a:t>Everyone wants to feel valued. Intergenerational activities are a great way for young and old to learn from one another, honor what each has to offer and, at the same time, feel good about themselves.</a:t>
            </a:r>
          </a:p>
          <a:p>
            <a:pPr marL="0" indent="0">
              <a:buNone/>
            </a:pPr>
            <a:endParaRPr lang="en-US" dirty="0"/>
          </a:p>
        </p:txBody>
      </p:sp>
    </p:spTree>
    <p:extLst>
      <p:ext uri="{BB962C8B-B14F-4D97-AF65-F5344CB8AC3E}">
        <p14:creationId xmlns:p14="http://schemas.microsoft.com/office/powerpoint/2010/main" val="265305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6" y="365125"/>
            <a:ext cx="11756572" cy="774907"/>
          </a:xfrm>
        </p:spPr>
        <p:txBody>
          <a:bodyPr>
            <a:normAutofit/>
          </a:bodyPr>
          <a:lstStyle/>
          <a:p>
            <a:pPr algn="ctr"/>
            <a:r>
              <a:rPr lang="en-US" sz="3800" b="1" dirty="0"/>
              <a:t>8 Domains of Age Friendly/Livable Communities</a:t>
            </a:r>
            <a:endParaRPr lang="en-US" sz="3800" dirty="0"/>
          </a:p>
        </p:txBody>
      </p:sp>
      <p:sp>
        <p:nvSpPr>
          <p:cNvPr id="3" name="Content Placeholder 2"/>
          <p:cNvSpPr>
            <a:spLocks noGrp="1"/>
          </p:cNvSpPr>
          <p:nvPr>
            <p:ph idx="1"/>
          </p:nvPr>
        </p:nvSpPr>
        <p:spPr>
          <a:xfrm>
            <a:off x="190005" y="1825625"/>
            <a:ext cx="11163795" cy="4351339"/>
          </a:xfrm>
        </p:spPr>
        <p:txBody>
          <a:bodyPr>
            <a:normAutofit fontScale="47500" lnSpcReduction="20000"/>
          </a:bodyPr>
          <a:lstStyle/>
          <a:p>
            <a:pPr marL="0" indent="0">
              <a:buNone/>
            </a:pPr>
            <a:r>
              <a:rPr lang="en-US" b="1" dirty="0"/>
              <a:t>6. Work &amp; Civic Engagement</a:t>
            </a:r>
          </a:p>
          <a:p>
            <a:r>
              <a:rPr lang="en-US" dirty="0"/>
              <a:t>An age-friendly community provides ways older people can (if they choose) continue to work for pay, volunteer their skills and be actively engaged in community life.</a:t>
            </a:r>
          </a:p>
          <a:p>
            <a:endParaRPr lang="en-US" dirty="0"/>
          </a:p>
          <a:p>
            <a:pPr marL="0" indent="0">
              <a:buNone/>
            </a:pPr>
            <a:endParaRPr lang="en-US" dirty="0"/>
          </a:p>
          <a:p>
            <a:pPr marL="0" indent="0">
              <a:buNone/>
            </a:pPr>
            <a:r>
              <a:rPr lang="en-US" b="1" dirty="0"/>
              <a:t>7. Communication and Information</a:t>
            </a:r>
          </a:p>
          <a:p>
            <a:r>
              <a:rPr lang="en-US" dirty="0"/>
              <a:t>Age-friendly communities recognize that not everyone has a smartphone or Internet access and that information needs to be disseminated through a variety of means.</a:t>
            </a:r>
          </a:p>
          <a:p>
            <a:endParaRPr lang="en-US" dirty="0"/>
          </a:p>
          <a:p>
            <a:pPr marL="0" indent="0">
              <a:buNone/>
            </a:pPr>
            <a:endParaRPr lang="en-US" dirty="0"/>
          </a:p>
          <a:p>
            <a:pPr marL="0" indent="0">
              <a:buNone/>
            </a:pPr>
            <a:r>
              <a:rPr lang="en-US" b="1" dirty="0"/>
              <a:t>8. Community and Health Services</a:t>
            </a:r>
          </a:p>
          <a:p>
            <a:r>
              <a:rPr lang="en-US" dirty="0"/>
              <a:t>At some point, every person of every age gets hurt, becomes ill or simply needs some help. While it's important that care be available nearby, it's essential that residents are able to access and afford the services required</a:t>
            </a:r>
          </a:p>
          <a:p>
            <a:endParaRPr lang="en-US" dirty="0"/>
          </a:p>
          <a:p>
            <a:pPr marL="0" indent="0">
              <a:buNone/>
            </a:pPr>
            <a:endParaRPr lang="en-US" dirty="0"/>
          </a:p>
        </p:txBody>
      </p:sp>
    </p:spTree>
    <p:extLst>
      <p:ext uri="{BB962C8B-B14F-4D97-AF65-F5344CB8AC3E}">
        <p14:creationId xmlns:p14="http://schemas.microsoft.com/office/powerpoint/2010/main" val="203736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089" y="1203960"/>
            <a:ext cx="11468241" cy="5786199"/>
          </a:xfrm>
          <a:prstGeom prst="rect">
            <a:avLst/>
          </a:prstGeom>
          <a:noFill/>
        </p:spPr>
        <p:txBody>
          <a:bodyPr wrap="square" rtlCol="0">
            <a:spAutoFit/>
          </a:bodyPr>
          <a:lstStyle/>
          <a:p>
            <a:pPr algn="ctr"/>
            <a:r>
              <a:rPr lang="en-US" sz="3600" b="1" dirty="0"/>
              <a:t>Age Friendly and Healthy Communities are Smart Growth Communities</a:t>
            </a:r>
          </a:p>
          <a:p>
            <a:pPr algn="ctr"/>
            <a:endParaRPr lang="en-US" dirty="0"/>
          </a:p>
          <a:p>
            <a:pPr marL="342900" indent="-342900">
              <a:buFont typeface="Arial" panose="020B0604020202020204" pitchFamily="34" charset="0"/>
              <a:buChar char="•"/>
            </a:pPr>
            <a:r>
              <a:rPr lang="en-US" sz="2800" dirty="0"/>
              <a:t>Healthy, Age Friendly community design </a:t>
            </a:r>
            <a:r>
              <a:rPr lang="en-US" sz="2800" b="1" dirty="0"/>
              <a:t>links the traditional concepts of:</a:t>
            </a:r>
          </a:p>
          <a:p>
            <a:endParaRPr lang="en-US" sz="2800" b="1" dirty="0"/>
          </a:p>
          <a:p>
            <a:pPr marL="800100" lvl="1" indent="-342900">
              <a:buFont typeface="Arial" panose="020B0604020202020204" pitchFamily="34" charset="0"/>
              <a:buChar char="•"/>
            </a:pPr>
            <a:r>
              <a:rPr lang="en-US" sz="2800" b="1" dirty="0"/>
              <a:t>planning</a:t>
            </a:r>
            <a:r>
              <a:rPr lang="en-US" sz="2800" dirty="0"/>
              <a:t> (such as land use, transportation, community facilities, parks, and open space) with </a:t>
            </a:r>
          </a:p>
          <a:p>
            <a:pPr lvl="1"/>
            <a:endParaRPr lang="en-US" sz="2800" dirty="0"/>
          </a:p>
          <a:p>
            <a:pPr marL="800100" lvl="1" indent="-342900">
              <a:buFont typeface="Arial" panose="020B0604020202020204" pitchFamily="34" charset="0"/>
              <a:buChar char="•"/>
            </a:pPr>
            <a:r>
              <a:rPr lang="en-US" sz="2800" b="1" dirty="0"/>
              <a:t>health themes </a:t>
            </a:r>
            <a:r>
              <a:rPr lang="en-US" sz="2800" dirty="0"/>
              <a:t>(such as physical activity, public safety, healthy food access, mental health, air and water quality, and social equity issues).</a:t>
            </a:r>
          </a:p>
          <a:p>
            <a:pPr marL="342900" indent="-342900">
              <a:buFont typeface="Arial" panose="020B0604020202020204" pitchFamily="34" charset="0"/>
              <a:buChar char="•"/>
            </a:pPr>
            <a:endParaRPr lang="en-US" sz="2800" dirty="0"/>
          </a:p>
          <a:p>
            <a:endParaRPr lang="en-US" sz="2800" dirty="0"/>
          </a:p>
          <a:p>
            <a:pPr marL="342900" indent="-342900">
              <a:buFont typeface="Arial" panose="020B0604020202020204" pitchFamily="34" charset="0"/>
              <a:buChar char="•"/>
            </a:pPr>
            <a:endParaRPr lang="en-US" sz="2800" dirty="0">
              <a:solidFill>
                <a:schemeClr val="bg1"/>
              </a:solidFill>
            </a:endParaRPr>
          </a:p>
        </p:txBody>
      </p:sp>
      <p:sp>
        <p:nvSpPr>
          <p:cNvPr id="5" name="Slide Number Placeholder 3"/>
          <p:cNvSpPr>
            <a:spLocks noGrp="1"/>
          </p:cNvSpPr>
          <p:nvPr>
            <p:ph type="sldNum" sz="quarter" idx="12"/>
          </p:nvPr>
        </p:nvSpPr>
        <p:spPr>
          <a:xfrm>
            <a:off x="8906933" y="155433"/>
            <a:ext cx="2844800" cy="365125"/>
          </a:xfrm>
        </p:spPr>
        <p:txBody>
          <a:bodyPr/>
          <a:lstStyle/>
          <a:p>
            <a:fld id="{6A7014A2-8F83-4DBB-BA9A-84ECC0DAF029}" type="slidenum">
              <a:rPr lang="en-US" sz="1400" smtClean="0">
                <a:solidFill>
                  <a:prstClr val="white"/>
                </a:solidFill>
              </a:rPr>
              <a:t>13</a:t>
            </a:fld>
            <a:endParaRPr lang="en-US" sz="1400" dirty="0">
              <a:solidFill>
                <a:prstClr val="white"/>
              </a:solidFill>
            </a:endParaRPr>
          </a:p>
        </p:txBody>
      </p:sp>
    </p:spTree>
    <p:extLst>
      <p:ext uri="{BB962C8B-B14F-4D97-AF65-F5344CB8AC3E}">
        <p14:creationId xmlns:p14="http://schemas.microsoft.com/office/powerpoint/2010/main" val="197953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341511"/>
          </a:xfrm>
        </p:spPr>
        <p:txBody>
          <a:bodyPr>
            <a:normAutofit fontScale="90000"/>
          </a:bodyPr>
          <a:lstStyle/>
          <a:p>
            <a:br>
              <a:rPr lang="en-US" sz="3600" b="1" dirty="0">
                <a:solidFill>
                  <a:schemeClr val="bg1"/>
                </a:solidFill>
              </a:rPr>
            </a:br>
            <a:r>
              <a:rPr lang="en-US" sz="3600" b="1" dirty="0"/>
              <a:t>Age Friendly and Healthy Communities </a:t>
            </a:r>
            <a:br>
              <a:rPr lang="en-US" sz="3600" b="1" dirty="0"/>
            </a:br>
            <a:r>
              <a:rPr lang="en-US" sz="3600" b="1" dirty="0"/>
              <a:t>demonstrate Smart Growth Principles</a:t>
            </a:r>
            <a:br>
              <a:rPr lang="en-US" sz="3600" b="1" dirty="0"/>
            </a:br>
            <a:endParaRPr lang="en-US" sz="3600" b="1" dirty="0"/>
          </a:p>
        </p:txBody>
      </p:sp>
      <p:sp>
        <p:nvSpPr>
          <p:cNvPr id="3" name="Text Placeholder 2"/>
          <p:cNvSpPr>
            <a:spLocks noGrp="1"/>
          </p:cNvSpPr>
          <p:nvPr>
            <p:ph type="body" idx="1"/>
          </p:nvPr>
        </p:nvSpPr>
        <p:spPr>
          <a:xfrm>
            <a:off x="708026" y="1369770"/>
            <a:ext cx="5386917" cy="641349"/>
          </a:xfrm>
        </p:spPr>
        <p:txBody>
          <a:bodyPr>
            <a:normAutofit/>
          </a:bodyPr>
          <a:lstStyle/>
          <a:p>
            <a:r>
              <a:rPr lang="en-US" sz="2200" dirty="0"/>
              <a:t>Smart Growth Principles</a:t>
            </a:r>
          </a:p>
        </p:txBody>
      </p:sp>
      <p:sp>
        <p:nvSpPr>
          <p:cNvPr id="4" name="Content Placeholder 3"/>
          <p:cNvSpPr>
            <a:spLocks noGrp="1"/>
          </p:cNvSpPr>
          <p:nvPr>
            <p:ph sz="half" idx="2"/>
          </p:nvPr>
        </p:nvSpPr>
        <p:spPr>
          <a:xfrm>
            <a:off x="401460" y="2589742"/>
            <a:ext cx="5386917" cy="3949700"/>
          </a:xfrm>
        </p:spPr>
        <p:txBody>
          <a:bodyPr>
            <a:normAutofit fontScale="70000" lnSpcReduction="20000"/>
          </a:bodyPr>
          <a:lstStyle/>
          <a:p>
            <a:r>
              <a:rPr lang="en-US" dirty="0"/>
              <a:t>Walkable, Bikable, Transit-Friendly Communities (“Complete Streets”)</a:t>
            </a:r>
          </a:p>
          <a:p>
            <a:r>
              <a:rPr lang="en-US" dirty="0"/>
              <a:t>Transit-Oriented Development</a:t>
            </a:r>
          </a:p>
          <a:p>
            <a:r>
              <a:rPr lang="en-US" dirty="0"/>
              <a:t>Public Gathering Spaces</a:t>
            </a:r>
          </a:p>
          <a:p>
            <a:r>
              <a:rPr lang="en-US" dirty="0"/>
              <a:t>Social and Recreational Opportunities</a:t>
            </a:r>
          </a:p>
          <a:p>
            <a:r>
              <a:rPr lang="en-US" dirty="0"/>
              <a:t>Accessibility and Proximity from Compact, Mixed-Use Development—Access to Daily Amenities</a:t>
            </a:r>
          </a:p>
          <a:p>
            <a:r>
              <a:rPr lang="en-US" dirty="0"/>
              <a:t>Variety of Housing Types, Sizes and Prices</a:t>
            </a:r>
          </a:p>
          <a:p>
            <a:r>
              <a:rPr lang="en-US" dirty="0"/>
              <a:t>Active Living by Design </a:t>
            </a:r>
          </a:p>
          <a:p>
            <a:endParaRPr lang="en-US" dirty="0">
              <a:solidFill>
                <a:schemeClr val="bg1"/>
              </a:solidFill>
            </a:endParaRPr>
          </a:p>
        </p:txBody>
      </p:sp>
      <p:sp>
        <p:nvSpPr>
          <p:cNvPr id="5" name="Text Placeholder 4"/>
          <p:cNvSpPr>
            <a:spLocks noGrp="1"/>
          </p:cNvSpPr>
          <p:nvPr>
            <p:ph type="body" sz="quarter" idx="3"/>
          </p:nvPr>
        </p:nvSpPr>
        <p:spPr>
          <a:xfrm>
            <a:off x="6193368" y="1369770"/>
            <a:ext cx="5389033" cy="641349"/>
          </a:xfrm>
        </p:spPr>
        <p:txBody>
          <a:bodyPr>
            <a:normAutofit fontScale="70000" lnSpcReduction="20000"/>
          </a:bodyPr>
          <a:lstStyle/>
          <a:p>
            <a:r>
              <a:rPr lang="en-US" dirty="0"/>
              <a:t>NYS Policy and Program Opportunities</a:t>
            </a:r>
          </a:p>
        </p:txBody>
      </p:sp>
      <p:sp>
        <p:nvSpPr>
          <p:cNvPr id="6" name="Content Placeholder 5"/>
          <p:cNvSpPr>
            <a:spLocks noGrp="1"/>
          </p:cNvSpPr>
          <p:nvPr>
            <p:ph sz="quarter" idx="4"/>
          </p:nvPr>
        </p:nvSpPr>
        <p:spPr>
          <a:xfrm>
            <a:off x="6193368" y="2348089"/>
            <a:ext cx="5389033" cy="4265362"/>
          </a:xfrm>
        </p:spPr>
        <p:txBody>
          <a:bodyPr>
            <a:normAutofit fontScale="62500" lnSpcReduction="20000"/>
          </a:bodyPr>
          <a:lstStyle/>
          <a:p>
            <a:r>
              <a:rPr lang="en-US" dirty="0"/>
              <a:t>Regional Economic Development Councils</a:t>
            </a:r>
          </a:p>
          <a:p>
            <a:r>
              <a:rPr lang="en-US" dirty="0"/>
              <a:t>Downtown Revitalization Initiative</a:t>
            </a:r>
          </a:p>
          <a:p>
            <a:r>
              <a:rPr lang="en-US" dirty="0"/>
              <a:t>Smart Growth Environmental Protection Fund Planning Grants/Livable NY</a:t>
            </a:r>
          </a:p>
          <a:p>
            <a:r>
              <a:rPr lang="en-US" dirty="0"/>
              <a:t>Local Waterfront Revitalization Program/Brownfield Opportunity Area Planning &amp; Implementation Grants</a:t>
            </a:r>
          </a:p>
          <a:p>
            <a:r>
              <a:rPr lang="en-US" dirty="0"/>
              <a:t>Health Impact Assessments</a:t>
            </a:r>
          </a:p>
          <a:p>
            <a:r>
              <a:rPr lang="en-US" dirty="0"/>
              <a:t>Model Aging-in-Place Local Law</a:t>
            </a:r>
          </a:p>
          <a:p>
            <a:r>
              <a:rPr lang="en-US" dirty="0"/>
              <a:t>Inter-Agency Transit Oriented Development Working Group</a:t>
            </a:r>
          </a:p>
          <a:p>
            <a:r>
              <a:rPr lang="en-US" dirty="0"/>
              <a:t>Regional Sustainability Plans/Clean Energy Communities</a:t>
            </a:r>
          </a:p>
          <a:p>
            <a:endParaRPr lang="en-US" dirty="0">
              <a:solidFill>
                <a:schemeClr val="bg1"/>
              </a:solidFill>
            </a:endParaRPr>
          </a:p>
        </p:txBody>
      </p:sp>
      <p:sp>
        <p:nvSpPr>
          <p:cNvPr id="7" name="Slide Number Placeholder 6"/>
          <p:cNvSpPr>
            <a:spLocks noGrp="1"/>
          </p:cNvSpPr>
          <p:nvPr>
            <p:ph type="sldNum" sz="quarter" idx="12"/>
          </p:nvPr>
        </p:nvSpPr>
        <p:spPr/>
        <p:txBody>
          <a:bodyPr/>
          <a:lstStyle/>
          <a:p>
            <a:fld id="{6A5F5E92-2BC4-434D-9405-832ECA5ADE05}"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91110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4" y="340079"/>
            <a:ext cx="10972800" cy="890877"/>
          </a:xfrm>
        </p:spPr>
        <p:txBody>
          <a:bodyPr>
            <a:normAutofit/>
          </a:bodyPr>
          <a:lstStyle/>
          <a:p>
            <a:pPr algn="ctr"/>
            <a:r>
              <a:rPr lang="en-US" sz="4800" b="1" dirty="0">
                <a:solidFill>
                  <a:schemeClr val="accent1">
                    <a:lumMod val="50000"/>
                  </a:schemeClr>
                </a:solidFill>
                <a:latin typeface="Arial" panose="020B0604020202020204" pitchFamily="34" charset="0"/>
                <a:cs typeface="Arial" panose="020B0604020202020204" pitchFamily="34" charset="0"/>
              </a:rPr>
              <a:t>The Governor’s Vision</a:t>
            </a:r>
          </a:p>
        </p:txBody>
      </p:sp>
      <p:sp>
        <p:nvSpPr>
          <p:cNvPr id="3" name="Content Placeholder 2"/>
          <p:cNvSpPr>
            <a:spLocks noGrp="1"/>
          </p:cNvSpPr>
          <p:nvPr>
            <p:ph idx="1"/>
          </p:nvPr>
        </p:nvSpPr>
        <p:spPr>
          <a:xfrm>
            <a:off x="778933" y="1854345"/>
            <a:ext cx="10972800" cy="4525963"/>
          </a:xfrm>
        </p:spPr>
        <p:txBody>
          <a:bodyPr>
            <a:normAutofit lnSpcReduction="10000"/>
          </a:bodyPr>
          <a:lstStyle/>
          <a:p>
            <a:r>
              <a:rPr lang="en-US" dirty="0">
                <a:latin typeface="Arial" panose="020B0604020202020204" pitchFamily="34" charset="0"/>
                <a:cs typeface="Arial" panose="020B0604020202020204" pitchFamily="34" charset="0"/>
              </a:rPr>
              <a:t>Advance a Health Across All Policies approach to incorporate health considerations into policies, programs and initiatives led by non-health agencies.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Consider how all of our policies, programs and initiatives support us to achieve the Governor’s goal of becoming the first age friendly state.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Long term goal is to embed Health in all Policies and Healthy Aging into all aspects of our government work, including the NYS Prevention Agenda. </a:t>
            </a: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6A5F5E92-2BC4-434D-9405-832ECA5ADE05}" type="slidenum">
              <a:rPr lang="en-US" smtClean="0">
                <a:solidFill>
                  <a:prstClr val="white"/>
                </a:solidFill>
              </a:rPr>
              <a:pPr/>
              <a:t>2</a:t>
            </a:fld>
            <a:endParaRPr lang="en-US" dirty="0">
              <a:solidFill>
                <a:prstClr val="white"/>
              </a:solidFill>
            </a:endParaRPr>
          </a:p>
        </p:txBody>
      </p:sp>
      <p:sp>
        <p:nvSpPr>
          <p:cNvPr id="5" name="Rectangle 4">
            <a:extLst>
              <a:ext uri="{FF2B5EF4-FFF2-40B4-BE49-F238E27FC236}">
                <a16:creationId xmlns:a16="http://schemas.microsoft.com/office/drawing/2014/main" id="{4CEA2AF3-7E2C-4C87-84F4-6EC83CC8A53E}"/>
              </a:ext>
            </a:extLst>
          </p:cNvPr>
          <p:cNvSpPr/>
          <p:nvPr/>
        </p:nvSpPr>
        <p:spPr>
          <a:xfrm>
            <a:off x="5350763"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72186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712153"/>
            <a:ext cx="12192000" cy="584775"/>
          </a:xfrm>
          <a:prstGeom prst="rect">
            <a:avLst/>
          </a:prstGeom>
          <a:noFill/>
        </p:spPr>
        <p:txBody>
          <a:bodyPr wrap="square" rtlCol="0">
            <a:spAutoFit/>
          </a:bodyPr>
          <a:lstStyle/>
          <a:p>
            <a:pPr algn="ctr"/>
            <a:r>
              <a:rPr lang="en-US" sz="3200" dirty="0">
                <a:latin typeface="Arial" panose="020B0604020202020204" pitchFamily="34" charset="0"/>
                <a:ea typeface="+mj-ea"/>
                <a:cs typeface="Arial" panose="020B0604020202020204" pitchFamily="34" charset="0"/>
              </a:rPr>
              <a:t>Determinants of Health and Health Spending</a:t>
            </a:r>
          </a:p>
        </p:txBody>
      </p:sp>
      <p:cxnSp>
        <p:nvCxnSpPr>
          <p:cNvPr id="6" name="Straight Connector 5"/>
          <p:cNvCxnSpPr/>
          <p:nvPr/>
        </p:nvCxnSpPr>
        <p:spPr>
          <a:xfrm>
            <a:off x="2273645" y="5247504"/>
            <a:ext cx="79907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nvPr>
        </p:nvGraphicFramePr>
        <p:xfrm>
          <a:off x="2533133" y="1787613"/>
          <a:ext cx="7125731" cy="359169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a:spLocks noChangeArrowheads="1"/>
          </p:cNvSpPr>
          <p:nvPr/>
        </p:nvSpPr>
        <p:spPr bwMode="auto">
          <a:xfrm>
            <a:off x="1" y="-1105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6683431" y="5247505"/>
            <a:ext cx="2261064" cy="646331"/>
          </a:xfrm>
          <a:prstGeom prst="rect">
            <a:avLst/>
          </a:prstGeom>
          <a:noFill/>
        </p:spPr>
        <p:txBody>
          <a:bodyPr wrap="square" rtlCol="0">
            <a:spAutoFit/>
          </a:bodyPr>
          <a:lstStyle/>
          <a:p>
            <a:pPr algn="ctr"/>
            <a:r>
              <a:rPr lang="en-US" dirty="0"/>
              <a:t>National Health Expenditures</a:t>
            </a:r>
          </a:p>
        </p:txBody>
      </p:sp>
      <p:sp>
        <p:nvSpPr>
          <p:cNvPr id="11" name="TextBox 10"/>
          <p:cNvSpPr txBox="1"/>
          <p:nvPr/>
        </p:nvSpPr>
        <p:spPr>
          <a:xfrm>
            <a:off x="3261843" y="5272274"/>
            <a:ext cx="2261064" cy="646331"/>
          </a:xfrm>
          <a:prstGeom prst="rect">
            <a:avLst/>
          </a:prstGeom>
          <a:noFill/>
        </p:spPr>
        <p:txBody>
          <a:bodyPr wrap="square" rtlCol="0">
            <a:spAutoFit/>
          </a:bodyPr>
          <a:lstStyle/>
          <a:p>
            <a:pPr algn="ctr"/>
            <a:r>
              <a:rPr lang="en-US" dirty="0"/>
              <a:t>Determinants of Health</a:t>
            </a:r>
          </a:p>
        </p:txBody>
      </p:sp>
      <p:sp>
        <p:nvSpPr>
          <p:cNvPr id="12" name="TextBox 11"/>
          <p:cNvSpPr txBox="1"/>
          <p:nvPr/>
        </p:nvSpPr>
        <p:spPr>
          <a:xfrm>
            <a:off x="6683431" y="3368360"/>
            <a:ext cx="2261064" cy="646331"/>
          </a:xfrm>
          <a:prstGeom prst="rect">
            <a:avLst/>
          </a:prstGeom>
          <a:noFill/>
        </p:spPr>
        <p:txBody>
          <a:bodyPr wrap="square" rtlCol="0">
            <a:spAutoFit/>
          </a:bodyPr>
          <a:lstStyle/>
          <a:p>
            <a:pPr algn="ctr"/>
            <a:r>
              <a:rPr lang="en-US" b="1" dirty="0">
                <a:solidFill>
                  <a:schemeClr val="bg1"/>
                </a:solidFill>
              </a:rPr>
              <a:t>Medical Services</a:t>
            </a:r>
          </a:p>
          <a:p>
            <a:pPr algn="ctr"/>
            <a:r>
              <a:rPr lang="en-US" b="1" dirty="0">
                <a:solidFill>
                  <a:schemeClr val="bg1"/>
                </a:solidFill>
              </a:rPr>
              <a:t>97%</a:t>
            </a:r>
          </a:p>
        </p:txBody>
      </p:sp>
      <p:sp>
        <p:nvSpPr>
          <p:cNvPr id="13" name="TextBox 12"/>
          <p:cNvSpPr txBox="1"/>
          <p:nvPr/>
        </p:nvSpPr>
        <p:spPr>
          <a:xfrm>
            <a:off x="6683431" y="1812552"/>
            <a:ext cx="2261064" cy="338554"/>
          </a:xfrm>
          <a:prstGeom prst="rect">
            <a:avLst/>
          </a:prstGeom>
          <a:noFill/>
        </p:spPr>
        <p:txBody>
          <a:bodyPr wrap="square" rtlCol="0">
            <a:spAutoFit/>
          </a:bodyPr>
          <a:lstStyle/>
          <a:p>
            <a:pPr algn="ctr"/>
            <a:r>
              <a:rPr lang="en-US" sz="1600" b="1" dirty="0"/>
              <a:t>Prevention 3%</a:t>
            </a:r>
          </a:p>
        </p:txBody>
      </p:sp>
      <p:sp>
        <p:nvSpPr>
          <p:cNvPr id="14" name="TextBox 13"/>
          <p:cNvSpPr txBox="1"/>
          <p:nvPr/>
        </p:nvSpPr>
        <p:spPr>
          <a:xfrm>
            <a:off x="6666019" y="1540397"/>
            <a:ext cx="2261064" cy="400110"/>
          </a:xfrm>
          <a:prstGeom prst="rect">
            <a:avLst/>
          </a:prstGeom>
          <a:noFill/>
        </p:spPr>
        <p:txBody>
          <a:bodyPr wrap="square" rtlCol="0">
            <a:spAutoFit/>
          </a:bodyPr>
          <a:lstStyle/>
          <a:p>
            <a:pPr algn="ctr"/>
            <a:r>
              <a:rPr lang="en-US" sz="2000" b="1" dirty="0">
                <a:solidFill>
                  <a:srgbClr val="0F3284"/>
                </a:solidFill>
                <a:cs typeface="Arial" panose="020B0604020202020204" pitchFamily="34" charset="0"/>
              </a:rPr>
              <a:t>$3 Trillion</a:t>
            </a:r>
          </a:p>
        </p:txBody>
      </p:sp>
      <p:cxnSp>
        <p:nvCxnSpPr>
          <p:cNvPr id="15" name="Straight Arrow Connector 14"/>
          <p:cNvCxnSpPr/>
          <p:nvPr/>
        </p:nvCxnSpPr>
        <p:spPr>
          <a:xfrm flipV="1">
            <a:off x="5537153" y="2001440"/>
            <a:ext cx="1081593" cy="55288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552636" y="2145983"/>
            <a:ext cx="1006107" cy="186870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59492" y="2145985"/>
            <a:ext cx="2261064" cy="584775"/>
          </a:xfrm>
          <a:prstGeom prst="rect">
            <a:avLst/>
          </a:prstGeom>
          <a:noFill/>
        </p:spPr>
        <p:txBody>
          <a:bodyPr wrap="square" rtlCol="0">
            <a:spAutoFit/>
          </a:bodyPr>
          <a:lstStyle/>
          <a:p>
            <a:pPr algn="ctr"/>
            <a:r>
              <a:rPr lang="en-US" sz="1600" b="1" dirty="0">
                <a:solidFill>
                  <a:schemeClr val="bg1"/>
                </a:solidFill>
              </a:rPr>
              <a:t>Health Behaviors</a:t>
            </a:r>
          </a:p>
          <a:p>
            <a:pPr algn="ctr"/>
            <a:r>
              <a:rPr lang="en-US" sz="1600" b="1" dirty="0">
                <a:solidFill>
                  <a:schemeClr val="bg1"/>
                </a:solidFill>
              </a:rPr>
              <a:t>30%</a:t>
            </a:r>
          </a:p>
        </p:txBody>
      </p:sp>
      <p:sp>
        <p:nvSpPr>
          <p:cNvPr id="21" name="TextBox 20"/>
          <p:cNvSpPr txBox="1"/>
          <p:nvPr/>
        </p:nvSpPr>
        <p:spPr>
          <a:xfrm>
            <a:off x="3251487" y="2976145"/>
            <a:ext cx="2261064" cy="584775"/>
          </a:xfrm>
          <a:prstGeom prst="rect">
            <a:avLst/>
          </a:prstGeom>
          <a:noFill/>
        </p:spPr>
        <p:txBody>
          <a:bodyPr wrap="square" rtlCol="0">
            <a:spAutoFit/>
          </a:bodyPr>
          <a:lstStyle/>
          <a:p>
            <a:pPr algn="ctr"/>
            <a:r>
              <a:rPr lang="en-US" sz="1600" b="1" dirty="0"/>
              <a:t>Clinical Care</a:t>
            </a:r>
          </a:p>
          <a:p>
            <a:pPr algn="ctr"/>
            <a:r>
              <a:rPr lang="en-US" sz="1600" b="1" dirty="0"/>
              <a:t>20%</a:t>
            </a:r>
          </a:p>
        </p:txBody>
      </p:sp>
      <p:sp>
        <p:nvSpPr>
          <p:cNvPr id="22" name="TextBox 21"/>
          <p:cNvSpPr txBox="1"/>
          <p:nvPr/>
        </p:nvSpPr>
        <p:spPr>
          <a:xfrm>
            <a:off x="3260108" y="3857074"/>
            <a:ext cx="2261064" cy="830997"/>
          </a:xfrm>
          <a:prstGeom prst="rect">
            <a:avLst/>
          </a:prstGeom>
          <a:noFill/>
        </p:spPr>
        <p:txBody>
          <a:bodyPr wrap="square" rtlCol="0">
            <a:spAutoFit/>
          </a:bodyPr>
          <a:lstStyle/>
          <a:p>
            <a:pPr algn="ctr"/>
            <a:r>
              <a:rPr lang="en-US" sz="1600" b="1" dirty="0">
                <a:solidFill>
                  <a:schemeClr val="bg1"/>
                </a:solidFill>
              </a:rPr>
              <a:t>Social and Economic Factors</a:t>
            </a:r>
          </a:p>
          <a:p>
            <a:pPr algn="ctr"/>
            <a:r>
              <a:rPr lang="en-US" sz="1600" b="1" dirty="0">
                <a:solidFill>
                  <a:schemeClr val="bg1"/>
                </a:solidFill>
              </a:rPr>
              <a:t>40%</a:t>
            </a:r>
          </a:p>
        </p:txBody>
      </p:sp>
      <p:sp>
        <p:nvSpPr>
          <p:cNvPr id="23" name="TextBox 22"/>
          <p:cNvSpPr txBox="1"/>
          <p:nvPr/>
        </p:nvSpPr>
        <p:spPr>
          <a:xfrm>
            <a:off x="3119095" y="4902463"/>
            <a:ext cx="2513669" cy="338554"/>
          </a:xfrm>
          <a:prstGeom prst="rect">
            <a:avLst/>
          </a:prstGeom>
          <a:noFill/>
        </p:spPr>
        <p:txBody>
          <a:bodyPr wrap="square" rtlCol="0">
            <a:spAutoFit/>
          </a:bodyPr>
          <a:lstStyle/>
          <a:p>
            <a:pPr algn="ctr"/>
            <a:r>
              <a:rPr lang="en-US" sz="1600" b="1" dirty="0"/>
              <a:t>Physical Environment 10%</a:t>
            </a:r>
          </a:p>
        </p:txBody>
      </p:sp>
      <p:cxnSp>
        <p:nvCxnSpPr>
          <p:cNvPr id="25" name="Straight Arrow Connector 24"/>
          <p:cNvCxnSpPr/>
          <p:nvPr/>
        </p:nvCxnSpPr>
        <p:spPr>
          <a:xfrm flipV="1">
            <a:off x="5520557" y="2069198"/>
            <a:ext cx="1122791" cy="304589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2995" y="6444523"/>
            <a:ext cx="9251092" cy="400110"/>
          </a:xfrm>
          <a:prstGeom prst="rect">
            <a:avLst/>
          </a:prstGeom>
        </p:spPr>
        <p:txBody>
          <a:bodyPr wrap="square">
            <a:spAutoFit/>
          </a:bodyPr>
          <a:lstStyle/>
          <a:p>
            <a:r>
              <a:rPr lang="en-US" sz="1000" b="1" dirty="0"/>
              <a:t>Source: </a:t>
            </a:r>
            <a:r>
              <a:rPr lang="en-US" sz="1000" dirty="0"/>
              <a:t>National health expenditure accounts: methodology paper, 2014 definitions, sources, and methods. Centers for Medicare &amp; Medicaid Services. 2014. Available at: </a:t>
            </a:r>
            <a:r>
              <a:rPr lang="en-US" sz="1000" dirty="0">
                <a:hlinkClick r:id="rId4"/>
              </a:rPr>
              <a:t>https://www.cms.gov/Research-Statistics-Data-and-Systems/Statistics-Trends-and-Reports/NationalHealthExpendData/downloads/dsm-14.pdf</a:t>
            </a:r>
            <a:r>
              <a:rPr lang="en-US" sz="1000" dirty="0"/>
              <a:t> (Accessed September 20, 2016).</a:t>
            </a:r>
          </a:p>
        </p:txBody>
      </p:sp>
      <p:sp>
        <p:nvSpPr>
          <p:cNvPr id="31" name="Rectangle 30"/>
          <p:cNvSpPr/>
          <p:nvPr/>
        </p:nvSpPr>
        <p:spPr>
          <a:xfrm>
            <a:off x="172995" y="5926512"/>
            <a:ext cx="9251092" cy="553998"/>
          </a:xfrm>
          <a:prstGeom prst="rect">
            <a:avLst/>
          </a:prstGeom>
        </p:spPr>
        <p:txBody>
          <a:bodyPr wrap="square">
            <a:spAutoFit/>
          </a:bodyPr>
          <a:lstStyle/>
          <a:p>
            <a:r>
              <a:rPr lang="en-US" sz="1000" b="1" dirty="0"/>
              <a:t>Source: </a:t>
            </a:r>
            <a:r>
              <a:rPr lang="en-US" sz="1000" dirty="0" err="1"/>
              <a:t>Booske</a:t>
            </a:r>
            <a:r>
              <a:rPr lang="en-US" sz="1000" dirty="0"/>
              <a:t> BC, Athens JK, </a:t>
            </a:r>
            <a:r>
              <a:rPr lang="en-US" sz="1000" dirty="0" err="1"/>
              <a:t>Kindig</a:t>
            </a:r>
            <a:r>
              <a:rPr lang="en-US" sz="1000" dirty="0"/>
              <a:t> DA, Park H, Remington PL. County Health Rankings working paper: different perspectives for assigning weights to determinants of health. University of Wisconsin Population Health Institutes. 2010. Available at: </a:t>
            </a:r>
            <a:r>
              <a:rPr lang="en-US" sz="1000" dirty="0">
                <a:hlinkClick r:id="rId5"/>
              </a:rPr>
              <a:t>http://uwphi.pophealth.wisc.edu/publications/other/different-perspectives-for-assigning-weights-to-determinants-of-health.pdf</a:t>
            </a:r>
            <a:r>
              <a:rPr lang="en-US" sz="1000" dirty="0"/>
              <a:t> (Accessed September 20, 2016).</a:t>
            </a:r>
          </a:p>
        </p:txBody>
      </p:sp>
    </p:spTree>
    <p:extLst>
      <p:ext uri="{BB962C8B-B14F-4D97-AF65-F5344CB8AC3E}">
        <p14:creationId xmlns:p14="http://schemas.microsoft.com/office/powerpoint/2010/main" val="356482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 All Policies (</a:t>
            </a:r>
            <a:r>
              <a:rPr lang="en-US" dirty="0" err="1"/>
              <a:t>HiAP</a:t>
            </a:r>
            <a:r>
              <a:rPr lang="en-US" dirty="0"/>
              <a:t>)	</a:t>
            </a:r>
          </a:p>
        </p:txBody>
      </p:sp>
      <p:sp>
        <p:nvSpPr>
          <p:cNvPr id="4" name="Content Placeholder 3"/>
          <p:cNvSpPr>
            <a:spLocks noGrp="1"/>
          </p:cNvSpPr>
          <p:nvPr>
            <p:ph sz="half" idx="2"/>
          </p:nvPr>
        </p:nvSpPr>
        <p:spPr>
          <a:xfrm>
            <a:off x="6815329" y="1938530"/>
            <a:ext cx="5376672" cy="4525963"/>
          </a:xfrm>
        </p:spPr>
        <p:txBody>
          <a:bodyPr>
            <a:normAutofit/>
          </a:bodyPr>
          <a:lstStyle/>
          <a:p>
            <a:pPr marL="0" indent="0">
              <a:buNone/>
            </a:pPr>
            <a:r>
              <a:rPr lang="en-US" sz="2000" dirty="0"/>
              <a:t>An approach to public polices across sectors that systematically takes into account the health and health system implications of decisions, seeks synergies, and avoids harmful health impacts in order to improve population health and health equity.  The </a:t>
            </a:r>
            <a:r>
              <a:rPr lang="en-US" sz="2000" dirty="0" err="1"/>
              <a:t>HiAP</a:t>
            </a:r>
            <a:r>
              <a:rPr lang="en-US" sz="2000" dirty="0"/>
              <a:t> approach is founded on health related rights and obligations.  It emphasizes the consequences of public policies on health determinants and aims to improve the accountability of policy makers for health impacts at all levels of policy making. </a:t>
            </a:r>
          </a:p>
          <a:p>
            <a:pPr marL="0" indent="0">
              <a:buNone/>
            </a:pPr>
            <a:r>
              <a:rPr lang="en-US" sz="1000" dirty="0"/>
              <a:t>World Health Organization. Health in All Policies, Framework for Country Action, 2013</a:t>
            </a:r>
          </a:p>
        </p:txBody>
      </p:sp>
      <p:sp>
        <p:nvSpPr>
          <p:cNvPr id="5" name="Slide Number Placeholder 4"/>
          <p:cNvSpPr>
            <a:spLocks noGrp="1"/>
          </p:cNvSpPr>
          <p:nvPr>
            <p:ph type="sldNum" sz="quarter" idx="4"/>
          </p:nvPr>
        </p:nvSpPr>
        <p:spPr/>
        <p:txBody>
          <a:bodyPr/>
          <a:lstStyle/>
          <a:p>
            <a:fld id="{6A5F5E92-2BC4-434D-9405-832ECA5ADE05}" type="slidenum">
              <a:rPr lang="en-US" smtClean="0"/>
              <a:pPr/>
              <a:t>4</a:t>
            </a:fld>
            <a:endParaRPr lang="en-US" dirty="0"/>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r="1751"/>
          <a:stretch/>
        </p:blipFill>
        <p:spPr>
          <a:xfrm>
            <a:off x="0" y="2304288"/>
            <a:ext cx="6815328" cy="2893799"/>
          </a:xfrm>
          <a:prstGeom prst="rect">
            <a:avLst/>
          </a:prstGeom>
        </p:spPr>
      </p:pic>
    </p:spTree>
    <p:extLst>
      <p:ext uri="{BB962C8B-B14F-4D97-AF65-F5344CB8AC3E}">
        <p14:creationId xmlns:p14="http://schemas.microsoft.com/office/powerpoint/2010/main" val="102174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738630"/>
            <a:ext cx="10972800" cy="1143000"/>
          </a:xfrm>
        </p:spPr>
        <p:txBody>
          <a:bodyPr>
            <a:normAutofit fontScale="90000"/>
          </a:bodyPr>
          <a:lstStyle/>
          <a:p>
            <a:r>
              <a:rPr lang="en-US" sz="4800" b="1" dirty="0"/>
              <a:t>Initial Focus:  Become the first age friendly state for people of all ages</a:t>
            </a:r>
          </a:p>
        </p:txBody>
      </p:sp>
      <p:sp>
        <p:nvSpPr>
          <p:cNvPr id="3" name="Content Placeholder 2"/>
          <p:cNvSpPr>
            <a:spLocks noGrp="1"/>
          </p:cNvSpPr>
          <p:nvPr>
            <p:ph idx="1"/>
          </p:nvPr>
        </p:nvSpPr>
        <p:spPr>
          <a:xfrm>
            <a:off x="508000" y="2532993"/>
            <a:ext cx="10972800" cy="3999041"/>
          </a:xfrm>
        </p:spPr>
        <p:txBody>
          <a:bodyPr>
            <a:normAutofit fontScale="92500"/>
          </a:bodyPr>
          <a:lstStyle/>
          <a:p>
            <a:r>
              <a:rPr lang="en-US" altLang="en-US" sz="4000" dirty="0"/>
              <a:t>Age friendly communities are healthy communities, making </a:t>
            </a:r>
            <a:r>
              <a:rPr lang="en-US" sz="4000" dirty="0"/>
              <a:t>healthy lifestyle choices easy and accessible for all community members. </a:t>
            </a:r>
          </a:p>
          <a:p>
            <a:pPr marL="0" indent="0">
              <a:buNone/>
            </a:pPr>
            <a:endParaRPr lang="en-US" sz="4000" dirty="0"/>
          </a:p>
          <a:p>
            <a:r>
              <a:rPr lang="en-US" sz="4000" dirty="0"/>
              <a:t>Age friendly communities address 8 domains of livability defined by the WHO and AARP</a:t>
            </a:r>
          </a:p>
          <a:p>
            <a:endParaRPr lang="en-US" altLang="en-US" sz="3200" dirty="0"/>
          </a:p>
          <a:p>
            <a:endParaRPr lang="en-US" altLang="en-US" sz="3200" dirty="0"/>
          </a:p>
          <a:p>
            <a:endParaRPr lang="en-US" sz="3200" dirty="0"/>
          </a:p>
        </p:txBody>
      </p:sp>
      <p:sp>
        <p:nvSpPr>
          <p:cNvPr id="4" name="Slide Number Placeholder 3"/>
          <p:cNvSpPr>
            <a:spLocks noGrp="1"/>
          </p:cNvSpPr>
          <p:nvPr>
            <p:ph type="sldNum" sz="quarter" idx="12"/>
          </p:nvPr>
        </p:nvSpPr>
        <p:spPr/>
        <p:txBody>
          <a:bodyPr/>
          <a:lstStyle/>
          <a:p>
            <a:fld id="{6A5F5E92-2BC4-434D-9405-832ECA5ADE05}"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384000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59608"/>
            <a:ext cx="10972800" cy="740214"/>
          </a:xfrm>
        </p:spPr>
        <p:txBody>
          <a:bodyPr>
            <a:normAutofit fontScale="90000"/>
          </a:bodyPr>
          <a:lstStyle/>
          <a:p>
            <a:r>
              <a:rPr lang="en-US" sz="4800" b="1" dirty="0"/>
              <a:t>Aging in NYS</a:t>
            </a:r>
          </a:p>
        </p:txBody>
      </p:sp>
      <p:sp>
        <p:nvSpPr>
          <p:cNvPr id="3" name="Content Placeholder 2"/>
          <p:cNvSpPr>
            <a:spLocks noGrp="1"/>
          </p:cNvSpPr>
          <p:nvPr>
            <p:ph idx="1"/>
          </p:nvPr>
        </p:nvSpPr>
        <p:spPr>
          <a:xfrm>
            <a:off x="508000" y="1830918"/>
            <a:ext cx="10972800" cy="4525433"/>
          </a:xfrm>
        </p:spPr>
        <p:txBody>
          <a:bodyPr>
            <a:normAutofit fontScale="92500" lnSpcReduction="20000"/>
          </a:bodyPr>
          <a:lstStyle/>
          <a:p>
            <a:r>
              <a:rPr lang="en-US" altLang="en-US" sz="3900" dirty="0"/>
              <a:t>New York’s total population is over 19 million individuals, and the State </a:t>
            </a:r>
            <a:r>
              <a:rPr lang="en-US" altLang="en-US" sz="3900" b="1" dirty="0"/>
              <a:t>ranks fourth </a:t>
            </a:r>
            <a:r>
              <a:rPr lang="en-US" altLang="en-US" sz="3900" dirty="0"/>
              <a:t>in the nation in the number of adults age 60 and over – 3.7 million.</a:t>
            </a:r>
          </a:p>
          <a:p>
            <a:pPr marL="0" indent="0">
              <a:buNone/>
            </a:pPr>
            <a:endParaRPr lang="en-US" altLang="en-US" sz="3900" dirty="0"/>
          </a:p>
          <a:p>
            <a:r>
              <a:rPr lang="en-US" altLang="en-US" sz="3900" dirty="0"/>
              <a:t>In 2015, 12 counties in the state had more than 25% of their population over 60 years of age; by 2025, 33 counties are projected to have more than 25% of their population over 60. </a:t>
            </a:r>
          </a:p>
          <a:p>
            <a:endParaRPr lang="en-US" sz="3200" dirty="0"/>
          </a:p>
        </p:txBody>
      </p:sp>
      <p:sp>
        <p:nvSpPr>
          <p:cNvPr id="4" name="Slide Number Placeholder 3"/>
          <p:cNvSpPr>
            <a:spLocks noGrp="1"/>
          </p:cNvSpPr>
          <p:nvPr>
            <p:ph type="sldNum" sz="quarter" idx="12"/>
          </p:nvPr>
        </p:nvSpPr>
        <p:spPr/>
        <p:txBody>
          <a:bodyPr/>
          <a:lstStyle/>
          <a:p>
            <a:fld id="{6A5F5E92-2BC4-434D-9405-832ECA5ADE05}"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284767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560003"/>
            <a:ext cx="10972800" cy="1143000"/>
          </a:xfrm>
        </p:spPr>
        <p:txBody>
          <a:bodyPr>
            <a:normAutofit fontScale="90000"/>
          </a:bodyPr>
          <a:lstStyle/>
          <a:p>
            <a:pPr algn="ctr"/>
            <a:r>
              <a:rPr lang="en-US" altLang="en-US" sz="3800" b="1" dirty="0"/>
              <a:t>Social, Economic &amp; Intellectual Capital of Older Population</a:t>
            </a:r>
            <a:endParaRPr lang="en-US" sz="3800" dirty="0"/>
          </a:p>
        </p:txBody>
      </p:sp>
      <p:sp>
        <p:nvSpPr>
          <p:cNvPr id="3" name="Content Placeholder 2"/>
          <p:cNvSpPr>
            <a:spLocks noGrp="1"/>
          </p:cNvSpPr>
          <p:nvPr>
            <p:ph idx="1"/>
          </p:nvPr>
        </p:nvSpPr>
        <p:spPr>
          <a:xfrm>
            <a:off x="711200" y="1731724"/>
            <a:ext cx="10972800" cy="4389120"/>
          </a:xfrm>
        </p:spPr>
        <p:txBody>
          <a:bodyPr>
            <a:normAutofit/>
          </a:bodyPr>
          <a:lstStyle/>
          <a:p>
            <a:r>
              <a:rPr lang="en-US" sz="2933" b="1" dirty="0"/>
              <a:t>700,000 individuals age 60+ </a:t>
            </a:r>
            <a:r>
              <a:rPr lang="en-US" sz="2933" dirty="0"/>
              <a:t>contribute </a:t>
            </a:r>
            <a:r>
              <a:rPr lang="en-US" sz="2933" b="1" dirty="0"/>
              <a:t>119 million hours </a:t>
            </a:r>
            <a:r>
              <a:rPr lang="en-US" sz="2933" dirty="0"/>
              <a:t>of service at economic value of </a:t>
            </a:r>
            <a:r>
              <a:rPr lang="en-US" sz="2933" b="1" dirty="0"/>
              <a:t>$3.35 billion</a:t>
            </a:r>
          </a:p>
          <a:p>
            <a:pPr marL="91438" indent="0">
              <a:buNone/>
            </a:pPr>
            <a:endParaRPr lang="en-US" sz="2933" dirty="0"/>
          </a:p>
          <a:p>
            <a:r>
              <a:rPr lang="en-US" sz="2933" b="1" dirty="0"/>
              <a:t>64% of individuals </a:t>
            </a:r>
            <a:r>
              <a:rPr lang="en-US" sz="2933" dirty="0"/>
              <a:t>age 60+ who own their own homes = </a:t>
            </a:r>
            <a:r>
              <a:rPr lang="en-US" sz="2933" b="1" dirty="0"/>
              <a:t>no mortgage</a:t>
            </a:r>
          </a:p>
          <a:p>
            <a:endParaRPr lang="en-US" sz="2933" dirty="0"/>
          </a:p>
          <a:p>
            <a:r>
              <a:rPr lang="en-US" sz="2933" b="1" dirty="0"/>
              <a:t>4.1 million caregivers </a:t>
            </a:r>
            <a:r>
              <a:rPr lang="en-US" sz="2933" dirty="0"/>
              <a:t>at any time in a year – economic value if paid for at market rate is </a:t>
            </a:r>
            <a:r>
              <a:rPr lang="en-US" sz="2933" b="1" dirty="0"/>
              <a:t>$32 billion, average age is 64</a:t>
            </a:r>
          </a:p>
          <a:p>
            <a:endParaRPr lang="en-US" sz="2933" dirty="0">
              <a:solidFill>
                <a:schemeClr val="bg1"/>
              </a:solidFill>
            </a:endParaRPr>
          </a:p>
        </p:txBody>
      </p:sp>
      <p:sp>
        <p:nvSpPr>
          <p:cNvPr id="4" name="Slide Number Placeholder 3"/>
          <p:cNvSpPr>
            <a:spLocks noGrp="1"/>
          </p:cNvSpPr>
          <p:nvPr>
            <p:ph type="sldNum" sz="quarter" idx="12"/>
          </p:nvPr>
        </p:nvSpPr>
        <p:spPr/>
        <p:txBody>
          <a:bodyPr/>
          <a:lstStyle/>
          <a:p>
            <a:fld id="{6A5F5E92-2BC4-434D-9405-832ECA5ADE05}"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151386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560003"/>
            <a:ext cx="10972800" cy="1143000"/>
          </a:xfrm>
        </p:spPr>
        <p:txBody>
          <a:bodyPr>
            <a:normAutofit fontScale="90000"/>
          </a:bodyPr>
          <a:lstStyle/>
          <a:p>
            <a:r>
              <a:rPr lang="en-US" sz="4000" b="1" dirty="0"/>
              <a:t>Aggregate Personal Household Income by Age - NYS</a:t>
            </a:r>
            <a:endParaRPr lang="en-US" sz="3800" dirty="0"/>
          </a:p>
        </p:txBody>
      </p:sp>
      <p:sp>
        <p:nvSpPr>
          <p:cNvPr id="4" name="Slide Number Placeholder 3"/>
          <p:cNvSpPr>
            <a:spLocks noGrp="1"/>
          </p:cNvSpPr>
          <p:nvPr>
            <p:ph type="sldNum" sz="quarter" idx="12"/>
          </p:nvPr>
        </p:nvSpPr>
        <p:spPr/>
        <p:txBody>
          <a:bodyPr/>
          <a:lstStyle/>
          <a:p>
            <a:fld id="{6A5F5E92-2BC4-434D-9405-832ECA5ADE05}" type="slidenum">
              <a:rPr lang="en-US" smtClean="0">
                <a:solidFill>
                  <a:prstClr val="white"/>
                </a:solidFill>
              </a:rPr>
              <a:pPr/>
              <a:t>8</a:t>
            </a:fld>
            <a:endParaRPr lang="en-US" dirty="0">
              <a:solidFill>
                <a:prstClr val="white"/>
              </a:solidFill>
            </a:endParaRPr>
          </a:p>
        </p:txBody>
      </p:sp>
      <p:sp>
        <p:nvSpPr>
          <p:cNvPr id="7" name="Content Placeholder 6"/>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p:txBody>
      </p:sp>
      <p:sp>
        <p:nvSpPr>
          <p:cNvPr id="8" name="Content Placeholder 2"/>
          <p:cNvSpPr txBox="1">
            <a:spLocks/>
          </p:cNvSpPr>
          <p:nvPr/>
        </p:nvSpPr>
        <p:spPr>
          <a:xfrm>
            <a:off x="203200" y="1742448"/>
            <a:ext cx="11582400" cy="481075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a:t> </a:t>
            </a:r>
          </a:p>
          <a:p>
            <a:pPr marL="0" indent="0">
              <a:buFont typeface="Arial" panose="020B0604020202020204" pitchFamily="34" charset="0"/>
              <a:buNone/>
            </a:pPr>
            <a:r>
              <a:rPr lang="en-US" sz="2400" u="sng" dirty="0"/>
              <a:t>Ages     			Aggregate Personal HH Income   	 % of Total</a:t>
            </a:r>
            <a:endParaRPr lang="en-US" sz="2400" dirty="0"/>
          </a:p>
          <a:p>
            <a:pPr marL="0" indent="0">
              <a:lnSpc>
                <a:spcPct val="120000"/>
              </a:lnSpc>
              <a:spcBef>
                <a:spcPts val="0"/>
              </a:spcBef>
              <a:buFont typeface="Arial" panose="020B0604020202020204" pitchFamily="34" charset="0"/>
              <a:buNone/>
            </a:pPr>
            <a:br>
              <a:rPr lang="en-US" sz="2400" dirty="0"/>
            </a:br>
            <a:r>
              <a:rPr lang="en-US" sz="2400" dirty="0"/>
              <a:t>Less than 24      			$ 8,934.627.400     		 1.48%</a:t>
            </a:r>
            <a:br>
              <a:rPr lang="en-US" sz="2400" dirty="0"/>
            </a:br>
            <a:r>
              <a:rPr lang="en-US" sz="2400" dirty="0"/>
              <a:t>25 to 44  			$216,111,979,400   		 35.76%</a:t>
            </a:r>
            <a:br>
              <a:rPr lang="en-US" sz="2400" dirty="0"/>
            </a:br>
            <a:r>
              <a:rPr lang="en-US" sz="2400" b="1" dirty="0"/>
              <a:t>45 to 64    			$282,022,363,700   		46.67%</a:t>
            </a:r>
          </a:p>
          <a:p>
            <a:pPr marL="0" indent="0">
              <a:lnSpc>
                <a:spcPct val="120000"/>
              </a:lnSpc>
              <a:spcBef>
                <a:spcPts val="0"/>
              </a:spcBef>
              <a:buFont typeface="Arial" panose="020B0604020202020204" pitchFamily="34" charset="0"/>
              <a:buNone/>
            </a:pPr>
            <a:r>
              <a:rPr lang="en-US" sz="2400" b="1" dirty="0"/>
              <a:t>65 and over       			$ 97,278,275,500		16.10%</a:t>
            </a:r>
            <a:br>
              <a:rPr lang="en-US" sz="2400" dirty="0"/>
            </a:br>
            <a:r>
              <a:rPr lang="en-US" sz="2400" dirty="0"/>
              <a:t>    </a:t>
            </a:r>
            <a:br>
              <a:rPr lang="en-US" sz="2400" dirty="0"/>
            </a:br>
            <a:r>
              <a:rPr lang="en-US" sz="2400" dirty="0"/>
              <a:t>          	    </a:t>
            </a:r>
            <a:r>
              <a:rPr lang="en-US" sz="2400" b="1" dirty="0"/>
              <a:t>TOTAL     		$604,347,246,000</a:t>
            </a:r>
            <a:r>
              <a:rPr lang="en-US" sz="2400" dirty="0"/>
              <a:t>    </a:t>
            </a:r>
          </a:p>
          <a:p>
            <a:endParaRPr lang="en-US" sz="2400" dirty="0"/>
          </a:p>
          <a:p>
            <a:pPr marL="0" indent="0">
              <a:buFont typeface="Arial" panose="020B0604020202020204" pitchFamily="34" charset="0"/>
              <a:buNone/>
            </a:pPr>
            <a:endParaRPr lang="en-US" sz="2400" dirty="0"/>
          </a:p>
          <a:p>
            <a:r>
              <a:rPr lang="en-US" sz="2400" dirty="0"/>
              <a:t>In addition, according to the AARP, persons over the age of 50 </a:t>
            </a:r>
          </a:p>
          <a:p>
            <a:pPr lvl="1"/>
            <a:r>
              <a:rPr lang="en-US" sz="2000" dirty="0"/>
              <a:t>control 70% of the country's wealth, </a:t>
            </a:r>
          </a:p>
          <a:p>
            <a:pPr lvl="1"/>
            <a:r>
              <a:rPr lang="en-US" sz="2000" dirty="0"/>
              <a:t>make up 51% of consumer spending, over $7 trillion.  </a:t>
            </a:r>
          </a:p>
          <a:p>
            <a:pPr marL="0" indent="0">
              <a:buFont typeface="Arial" panose="020B0604020202020204" pitchFamily="34" charset="0"/>
              <a:buNone/>
            </a:pPr>
            <a:endParaRPr lang="en-US" sz="2400" dirty="0"/>
          </a:p>
          <a:p>
            <a:pPr marL="274313" indent="-274313">
              <a:spcBef>
                <a:spcPts val="580"/>
              </a:spcBef>
              <a:buFont typeface="Wingdings 2"/>
              <a:buChar char=""/>
              <a:defRPr/>
            </a:pPr>
            <a:endParaRPr lang="en-US" dirty="0"/>
          </a:p>
          <a:p>
            <a:pPr marL="274313" indent="-274313">
              <a:spcBef>
                <a:spcPts val="580"/>
              </a:spcBef>
              <a:buFont typeface="Wingdings 2"/>
              <a:buChar char=""/>
              <a:defRPr/>
            </a:pPr>
            <a:endParaRPr lang="en-US" dirty="0"/>
          </a:p>
        </p:txBody>
      </p:sp>
    </p:spTree>
    <p:extLst>
      <p:ext uri="{BB962C8B-B14F-4D97-AF65-F5344CB8AC3E}">
        <p14:creationId xmlns:p14="http://schemas.microsoft.com/office/powerpoint/2010/main" val="400922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sowusu\Desktop\NYC.png"/>
          <p:cNvPicPr>
            <a:picLocks noChangeAspect="1" noChangeArrowheads="1"/>
          </p:cNvPicPr>
          <p:nvPr/>
        </p:nvPicPr>
        <p:blipFill>
          <a:blip r:embed="rId3" cstate="print">
            <a:lum bright="19000" contrast="-41000"/>
          </a:blip>
          <a:srcRect/>
          <a:stretch>
            <a:fillRect/>
          </a:stretch>
        </p:blipFill>
        <p:spPr bwMode="auto">
          <a:xfrm>
            <a:off x="2667000" y="857250"/>
            <a:ext cx="6858000" cy="5143500"/>
          </a:xfrm>
          <a:prstGeom prst="rect">
            <a:avLst/>
          </a:prstGeom>
          <a:noFill/>
        </p:spPr>
      </p:pic>
      <p:sp>
        <p:nvSpPr>
          <p:cNvPr id="6" name="Right Triangle 5"/>
          <p:cNvSpPr/>
          <p:nvPr/>
        </p:nvSpPr>
        <p:spPr>
          <a:xfrm rot="10800000">
            <a:off x="2724150" y="1714500"/>
            <a:ext cx="228600" cy="228600"/>
          </a:xfrm>
          <a:prstGeom prst="rtTriangle">
            <a:avLst/>
          </a:prstGeom>
          <a:solidFill>
            <a:srgbClr val="0E2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2952750" y="857250"/>
            <a:ext cx="62865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p:cNvSpPr/>
          <p:nvPr/>
        </p:nvSpPr>
        <p:spPr>
          <a:xfrm>
            <a:off x="2724150" y="971550"/>
            <a:ext cx="6743700" cy="742950"/>
          </a:xfrm>
          <a:prstGeom prst="rect">
            <a:avLst/>
          </a:prstGeom>
          <a:solidFill>
            <a:srgbClr val="1E4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ea typeface="ＭＳ Ｐゴシック" pitchFamily="48" charset="-128"/>
              </a:rPr>
              <a:t>Eight Domains of Age-friendly Communities</a:t>
            </a:r>
            <a:endParaRPr lang="en-US" sz="2400" dirty="0">
              <a:solidFill>
                <a:schemeClr val="bg1"/>
              </a:solidFill>
            </a:endParaRPr>
          </a:p>
        </p:txBody>
      </p:sp>
      <p:sp>
        <p:nvSpPr>
          <p:cNvPr id="12" name="Right Triangle 11"/>
          <p:cNvSpPr/>
          <p:nvPr/>
        </p:nvSpPr>
        <p:spPr>
          <a:xfrm rot="5400000">
            <a:off x="9239250" y="1714500"/>
            <a:ext cx="228600" cy="228600"/>
          </a:xfrm>
          <a:prstGeom prst="rtTriangle">
            <a:avLst/>
          </a:prstGeom>
          <a:solidFill>
            <a:srgbClr val="0E2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ight Triangle 12"/>
          <p:cNvSpPr/>
          <p:nvPr/>
        </p:nvSpPr>
        <p:spPr>
          <a:xfrm>
            <a:off x="9246752" y="5506787"/>
            <a:ext cx="228600" cy="228600"/>
          </a:xfrm>
          <a:prstGeom prst="rtTriangle">
            <a:avLst/>
          </a:prstGeom>
          <a:solidFill>
            <a:srgbClr val="0E2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Triangle 8"/>
          <p:cNvSpPr/>
          <p:nvPr/>
        </p:nvSpPr>
        <p:spPr>
          <a:xfrm flipH="1">
            <a:off x="2781300" y="5512950"/>
            <a:ext cx="171450" cy="212766"/>
          </a:xfrm>
          <a:prstGeom prst="rtTriangle">
            <a:avLst/>
          </a:prstGeom>
          <a:solidFill>
            <a:srgbClr val="0E2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p:cNvSpPr txBox="1"/>
          <p:nvPr/>
        </p:nvSpPr>
        <p:spPr>
          <a:xfrm>
            <a:off x="2952750" y="1714506"/>
            <a:ext cx="3371850" cy="507831"/>
          </a:xfrm>
          <a:prstGeom prst="rect">
            <a:avLst/>
          </a:prstGeom>
          <a:noFill/>
        </p:spPr>
        <p:txBody>
          <a:bodyPr wrap="square" rtlCol="0">
            <a:spAutoFit/>
          </a:bodyPr>
          <a:lstStyle/>
          <a:p>
            <a:endParaRPr lang="en-US" sz="1350" dirty="0">
              <a:solidFill>
                <a:schemeClr val="tx2">
                  <a:lumMod val="50000"/>
                </a:schemeClr>
              </a:solidFill>
            </a:endParaRPr>
          </a:p>
          <a:p>
            <a:pPr lvl="4"/>
            <a:r>
              <a:rPr lang="en-US" sz="1350" dirty="0">
                <a:solidFill>
                  <a:schemeClr val="tx2">
                    <a:lumMod val="50000"/>
                  </a:schemeClr>
                </a:solidFill>
              </a:rPr>
              <a:t>	</a:t>
            </a:r>
          </a:p>
        </p:txBody>
      </p:sp>
      <p:sp>
        <p:nvSpPr>
          <p:cNvPr id="7" name="Rectangle 6"/>
          <p:cNvSpPr/>
          <p:nvPr/>
        </p:nvSpPr>
        <p:spPr>
          <a:xfrm>
            <a:off x="2781305" y="5735388"/>
            <a:ext cx="6713507" cy="231081"/>
          </a:xfrm>
          <a:prstGeom prst="rect">
            <a:avLst/>
          </a:prstGeom>
          <a:solidFill>
            <a:srgbClr val="1E4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www.AgeFriendlyNYC.org</a:t>
            </a:r>
          </a:p>
        </p:txBody>
      </p:sp>
      <p:sp>
        <p:nvSpPr>
          <p:cNvPr id="20" name="Rectangle 19"/>
          <p:cNvSpPr/>
          <p:nvPr/>
        </p:nvSpPr>
        <p:spPr>
          <a:xfrm>
            <a:off x="9212294" y="5701109"/>
            <a:ext cx="219932" cy="276999"/>
          </a:xfrm>
          <a:prstGeom prst="rect">
            <a:avLst/>
          </a:prstGeom>
        </p:spPr>
        <p:txBody>
          <a:bodyPr wrap="none">
            <a:spAutoFit/>
          </a:bodyPr>
          <a:lstStyle/>
          <a:p>
            <a:r>
              <a:rPr lang="en-US" sz="1200" dirty="0">
                <a:solidFill>
                  <a:schemeClr val="bg1"/>
                </a:solidFill>
              </a:rPr>
              <a:t> </a:t>
            </a:r>
          </a:p>
        </p:txBody>
      </p:sp>
      <p:sp>
        <p:nvSpPr>
          <p:cNvPr id="23" name="TextBox 22"/>
          <p:cNvSpPr txBox="1"/>
          <p:nvPr/>
        </p:nvSpPr>
        <p:spPr>
          <a:xfrm>
            <a:off x="4838700" y="4286254"/>
            <a:ext cx="4343400" cy="1061829"/>
          </a:xfrm>
          <a:prstGeom prst="rect">
            <a:avLst/>
          </a:prstGeom>
          <a:noFill/>
        </p:spPr>
        <p:txBody>
          <a:bodyPr wrap="square" rtlCol="0">
            <a:spAutoFit/>
          </a:bodyPr>
          <a:lstStyle/>
          <a:p>
            <a:pPr algn="ctr"/>
            <a:r>
              <a:rPr lang="en-US" sz="1500" b="1" dirty="0">
                <a:solidFill>
                  <a:schemeClr val="bg1"/>
                </a:solidFill>
              </a:rPr>
              <a:t>THE NEW YORK ACADEMY OF MEDICINE</a:t>
            </a:r>
          </a:p>
          <a:p>
            <a:pPr algn="ctr"/>
            <a:endParaRPr lang="en-US" sz="900" b="1" dirty="0">
              <a:solidFill>
                <a:schemeClr val="bg1"/>
              </a:solidFill>
            </a:endParaRPr>
          </a:p>
          <a:p>
            <a:pPr algn="ctr"/>
            <a:r>
              <a:rPr lang="en-US" sz="1500" b="1" dirty="0">
                <a:solidFill>
                  <a:schemeClr val="bg1"/>
                </a:solidFill>
              </a:rPr>
              <a:t>THE CITY OF NEW YORK OFFICE OF THE MAYOR</a:t>
            </a:r>
          </a:p>
          <a:p>
            <a:pPr algn="ctr"/>
            <a:endParaRPr lang="en-US" sz="900" b="1" dirty="0">
              <a:solidFill>
                <a:schemeClr val="bg1"/>
              </a:solidFill>
            </a:endParaRPr>
          </a:p>
          <a:p>
            <a:pPr algn="ctr"/>
            <a:r>
              <a:rPr lang="en-US" sz="1500" b="1" dirty="0">
                <a:solidFill>
                  <a:schemeClr val="bg1"/>
                </a:solidFill>
              </a:rPr>
              <a:t>THE NEW YORK CITY COUNCIL</a:t>
            </a:r>
          </a:p>
        </p:txBody>
      </p:sp>
      <p:sp>
        <p:nvSpPr>
          <p:cNvPr id="46" name="Text Box 26"/>
          <p:cNvSpPr txBox="1">
            <a:spLocks noChangeArrowheads="1"/>
          </p:cNvSpPr>
          <p:nvPr/>
        </p:nvSpPr>
        <p:spPr bwMode="auto">
          <a:xfrm>
            <a:off x="2903104" y="5534961"/>
            <a:ext cx="1574470" cy="207749"/>
          </a:xfrm>
          <a:prstGeom prst="rect">
            <a:avLst/>
          </a:prstGeom>
          <a:noFill/>
          <a:ln w="9525">
            <a:noFill/>
            <a:miter lim="800000"/>
            <a:headEnd/>
            <a:tailEnd/>
          </a:ln>
        </p:spPr>
        <p:txBody>
          <a:bodyPr wrap="none">
            <a:spAutoFit/>
          </a:bodyPr>
          <a:lstStyle/>
          <a:p>
            <a:pPr eaLnBrk="0" hangingPunct="0"/>
            <a:r>
              <a:rPr lang="en-GB" sz="750" dirty="0">
                <a:latin typeface="Tahoma" pitchFamily="-111" charset="0"/>
              </a:rPr>
              <a:t>World Health Organization, 2007</a:t>
            </a:r>
          </a:p>
        </p:txBody>
      </p:sp>
      <p:graphicFrame>
        <p:nvGraphicFramePr>
          <p:cNvPr id="47" name="Table 46"/>
          <p:cNvGraphicFramePr>
            <a:graphicFrameLocks noGrp="1"/>
          </p:cNvGraphicFramePr>
          <p:nvPr>
            <p:extLst/>
          </p:nvPr>
        </p:nvGraphicFramePr>
        <p:xfrm>
          <a:off x="2952753" y="2287254"/>
          <a:ext cx="6286500" cy="3028950"/>
        </p:xfrm>
        <a:graphic>
          <a:graphicData uri="http://schemas.openxmlformats.org/drawingml/2006/table">
            <a:tbl>
              <a:tblPr/>
              <a:tblGrid>
                <a:gridCol w="1526021">
                  <a:extLst>
                    <a:ext uri="{9D8B030D-6E8A-4147-A177-3AD203B41FA5}">
                      <a16:colId xmlns:a16="http://schemas.microsoft.com/office/drawing/2014/main" val="20000"/>
                    </a:ext>
                  </a:extLst>
                </a:gridCol>
                <a:gridCol w="1561100">
                  <a:extLst>
                    <a:ext uri="{9D8B030D-6E8A-4147-A177-3AD203B41FA5}">
                      <a16:colId xmlns:a16="http://schemas.microsoft.com/office/drawing/2014/main" val="20001"/>
                    </a:ext>
                  </a:extLst>
                </a:gridCol>
                <a:gridCol w="1612553">
                  <a:extLst>
                    <a:ext uri="{9D8B030D-6E8A-4147-A177-3AD203B41FA5}">
                      <a16:colId xmlns:a16="http://schemas.microsoft.com/office/drawing/2014/main" val="20002"/>
                    </a:ext>
                  </a:extLst>
                </a:gridCol>
                <a:gridCol w="1586826">
                  <a:extLst>
                    <a:ext uri="{9D8B030D-6E8A-4147-A177-3AD203B41FA5}">
                      <a16:colId xmlns:a16="http://schemas.microsoft.com/office/drawing/2014/main" val="20003"/>
                    </a:ext>
                  </a:extLst>
                </a:gridCol>
              </a:tblGrid>
              <a:tr h="1040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cap="flat">
                      <a:noFill/>
                    </a:lnL>
                    <a:lnR>
                      <a:noFill/>
                    </a:lnR>
                    <a:lnT cap="flat">
                      <a:noFill/>
                    </a:lnT>
                    <a:lnB>
                      <a:noFill/>
                    </a:lnB>
                    <a:lnTlToBr>
                      <a:noFill/>
                    </a:lnTlToBr>
                    <a:lnBlToTr>
                      <a:noFill/>
                    </a:lnBlToTr>
                    <a:solidFill>
                      <a:srgbClr val="0066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a:noFill/>
                    </a:lnR>
                    <a:lnT cap="flat">
                      <a:noFill/>
                    </a:lnT>
                    <a:lnB>
                      <a:noFill/>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a:noFill/>
                    </a:lnR>
                    <a:lnT cap="flat">
                      <a:noFill/>
                    </a:lnT>
                    <a:lnB>
                      <a:noFill/>
                    </a:lnB>
                    <a:lnTlToBr>
                      <a:noFill/>
                    </a:lnTlToBr>
                    <a:lnBlToTr>
                      <a:noFill/>
                    </a:lnBlToTr>
                    <a:solidFill>
                      <a:srgbClr val="66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cap="flat">
                      <a:noFill/>
                    </a:lnR>
                    <a:lnT cap="flat">
                      <a:noFill/>
                    </a:lnT>
                    <a:lnB>
                      <a:noFill/>
                    </a:lnB>
                    <a:lnTlToBr>
                      <a:noFill/>
                    </a:lnTlToBr>
                    <a:lnBlToTr>
                      <a:noFill/>
                    </a:lnBlToTr>
                    <a:solidFill>
                      <a:srgbClr val="CC6600"/>
                    </a:solidFill>
                  </a:tcPr>
                </a:tc>
                <a:extLst>
                  <a:ext uri="{0D108BD9-81ED-4DB2-BD59-A6C34878D82A}">
                    <a16:rowId xmlns:a16="http://schemas.microsoft.com/office/drawing/2014/main" val="10000"/>
                  </a:ext>
                </a:extLst>
              </a:tr>
              <a:tr h="473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Futura Bk" pitchFamily="34" charset="0"/>
                          <a:cs typeface="Times New Roman" pitchFamily="18" charset="0"/>
                        </a:rPr>
                        <a:t>Outdoor space &amp; buildings</a:t>
                      </a: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cap="flat">
                      <a:noFill/>
                    </a:lnL>
                    <a:lnR>
                      <a:noFill/>
                    </a:lnR>
                    <a:lnT>
                      <a:noFill/>
                    </a:lnT>
                    <a:lnB>
                      <a:noFill/>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Futura Bk" pitchFamily="34" charset="0"/>
                          <a:cs typeface="Times New Roman" pitchFamily="18" charset="0"/>
                        </a:rPr>
                        <a:t>Transportation</a:t>
                      </a: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a:noFill/>
                    </a:lnR>
                    <a:lnT>
                      <a:noFill/>
                    </a:lnT>
                    <a:lnB>
                      <a:noFill/>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Futura Bk" pitchFamily="34" charset="0"/>
                          <a:cs typeface="Times New Roman" pitchFamily="18" charset="0"/>
                        </a:rPr>
                        <a:t>Communication &amp; information</a:t>
                      </a: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a:noFill/>
                    </a:lnR>
                    <a:lnT>
                      <a:noFill/>
                    </a:lnT>
                    <a:lnB>
                      <a:noFill/>
                    </a:lnB>
                    <a:lnTlToBr>
                      <a:noFill/>
                    </a:lnTlToBr>
                    <a:lnBlToTr>
                      <a:noFill/>
                    </a:lnBlToTr>
                    <a:solidFill>
                      <a:srgbClr val="66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Futura Bk" pitchFamily="34" charset="0"/>
                          <a:cs typeface="Times New Roman" pitchFamily="18" charset="0"/>
                        </a:rPr>
                        <a:t>Housing</a:t>
                      </a: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cap="flat">
                      <a:noFill/>
                    </a:lnR>
                    <a:lnT>
                      <a:noFill/>
                    </a:lnT>
                    <a:lnB>
                      <a:noFill/>
                    </a:lnB>
                    <a:lnTlToBr>
                      <a:noFill/>
                    </a:lnTlToBr>
                    <a:lnBlToTr>
                      <a:noFill/>
                    </a:lnBlToTr>
                    <a:solidFill>
                      <a:srgbClr val="CC6600"/>
                    </a:solidFill>
                  </a:tcPr>
                </a:tc>
                <a:extLst>
                  <a:ext uri="{0D108BD9-81ED-4DB2-BD59-A6C34878D82A}">
                    <a16:rowId xmlns:a16="http://schemas.microsoft.com/office/drawing/2014/main" val="10001"/>
                  </a:ext>
                </a:extLst>
              </a:tr>
              <a:tr h="1040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cap="flat">
                      <a:noFill/>
                    </a:lnL>
                    <a:lnR>
                      <a:noFill/>
                    </a:lnR>
                    <a:lnT>
                      <a:noFill/>
                    </a:lnT>
                    <a:lnB>
                      <a:noFill/>
                    </a:lnB>
                    <a:lnTlToBr>
                      <a:noFill/>
                    </a:lnTlToBr>
                    <a:lnBlToTr>
                      <a:noFill/>
                    </a:lnBlToTr>
                    <a:solidFill>
                      <a:srgbClr val="FF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a:noFill/>
                    </a:lnR>
                    <a:lnT>
                      <a:noFill/>
                    </a:lnT>
                    <a:lnB>
                      <a:noFill/>
                    </a:lnB>
                    <a:lnTlToBr>
                      <a:noFill/>
                    </a:lnTlToBr>
                    <a:lnBlToTr>
                      <a:noFill/>
                    </a:lnBlToTr>
                    <a:solidFill>
                      <a:srgbClr val="0066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a:noFill/>
                    </a:lnR>
                    <a:lnT>
                      <a:noFill/>
                    </a:lnT>
                    <a:lnB>
                      <a:noFill/>
                    </a:lnB>
                    <a:lnTlToBr>
                      <a:noFill/>
                    </a:lnTlToBr>
                    <a:lnBlToTr>
                      <a:noFill/>
                    </a:lnBlToTr>
                    <a:solidFill>
                      <a:srgbClr val="66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cap="flat">
                      <a:noFill/>
                    </a:lnR>
                    <a:lnT>
                      <a:noFill/>
                    </a:lnT>
                    <a:lnB>
                      <a:noFill/>
                    </a:lnB>
                    <a:lnTlToBr>
                      <a:noFill/>
                    </a:lnTlToBr>
                    <a:lnBlToTr>
                      <a:noFill/>
                    </a:lnBlToTr>
                    <a:solidFill>
                      <a:srgbClr val="999999"/>
                    </a:solidFill>
                  </a:tcPr>
                </a:tc>
                <a:extLst>
                  <a:ext uri="{0D108BD9-81ED-4DB2-BD59-A6C34878D82A}">
                    <a16:rowId xmlns:a16="http://schemas.microsoft.com/office/drawing/2014/main" val="10002"/>
                  </a:ext>
                </a:extLst>
              </a:tr>
              <a:tr h="473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Futura Bk" pitchFamily="34" charset="0"/>
                          <a:cs typeface="Times New Roman" pitchFamily="18" charset="0"/>
                        </a:rPr>
                        <a:t>Respect &amp; social inclusion</a:t>
                      </a: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cap="flat">
                      <a:noFill/>
                    </a:lnL>
                    <a:lnR>
                      <a:noFill/>
                    </a:lnR>
                    <a:lnT>
                      <a:noFill/>
                    </a:lnT>
                    <a:lnB cap="flat">
                      <a:noFill/>
                    </a:lnB>
                    <a:lnTlToBr>
                      <a:noFill/>
                    </a:lnTlToBr>
                    <a:lnBlToTr>
                      <a:noFill/>
                    </a:lnBlToTr>
                    <a:solidFill>
                      <a:srgbClr val="FFCC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Futura Bk" pitchFamily="34" charset="0"/>
                          <a:cs typeface="Times New Roman" pitchFamily="18" charset="0"/>
                        </a:rPr>
                        <a:t>Social participation</a:t>
                      </a: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a:noFill/>
                    </a:lnR>
                    <a:lnT>
                      <a:noFill/>
                    </a:lnT>
                    <a:lnB cap="flat">
                      <a:noFill/>
                    </a:lnB>
                    <a:lnTlToBr>
                      <a:noFill/>
                    </a:lnTlToBr>
                    <a:lnBlToTr>
                      <a:noFill/>
                    </a:lnBlToTr>
                    <a:solidFill>
                      <a:srgbClr val="0066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Futura Bk" pitchFamily="34" charset="0"/>
                          <a:cs typeface="Times New Roman" pitchFamily="18" charset="0"/>
                        </a:rPr>
                        <a:t>Civic participation &amp; employment</a:t>
                      </a:r>
                      <a:endParaRPr kumimoji="0" lang="en-US" sz="1100" b="1" i="0" u="none" strike="noStrike" cap="none" normalizeH="0" baseline="0" dirty="0">
                        <a:ln>
                          <a:noFill/>
                        </a:ln>
                        <a:solidFill>
                          <a:schemeClr val="tx1"/>
                        </a:solidFill>
                        <a:effectLst/>
                        <a:latin typeface="Futura Bk" pitchFamily="34" charset="0"/>
                      </a:endParaRPr>
                    </a:p>
                  </a:txBody>
                  <a:tcPr marL="68580" marR="68580" marT="34290" marB="34290" anchor="ctr" horzOverflow="overflow">
                    <a:lnL>
                      <a:noFill/>
                    </a:lnL>
                    <a:lnR>
                      <a:noFill/>
                    </a:lnR>
                    <a:lnT>
                      <a:noFill/>
                    </a:lnT>
                    <a:lnB cap="flat">
                      <a:noFill/>
                    </a:lnB>
                    <a:lnTlToBr>
                      <a:noFill/>
                    </a:lnTlToBr>
                    <a:lnBlToTr>
                      <a:noFill/>
                    </a:lnBlToTr>
                    <a:solidFill>
                      <a:srgbClr val="66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Futura Bk" pitchFamily="34" charset="0"/>
                          <a:cs typeface="Times New Roman" pitchFamily="18" charset="0"/>
                        </a:rPr>
                        <a:t>Community support &amp; health services</a:t>
                      </a:r>
                      <a:endParaRPr kumimoji="0" lang="en-US" sz="1100" b="1" i="0" u="none" strike="noStrike" cap="none" normalizeH="0" baseline="0" dirty="0">
                        <a:ln>
                          <a:noFill/>
                        </a:ln>
                        <a:solidFill>
                          <a:schemeClr val="accent1"/>
                        </a:solidFill>
                        <a:effectLst/>
                        <a:latin typeface="Futura Bk" pitchFamily="34" charset="0"/>
                      </a:endParaRPr>
                    </a:p>
                  </a:txBody>
                  <a:tcPr marL="68580" marR="68580" marT="34290" marB="34290" anchor="ctr" horzOverflow="overflow">
                    <a:lnL>
                      <a:noFill/>
                    </a:lnL>
                    <a:lnR cap="flat">
                      <a:noFill/>
                    </a:lnR>
                    <a:lnT>
                      <a:noFill/>
                    </a:lnT>
                    <a:lnB cap="flat">
                      <a:noFill/>
                    </a:lnB>
                    <a:lnTlToBr>
                      <a:noFill/>
                    </a:lnTlToBr>
                    <a:lnBlToTr>
                      <a:noFill/>
                    </a:lnBlToTr>
                    <a:solidFill>
                      <a:srgbClr val="999999"/>
                    </a:solidFill>
                  </a:tcPr>
                </a:tc>
                <a:extLst>
                  <a:ext uri="{0D108BD9-81ED-4DB2-BD59-A6C34878D82A}">
                    <a16:rowId xmlns:a16="http://schemas.microsoft.com/office/drawing/2014/main" val="10003"/>
                  </a:ext>
                </a:extLst>
              </a:tr>
            </a:tbl>
          </a:graphicData>
        </a:graphic>
      </p:graphicFrame>
      <p:pic>
        <p:nvPicPr>
          <p:cNvPr id="48" name="Picture 67" descr="http://www.agefriendlynyc.org/images/park-cut.jpg"/>
          <p:cNvPicPr>
            <a:picLocks noChangeAspect="1" noChangeArrowheads="1"/>
          </p:cNvPicPr>
          <p:nvPr/>
        </p:nvPicPr>
        <p:blipFill>
          <a:blip r:embed="rId4" r:link="rId5"/>
          <a:srcRect/>
          <a:stretch>
            <a:fillRect/>
          </a:stretch>
        </p:blipFill>
        <p:spPr bwMode="auto">
          <a:xfrm>
            <a:off x="3295177" y="2457456"/>
            <a:ext cx="742950" cy="677465"/>
          </a:xfrm>
          <a:prstGeom prst="rect">
            <a:avLst/>
          </a:prstGeom>
          <a:noFill/>
          <a:ln w="38100">
            <a:solidFill>
              <a:schemeClr val="accent2"/>
            </a:solidFill>
            <a:miter lim="800000"/>
            <a:headEnd/>
            <a:tailEnd/>
          </a:ln>
        </p:spPr>
      </p:pic>
      <p:pic>
        <p:nvPicPr>
          <p:cNvPr id="49" name="Picture 66" descr="http://www.agefriendlynyc.org/images/subway-cut.jpg"/>
          <p:cNvPicPr>
            <a:picLocks noChangeAspect="1" noChangeArrowheads="1"/>
          </p:cNvPicPr>
          <p:nvPr/>
        </p:nvPicPr>
        <p:blipFill>
          <a:blip r:embed="rId6" r:link="rId7"/>
          <a:srcRect/>
          <a:stretch>
            <a:fillRect/>
          </a:stretch>
        </p:blipFill>
        <p:spPr bwMode="auto">
          <a:xfrm>
            <a:off x="4838700" y="2457455"/>
            <a:ext cx="685800" cy="678107"/>
          </a:xfrm>
          <a:prstGeom prst="rect">
            <a:avLst/>
          </a:prstGeom>
          <a:noFill/>
          <a:ln w="38100">
            <a:solidFill>
              <a:schemeClr val="accent2"/>
            </a:solidFill>
            <a:miter lim="800000"/>
            <a:headEnd/>
            <a:tailEnd/>
          </a:ln>
        </p:spPr>
      </p:pic>
      <p:pic>
        <p:nvPicPr>
          <p:cNvPr id="50" name="Picture 65" descr="http://www.agefriendlynyc.org/images/communication-cut.jpg"/>
          <p:cNvPicPr>
            <a:picLocks noChangeAspect="1" noChangeArrowheads="1"/>
          </p:cNvPicPr>
          <p:nvPr/>
        </p:nvPicPr>
        <p:blipFill>
          <a:blip r:embed="rId8" r:link="rId9"/>
          <a:srcRect/>
          <a:stretch>
            <a:fillRect/>
          </a:stretch>
        </p:blipFill>
        <p:spPr bwMode="auto">
          <a:xfrm>
            <a:off x="6496050" y="2457455"/>
            <a:ext cx="685800" cy="678107"/>
          </a:xfrm>
          <a:prstGeom prst="rect">
            <a:avLst/>
          </a:prstGeom>
          <a:noFill/>
          <a:ln w="38100">
            <a:solidFill>
              <a:schemeClr val="accent2"/>
            </a:solidFill>
            <a:miter lim="800000"/>
            <a:headEnd/>
            <a:tailEnd/>
          </a:ln>
        </p:spPr>
      </p:pic>
      <p:pic>
        <p:nvPicPr>
          <p:cNvPr id="51" name="Picture 64" descr="http://www.agefriendlynyc.org/images/housing.gif"/>
          <p:cNvPicPr>
            <a:picLocks noChangeAspect="1" noChangeArrowheads="1"/>
          </p:cNvPicPr>
          <p:nvPr/>
        </p:nvPicPr>
        <p:blipFill>
          <a:blip r:embed="rId10" r:link="rId11"/>
          <a:srcRect/>
          <a:stretch>
            <a:fillRect/>
          </a:stretch>
        </p:blipFill>
        <p:spPr bwMode="auto">
          <a:xfrm>
            <a:off x="8082803" y="2457450"/>
            <a:ext cx="685800" cy="685800"/>
          </a:xfrm>
          <a:prstGeom prst="rect">
            <a:avLst/>
          </a:prstGeom>
          <a:noFill/>
          <a:ln w="38100">
            <a:solidFill>
              <a:schemeClr val="accent2"/>
            </a:solidFill>
            <a:miter lim="800000"/>
            <a:headEnd/>
            <a:tailEnd/>
          </a:ln>
        </p:spPr>
      </p:pic>
      <p:pic>
        <p:nvPicPr>
          <p:cNvPr id="52" name="Picture 63" descr="http://www.agefriendlynyc.org/images/respect.gif"/>
          <p:cNvPicPr>
            <a:picLocks noChangeAspect="1" noChangeArrowheads="1"/>
          </p:cNvPicPr>
          <p:nvPr/>
        </p:nvPicPr>
        <p:blipFill>
          <a:blip r:embed="rId12" r:link="rId13"/>
          <a:srcRect/>
          <a:stretch>
            <a:fillRect/>
          </a:stretch>
        </p:blipFill>
        <p:spPr bwMode="auto">
          <a:xfrm>
            <a:off x="3323752" y="3929064"/>
            <a:ext cx="685800" cy="714375"/>
          </a:xfrm>
          <a:prstGeom prst="rect">
            <a:avLst/>
          </a:prstGeom>
          <a:noFill/>
          <a:ln w="38100">
            <a:solidFill>
              <a:schemeClr val="accent2"/>
            </a:solidFill>
            <a:miter lim="800000"/>
            <a:headEnd/>
            <a:tailEnd/>
          </a:ln>
        </p:spPr>
      </p:pic>
      <p:pic>
        <p:nvPicPr>
          <p:cNvPr id="53" name="Picture 62" descr="http://www.agefriendlynyc.org/images/social.gif"/>
          <p:cNvPicPr>
            <a:picLocks noChangeAspect="1" noChangeArrowheads="1"/>
          </p:cNvPicPr>
          <p:nvPr/>
        </p:nvPicPr>
        <p:blipFill>
          <a:blip r:embed="rId14" r:link="rId15"/>
          <a:srcRect/>
          <a:stretch>
            <a:fillRect/>
          </a:stretch>
        </p:blipFill>
        <p:spPr bwMode="auto">
          <a:xfrm>
            <a:off x="4838700" y="3929063"/>
            <a:ext cx="742950" cy="742950"/>
          </a:xfrm>
          <a:prstGeom prst="rect">
            <a:avLst/>
          </a:prstGeom>
          <a:noFill/>
          <a:ln w="38100">
            <a:solidFill>
              <a:schemeClr val="accent2"/>
            </a:solidFill>
            <a:miter lim="800000"/>
            <a:headEnd/>
            <a:tailEnd/>
          </a:ln>
        </p:spPr>
      </p:pic>
      <p:pic>
        <p:nvPicPr>
          <p:cNvPr id="54" name="Picture 61" descr="http://www.agefriendlynyc.org/images/employment.gif"/>
          <p:cNvPicPr>
            <a:picLocks noChangeAspect="1" noChangeArrowheads="1"/>
          </p:cNvPicPr>
          <p:nvPr/>
        </p:nvPicPr>
        <p:blipFill>
          <a:blip r:embed="rId16" r:link="rId17"/>
          <a:srcRect/>
          <a:stretch>
            <a:fillRect/>
          </a:stretch>
        </p:blipFill>
        <p:spPr bwMode="auto">
          <a:xfrm>
            <a:off x="6438900" y="3914781"/>
            <a:ext cx="742950" cy="734615"/>
          </a:xfrm>
          <a:prstGeom prst="rect">
            <a:avLst/>
          </a:prstGeom>
          <a:noFill/>
          <a:ln w="38100">
            <a:solidFill>
              <a:schemeClr val="accent2"/>
            </a:solidFill>
            <a:miter lim="800000"/>
            <a:headEnd/>
            <a:tailEnd/>
          </a:ln>
        </p:spPr>
      </p:pic>
      <p:pic>
        <p:nvPicPr>
          <p:cNvPr id="55" name="Picture 60" descr="http://www.agefriendlynyc.org/images/health.gif"/>
          <p:cNvPicPr>
            <a:picLocks noChangeAspect="1" noChangeArrowheads="1"/>
          </p:cNvPicPr>
          <p:nvPr/>
        </p:nvPicPr>
        <p:blipFill>
          <a:blip r:embed="rId18" r:link="rId19"/>
          <a:srcRect/>
          <a:stretch>
            <a:fillRect/>
          </a:stretch>
        </p:blipFill>
        <p:spPr bwMode="auto">
          <a:xfrm>
            <a:off x="8025653" y="3894540"/>
            <a:ext cx="742950" cy="734615"/>
          </a:xfrm>
          <a:prstGeom prst="rect">
            <a:avLst/>
          </a:prstGeom>
          <a:noFill/>
          <a:ln w="38100">
            <a:solidFill>
              <a:schemeClr val="accent2"/>
            </a:solidFill>
            <a:miter lim="800000"/>
            <a:headEnd/>
            <a:tailEnd/>
          </a:ln>
        </p:spPr>
      </p:pic>
      <p:sp>
        <p:nvSpPr>
          <p:cNvPr id="24" name="Slide Number Placeholder 3"/>
          <p:cNvSpPr>
            <a:spLocks noGrp="1"/>
          </p:cNvSpPr>
          <p:nvPr>
            <p:ph type="sldNum" sz="quarter" idx="12"/>
          </p:nvPr>
        </p:nvSpPr>
        <p:spPr>
          <a:xfrm>
            <a:off x="8906933" y="155433"/>
            <a:ext cx="2844800" cy="365125"/>
          </a:xfrm>
        </p:spPr>
        <p:txBody>
          <a:bodyPr/>
          <a:lstStyle/>
          <a:p>
            <a:fld id="{66DDA2A7-D41A-41B9-B794-F48E7147D300}" type="slidenum">
              <a:rPr lang="en-US" sz="1400" smtClean="0">
                <a:solidFill>
                  <a:prstClr val="white"/>
                </a:solidFill>
              </a:rPr>
              <a:t>9</a:t>
            </a:fld>
            <a:endParaRPr lang="en-US" sz="1400" dirty="0">
              <a:solidFill>
                <a:prstClr val="white"/>
              </a:solidFill>
            </a:endParaRPr>
          </a:p>
        </p:txBody>
      </p:sp>
    </p:spTree>
    <p:extLst>
      <p:ext uri="{BB962C8B-B14F-4D97-AF65-F5344CB8AC3E}">
        <p14:creationId xmlns:p14="http://schemas.microsoft.com/office/powerpoint/2010/main" val="1886850031"/>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OO_DOH_Powerpoint3.potx" id="{C6BBF823-E12C-4CF5-BC3A-B67D155EBA4A}" vid="{892DB999-1062-49DA-BB93-F56A966E3D2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24639</TotalTime>
  <Words>1082</Words>
  <Application>Microsoft Office PowerPoint</Application>
  <PresentationFormat>Widescreen</PresentationFormat>
  <Paragraphs>147</Paragraphs>
  <Slides>14</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ＭＳ Ｐゴシック</vt:lpstr>
      <vt:lpstr>Arial</vt:lpstr>
      <vt:lpstr>Calibri</vt:lpstr>
      <vt:lpstr>Calibri Light</vt:lpstr>
      <vt:lpstr>Futura Bk</vt:lpstr>
      <vt:lpstr>Tahoma</vt:lpstr>
      <vt:lpstr>Times New Roman</vt:lpstr>
      <vt:lpstr>Wingdings 2</vt:lpstr>
      <vt:lpstr>Cover Master</vt:lpstr>
      <vt:lpstr>1_Office Theme</vt:lpstr>
      <vt:lpstr>3_Custom Design</vt:lpstr>
      <vt:lpstr>1_Cover Master</vt:lpstr>
      <vt:lpstr>PowerPoint Presentation</vt:lpstr>
      <vt:lpstr>The Governor’s Vision</vt:lpstr>
      <vt:lpstr>PowerPoint Presentation</vt:lpstr>
      <vt:lpstr>Health in All Policies (HiAP) </vt:lpstr>
      <vt:lpstr>Initial Focus:  Become the first age friendly state for people of all ages</vt:lpstr>
      <vt:lpstr>Aging in NYS</vt:lpstr>
      <vt:lpstr>Social, Economic &amp; Intellectual Capital of Older Population</vt:lpstr>
      <vt:lpstr>Aggregate Personal Household Income by Age - NYS</vt:lpstr>
      <vt:lpstr>PowerPoint Presentation</vt:lpstr>
      <vt:lpstr>8 Domains of Age Friendly/Livable Communities</vt:lpstr>
      <vt:lpstr>8 Domains of Age Friendly/Livable Communities</vt:lpstr>
      <vt:lpstr>8 Domains of Age Friendly/Livable Communities</vt:lpstr>
      <vt:lpstr>PowerPoint Presentation</vt:lpstr>
      <vt:lpstr> Age Friendly and Healthy Communities  demonstrate Smart Growth Principles </vt:lpstr>
    </vt:vector>
  </TitlesOfParts>
  <Company>NYSDOH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Christopher.F F (HEALTH)</dc:creator>
  <cp:lastModifiedBy>Olsen, Greg (AGING)</cp:lastModifiedBy>
  <cp:revision>213</cp:revision>
  <cp:lastPrinted>2017-10-18T19:33:23Z</cp:lastPrinted>
  <dcterms:created xsi:type="dcterms:W3CDTF">2016-01-26T16:42:50Z</dcterms:created>
  <dcterms:modified xsi:type="dcterms:W3CDTF">2017-11-20T14:43:40Z</dcterms:modified>
</cp:coreProperties>
</file>