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  <p:sldMasterId id="2147483660" r:id="rId2"/>
    <p:sldMasterId id="2147483648" r:id="rId3"/>
    <p:sldMasterId id="2147483674" r:id="rId4"/>
  </p:sldMasterIdLst>
  <p:notesMasterIdLst>
    <p:notesMasterId r:id="rId21"/>
  </p:notesMasterIdLst>
  <p:handoutMasterIdLst>
    <p:handoutMasterId r:id="rId22"/>
  </p:handoutMasterIdLst>
  <p:sldIdLst>
    <p:sldId id="256" r:id="rId5"/>
    <p:sldId id="257" r:id="rId6"/>
    <p:sldId id="373" r:id="rId7"/>
    <p:sldId id="363" r:id="rId8"/>
    <p:sldId id="369" r:id="rId9"/>
    <p:sldId id="371" r:id="rId10"/>
    <p:sldId id="378" r:id="rId11"/>
    <p:sldId id="374" r:id="rId12"/>
    <p:sldId id="375" r:id="rId13"/>
    <p:sldId id="381" r:id="rId14"/>
    <p:sldId id="265" r:id="rId15"/>
    <p:sldId id="383" r:id="rId16"/>
    <p:sldId id="384" r:id="rId17"/>
    <p:sldId id="385" r:id="rId18"/>
    <p:sldId id="387" r:id="rId19"/>
    <p:sldId id="389" r:id="rId20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D73"/>
    <a:srgbClr val="3690A8"/>
    <a:srgbClr val="F0F5FA"/>
    <a:srgbClr val="74747A"/>
    <a:srgbClr val="7D7D83"/>
    <a:srgbClr val="505054"/>
    <a:srgbClr val="373739"/>
    <a:srgbClr val="71A7FF"/>
    <a:srgbClr val="0053DA"/>
    <a:srgbClr val="DFE9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69" autoAdjust="0"/>
    <p:restoredTop sz="94627" autoAdjust="0"/>
  </p:normalViewPr>
  <p:slideViewPr>
    <p:cSldViewPr>
      <p:cViewPr varScale="1">
        <p:scale>
          <a:sx n="104" d="100"/>
          <a:sy n="104" d="100"/>
        </p:scale>
        <p:origin x="941" y="7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-3540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7E14B8-612E-43F6-8CFE-9723AEAEF814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20512C-A618-4547-AF92-4F0F3CBEA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5261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F2C164A-7038-42D0-953C-2EB4816D4C81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DA9C80-B631-4EC4-8253-F63CFD015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357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A9C80-B631-4EC4-8253-F63CFD0157D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03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6281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65-0D65-4032-85A6-BECCAB4E9A6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65-0D65-4032-85A6-BECCAB4E9A6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954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65-0D65-4032-85A6-BECCAB4E9A6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1577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65-0D65-4032-85A6-BECCAB4E9A6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7431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65-0D65-4032-85A6-BECCAB4E9A6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73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9627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t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7515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65-0D65-4032-85A6-BECCAB4E9A6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52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65-0D65-4032-85A6-BECCAB4E9A6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0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65-0D65-4032-85A6-BECCAB4E9A6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220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65-0D65-4032-85A6-BECCAB4E9A6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59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65-0D65-4032-85A6-BECCAB4E9A6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502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65-0D65-4032-85A6-BECCAB4E9A6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722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YSOO_DOH_rgb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61950"/>
            <a:ext cx="3603190" cy="81076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51E1D-7280-49D6-A2E2-CE63FE17EF16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CAC6D-BD82-4571-9E34-C1EFF11A946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3714750"/>
            <a:ext cx="9144000" cy="1485900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3714750"/>
            <a:ext cx="9144000" cy="76200"/>
          </a:xfrm>
          <a:prstGeom prst="rect">
            <a:avLst/>
          </a:prstGeom>
          <a:solidFill>
            <a:srgbClr val="553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1"/>
          <p:cNvSpPr txBox="1">
            <a:spLocks/>
          </p:cNvSpPr>
          <p:nvPr userDrawn="1"/>
        </p:nvSpPr>
        <p:spPr>
          <a:xfrm>
            <a:off x="457200" y="3943350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744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YSOO_DOH_rgb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9453" y="4511417"/>
            <a:ext cx="1713547" cy="385572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1581150"/>
            <a:ext cx="5334000" cy="2743200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1540453"/>
            <a:ext cx="5334000" cy="81394"/>
          </a:xfrm>
          <a:prstGeom prst="rect">
            <a:avLst/>
          </a:prstGeom>
          <a:solidFill>
            <a:srgbClr val="553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ate Placeholder 1"/>
          <p:cNvSpPr txBox="1">
            <a:spLocks/>
          </p:cNvSpPr>
          <p:nvPr userDrawn="1"/>
        </p:nvSpPr>
        <p:spPr>
          <a:xfrm>
            <a:off x="152400" y="88105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>
              <a:solidFill>
                <a:srgbClr val="002D73"/>
              </a:solidFill>
            </a:endParaRP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305800" y="88105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DF52EC2-2C0B-4C03-9888-0B25156ED88D}" type="slidenum">
              <a:rPr lang="en-US" sz="1200" smtClean="0">
                <a:solidFill>
                  <a:srgbClr val="002D73"/>
                </a:solidFill>
              </a:rPr>
              <a:pPr/>
              <a:t>‹#›</a:t>
            </a:fld>
            <a:endParaRPr lang="en-US" sz="1200" dirty="0">
              <a:solidFill>
                <a:srgbClr val="002D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248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62344"/>
            <a:ext cx="9144000" cy="299605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ate Placeholder 1"/>
          <p:cNvSpPr txBox="1">
            <a:spLocks/>
          </p:cNvSpPr>
          <p:nvPr userDrawn="1"/>
        </p:nvSpPr>
        <p:spPr>
          <a:xfrm>
            <a:off x="152400" y="88105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/>
          </a:p>
        </p:txBody>
      </p:sp>
      <p:sp>
        <p:nvSpPr>
          <p:cNvPr id="24" name="Slide Number Placeholder 3"/>
          <p:cNvSpPr txBox="1">
            <a:spLocks/>
          </p:cNvSpPr>
          <p:nvPr userDrawn="1"/>
        </p:nvSpPr>
        <p:spPr>
          <a:xfrm>
            <a:off x="8305800" y="88105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DF52EC2-2C0B-4C03-9888-0B25156ED88D}" type="slidenum">
              <a:rPr lang="en-US" sz="1200" smtClean="0"/>
              <a:pPr/>
              <a:t>‹#›</a:t>
            </a:fld>
            <a:endParaRPr lang="en-US" sz="1200" dirty="0"/>
          </a:p>
        </p:txBody>
      </p:sp>
      <p:sp>
        <p:nvSpPr>
          <p:cNvPr id="25" name="Rectangle 24"/>
          <p:cNvSpPr/>
          <p:nvPr userDrawn="1"/>
        </p:nvSpPr>
        <p:spPr>
          <a:xfrm>
            <a:off x="0" y="-19050"/>
            <a:ext cx="9144000" cy="81394"/>
          </a:xfrm>
          <a:prstGeom prst="rect">
            <a:avLst/>
          </a:prstGeom>
          <a:solidFill>
            <a:srgbClr val="553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NYSOO_DOH_rgb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9453" y="4511417"/>
            <a:ext cx="1713547" cy="385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135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D0365-0D65-4032-85A6-BECCAB4E9A68}" type="datetimeFigureOut">
              <a:rPr lang="en-US" smtClean="0"/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2344"/>
            <a:ext cx="9144000" cy="299605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ate Placeholder 1"/>
          <p:cNvSpPr txBox="1">
            <a:spLocks/>
          </p:cNvSpPr>
          <p:nvPr userDrawn="1"/>
        </p:nvSpPr>
        <p:spPr>
          <a:xfrm>
            <a:off x="152400" y="88105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E140F40-957F-429B-BF36-B42CA41DE130}" type="datetime4">
              <a:rPr lang="en-US" sz="1200" smtClean="0"/>
              <a:pPr/>
              <a:t>November 17, 2017</a:t>
            </a:fld>
            <a:endParaRPr lang="en-US" sz="1200" dirty="0"/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305800" y="88105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DF52EC2-2C0B-4C03-9888-0B25156ED88D}" type="slidenum">
              <a:rPr lang="en-US" sz="1200" smtClean="0"/>
              <a:pPr/>
              <a:t>‹#›</a:t>
            </a:fld>
            <a:endParaRPr lang="en-US" sz="1200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-19050"/>
            <a:ext cx="9144000" cy="81394"/>
          </a:xfrm>
          <a:prstGeom prst="rect">
            <a:avLst/>
          </a:prstGeom>
          <a:solidFill>
            <a:srgbClr val="553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NYSOO_DOH_rgb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9453" y="4511417"/>
            <a:ext cx="1713547" cy="385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37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.medicare.gov/data/home-health-compare" TargetMode="External"/><Relationship Id="rId2" Type="http://schemas.openxmlformats.org/officeDocument/2006/relationships/hyperlink" Target="https://www.medicare.gov/homehealthcompare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.medicare.gov/data/nursing-home-compare" TargetMode="External"/><Relationship Id="rId2" Type="http://schemas.openxmlformats.org/officeDocument/2006/relationships/hyperlink" Target="https://www.medicare.gov/nursinghomecompare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health.ny.gov/health_care/medicaid/redesign/nursing_home_quality_initiative.htm" TargetMode="External"/><Relationship Id="rId4" Type="http://schemas.openxmlformats.org/officeDocument/2006/relationships/hyperlink" Target="https://health.data.ny.gov/Health/Nursing-Home-Quality-Initiative-Beginning-2012/aruj-fgbm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.ny.gov/health_care/managed_care/mltc/consumer_guides/" TargetMode="External"/><Relationship Id="rId2" Type="http://schemas.openxmlformats.org/officeDocument/2006/relationships/hyperlink" Target="https://www.health.ny.gov/health_care/managed_care/mltc/reports.htm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838200" y="1465243"/>
            <a:ext cx="769620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 Data for Long-Term Care Needs in New York State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2419350"/>
            <a:ext cx="5791200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Raina Josberger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Deputy Division Director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Division of Quality Measurement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Office of Quality and Patient Safety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November 20, 2017</a:t>
            </a:r>
          </a:p>
        </p:txBody>
      </p:sp>
    </p:spTree>
    <p:extLst>
      <p:ext uri="{BB962C8B-B14F-4D97-AF65-F5344CB8AC3E}">
        <p14:creationId xmlns:p14="http://schemas.microsoft.com/office/powerpoint/2010/main" val="206780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81000" y="1494710"/>
            <a:ext cx="8839200" cy="418576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/>
              <a:t>By CMS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Individual quality measures reporting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An overall quality of patient care star rating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Measures and ratings available on CMS Home Health Compare at </a:t>
            </a:r>
            <a:r>
              <a:rPr lang="en-US" sz="1400" dirty="0">
                <a:hlinkClick r:id="rId2"/>
              </a:rPr>
              <a:t>https://www.medicare.gov/homehealthcompare</a:t>
            </a:r>
            <a:endParaRPr lang="en-U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Public use datasets available at </a:t>
            </a:r>
            <a:r>
              <a:rPr lang="en-US" sz="1400" dirty="0">
                <a:hlinkClick r:id="rId3"/>
              </a:rPr>
              <a:t>https://data.medicare.gov/data/home-health-compare</a:t>
            </a:r>
            <a:endParaRPr lang="en-US" sz="1400" dirty="0"/>
          </a:p>
          <a:p>
            <a:pPr lvl="1"/>
            <a:endParaRPr lang="en-US" dirty="0"/>
          </a:p>
          <a:p>
            <a:r>
              <a:rPr lang="en-US" dirty="0"/>
              <a:t>By NYS</a:t>
            </a:r>
            <a:endParaRPr lang="en-U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Currently programming and calculating the CMS quality measures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/>
              <a:t>Apply inclusion/exclusion criteria specific to NYS population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/>
              <a:t>Risk adjust measures that are adjusted to NYS’ case-mix, not by CMS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Intend to make data available on Health Data NY to provide more information for NYS consumers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524530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2D7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OASIS</a:t>
            </a:r>
            <a:endParaRPr lang="en-US" sz="2800" b="1" dirty="0">
              <a:solidFill>
                <a:srgbClr val="002D73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59CF3C-D996-43C7-A68F-056198428B76}"/>
              </a:ext>
            </a:extLst>
          </p:cNvPr>
          <p:cNvSpPr txBox="1"/>
          <p:nvPr/>
        </p:nvSpPr>
        <p:spPr>
          <a:xfrm>
            <a:off x="1066800" y="10477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603A19-71C9-46D5-A3E4-124C7C42AB10}"/>
              </a:ext>
            </a:extLst>
          </p:cNvPr>
          <p:cNvSpPr txBox="1"/>
          <p:nvPr/>
        </p:nvSpPr>
        <p:spPr>
          <a:xfrm>
            <a:off x="533400" y="1008155"/>
            <a:ext cx="45096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What is being done with this data?</a:t>
            </a:r>
          </a:p>
        </p:txBody>
      </p:sp>
    </p:spTree>
    <p:extLst>
      <p:ext uri="{BB962C8B-B14F-4D97-AF65-F5344CB8AC3E}">
        <p14:creationId xmlns:p14="http://schemas.microsoft.com/office/powerpoint/2010/main" val="1859917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660362"/>
            <a:ext cx="4495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MDS 3.0</a:t>
            </a:r>
          </a:p>
        </p:txBody>
      </p:sp>
    </p:spTree>
    <p:extLst>
      <p:ext uri="{BB962C8B-B14F-4D97-AF65-F5344CB8AC3E}">
        <p14:creationId xmlns:p14="http://schemas.microsoft.com/office/powerpoint/2010/main" val="2942218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73769" y="1200150"/>
            <a:ext cx="8763000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Developed by CMS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Collection was implemented in 1991</a:t>
            </a:r>
          </a:p>
          <a:p>
            <a:pPr lvl="1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MDS data are collected as part of the comprehensive assessment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52400" y="477619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2D7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MDS 3.0</a:t>
            </a:r>
            <a:endParaRPr lang="en-US" sz="2800" b="1" dirty="0">
              <a:solidFill>
                <a:srgbClr val="002D73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4750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4EDB60-B4A7-4619-A431-F4767946C0D2}"/>
              </a:ext>
            </a:extLst>
          </p:cNvPr>
          <p:cNvSpPr txBox="1"/>
          <p:nvPr/>
        </p:nvSpPr>
        <p:spPr>
          <a:xfrm>
            <a:off x="228600" y="590550"/>
            <a:ext cx="72390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D7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MDS 3.0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36D098-8EF9-4287-8AFF-CCB56E50BE71}"/>
              </a:ext>
            </a:extLst>
          </p:cNvPr>
          <p:cNvSpPr/>
          <p:nvPr/>
        </p:nvSpPr>
        <p:spPr>
          <a:xfrm>
            <a:off x="838200" y="1809750"/>
            <a:ext cx="739140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  <a:cs typeface="Arial" panose="020B0604020202020204" pitchFamily="34" charset="0"/>
              </a:rPr>
              <a:t>All nursing home residents in Medicare and/or Medicaid-certified nursing homes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  <a:cs typeface="Arial" panose="020B0604020202020204" pitchFamily="34" charset="0"/>
              </a:rPr>
              <a:t>All-payer types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  <a:cs typeface="Arial" panose="020B0604020202020204" pitchFamily="34" charset="0"/>
              </a:rPr>
              <a:t>Assessments performed at 5, 14, 30, 60, and 90 days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  <a:cs typeface="Arial" panose="020B0604020202020204" pitchFamily="34" charset="0"/>
              </a:rPr>
              <a:t>Quarterly assessments after initial 90 days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  <a:cs typeface="Arial" panose="020B0604020202020204" pitchFamily="34" charset="0"/>
              </a:rPr>
              <a:t>Any time a significant change in health status occurs (e.g. hospitalizations)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EC53E8-0CC8-418F-AA6D-0807F41B6580}"/>
              </a:ext>
            </a:extLst>
          </p:cNvPr>
          <p:cNvSpPr txBox="1"/>
          <p:nvPr/>
        </p:nvSpPr>
        <p:spPr>
          <a:xfrm>
            <a:off x="609600" y="1159936"/>
            <a:ext cx="7408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Who is being assessed with the MDS 3.0? And how often?</a:t>
            </a:r>
          </a:p>
        </p:txBody>
      </p:sp>
    </p:spTree>
    <p:extLst>
      <p:ext uri="{BB962C8B-B14F-4D97-AF65-F5344CB8AC3E}">
        <p14:creationId xmlns:p14="http://schemas.microsoft.com/office/powerpoint/2010/main" val="1616746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9764F69-32C6-42FE-91C5-7B525F0C426B}"/>
              </a:ext>
            </a:extLst>
          </p:cNvPr>
          <p:cNvSpPr/>
          <p:nvPr/>
        </p:nvSpPr>
        <p:spPr>
          <a:xfrm>
            <a:off x="7010400" y="4324350"/>
            <a:ext cx="1905000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04800" y="1448679"/>
            <a:ext cx="8839200" cy="480131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By CMS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Reporting on individual quality measures and a quality of resident care star rating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Measures and ratings available on CMS Nursing Home Compare at </a:t>
            </a:r>
            <a:r>
              <a:rPr lang="en-US" sz="1400" dirty="0">
                <a:hlinkClick r:id="rId2"/>
              </a:rPr>
              <a:t>https://www.medicare.gov/nursinghomecompare</a:t>
            </a:r>
            <a:endParaRPr lang="en-U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Public use datasets available at </a:t>
            </a:r>
            <a:r>
              <a:rPr lang="en-US" sz="1400" dirty="0">
                <a:hlinkClick r:id="rId3"/>
              </a:rPr>
              <a:t>https://data.medicare.gov/data/nursing-home-compare</a:t>
            </a:r>
            <a:endParaRPr lang="en-US" dirty="0"/>
          </a:p>
          <a:p>
            <a:r>
              <a:rPr lang="en-US" sz="1600" dirty="0"/>
              <a:t>By NYS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Nursing Home Quality Initiative (NHQI)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Components of Quality, Compliance and Efficiency</a:t>
            </a:r>
            <a:endParaRPr lang="en-U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CMS quality measures (calculated by NYS)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/>
              <a:t>Apply inclusion/exclusion criteria specific to NYS population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/>
              <a:t>Risk adjust measures that are adjusted to NYS’ case-mix, not by CMS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Results available: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/>
              <a:t>Health Data NY at </a:t>
            </a:r>
            <a:r>
              <a:rPr lang="en-US" sz="1400" dirty="0">
                <a:hlinkClick r:id="rId4"/>
              </a:rPr>
              <a:t>https://health.data.ny.gov/Health/Nursing-Home-Quality-Initiative-Beginning-2012/aruj-fgbm</a:t>
            </a:r>
            <a:endParaRPr lang="en-US" sz="14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 dirty="0" err="1"/>
              <a:t>NYSDOH</a:t>
            </a:r>
            <a:r>
              <a:rPr lang="en-US" sz="1400" dirty="0"/>
              <a:t> website at </a:t>
            </a:r>
            <a:r>
              <a:rPr lang="en-US" sz="1400" dirty="0">
                <a:hlinkClick r:id="rId5"/>
              </a:rPr>
              <a:t>https://www.health.ny.gov/health_care/medicaid/redesign/nursing_home_quality_initiative.htm</a:t>
            </a:r>
            <a:endParaRPr lang="en-U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lvl="1"/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477619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2D7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MDS 3.0</a:t>
            </a:r>
            <a:endParaRPr lang="en-US" sz="2800" b="1" dirty="0">
              <a:solidFill>
                <a:srgbClr val="002D73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59CF3C-D996-43C7-A68F-056198428B76}"/>
              </a:ext>
            </a:extLst>
          </p:cNvPr>
          <p:cNvSpPr txBox="1"/>
          <p:nvPr/>
        </p:nvSpPr>
        <p:spPr>
          <a:xfrm>
            <a:off x="1066800" y="10477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603A19-71C9-46D5-A3E4-124C7C42AB10}"/>
              </a:ext>
            </a:extLst>
          </p:cNvPr>
          <p:cNvSpPr txBox="1"/>
          <p:nvPr/>
        </p:nvSpPr>
        <p:spPr>
          <a:xfrm>
            <a:off x="533400" y="1008155"/>
            <a:ext cx="45096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What is being done with this data?</a:t>
            </a:r>
          </a:p>
        </p:txBody>
      </p:sp>
    </p:spTree>
    <p:extLst>
      <p:ext uri="{BB962C8B-B14F-4D97-AF65-F5344CB8AC3E}">
        <p14:creationId xmlns:p14="http://schemas.microsoft.com/office/powerpoint/2010/main" val="5939383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731452"/>
            <a:ext cx="4572000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Known Gaps in Quality Measurement for those receiving Long-Term Care Services</a:t>
            </a:r>
          </a:p>
        </p:txBody>
      </p:sp>
    </p:spTree>
    <p:extLst>
      <p:ext uri="{BB962C8B-B14F-4D97-AF65-F5344CB8AC3E}">
        <p14:creationId xmlns:p14="http://schemas.microsoft.com/office/powerpoint/2010/main" val="15992405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361950"/>
            <a:ext cx="8153400" cy="9905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Known Gaps in Quality Measurement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862342"/>
            <a:ext cx="8229600" cy="44012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>
                <a:cs typeface="Arial" panose="020B0604020202020204" pitchFamily="34" charset="0"/>
              </a:rPr>
              <a:t>Nursing Home Residents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cs typeface="Arial" panose="020B0604020202020204" pitchFamily="34" charset="0"/>
              </a:rPr>
              <a:t>  </a:t>
            </a:r>
            <a:r>
              <a:rPr lang="en-US" sz="1400" dirty="0">
                <a:cs typeface="Arial" panose="020B0604020202020204" pitchFamily="34" charset="0"/>
              </a:rPr>
              <a:t>Need for Resident, Staff </a:t>
            </a:r>
            <a:r>
              <a:rPr lang="en-US" sz="1400">
                <a:cs typeface="Arial" panose="020B0604020202020204" pitchFamily="34" charset="0"/>
              </a:rPr>
              <a:t>and Family </a:t>
            </a:r>
            <a:r>
              <a:rPr lang="en-US" sz="1400" dirty="0">
                <a:cs typeface="Arial" panose="020B0604020202020204" pitchFamily="34" charset="0"/>
              </a:rPr>
              <a:t>satisfaction data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Resource for families selecting a facility for a loved one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Nursing Home Quality Initiative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cs typeface="Arial" panose="020B0604020202020204" pitchFamily="34" charset="0"/>
              </a:rPr>
              <a:t>   Advance Care Planning  - NYS has requested this to be added to Section S of the MDS 3.0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>
              <a:cs typeface="Arial" panose="020B0604020202020204" pitchFamily="34" charset="0"/>
            </a:endParaRPr>
          </a:p>
          <a:p>
            <a:r>
              <a:rPr lang="en-US" dirty="0">
                <a:cs typeface="Arial" panose="020B0604020202020204" pitchFamily="34" charset="0"/>
              </a:rPr>
              <a:t>Licensed Home Care Services Agencies (LHCSA)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cs typeface="Arial" panose="020B0604020202020204" pitchFamily="34" charset="0"/>
              </a:rPr>
              <a:t>No standardized dataset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cs typeface="Arial" panose="020B0604020202020204" pitchFamily="34" charset="0"/>
              </a:rPr>
              <a:t>No Quality Measures, such as Potential Avoidable Hospitalization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400" dirty="0">
              <a:cs typeface="Arial" panose="020B0604020202020204" pitchFamily="34" charset="0"/>
            </a:endParaRPr>
          </a:p>
          <a:p>
            <a:r>
              <a:rPr lang="en-US" dirty="0">
                <a:cs typeface="Arial" panose="020B0604020202020204" pitchFamily="34" charset="0"/>
              </a:rPr>
              <a:t>Senior Housing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cs typeface="Arial" panose="020B0604020202020204" pitchFamily="34" charset="0"/>
              </a:rPr>
              <a:t>No standardized dataset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cs typeface="Arial" panose="020B0604020202020204" pitchFamily="34" charset="0"/>
              </a:rPr>
              <a:t>No Quality Measures, such as Potential Avoidable Hospitalization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cs typeface="Arial" panose="020B0604020202020204" pitchFamily="34" charset="0"/>
            </a:endParaRPr>
          </a:p>
          <a:p>
            <a:r>
              <a:rPr lang="en-US" dirty="0">
                <a:cs typeface="Arial" panose="020B0604020202020204" pitchFamily="34" charset="0"/>
              </a:rPr>
              <a:t>Assisted Living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cs typeface="Arial" panose="020B0604020202020204" pitchFamily="34" charset="0"/>
              </a:rPr>
              <a:t>No standardized dataset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cs typeface="Arial" panose="020B0604020202020204" pitchFamily="34" charset="0"/>
              </a:rPr>
              <a:t>No Quality Measures, such as Potential Avoidable Hospitalization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501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477619"/>
            <a:ext cx="86868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00" b="1" dirty="0">
                <a:solidFill>
                  <a:srgbClr val="002D7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Quality Data Sets for Long-Term Care Needs</a:t>
            </a:r>
            <a:endParaRPr lang="en-US" sz="2500" b="1" dirty="0">
              <a:solidFill>
                <a:srgbClr val="002D73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80EBF66-8B90-4ECA-BDE1-85997063E67A}"/>
              </a:ext>
            </a:extLst>
          </p:cNvPr>
          <p:cNvSpPr/>
          <p:nvPr/>
        </p:nvSpPr>
        <p:spPr>
          <a:xfrm>
            <a:off x="457200" y="1352550"/>
            <a:ext cx="723900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Uniform Assessment System – New York (UAS-NY)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Community Health Assessment (CHA)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Functional Supplement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Mental Health Supplement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New York required assessments for community-based individuals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2. Outcome and Assessment Information Set (OASIS) C-2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 Federal required assessment of those receiving services from a Certified Home Health Care Agency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3. Minimum Data Set (MDS) 3.0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 Federal required assessment of residents in Medicare and Medicaid-certified nursing facilities</a:t>
            </a:r>
          </a:p>
        </p:txBody>
      </p:sp>
    </p:spTree>
    <p:extLst>
      <p:ext uri="{BB962C8B-B14F-4D97-AF65-F5344CB8AC3E}">
        <p14:creationId xmlns:p14="http://schemas.microsoft.com/office/powerpoint/2010/main" val="2731407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660362"/>
            <a:ext cx="4495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UAS-NY - CHA</a:t>
            </a:r>
          </a:p>
        </p:txBody>
      </p:sp>
    </p:spTree>
    <p:extLst>
      <p:ext uri="{BB962C8B-B14F-4D97-AF65-F5344CB8AC3E}">
        <p14:creationId xmlns:p14="http://schemas.microsoft.com/office/powerpoint/2010/main" val="4034382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73769" y="1200150"/>
            <a:ext cx="8763000" cy="32932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Developed by interRAI, a not-for-profit research organization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All Managed Long-Term Care plans (MLTCs) transitioned on or before October 1, 2013 to a </a:t>
            </a:r>
            <a:r>
              <a:rPr lang="en-US" sz="1600" dirty="0"/>
              <a:t>Web-based software application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Assessments are recorded electronically and uploaded to the Health Commerce System, assessment are available to DOH in real-time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Available to DOH in real-time</a:t>
            </a:r>
          </a:p>
          <a:p>
            <a:pPr lvl="1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Comprehensive assessment that evaluates member’s health and functional status, strengths, and care needs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477619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2D7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Uniform Assessment System – New York - CHA</a:t>
            </a:r>
            <a:endParaRPr lang="en-US" sz="2800" b="1" dirty="0">
              <a:solidFill>
                <a:srgbClr val="002D73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546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4EDB60-B4A7-4619-A431-F4767946C0D2}"/>
              </a:ext>
            </a:extLst>
          </p:cNvPr>
          <p:cNvSpPr txBox="1"/>
          <p:nvPr/>
        </p:nvSpPr>
        <p:spPr>
          <a:xfrm>
            <a:off x="228600" y="590550"/>
            <a:ext cx="8458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D7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Uniform Assessment System – New York - CHA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36D098-8EF9-4287-8AFF-CCB56E50BE71}"/>
              </a:ext>
            </a:extLst>
          </p:cNvPr>
          <p:cNvSpPr/>
          <p:nvPr/>
        </p:nvSpPr>
        <p:spPr>
          <a:xfrm>
            <a:off x="838200" y="1809750"/>
            <a:ext cx="7391400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MLTC enrollees are assessed at enrollment and then every six months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Sooner if there has been a significant change in condition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Members of the Assisted Living Program (ALP) are assessed every six months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Adult day care attendees, who are not enrolled in a MLTC, must be assessed every six months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Traumatic Brain Injury (TBI) waiver members are assessed annually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EC53E8-0CC8-418F-AA6D-0807F41B6580}"/>
              </a:ext>
            </a:extLst>
          </p:cNvPr>
          <p:cNvSpPr txBox="1"/>
          <p:nvPr/>
        </p:nvSpPr>
        <p:spPr>
          <a:xfrm>
            <a:off x="287216" y="1159936"/>
            <a:ext cx="8856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Who is being assessed with the UAS-NY CHA? And how often?</a:t>
            </a:r>
          </a:p>
        </p:txBody>
      </p:sp>
    </p:spTree>
    <p:extLst>
      <p:ext uri="{BB962C8B-B14F-4D97-AF65-F5344CB8AC3E}">
        <p14:creationId xmlns:p14="http://schemas.microsoft.com/office/powerpoint/2010/main" val="1665959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76625" y="1504950"/>
            <a:ext cx="8839200" cy="47705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/>
              <a:t>For MLTC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Annually, DOH computes over 50 descriptive and quality measures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MTLC Annual Report to the DOH website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>
                <a:hlinkClick r:id="rId2"/>
              </a:rPr>
              <a:t>https://www.health.ny.gov/health_care/managed_care/mltc/reports.htm</a:t>
            </a:r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Aggregate data available on Open Data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Annual Consumer Guides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Concise overview of plan performance by region displayed in a star format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>
                <a:hlinkClick r:id="rId3"/>
              </a:rPr>
              <a:t>https://www.health.ny.gov/health_care/managed_care/mltc/consumer_guides/</a:t>
            </a:r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Managed Long-Term Care Quality Incentive (MLTC QI)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First year, 2013, Pay for Reporting year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Since 2014, Pay for Performance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 2017, MLTC QI will be $150 million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lvl="1"/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477619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2D7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Uniform Assessment System – New York - CHA</a:t>
            </a:r>
            <a:endParaRPr lang="en-US" sz="2800" b="1" dirty="0">
              <a:solidFill>
                <a:srgbClr val="002D73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59CF3C-D996-43C7-A68F-056198428B76}"/>
              </a:ext>
            </a:extLst>
          </p:cNvPr>
          <p:cNvSpPr txBox="1"/>
          <p:nvPr/>
        </p:nvSpPr>
        <p:spPr>
          <a:xfrm>
            <a:off x="1066800" y="10477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603A19-71C9-46D5-A3E4-124C7C42AB10}"/>
              </a:ext>
            </a:extLst>
          </p:cNvPr>
          <p:cNvSpPr txBox="1"/>
          <p:nvPr/>
        </p:nvSpPr>
        <p:spPr>
          <a:xfrm>
            <a:off x="533400" y="1008155"/>
            <a:ext cx="44628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What are we doing with this data?</a:t>
            </a:r>
          </a:p>
        </p:txBody>
      </p:sp>
    </p:spTree>
    <p:extLst>
      <p:ext uri="{BB962C8B-B14F-4D97-AF65-F5344CB8AC3E}">
        <p14:creationId xmlns:p14="http://schemas.microsoft.com/office/powerpoint/2010/main" val="2778577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660362"/>
            <a:ext cx="4495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OASIS-C2</a:t>
            </a:r>
          </a:p>
        </p:txBody>
      </p:sp>
    </p:spTree>
    <p:extLst>
      <p:ext uri="{BB962C8B-B14F-4D97-AF65-F5344CB8AC3E}">
        <p14:creationId xmlns:p14="http://schemas.microsoft.com/office/powerpoint/2010/main" val="1591851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73769" y="1200150"/>
            <a:ext cx="8763000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Developed through a CMS-funded national research program over a 10-year period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Collection was implemented in 1999 by CMS</a:t>
            </a:r>
          </a:p>
          <a:p>
            <a:pPr lvl="1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OASIS data are collected as part of the comprehensive assessment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52400" y="477619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2D7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OASIS</a:t>
            </a:r>
            <a:endParaRPr lang="en-US" sz="2800" b="1" dirty="0">
              <a:solidFill>
                <a:srgbClr val="002D73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579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4EDB60-B4A7-4619-A431-F4767946C0D2}"/>
              </a:ext>
            </a:extLst>
          </p:cNvPr>
          <p:cNvSpPr txBox="1"/>
          <p:nvPr/>
        </p:nvSpPr>
        <p:spPr>
          <a:xfrm>
            <a:off x="228600" y="590550"/>
            <a:ext cx="72390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D7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OASIS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36D098-8EF9-4287-8AFF-CCB56E50BE71}"/>
              </a:ext>
            </a:extLst>
          </p:cNvPr>
          <p:cNvSpPr/>
          <p:nvPr/>
        </p:nvSpPr>
        <p:spPr>
          <a:xfrm>
            <a:off x="838200" y="1809750"/>
            <a:ext cx="7391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EC53E8-0CC8-418F-AA6D-0807F41B6580}"/>
              </a:ext>
            </a:extLst>
          </p:cNvPr>
          <p:cNvSpPr txBox="1"/>
          <p:nvPr/>
        </p:nvSpPr>
        <p:spPr>
          <a:xfrm>
            <a:off x="609601" y="1159936"/>
            <a:ext cx="70104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Who is being assessed with the OASIS? And how often?</a:t>
            </a:r>
          </a:p>
          <a:p>
            <a:endParaRPr lang="en-US" sz="16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Home health care recipients in Certified Home Health Care Agencies are assessed using the OASIS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All payer types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Assessments at start of care, every 60 days, around inpatient hospitalizations, and at end of care</a:t>
            </a:r>
          </a:p>
        </p:txBody>
      </p:sp>
    </p:spTree>
    <p:extLst>
      <p:ext uri="{BB962C8B-B14F-4D97-AF65-F5344CB8AC3E}">
        <p14:creationId xmlns:p14="http://schemas.microsoft.com/office/powerpoint/2010/main" val="380326016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YSOO_DOH_Powerpoint3.potx [Read-Only]" id="{23A20C07-F261-46C5-86E6-C95ABED13DF9}" vid="{A63FE05E-69DC-4A07-8A88-248007B94ACA}"/>
    </a:ext>
  </a:extLst>
</a:theme>
</file>

<file path=ppt/theme/theme2.xml><?xml version="1.0" encoding="utf-8"?>
<a:theme xmlns:a="http://schemas.openxmlformats.org/drawingml/2006/main" name="Section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YSOO_DOH_Powerpoint3.potx [Read-Only]" id="{23A20C07-F261-46C5-86E6-C95ABED13DF9}" vid="{07D1773E-B755-4A7C-BF06-F7A839F72146}"/>
    </a:ext>
  </a:extLst>
</a:theme>
</file>

<file path=ppt/theme/theme3.xml><?xml version="1.0" encoding="utf-8"?>
<a:theme xmlns:a="http://schemas.openxmlformats.org/drawingml/2006/main" name="Content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YSOO_DOH_Powerpoint3.potx [Read-Only]" id="{23A20C07-F261-46C5-86E6-C95ABED13DF9}" vid="{EC9F6763-7D5A-4203-AF8B-8B9828D012F9}"/>
    </a:ext>
  </a:extLst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YSOO_DOH_Powerpoint3.potx [Read-Only]" id="{23A20C07-F261-46C5-86E6-C95ABED13DF9}" vid="{F9F07DA0-0836-49ED-9375-AE650E324B4E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19339</TotalTime>
  <Words>957</Words>
  <Application>Microsoft Office PowerPoint</Application>
  <PresentationFormat>On-screen Show (16:9)</PresentationFormat>
  <Paragraphs>137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Cover Master</vt:lpstr>
      <vt:lpstr>Section Master</vt:lpstr>
      <vt:lpstr>Content Master</vt:lpstr>
      <vt:lpstr>2_Custom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New York State - Office of General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Warner, Jennifer</dc:creator>
  <cp:lastModifiedBy>Quigley, Kathryn M (HEALTH)</cp:lastModifiedBy>
  <cp:revision>896</cp:revision>
  <cp:lastPrinted>2017-10-25T12:10:58Z</cp:lastPrinted>
  <dcterms:created xsi:type="dcterms:W3CDTF">2014-12-09T18:34:34Z</dcterms:created>
  <dcterms:modified xsi:type="dcterms:W3CDTF">2017-11-17T16:53:08Z</dcterms:modified>
</cp:coreProperties>
</file>